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7" r:id="rId2"/>
    <p:sldId id="265" r:id="rId3"/>
    <p:sldId id="268" r:id="rId4"/>
    <p:sldId id="262" r:id="rId5"/>
    <p:sldId id="269" r:id="rId6"/>
    <p:sldId id="277" r:id="rId7"/>
    <p:sldId id="275" r:id="rId8"/>
    <p:sldId id="270" r:id="rId9"/>
    <p:sldId id="271" r:id="rId10"/>
    <p:sldId id="273" r:id="rId11"/>
    <p:sldId id="276" r:id="rId12"/>
    <p:sldId id="285" r:id="rId13"/>
    <p:sldId id="286" r:id="rId14"/>
    <p:sldId id="287" r:id="rId15"/>
    <p:sldId id="274" r:id="rId16"/>
    <p:sldId id="260" r:id="rId17"/>
    <p:sldId id="289" r:id="rId18"/>
    <p:sldId id="288" r:id="rId19"/>
    <p:sldId id="279" r:id="rId20"/>
    <p:sldId id="290" r:id="rId21"/>
    <p:sldId id="281" r:id="rId22"/>
    <p:sldId id="261" r:id="rId23"/>
    <p:sldId id="282" r:id="rId24"/>
    <p:sldId id="28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76" d="100"/>
          <a:sy n="76" d="100"/>
        </p:scale>
        <p:origin x="126" y="6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4DEC28-3805-4183-B050-E0D08601C85A}" type="datetimeFigureOut">
              <a:rPr lang="en-GB" smtClean="0"/>
              <a:t>26/11/2020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2A02B3-BAA5-4D69-B096-649D58371CB7}" type="slidenum">
              <a:rPr lang="en-GB" smtClean="0"/>
              <a:t>‹#›</a:t>
            </a:fld>
            <a:endParaRPr lang="en-GB"/>
          </a:p>
        </p:txBody>
      </p:sp>
    </p:spTree>
    <p:extLst>
      <p:ext uri="{BB962C8B-B14F-4D97-AF65-F5344CB8AC3E}">
        <p14:creationId xmlns:p14="http://schemas.microsoft.com/office/powerpoint/2010/main" val="14215441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C3F0625-8F40-4B44-BD6F-8956A283AD5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8373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C3F0625-8F40-4B44-BD6F-8956A283AD5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95911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30727462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8836331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135FED8-F746-410D-AEE5-8BE1D287D022}"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7631622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135FED8-F746-410D-AEE5-8BE1D287D022}" type="datetimeFigureOut">
              <a:rPr lang="en-GB" smtClean="0"/>
              <a:t>26/11/2020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4414630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135FED8-F746-410D-AEE5-8BE1D287D022}" type="datetimeFigureOut">
              <a:rPr lang="en-GB" smtClean="0"/>
              <a:t>26/11/2020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4145431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135FED8-F746-410D-AEE5-8BE1D287D022}" type="datetimeFigureOut">
              <a:rPr lang="en-GB" smtClean="0"/>
              <a:t>26/11/2020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5365142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35FED8-F746-410D-AEE5-8BE1D287D022}" type="datetimeFigureOut">
              <a:rPr lang="en-GB" smtClean="0"/>
              <a:t>26/11/2020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34215197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135FED8-F746-410D-AEE5-8BE1D287D022}" type="datetimeFigureOut">
              <a:rPr lang="en-GB" smtClean="0"/>
              <a:t>26/11/2020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27308593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135FED8-F746-410D-AEE5-8BE1D287D022}" type="datetimeFigureOut">
              <a:rPr lang="en-GB" smtClean="0"/>
              <a:t>26/11/2020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34963782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3071180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492613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0000"/>
            <a:lum/>
            <a:extLst>
              <a:ext uri="{BEBA8EAE-BF5A-486C-A8C5-ECC9F3942E4B}">
                <a14:imgProps xmlns:a14="http://schemas.microsoft.com/office/drawing/2010/main">
                  <a14:imgLayer r:embed="rId14">
                    <a14:imgEffect>
                      <a14:saturation sat="0"/>
                    </a14:imgEffect>
                  </a14:imgLayer>
                </a14:imgProps>
              </a:ext>
            </a:extLst>
          </a:blip>
          <a:srcRect/>
          <a:stretch>
            <a:fillRect t="-16000" b="-16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35FED8-F746-410D-AEE5-8BE1D287D022}" type="datetimeFigureOut">
              <a:rPr lang="en-GB" smtClean="0"/>
              <a:t>26/11/2020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650633-5CA6-42D9-A4BE-AD3951EF0D01}" type="slidenum">
              <a:rPr lang="en-GB" smtClean="0"/>
              <a:t>‹#›</a:t>
            </a:fld>
            <a:endParaRPr lang="en-GB"/>
          </a:p>
        </p:txBody>
      </p:sp>
    </p:spTree>
    <p:extLst>
      <p:ext uri="{BB962C8B-B14F-4D97-AF65-F5344CB8AC3E}">
        <p14:creationId xmlns:p14="http://schemas.microsoft.com/office/powerpoint/2010/main" val="22846022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margaretthatcher.org/document/103687"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s://www.margaretthatcher.org/document/103687"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margaretthatcher.org/document/103687"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margaretthatcher.org/document/101709"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margaretthatcher.org/document/106941"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emf"/><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1.png"/><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2.png"/><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2" Type="http://schemas.openxmlformats.org/officeDocument/2006/relationships/hyperlink" Target="https://www.margaretthatcher.org/document/103687"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4.xml.rels><?xml version="1.0" encoding="UTF-8" standalone="yes"?>
<Relationships xmlns="http://schemas.openxmlformats.org/package/2006/relationships"><Relationship Id="rId3" Type="http://schemas.openxmlformats.org/officeDocument/2006/relationships/hyperlink" Target="http://www.margaretthatcher.org/document/106689"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9000"/>
            <a:lum/>
            <a:extLst>
              <a:ext uri="{BEBA8EAE-BF5A-486C-A8C5-ECC9F3942E4B}">
                <a14:imgProps xmlns:a14="http://schemas.microsoft.com/office/drawing/2010/main">
                  <a14:imgLayer r:embed="rId3">
                    <a14:imgEffect>
                      <a14:saturation sat="0"/>
                    </a14:imgEffect>
                  </a14:imgLayer>
                </a14:imgProps>
              </a:ext>
            </a:extLst>
          </a:blip>
          <a:srcRect/>
          <a:stretch>
            <a:fillRect t="-16000" b="-16000"/>
          </a:stretch>
        </a:blipFill>
        <a:effectLst/>
      </p:bgPr>
    </p:bg>
    <p:spTree>
      <p:nvGrpSpPr>
        <p:cNvPr id="1" name=""/>
        <p:cNvGrpSpPr/>
        <p:nvPr/>
      </p:nvGrpSpPr>
      <p:grpSpPr>
        <a:xfrm>
          <a:off x="0" y="0"/>
          <a:ext cx="0" cy="0"/>
          <a:chOff x="0" y="0"/>
          <a:chExt cx="0" cy="0"/>
        </a:xfrm>
      </p:grpSpPr>
      <p:sp>
        <p:nvSpPr>
          <p:cNvPr id="4" name="Content Placeholder 2"/>
          <p:cNvSpPr txBox="1">
            <a:spLocks/>
          </p:cNvSpPr>
          <p:nvPr/>
        </p:nvSpPr>
        <p:spPr>
          <a:xfrm>
            <a:off x="6096000" y="0"/>
            <a:ext cx="6096000" cy="6858000"/>
          </a:xfrm>
          <a:prstGeom prst="rect">
            <a:avLst/>
          </a:prstGeom>
        </p:spPr>
        <p:txBody>
          <a:bodyPr vert="horz" lIns="720000" tIns="720000" rIns="720000" bIns="72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r">
              <a:buNone/>
              <a:defRPr/>
            </a:pPr>
            <a:r>
              <a:rPr lang="en-GB" b="1" dirty="0" smtClean="0">
                <a:solidFill>
                  <a:srgbClr val="00B0F0"/>
                </a:solidFill>
                <a:effectLst>
                  <a:outerShdw blurRad="38100" dist="38100" dir="2700000" algn="tl">
                    <a:srgbClr val="000000">
                      <a:alpha val="43137"/>
                    </a:srgbClr>
                  </a:outerShdw>
                </a:effectLst>
                <a:latin typeface="Arial Black" panose="020B0A04020102020204" pitchFamily="34" charset="0"/>
              </a:rPr>
              <a:t>Week </a:t>
            </a:r>
            <a:r>
              <a:rPr lang="en-GB" b="1" dirty="0">
                <a:solidFill>
                  <a:srgbClr val="00B0F0"/>
                </a:solidFill>
                <a:effectLst>
                  <a:outerShdw blurRad="38100" dist="38100" dir="2700000" algn="tl">
                    <a:srgbClr val="000000">
                      <a:alpha val="43137"/>
                    </a:srgbClr>
                  </a:outerShdw>
                </a:effectLst>
                <a:latin typeface="Arial Black" panose="020B0A04020102020204" pitchFamily="34" charset="0"/>
              </a:rPr>
              <a:t>1 </a:t>
            </a:r>
            <a:r>
              <a:rPr lang="en-GB" b="1" dirty="0" smtClean="0">
                <a:solidFill>
                  <a:srgbClr val="00B0F0"/>
                </a:solidFill>
                <a:effectLst>
                  <a:outerShdw blurRad="38100" dist="38100" dir="2700000" algn="tl">
                    <a:srgbClr val="000000">
                      <a:alpha val="43137"/>
                    </a:srgbClr>
                  </a:outerShdw>
                </a:effectLst>
                <a:latin typeface="Arial Black" panose="020B0A04020102020204" pitchFamily="34" charset="0"/>
              </a:rPr>
              <a:t>Friday</a:t>
            </a:r>
          </a:p>
          <a:p>
            <a:pPr marL="0" lvl="0" indent="0" algn="r">
              <a:buNone/>
              <a:defRPr/>
            </a:pPr>
            <a:r>
              <a:rPr lang="en-GB" b="1" dirty="0" smtClean="0">
                <a:solidFill>
                  <a:srgbClr val="00B0F0"/>
                </a:solidFill>
                <a:effectLst>
                  <a:outerShdw blurRad="38100" dist="38100" dir="2700000" algn="tl">
                    <a:srgbClr val="000000">
                      <a:alpha val="43137"/>
                    </a:srgbClr>
                  </a:outerShdw>
                </a:effectLst>
                <a:latin typeface="Arial Black" panose="020B0A04020102020204" pitchFamily="34" charset="0"/>
              </a:rPr>
              <a:t> </a:t>
            </a:r>
            <a:r>
              <a:rPr lang="en-GB" b="1" dirty="0">
                <a:solidFill>
                  <a:srgbClr val="00B0F0"/>
                </a:solidFill>
                <a:effectLst>
                  <a:outerShdw blurRad="38100" dist="38100" dir="2700000" algn="tl">
                    <a:srgbClr val="000000">
                      <a:alpha val="43137"/>
                    </a:srgbClr>
                  </a:outerShdw>
                </a:effectLst>
                <a:latin typeface="Arial Black" panose="020B0A04020102020204" pitchFamily="34" charset="0"/>
              </a:rPr>
              <a:t>Social </a:t>
            </a:r>
            <a:r>
              <a:rPr lang="en-GB" b="1" dirty="0" smtClean="0">
                <a:solidFill>
                  <a:srgbClr val="00B0F0"/>
                </a:solidFill>
                <a:effectLst>
                  <a:outerShdw blurRad="38100" dist="38100" dir="2700000" algn="tl">
                    <a:srgbClr val="000000">
                      <a:alpha val="43137"/>
                    </a:srgbClr>
                  </a:outerShdw>
                </a:effectLst>
                <a:latin typeface="Arial Black" panose="020B0A04020102020204" pitchFamily="34" charset="0"/>
              </a:rPr>
              <a:t>and Economic Aspects </a:t>
            </a:r>
            <a:r>
              <a:rPr lang="en-GB" b="1" dirty="0">
                <a:solidFill>
                  <a:srgbClr val="00B0F0"/>
                </a:solidFill>
                <a:effectLst>
                  <a:outerShdw blurRad="38100" dist="38100" dir="2700000" algn="tl">
                    <a:srgbClr val="000000">
                      <a:alpha val="43137"/>
                    </a:srgbClr>
                  </a:outerShdw>
                </a:effectLst>
                <a:latin typeface="Arial Black" panose="020B0A04020102020204" pitchFamily="34" charset="0"/>
              </a:rPr>
              <a:t>of </a:t>
            </a:r>
            <a:r>
              <a:rPr lang="en-GB" b="1" dirty="0" smtClean="0">
                <a:solidFill>
                  <a:srgbClr val="00B0F0"/>
                </a:solidFill>
                <a:effectLst>
                  <a:outerShdw blurRad="38100" dist="38100" dir="2700000" algn="tl">
                    <a:srgbClr val="000000">
                      <a:alpha val="43137"/>
                    </a:srgbClr>
                  </a:outerShdw>
                </a:effectLst>
                <a:latin typeface="Arial Black" panose="020B0A04020102020204" pitchFamily="34" charset="0"/>
              </a:rPr>
              <a:t>Thatcherism</a:t>
            </a:r>
            <a:endParaRPr lang="en-GB" b="1" dirty="0" smtClean="0">
              <a:solidFill>
                <a:srgbClr val="00B0F0"/>
              </a:solidFill>
              <a:effectLst>
                <a:outerShdw blurRad="38100" dist="38100" dir="2700000" algn="tl">
                  <a:srgbClr val="000000">
                    <a:alpha val="43137"/>
                  </a:srgbClr>
                </a:outerShdw>
              </a:effectLst>
              <a:latin typeface="Arial Black" panose="020B0A04020102020204" pitchFamily="34" charset="0"/>
            </a:endParaRPr>
          </a:p>
          <a:p>
            <a:pPr marL="0" lvl="0" indent="0" algn="r">
              <a:buNone/>
              <a:defRPr/>
            </a:pPr>
            <a:r>
              <a:rPr lang="en-GB" b="1" dirty="0" smtClean="0">
                <a:solidFill>
                  <a:srgbClr val="FFC000"/>
                </a:solidFill>
                <a:effectLst>
                  <a:outerShdw blurRad="38100" dist="38100" dir="2700000" algn="tl">
                    <a:srgbClr val="000000">
                      <a:alpha val="43137"/>
                    </a:srgbClr>
                  </a:outerShdw>
                </a:effectLst>
                <a:latin typeface="Arial Black" panose="020B0A04020102020204" pitchFamily="34" charset="0"/>
              </a:rPr>
              <a:t> </a:t>
            </a:r>
            <a:r>
              <a:rPr lang="en-GB" b="1" dirty="0">
                <a:solidFill>
                  <a:srgbClr val="FFC000"/>
                </a:solidFill>
                <a:effectLst>
                  <a:outerShdw blurRad="38100" dist="38100" dir="2700000" algn="tl">
                    <a:srgbClr val="000000">
                      <a:alpha val="43137"/>
                    </a:srgbClr>
                  </a:outerShdw>
                </a:effectLst>
                <a:latin typeface="Arial Black" panose="020B0A04020102020204" pitchFamily="34" charset="0"/>
              </a:rPr>
              <a:t>Authoritarian </a:t>
            </a:r>
            <a:r>
              <a:rPr lang="en-GB" b="1" dirty="0" smtClean="0">
                <a:solidFill>
                  <a:srgbClr val="FFC000"/>
                </a:solidFill>
                <a:effectLst>
                  <a:outerShdw blurRad="38100" dist="38100" dir="2700000" algn="tl">
                    <a:srgbClr val="000000">
                      <a:alpha val="43137"/>
                    </a:srgbClr>
                  </a:outerShdw>
                </a:effectLst>
                <a:latin typeface="Arial Black" panose="020B0A04020102020204" pitchFamily="34" charset="0"/>
              </a:rPr>
              <a:t>Populism</a:t>
            </a:r>
            <a:r>
              <a:rPr lang="en-GB" b="1" dirty="0">
                <a:solidFill>
                  <a:srgbClr val="FFC000"/>
                </a:solidFill>
                <a:effectLst>
                  <a:outerShdw blurRad="38100" dist="38100" dir="2700000" algn="tl">
                    <a:srgbClr val="000000">
                      <a:alpha val="43137"/>
                    </a:srgbClr>
                  </a:outerShdw>
                </a:effectLst>
                <a:latin typeface="Arial Black" panose="020B0A04020102020204" pitchFamily="34" charset="0"/>
              </a:rPr>
              <a:t>? </a:t>
            </a:r>
            <a:endParaRPr lang="en-GB" b="1" dirty="0" smtClean="0">
              <a:solidFill>
                <a:srgbClr val="FFC000"/>
              </a:solidFill>
              <a:effectLst>
                <a:outerShdw blurRad="38100" dist="38100" dir="2700000" algn="tl">
                  <a:srgbClr val="000000">
                    <a:alpha val="43137"/>
                  </a:srgbClr>
                </a:outerShdw>
              </a:effectLst>
              <a:latin typeface="Arial Black" panose="020B0A04020102020204" pitchFamily="34" charset="0"/>
            </a:endParaRPr>
          </a:p>
          <a:p>
            <a:pPr marL="0" lvl="0" indent="0" algn="r">
              <a:buNone/>
              <a:defRPr/>
            </a:pPr>
            <a:r>
              <a:rPr lang="en-GB" b="1" dirty="0" smtClean="0">
                <a:solidFill>
                  <a:srgbClr val="FFC000"/>
                </a:solidFill>
                <a:effectLst>
                  <a:outerShdw blurRad="38100" dist="38100" dir="2700000" algn="tl">
                    <a:srgbClr val="000000">
                      <a:alpha val="43137"/>
                    </a:srgbClr>
                  </a:outerShdw>
                </a:effectLst>
                <a:latin typeface="Arial Black" panose="020B0A04020102020204" pitchFamily="34" charset="0"/>
              </a:rPr>
              <a:t>Morality, Law</a:t>
            </a:r>
            <a:r>
              <a:rPr lang="en-GB" b="1" dirty="0">
                <a:solidFill>
                  <a:srgbClr val="FFC000"/>
                </a:solidFill>
                <a:effectLst>
                  <a:outerShdw blurRad="38100" dist="38100" dir="2700000" algn="tl">
                    <a:srgbClr val="000000">
                      <a:alpha val="43137"/>
                    </a:srgbClr>
                  </a:outerShdw>
                </a:effectLst>
                <a:latin typeface="Arial Black" panose="020B0A04020102020204" pitchFamily="34" charset="0"/>
              </a:rPr>
              <a:t>, Order and Thatcherism</a:t>
            </a:r>
            <a:endParaRPr kumimoji="0" lang="en-GB" sz="2800" b="1"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Arial Black" panose="020B0A040201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smtClean="0">
              <a:ln>
                <a:noFill/>
              </a:ln>
              <a:solidFill>
                <a:srgbClr val="FFC000"/>
              </a:solidFill>
              <a:effectLst>
                <a:outerShdw blurRad="38100" dist="38100" dir="2700000" algn="tl">
                  <a:srgbClr val="000000">
                    <a:alpha val="43137"/>
                  </a:srgbClr>
                </a:outerShdw>
              </a:effectLst>
              <a:uLnTx/>
              <a:uFillTx/>
              <a:latin typeface="Arial Black" panose="020B0A04020102020204" pitchFamily="34" charset="0"/>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smtClean="0">
              <a:ln>
                <a:noFill/>
              </a:ln>
              <a:solidFill>
                <a:srgbClr val="FFC000"/>
              </a:solidFill>
              <a:effectLst>
                <a:outerShdw blurRad="38100" dist="38100" dir="2700000" algn="tl">
                  <a:srgbClr val="000000">
                    <a:alpha val="43137"/>
                  </a:srgbClr>
                </a:outerShdw>
              </a:effectLst>
              <a:uLnTx/>
              <a:uFillTx/>
              <a:latin typeface="Arial Black" panose="020B0A04020102020204" pitchFamily="34" charset="0"/>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smtClean="0">
              <a:ln>
                <a:noFill/>
              </a:ln>
              <a:solidFill>
                <a:srgbClr val="FFC000"/>
              </a:solidFill>
              <a:effectLst>
                <a:outerShdw blurRad="38100" dist="38100" dir="2700000" algn="tl">
                  <a:srgbClr val="000000">
                    <a:alpha val="43137"/>
                  </a:srgbClr>
                </a:outerShdw>
              </a:effectLst>
              <a:uLnTx/>
              <a:uFillTx/>
              <a:latin typeface="Arial Black" panose="020B0A04020102020204" pitchFamily="34" charset="0"/>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smtClean="0">
              <a:ln>
                <a:noFill/>
              </a:ln>
              <a:solidFill>
                <a:srgbClr val="FFC000"/>
              </a:solidFill>
              <a:effectLst>
                <a:outerShdw blurRad="38100" dist="38100" dir="2700000" algn="tl">
                  <a:srgbClr val="000000">
                    <a:alpha val="43137"/>
                  </a:srgbClr>
                </a:outerShdw>
              </a:effectLst>
              <a:uLnTx/>
              <a:uFillTx/>
              <a:latin typeface="Arial Black" panose="020B0A04020102020204" pitchFamily="34" charset="0"/>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b="1" dirty="0">
              <a:solidFill>
                <a:srgbClr val="FFC000"/>
              </a:solidFill>
              <a:effectLst>
                <a:outerShdw blurRad="38100" dist="38100" dir="2700000" algn="tl">
                  <a:srgbClr val="000000">
                    <a:alpha val="43137"/>
                  </a:srgbClr>
                </a:outerShdw>
              </a:effectLst>
              <a:latin typeface="Arial Black" panose="020B0A040201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Arial Black" panose="020B0A04020102020204" pitchFamily="34" charset="0"/>
              <a:ea typeface="+mn-ea"/>
              <a:cs typeface="+mn-cs"/>
            </a:endParaRPr>
          </a:p>
        </p:txBody>
      </p:sp>
    </p:spTree>
    <p:extLst>
      <p:ext uri="{BB962C8B-B14F-4D97-AF65-F5344CB8AC3E}">
        <p14:creationId xmlns:p14="http://schemas.microsoft.com/office/powerpoint/2010/main" val="13007915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8229556" y="1"/>
            <a:ext cx="3962443" cy="2921000"/>
          </a:xfrm>
          <a:prstGeom prst="rect">
            <a:avLst/>
          </a:prstGeom>
        </p:spPr>
      </p:pic>
      <p:sp>
        <p:nvSpPr>
          <p:cNvPr id="5" name="Rectangle 4"/>
          <p:cNvSpPr/>
          <p:nvPr/>
        </p:nvSpPr>
        <p:spPr>
          <a:xfrm>
            <a:off x="-2" y="0"/>
            <a:ext cx="8229558" cy="6630525"/>
          </a:xfrm>
          <a:prstGeom prst="rect">
            <a:avLst/>
          </a:prstGeom>
        </p:spPr>
        <p:txBody>
          <a:bodyPr wrap="square" lIns="540000" tIns="540000" rIns="540000" bIns="540000">
            <a:spAutoFit/>
          </a:bodyPr>
          <a:lstStyle/>
          <a:p>
            <a:pPr marL="342900" indent="-342900" algn="just">
              <a:buFont typeface="Arial" panose="020B0604020202020204" pitchFamily="34" charset="0"/>
              <a:buChar char="•"/>
              <a:defRPr/>
            </a:pPr>
            <a:r>
              <a:rPr lang="en-GB" sz="2400" b="1" dirty="0" smtClean="0">
                <a:solidFill>
                  <a:prstClr val="black"/>
                </a:solidFill>
                <a:cs typeface="Arial" charset="0"/>
              </a:rPr>
              <a:t>What insights might this speech provide about Thatcher’s general social, cultural and political attitudes?</a:t>
            </a:r>
          </a:p>
          <a:p>
            <a:pPr marL="342900" indent="-342900" algn="just">
              <a:buFont typeface="Arial" panose="020B0604020202020204" pitchFamily="34" charset="0"/>
              <a:buChar char="•"/>
              <a:defRPr/>
            </a:pPr>
            <a:endParaRPr lang="en-GB" sz="2400" b="1" dirty="0" smtClean="0">
              <a:solidFill>
                <a:prstClr val="black"/>
              </a:solidFill>
              <a:cs typeface="Arial" charset="0"/>
            </a:endParaRPr>
          </a:p>
          <a:p>
            <a:pPr marL="342900" indent="-342900" algn="just">
              <a:buFont typeface="Arial" panose="020B0604020202020204" pitchFamily="34" charset="0"/>
              <a:buChar char="•"/>
              <a:defRPr/>
            </a:pPr>
            <a:r>
              <a:rPr lang="en-GB" sz="2400" b="1" dirty="0" smtClean="0">
                <a:solidFill>
                  <a:prstClr val="black"/>
                </a:solidFill>
                <a:cs typeface="Arial" charset="0"/>
              </a:rPr>
              <a:t>What does Thatcher identify as the key </a:t>
            </a:r>
            <a:r>
              <a:rPr lang="en-GB" sz="2400" b="1" dirty="0" smtClean="0">
                <a:solidFill>
                  <a:srgbClr val="7030A0"/>
                </a:solidFill>
                <a:cs typeface="Arial" charset="0"/>
              </a:rPr>
              <a:t>challenge(s) </a:t>
            </a:r>
            <a:r>
              <a:rPr lang="en-GB" sz="2400" b="1" dirty="0" smtClean="0">
                <a:solidFill>
                  <a:prstClr val="black"/>
                </a:solidFill>
                <a:cs typeface="Arial" charset="0"/>
              </a:rPr>
              <a:t>and </a:t>
            </a:r>
            <a:r>
              <a:rPr lang="en-GB" sz="2400" b="1" dirty="0" err="1" smtClean="0">
                <a:solidFill>
                  <a:srgbClr val="7030A0"/>
                </a:solidFill>
                <a:cs typeface="Arial" charset="0"/>
              </a:rPr>
              <a:t>cris</a:t>
            </a:r>
            <a:r>
              <a:rPr lang="en-GB" sz="2400" b="1" dirty="0" smtClean="0">
                <a:solidFill>
                  <a:srgbClr val="7030A0"/>
                </a:solidFill>
                <a:cs typeface="Arial" charset="0"/>
              </a:rPr>
              <a:t>(e)s</a:t>
            </a:r>
            <a:r>
              <a:rPr lang="en-GB" sz="2400" b="1" dirty="0" smtClean="0">
                <a:solidFill>
                  <a:prstClr val="black"/>
                </a:solidFill>
                <a:cs typeface="Arial" charset="0"/>
              </a:rPr>
              <a:t> facing 1970s Britain? </a:t>
            </a:r>
          </a:p>
          <a:p>
            <a:pPr marL="342900" indent="-342900" algn="just">
              <a:buFont typeface="Arial" panose="020B0604020202020204" pitchFamily="34" charset="0"/>
              <a:buChar char="•"/>
              <a:defRPr/>
            </a:pPr>
            <a:endParaRPr lang="en-GB" sz="2400" b="1" dirty="0" smtClean="0">
              <a:solidFill>
                <a:prstClr val="black"/>
              </a:solidFill>
              <a:cs typeface="Arial" charset="0"/>
            </a:endParaRPr>
          </a:p>
          <a:p>
            <a:pPr marL="342900" indent="-342900" algn="just">
              <a:buFont typeface="Arial" panose="020B0604020202020204" pitchFamily="34" charset="0"/>
              <a:buChar char="•"/>
              <a:defRPr/>
            </a:pPr>
            <a:r>
              <a:rPr lang="en-GB" sz="2400" b="1" dirty="0" smtClean="0">
                <a:solidFill>
                  <a:prstClr val="black"/>
                </a:solidFill>
                <a:cs typeface="Arial" charset="0"/>
              </a:rPr>
              <a:t>Are there are any suggestions of </a:t>
            </a:r>
            <a:r>
              <a:rPr lang="en-GB" sz="2400" b="1" dirty="0" smtClean="0">
                <a:solidFill>
                  <a:srgbClr val="7030A0"/>
                </a:solidFill>
                <a:cs typeface="Arial" charset="0"/>
              </a:rPr>
              <a:t>neoliberal</a:t>
            </a:r>
            <a:r>
              <a:rPr lang="en-GB" sz="2400" b="1" dirty="0" smtClean="0">
                <a:solidFill>
                  <a:prstClr val="black"/>
                </a:solidFill>
                <a:cs typeface="Arial" charset="0"/>
              </a:rPr>
              <a:t> or </a:t>
            </a:r>
            <a:r>
              <a:rPr lang="en-GB" sz="2400" b="1" dirty="0" smtClean="0">
                <a:solidFill>
                  <a:srgbClr val="7030A0"/>
                </a:solidFill>
                <a:cs typeface="Arial" charset="0"/>
              </a:rPr>
              <a:t>Hayekian</a:t>
            </a:r>
            <a:r>
              <a:rPr lang="en-GB" sz="2400" b="1" dirty="0" smtClean="0">
                <a:solidFill>
                  <a:prstClr val="black"/>
                </a:solidFill>
                <a:cs typeface="Arial" charset="0"/>
              </a:rPr>
              <a:t> thought in the speech? </a:t>
            </a:r>
            <a:endParaRPr lang="en-GB" sz="2400" b="1" dirty="0">
              <a:solidFill>
                <a:prstClr val="black"/>
              </a:solidFill>
              <a:cs typeface="Arial" charset="0"/>
            </a:endParaRPr>
          </a:p>
          <a:p>
            <a:pPr marL="342900" indent="-342900" algn="just">
              <a:buFont typeface="Arial" panose="020B0604020202020204" pitchFamily="34" charset="0"/>
              <a:buChar char="•"/>
              <a:defRPr/>
            </a:pPr>
            <a:endParaRPr lang="en-GB" sz="2400" b="1" dirty="0" smtClean="0">
              <a:solidFill>
                <a:prstClr val="black"/>
              </a:solidFill>
              <a:cs typeface="Arial" charset="0"/>
            </a:endParaRPr>
          </a:p>
          <a:p>
            <a:pPr marL="342900" indent="-342900" algn="just">
              <a:buFont typeface="Arial" panose="020B0604020202020204" pitchFamily="34" charset="0"/>
              <a:buChar char="•"/>
              <a:defRPr/>
            </a:pPr>
            <a:r>
              <a:rPr lang="en-GB" sz="2400" b="1" dirty="0" smtClean="0">
                <a:solidFill>
                  <a:prstClr val="black"/>
                </a:solidFill>
                <a:cs typeface="Arial" charset="0"/>
              </a:rPr>
              <a:t>What does Thatcher say about:</a:t>
            </a:r>
          </a:p>
          <a:p>
            <a:pPr marL="800100" lvl="1" indent="-342900" algn="just">
              <a:buFontTx/>
              <a:buChar char="-"/>
              <a:defRPr/>
            </a:pPr>
            <a:r>
              <a:rPr lang="en-GB" sz="2400" b="1" dirty="0" smtClean="0">
                <a:solidFill>
                  <a:prstClr val="black"/>
                </a:solidFill>
                <a:cs typeface="Arial" charset="0"/>
              </a:rPr>
              <a:t>Freedom 	- Enterprise</a:t>
            </a:r>
          </a:p>
          <a:p>
            <a:pPr marL="800100" lvl="1" indent="-342900" algn="just">
              <a:buFontTx/>
              <a:buChar char="-"/>
              <a:defRPr/>
            </a:pPr>
            <a:r>
              <a:rPr lang="en-GB" sz="2400" b="1" dirty="0" smtClean="0">
                <a:solidFill>
                  <a:prstClr val="black"/>
                </a:solidFill>
                <a:cs typeface="Arial" charset="0"/>
              </a:rPr>
              <a:t>The State 	- Trade Unions</a:t>
            </a:r>
          </a:p>
          <a:p>
            <a:pPr marL="800100" lvl="1" indent="-342900" algn="just">
              <a:buFontTx/>
              <a:buChar char="-"/>
              <a:defRPr/>
            </a:pPr>
            <a:r>
              <a:rPr lang="en-GB" sz="2400" b="1" dirty="0" smtClean="0">
                <a:solidFill>
                  <a:prstClr val="black"/>
                </a:solidFill>
                <a:cs typeface="Arial" charset="0"/>
              </a:rPr>
              <a:t>Socialism	- Small businesses</a:t>
            </a:r>
          </a:p>
          <a:p>
            <a:pPr marL="800100" lvl="1" indent="-342900" algn="just">
              <a:buFontTx/>
              <a:buChar char="-"/>
              <a:defRPr/>
            </a:pPr>
            <a:r>
              <a:rPr lang="en-GB" sz="2400" b="1" dirty="0" smtClean="0">
                <a:solidFill>
                  <a:prstClr val="black"/>
                </a:solidFill>
                <a:cs typeface="Arial" charset="0"/>
              </a:rPr>
              <a:t>Laissez-faire 	- Law and order?</a:t>
            </a:r>
            <a:endParaRPr lang="en-GB" sz="2400" b="1" dirty="0">
              <a:solidFill>
                <a:prstClr val="black"/>
              </a:solidFill>
              <a:cs typeface="Arial" charset="0"/>
            </a:endParaRPr>
          </a:p>
        </p:txBody>
      </p:sp>
      <p:sp>
        <p:nvSpPr>
          <p:cNvPr id="3" name="Rectangle 2"/>
          <p:cNvSpPr/>
          <p:nvPr/>
        </p:nvSpPr>
        <p:spPr>
          <a:xfrm>
            <a:off x="8229556" y="3108255"/>
            <a:ext cx="3073400" cy="2954655"/>
          </a:xfrm>
          <a:prstGeom prst="rect">
            <a:avLst/>
          </a:prstGeom>
        </p:spPr>
        <p:txBody>
          <a:bodyPr wrap="square">
            <a:spAutoFit/>
          </a:bodyPr>
          <a:lstStyle/>
          <a:p>
            <a:r>
              <a:rPr lang="en-GB" sz="2800" b="1" dirty="0" smtClean="0"/>
              <a:t>Margaret </a:t>
            </a:r>
            <a:r>
              <a:rPr lang="en-GB" sz="2800" b="1" dirty="0"/>
              <a:t>Thatcher, Leader's speech to Conservative Party Conference, Blackpool, October 10 1975</a:t>
            </a:r>
          </a:p>
          <a:p>
            <a:endParaRPr lang="en-GB" dirty="0"/>
          </a:p>
        </p:txBody>
      </p:sp>
    </p:spTree>
    <p:extLst>
      <p:ext uri="{BB962C8B-B14F-4D97-AF65-F5344CB8AC3E}">
        <p14:creationId xmlns:p14="http://schemas.microsoft.com/office/powerpoint/2010/main" val="112289894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2000" cy="7676965"/>
          </a:xfrm>
          <a:prstGeom prst="rect">
            <a:avLst/>
          </a:prstGeom>
        </p:spPr>
        <p:txBody>
          <a:bodyPr wrap="square" lIns="540000" tIns="540000" rIns="540000" bIns="540000">
            <a:spAutoFit/>
          </a:bodyPr>
          <a:lstStyle/>
          <a:p>
            <a:pPr marL="342900" indent="-342900" algn="just">
              <a:buFont typeface="Arial" panose="020B0604020202020204" pitchFamily="34" charset="0"/>
              <a:buChar char="•"/>
              <a:defRPr/>
            </a:pPr>
            <a:r>
              <a:rPr lang="en-GB" sz="2400" dirty="0" smtClean="0">
                <a:solidFill>
                  <a:prstClr val="black"/>
                </a:solidFill>
                <a:cs typeface="Arial" charset="0"/>
              </a:rPr>
              <a:t>What does Thatcher identify as the key </a:t>
            </a:r>
            <a:r>
              <a:rPr lang="en-GB" sz="2400" dirty="0" smtClean="0">
                <a:solidFill>
                  <a:srgbClr val="7030A0"/>
                </a:solidFill>
                <a:cs typeface="Arial" charset="0"/>
              </a:rPr>
              <a:t>challenge(s) </a:t>
            </a:r>
            <a:r>
              <a:rPr lang="en-GB" sz="2400" dirty="0" smtClean="0">
                <a:solidFill>
                  <a:prstClr val="black"/>
                </a:solidFill>
                <a:cs typeface="Arial" charset="0"/>
              </a:rPr>
              <a:t>and </a:t>
            </a:r>
            <a:r>
              <a:rPr lang="en-GB" sz="2400" dirty="0" err="1" smtClean="0">
                <a:solidFill>
                  <a:srgbClr val="7030A0"/>
                </a:solidFill>
                <a:cs typeface="Arial" charset="0"/>
              </a:rPr>
              <a:t>cris</a:t>
            </a:r>
            <a:r>
              <a:rPr lang="en-GB" sz="2400" dirty="0" smtClean="0">
                <a:solidFill>
                  <a:srgbClr val="7030A0"/>
                </a:solidFill>
                <a:cs typeface="Arial" charset="0"/>
              </a:rPr>
              <a:t>(e)s</a:t>
            </a:r>
            <a:r>
              <a:rPr lang="en-GB" sz="2400" dirty="0" smtClean="0">
                <a:solidFill>
                  <a:prstClr val="black"/>
                </a:solidFill>
                <a:cs typeface="Arial" charset="0"/>
              </a:rPr>
              <a:t> facing 1970s Britain? </a:t>
            </a:r>
          </a:p>
          <a:p>
            <a:pPr algn="just">
              <a:defRPr/>
            </a:pPr>
            <a:endParaRPr lang="en-GB" sz="2400" b="1" dirty="0" smtClean="0">
              <a:solidFill>
                <a:prstClr val="black"/>
              </a:solidFill>
              <a:cs typeface="Arial" charset="0"/>
            </a:endParaRPr>
          </a:p>
          <a:p>
            <a:pPr algn="just">
              <a:defRPr/>
            </a:pPr>
            <a:r>
              <a:rPr lang="en-GB" sz="2800" b="1" dirty="0">
                <a:solidFill>
                  <a:prstClr val="black"/>
                </a:solidFill>
                <a:cs typeface="Arial" charset="0"/>
              </a:rPr>
              <a:t>“Now, what is the challenge of our time? I believe there are two: to overcome the country’s </a:t>
            </a:r>
            <a:r>
              <a:rPr lang="en-GB" sz="2800" b="1" dirty="0">
                <a:solidFill>
                  <a:srgbClr val="00B050"/>
                </a:solidFill>
                <a:cs typeface="Arial" charset="0"/>
              </a:rPr>
              <a:t>economic and financial problems</a:t>
            </a:r>
            <a:r>
              <a:rPr lang="en-GB" sz="2800" b="1" dirty="0">
                <a:solidFill>
                  <a:prstClr val="black"/>
                </a:solidFill>
                <a:cs typeface="Arial" charset="0"/>
              </a:rPr>
              <a:t>, and to regain our </a:t>
            </a:r>
            <a:r>
              <a:rPr lang="en-GB" sz="2800" b="1" dirty="0">
                <a:solidFill>
                  <a:srgbClr val="00B0F0"/>
                </a:solidFill>
                <a:cs typeface="Arial" charset="0"/>
              </a:rPr>
              <a:t>confidence in Britain and </a:t>
            </a:r>
            <a:r>
              <a:rPr lang="en-GB" sz="2800" b="1" dirty="0" smtClean="0">
                <a:solidFill>
                  <a:srgbClr val="00B0F0"/>
                </a:solidFill>
                <a:cs typeface="Arial" charset="0"/>
              </a:rPr>
              <a:t>ourselves</a:t>
            </a:r>
            <a:r>
              <a:rPr lang="en-GB" sz="2800" b="1" dirty="0" smtClean="0">
                <a:solidFill>
                  <a:prstClr val="black"/>
                </a:solidFill>
                <a:cs typeface="Arial" charset="0"/>
              </a:rPr>
              <a:t>.</a:t>
            </a:r>
          </a:p>
          <a:p>
            <a:pPr algn="just">
              <a:defRPr/>
            </a:pPr>
            <a:r>
              <a:rPr lang="en-GB" sz="2800" b="1" dirty="0">
                <a:solidFill>
                  <a:prstClr val="black"/>
                </a:solidFill>
                <a:cs typeface="Arial" charset="0"/>
              </a:rPr>
              <a:t>	“ … These are the two great challenges of our time </a:t>
            </a:r>
            <a:r>
              <a:rPr lang="en-GB" sz="2800" b="1" dirty="0" smtClean="0">
                <a:solidFill>
                  <a:prstClr val="black"/>
                </a:solidFill>
                <a:cs typeface="Arial" charset="0"/>
              </a:rPr>
              <a:t>– </a:t>
            </a:r>
            <a:r>
              <a:rPr lang="en-GB" sz="2800" b="1" dirty="0">
                <a:solidFill>
                  <a:prstClr val="black"/>
                </a:solidFill>
                <a:cs typeface="Arial" charset="0"/>
              </a:rPr>
              <a:t>the </a:t>
            </a:r>
            <a:r>
              <a:rPr lang="en-GB" sz="2800" b="1" dirty="0">
                <a:solidFill>
                  <a:srgbClr val="00B0F0"/>
                </a:solidFill>
                <a:cs typeface="Arial" charset="0"/>
              </a:rPr>
              <a:t>moral </a:t>
            </a:r>
            <a:r>
              <a:rPr lang="en-GB" sz="2800" b="1" dirty="0">
                <a:solidFill>
                  <a:prstClr val="black"/>
                </a:solidFill>
                <a:cs typeface="Arial" charset="0"/>
              </a:rPr>
              <a:t>and political challenge, and the </a:t>
            </a:r>
            <a:r>
              <a:rPr lang="en-GB" sz="2800" b="1" dirty="0">
                <a:solidFill>
                  <a:srgbClr val="00B050"/>
                </a:solidFill>
                <a:cs typeface="Arial" charset="0"/>
              </a:rPr>
              <a:t>economic challenge</a:t>
            </a:r>
            <a:r>
              <a:rPr lang="en-GB" sz="2800" b="1" dirty="0">
                <a:solidFill>
                  <a:prstClr val="black"/>
                </a:solidFill>
                <a:cs typeface="Arial" charset="0"/>
              </a:rPr>
              <a:t>. They have to be faced together and we have to master them both</a:t>
            </a:r>
            <a:r>
              <a:rPr lang="en-GB" sz="2800" b="1" dirty="0" smtClean="0">
                <a:solidFill>
                  <a:prstClr val="black"/>
                </a:solidFill>
                <a:cs typeface="Arial" charset="0"/>
              </a:rPr>
              <a:t>.”</a:t>
            </a:r>
          </a:p>
          <a:p>
            <a:pPr algn="just">
              <a:defRPr/>
            </a:pPr>
            <a:endParaRPr lang="en-GB" sz="2400" b="1" dirty="0">
              <a:solidFill>
                <a:prstClr val="black"/>
              </a:solidFill>
              <a:cs typeface="Arial" charset="0"/>
            </a:endParaRPr>
          </a:p>
          <a:p>
            <a:pPr algn="just">
              <a:defRPr/>
            </a:pPr>
            <a:r>
              <a:rPr lang="en-GB" sz="2800" b="1" dirty="0">
                <a:solidFill>
                  <a:prstClr val="black"/>
                </a:solidFill>
                <a:cs typeface="Arial" charset="0"/>
              </a:rPr>
              <a:t>“What we face today is </a:t>
            </a:r>
            <a:r>
              <a:rPr lang="en-GB" sz="2800" b="1" dirty="0">
                <a:solidFill>
                  <a:srgbClr val="FF0000"/>
                </a:solidFill>
                <a:cs typeface="Arial" charset="0"/>
              </a:rPr>
              <a:t>not a crisis of capitalism but of socialism</a:t>
            </a:r>
            <a:r>
              <a:rPr lang="en-GB" sz="2800" b="1" dirty="0">
                <a:solidFill>
                  <a:prstClr val="black"/>
                </a:solidFill>
                <a:cs typeface="Arial" charset="0"/>
              </a:rPr>
              <a:t>. No country can flourish if its economic and social life is </a:t>
            </a:r>
            <a:r>
              <a:rPr lang="en-GB" sz="2800" b="1" dirty="0">
                <a:solidFill>
                  <a:srgbClr val="FF0000"/>
                </a:solidFill>
                <a:cs typeface="Arial" charset="0"/>
              </a:rPr>
              <a:t>dominated by nationalisation and State control</a:t>
            </a:r>
            <a:r>
              <a:rPr lang="en-GB" sz="2800" b="1" dirty="0" smtClean="0">
                <a:solidFill>
                  <a:prstClr val="black"/>
                </a:solidFill>
                <a:cs typeface="Arial" charset="0"/>
              </a:rPr>
              <a:t>.”</a:t>
            </a:r>
            <a:endParaRPr lang="en-GB" sz="2800" b="1" dirty="0">
              <a:solidFill>
                <a:prstClr val="black"/>
              </a:solidFill>
              <a:cs typeface="Arial" charset="0"/>
            </a:endParaRPr>
          </a:p>
          <a:p>
            <a:pPr algn="r">
              <a:defRPr/>
            </a:pPr>
            <a:endParaRPr lang="en-GB" sz="2800" dirty="0" smtClean="0">
              <a:solidFill>
                <a:prstClr val="black"/>
              </a:solidFill>
              <a:cs typeface="Arial" charset="0"/>
            </a:endParaRPr>
          </a:p>
          <a:p>
            <a:pPr marL="457200" indent="-457200" algn="r">
              <a:buFontTx/>
              <a:buChar char="-"/>
              <a:defRPr/>
            </a:pPr>
            <a:r>
              <a:rPr lang="en-GB" sz="2000" dirty="0" smtClean="0"/>
              <a:t>Thatcher</a:t>
            </a:r>
            <a:r>
              <a:rPr lang="en-GB" sz="2000" dirty="0"/>
              <a:t>, Leader's speech to Conservative Party Conference, </a:t>
            </a:r>
            <a:r>
              <a:rPr lang="en-GB" sz="2000" dirty="0" smtClean="0"/>
              <a:t>Blackpool</a:t>
            </a:r>
            <a:r>
              <a:rPr lang="en-GB" sz="2000" dirty="0"/>
              <a:t>, October 10 </a:t>
            </a:r>
            <a:r>
              <a:rPr lang="en-GB" sz="2000" dirty="0" smtClean="0"/>
              <a:t>1975</a:t>
            </a:r>
          </a:p>
          <a:p>
            <a:pPr marL="457200" indent="-457200" algn="just">
              <a:buFontTx/>
              <a:buChar char="-"/>
              <a:defRPr/>
            </a:pPr>
            <a:endParaRPr lang="en-GB" sz="2800" b="1" dirty="0"/>
          </a:p>
          <a:p>
            <a:pPr algn="just">
              <a:defRPr/>
            </a:pPr>
            <a:endParaRPr lang="en-GB" sz="2800" b="1" dirty="0" smtClean="0">
              <a:solidFill>
                <a:prstClr val="black"/>
              </a:solidFill>
              <a:cs typeface="Arial" charset="0"/>
            </a:endParaRPr>
          </a:p>
        </p:txBody>
      </p:sp>
    </p:spTree>
    <p:extLst>
      <p:ext uri="{BB962C8B-B14F-4D97-AF65-F5344CB8AC3E}">
        <p14:creationId xmlns:p14="http://schemas.microsoft.com/office/powerpoint/2010/main" val="206447642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858738"/>
            <a:ext cx="12192000" cy="6938302"/>
          </a:xfrm>
          <a:prstGeom prst="rect">
            <a:avLst/>
          </a:prstGeom>
        </p:spPr>
        <p:txBody>
          <a:bodyPr wrap="square" lIns="540000" tIns="540000" rIns="540000" bIns="540000" numCol="2" spcCol="360000">
            <a:spAutoFit/>
          </a:bodyPr>
          <a:lstStyle/>
          <a:p>
            <a:pPr marL="342900" indent="-342900">
              <a:buFont typeface="Arial" panose="020B0604020202020204" pitchFamily="34" charset="0"/>
              <a:buChar char="•"/>
            </a:pPr>
            <a:r>
              <a:rPr lang="en-GB" sz="2000" b="1" dirty="0" smtClean="0"/>
              <a:t>British Petroleum </a:t>
            </a:r>
            <a:r>
              <a:rPr lang="en-GB" sz="2000" dirty="0" smtClean="0"/>
              <a:t>October 1979</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b="1" dirty="0" smtClean="0"/>
              <a:t>British Aerospace </a:t>
            </a:r>
            <a:r>
              <a:rPr lang="en-GB" sz="2000" dirty="0" smtClean="0"/>
              <a:t>February 1981</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b="1" dirty="0" smtClean="0"/>
              <a:t>Cable &amp; Wireless </a:t>
            </a:r>
            <a:r>
              <a:rPr lang="en-GB" sz="2000" dirty="0" smtClean="0"/>
              <a:t>October 1981</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b="1" dirty="0" smtClean="0"/>
              <a:t>Amersham International </a:t>
            </a:r>
            <a:r>
              <a:rPr lang="en-GB" sz="2000" dirty="0" smtClean="0"/>
              <a:t>February 1982</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b="1" dirty="0" smtClean="0"/>
              <a:t>National Freight Corporation </a:t>
            </a:r>
            <a:r>
              <a:rPr lang="en-GB" sz="2000" dirty="0" smtClean="0"/>
              <a:t>February 1982</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b="1" dirty="0" smtClean="0"/>
              <a:t>Britoil</a:t>
            </a:r>
            <a:r>
              <a:rPr lang="en-GB" sz="2000" dirty="0" smtClean="0"/>
              <a:t> November 1982</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b="1" dirty="0" smtClean="0"/>
              <a:t>Associated British Ports </a:t>
            </a:r>
            <a:r>
              <a:rPr lang="en-GB" sz="2000" dirty="0" smtClean="0"/>
              <a:t>February 1983</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b="1" dirty="0" smtClean="0"/>
              <a:t>Enterprise Oil </a:t>
            </a:r>
            <a:r>
              <a:rPr lang="en-GB" sz="2000" dirty="0" smtClean="0"/>
              <a:t>July 1984</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b="1" dirty="0" smtClean="0"/>
              <a:t>Jaguar </a:t>
            </a:r>
            <a:r>
              <a:rPr lang="en-GB" sz="2000" dirty="0" smtClean="0"/>
              <a:t>August 1984</a:t>
            </a:r>
          </a:p>
          <a:p>
            <a:pPr marL="342900" indent="-342900">
              <a:buFont typeface="Arial" panose="020B0604020202020204" pitchFamily="34" charset="0"/>
              <a:buChar char="•"/>
            </a:pPr>
            <a:endParaRPr lang="en-GB" sz="2000" b="1" dirty="0"/>
          </a:p>
          <a:p>
            <a:pPr marL="342900" indent="-342900">
              <a:buFont typeface="Arial" panose="020B0604020202020204" pitchFamily="34" charset="0"/>
              <a:buChar char="•"/>
            </a:pPr>
            <a:endParaRPr lang="en-GB" sz="2000" b="1" dirty="0" smtClean="0"/>
          </a:p>
          <a:p>
            <a:pPr marL="342900" indent="-342900">
              <a:buFont typeface="Arial" panose="020B0604020202020204" pitchFamily="34" charset="0"/>
              <a:buChar char="•"/>
            </a:pPr>
            <a:r>
              <a:rPr lang="en-GB" sz="2000" b="1" dirty="0" smtClean="0"/>
              <a:t>British Telecommunications </a:t>
            </a:r>
            <a:r>
              <a:rPr lang="en-GB" sz="2000" dirty="0" smtClean="0"/>
              <a:t>Dec 1984</a:t>
            </a:r>
          </a:p>
          <a:p>
            <a:pPr marL="342900" indent="-342900">
              <a:buFont typeface="Arial" panose="020B0604020202020204" pitchFamily="34" charset="0"/>
              <a:buChar char="•"/>
            </a:pPr>
            <a:endParaRPr lang="en-GB" sz="2000" b="1" dirty="0" smtClean="0"/>
          </a:p>
          <a:p>
            <a:pPr marL="342900" indent="-342900">
              <a:buFont typeface="Arial" panose="020B0604020202020204" pitchFamily="34" charset="0"/>
              <a:buChar char="•"/>
            </a:pPr>
            <a:r>
              <a:rPr lang="en-GB" sz="2000" b="1" dirty="0" smtClean="0"/>
              <a:t>British Shipbuilders </a:t>
            </a:r>
            <a:r>
              <a:rPr lang="en-GB" sz="2000" dirty="0" smtClean="0"/>
              <a:t>1985 onwards</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b="1" dirty="0" smtClean="0"/>
              <a:t>British Gas </a:t>
            </a:r>
            <a:r>
              <a:rPr lang="en-GB" sz="2000" dirty="0" smtClean="0"/>
              <a:t>December 1986</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b="1" dirty="0" smtClean="0"/>
              <a:t>British Airways </a:t>
            </a:r>
            <a:r>
              <a:rPr lang="en-GB" sz="2000" dirty="0" smtClean="0"/>
              <a:t>February 1987</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b="1" dirty="0" smtClean="0"/>
              <a:t>Rolls-Royce</a:t>
            </a:r>
            <a:r>
              <a:rPr lang="en-GB" sz="2000" dirty="0" smtClean="0"/>
              <a:t> May 1987</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b="1" dirty="0" smtClean="0"/>
              <a:t>British Steel </a:t>
            </a:r>
            <a:r>
              <a:rPr lang="en-GB" sz="2000" dirty="0" smtClean="0"/>
              <a:t>December 1988</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b="1" dirty="0" smtClean="0"/>
              <a:t>Water and Electricity </a:t>
            </a:r>
            <a:r>
              <a:rPr lang="en-GB" sz="2000" dirty="0" smtClean="0"/>
              <a:t>legislated by Act of Parliament 1989; new companies create 1990</a:t>
            </a:r>
            <a:endParaRPr lang="en-GB" sz="2000" b="1" dirty="0" smtClean="0"/>
          </a:p>
          <a:p>
            <a:endParaRPr lang="en-GB" sz="2000" dirty="0" smtClean="0"/>
          </a:p>
          <a:p>
            <a:pPr marL="342900" indent="-342900" algn="r">
              <a:buFont typeface="Arial" panose="020B0604020202020204" pitchFamily="34" charset="0"/>
              <a:buChar char="•"/>
            </a:pPr>
            <a:r>
              <a:rPr lang="en-GB" sz="2000" dirty="0" smtClean="0"/>
              <a:t>British </a:t>
            </a:r>
            <a:r>
              <a:rPr lang="en-GB" sz="2000" dirty="0" smtClean="0"/>
              <a:t>Rail </a:t>
            </a:r>
            <a:r>
              <a:rPr lang="en-GB" sz="2000" dirty="0" smtClean="0"/>
              <a:t>1994–1997 (Major government)</a:t>
            </a:r>
            <a:endParaRPr lang="en-GB" sz="2000" dirty="0" smtClean="0"/>
          </a:p>
          <a:p>
            <a:pPr marL="342900" indent="-342900">
              <a:buFont typeface="Arial" panose="020B0604020202020204" pitchFamily="34" charset="0"/>
              <a:buChar char="•"/>
            </a:pPr>
            <a:endParaRPr lang="en-GB" sz="2200" dirty="0"/>
          </a:p>
        </p:txBody>
      </p:sp>
      <p:sp>
        <p:nvSpPr>
          <p:cNvPr id="4" name="Rectangle 3"/>
          <p:cNvSpPr/>
          <p:nvPr/>
        </p:nvSpPr>
        <p:spPr>
          <a:xfrm>
            <a:off x="0" y="153085"/>
            <a:ext cx="12192000" cy="954107"/>
          </a:xfrm>
          <a:prstGeom prst="rect">
            <a:avLst/>
          </a:prstGeom>
        </p:spPr>
        <p:txBody>
          <a:bodyPr wrap="square">
            <a:spAutoFit/>
          </a:bodyPr>
          <a:lstStyle/>
          <a:p>
            <a:pPr algn="ctr"/>
            <a:r>
              <a:rPr lang="en-GB" sz="2800" dirty="0">
                <a:latin typeface="Arial Black" panose="020B0A04020102020204" pitchFamily="34" charset="0"/>
              </a:rPr>
              <a:t>PRIVITISATION OF INDUSTRIES AND UTILITIES IN THATCHER ERA</a:t>
            </a:r>
          </a:p>
        </p:txBody>
      </p:sp>
    </p:spTree>
    <p:extLst>
      <p:ext uri="{BB962C8B-B14F-4D97-AF65-F5344CB8AC3E}">
        <p14:creationId xmlns:p14="http://schemas.microsoft.com/office/powerpoint/2010/main" val="354756793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2000" cy="7430744"/>
          </a:xfrm>
          <a:prstGeom prst="rect">
            <a:avLst/>
          </a:prstGeom>
        </p:spPr>
        <p:txBody>
          <a:bodyPr wrap="square" lIns="540000" tIns="540000" rIns="540000" bIns="540000">
            <a:spAutoFit/>
          </a:bodyPr>
          <a:lstStyle/>
          <a:p>
            <a:pPr algn="ctr">
              <a:defRPr/>
            </a:pPr>
            <a:r>
              <a:rPr lang="en-GB" sz="2800" b="1" dirty="0" smtClean="0">
                <a:solidFill>
                  <a:prstClr val="black"/>
                </a:solidFill>
                <a:latin typeface="Arial Black" panose="020B0A04020102020204" pitchFamily="34" charset="0"/>
                <a:cs typeface="Arial" charset="0"/>
              </a:rPr>
              <a:t>MORAL CHALLENGE: THE CASE AGAINST THE STATE</a:t>
            </a:r>
          </a:p>
          <a:p>
            <a:pPr algn="just">
              <a:defRPr/>
            </a:pPr>
            <a:endParaRPr lang="en-GB" sz="2800" b="1" dirty="0">
              <a:solidFill>
                <a:prstClr val="black"/>
              </a:solidFill>
              <a:cs typeface="Arial" charset="0"/>
            </a:endParaRPr>
          </a:p>
          <a:p>
            <a:pPr algn="just">
              <a:defRPr/>
            </a:pPr>
            <a:r>
              <a:rPr lang="en-GB" sz="2800" b="1" dirty="0" smtClean="0">
                <a:solidFill>
                  <a:prstClr val="black"/>
                </a:solidFill>
                <a:cs typeface="Arial" charset="0"/>
              </a:rPr>
              <a:t>“ … </a:t>
            </a:r>
            <a:r>
              <a:rPr lang="en-GB" sz="2800" dirty="0" smtClean="0">
                <a:solidFill>
                  <a:prstClr val="black"/>
                </a:solidFill>
                <a:cs typeface="Arial" charset="0"/>
              </a:rPr>
              <a:t>Policies </a:t>
            </a:r>
            <a:r>
              <a:rPr lang="en-GB" sz="2800" dirty="0">
                <a:solidFill>
                  <a:prstClr val="black"/>
                </a:solidFill>
                <a:cs typeface="Arial" charset="0"/>
              </a:rPr>
              <a:t>and programmes should not just be a list of unrelated items. They are part of a </a:t>
            </a:r>
            <a:r>
              <a:rPr lang="en-GB" sz="2800" b="1" dirty="0">
                <a:solidFill>
                  <a:prstClr val="black"/>
                </a:solidFill>
                <a:cs typeface="Arial" charset="0"/>
              </a:rPr>
              <a:t>total vision </a:t>
            </a:r>
            <a:r>
              <a:rPr lang="en-GB" sz="2800" dirty="0">
                <a:solidFill>
                  <a:prstClr val="black"/>
                </a:solidFill>
                <a:cs typeface="Arial" charset="0"/>
              </a:rPr>
              <a:t>of the kind of life we want for our country and our children. Let me give you my vision</a:t>
            </a:r>
            <a:r>
              <a:rPr lang="en-GB" sz="2800" b="1" dirty="0">
                <a:solidFill>
                  <a:prstClr val="black"/>
                </a:solidFill>
                <a:cs typeface="Arial" charset="0"/>
              </a:rPr>
              <a:t>: a man’s right to work as he will, to spend what he earns, to own property, to </a:t>
            </a:r>
            <a:r>
              <a:rPr lang="en-GB" sz="2800" b="1" dirty="0">
                <a:solidFill>
                  <a:srgbClr val="0070C0"/>
                </a:solidFill>
                <a:cs typeface="Arial" charset="0"/>
              </a:rPr>
              <a:t>have the State as servant and not as master</a:t>
            </a:r>
            <a:r>
              <a:rPr lang="en-GB" sz="2800" b="1" dirty="0">
                <a:solidFill>
                  <a:prstClr val="black"/>
                </a:solidFill>
                <a:cs typeface="Arial" charset="0"/>
              </a:rPr>
              <a:t> </a:t>
            </a:r>
            <a:r>
              <a:rPr lang="en-GB" sz="2800" b="1" dirty="0" smtClean="0">
                <a:solidFill>
                  <a:prstClr val="black"/>
                </a:solidFill>
                <a:cs typeface="Arial" charset="0"/>
              </a:rPr>
              <a:t>– these </a:t>
            </a:r>
            <a:r>
              <a:rPr lang="en-GB" sz="2800" b="1" dirty="0">
                <a:solidFill>
                  <a:prstClr val="black"/>
                </a:solidFill>
                <a:cs typeface="Arial" charset="0"/>
              </a:rPr>
              <a:t>are the British inheritance. They are the essence of a free country and on that freedom all our other freedoms </a:t>
            </a:r>
            <a:r>
              <a:rPr lang="en-GB" sz="2800" b="1" dirty="0" smtClean="0">
                <a:solidFill>
                  <a:prstClr val="black"/>
                </a:solidFill>
                <a:cs typeface="Arial" charset="0"/>
              </a:rPr>
              <a:t>depend.</a:t>
            </a:r>
          </a:p>
          <a:p>
            <a:pPr algn="just"/>
            <a:r>
              <a:rPr lang="en-GB" sz="2800" b="1" dirty="0">
                <a:solidFill>
                  <a:prstClr val="black"/>
                </a:solidFill>
                <a:cs typeface="Arial" charset="0"/>
              </a:rPr>
              <a:t>	“</a:t>
            </a:r>
            <a:r>
              <a:rPr lang="en-GB" sz="2800" dirty="0">
                <a:solidFill>
                  <a:prstClr val="black"/>
                </a:solidFill>
                <a:cs typeface="Arial" charset="0"/>
              </a:rPr>
              <a:t>But we want </a:t>
            </a:r>
            <a:r>
              <a:rPr lang="en-GB" sz="2800" b="1" dirty="0">
                <a:solidFill>
                  <a:schemeClr val="accent2">
                    <a:lumMod val="50000"/>
                  </a:schemeClr>
                </a:solidFill>
                <a:cs typeface="Arial" charset="0"/>
              </a:rPr>
              <a:t>a free economy</a:t>
            </a:r>
            <a:r>
              <a:rPr lang="en-GB" sz="2800" b="1" dirty="0">
                <a:solidFill>
                  <a:prstClr val="black"/>
                </a:solidFill>
                <a:cs typeface="Arial" charset="0"/>
              </a:rPr>
              <a:t>, </a:t>
            </a:r>
            <a:r>
              <a:rPr lang="en-GB" sz="2800" dirty="0">
                <a:solidFill>
                  <a:prstClr val="black"/>
                </a:solidFill>
                <a:cs typeface="Arial" charset="0"/>
              </a:rPr>
              <a:t>not only because it </a:t>
            </a:r>
            <a:r>
              <a:rPr lang="en-GB" sz="2800" b="1" dirty="0">
                <a:solidFill>
                  <a:srgbClr val="00B050"/>
                </a:solidFill>
                <a:cs typeface="Arial" charset="0"/>
              </a:rPr>
              <a:t>guarantees our liberties</a:t>
            </a:r>
            <a:r>
              <a:rPr lang="en-GB" sz="2800" b="1" dirty="0">
                <a:solidFill>
                  <a:prstClr val="black"/>
                </a:solidFill>
                <a:cs typeface="Arial" charset="0"/>
              </a:rPr>
              <a:t>, </a:t>
            </a:r>
            <a:r>
              <a:rPr lang="en-GB" sz="2800" dirty="0">
                <a:solidFill>
                  <a:prstClr val="black"/>
                </a:solidFill>
                <a:cs typeface="Arial" charset="0"/>
              </a:rPr>
              <a:t>but also because it is the best way of creating wealth and prosperity for the whole country, and it is this prosperity alone which can give us the resources for better services for the community, better services for those in need</a:t>
            </a:r>
            <a:r>
              <a:rPr lang="en-GB" sz="2800" dirty="0" smtClean="0">
                <a:solidFill>
                  <a:prstClr val="black"/>
                </a:solidFill>
                <a:cs typeface="Arial" charset="0"/>
              </a:rPr>
              <a:t>.”</a:t>
            </a:r>
            <a:endParaRPr lang="en-GB" sz="2800" dirty="0">
              <a:solidFill>
                <a:prstClr val="black"/>
              </a:solidFill>
              <a:cs typeface="Arial" charset="0"/>
            </a:endParaRPr>
          </a:p>
          <a:p>
            <a:pPr marL="457200" lvl="0" indent="-457200" algn="r">
              <a:buFontTx/>
              <a:buChar char="-"/>
              <a:defRPr/>
            </a:pPr>
            <a:r>
              <a:rPr lang="en-GB" sz="2000" dirty="0">
                <a:solidFill>
                  <a:prstClr val="black"/>
                </a:solidFill>
              </a:rPr>
              <a:t>Thatcher, Leader's speech to Conservative Party Conference, </a:t>
            </a:r>
            <a:r>
              <a:rPr lang="en-GB" sz="2000" dirty="0" smtClean="0">
                <a:solidFill>
                  <a:prstClr val="black"/>
                </a:solidFill>
              </a:rPr>
              <a:t>Blackpool</a:t>
            </a:r>
            <a:r>
              <a:rPr lang="en-GB" sz="2000" dirty="0">
                <a:solidFill>
                  <a:prstClr val="black"/>
                </a:solidFill>
              </a:rPr>
              <a:t>, October 10 1975</a:t>
            </a:r>
          </a:p>
          <a:p>
            <a:endParaRPr lang="en-GB" sz="2800" b="1" dirty="0" smtClean="0">
              <a:solidFill>
                <a:prstClr val="black"/>
              </a:solidFill>
              <a:cs typeface="Arial" charset="0"/>
            </a:endParaRPr>
          </a:p>
        </p:txBody>
      </p:sp>
    </p:spTree>
    <p:extLst>
      <p:ext uri="{BB962C8B-B14F-4D97-AF65-F5344CB8AC3E}">
        <p14:creationId xmlns:p14="http://schemas.microsoft.com/office/powerpoint/2010/main" val="190260908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1"/>
            <a:ext cx="12192001" cy="7676965"/>
          </a:xfrm>
          <a:prstGeom prst="rect">
            <a:avLst/>
          </a:prstGeom>
        </p:spPr>
        <p:txBody>
          <a:bodyPr wrap="square" lIns="540000" tIns="540000" rIns="540000" bIns="540000">
            <a:spAutoFit/>
          </a:bodyPr>
          <a:lstStyle/>
          <a:p>
            <a:pPr algn="ctr"/>
            <a:r>
              <a:rPr lang="en-GB" sz="2400" b="1" dirty="0">
                <a:solidFill>
                  <a:prstClr val="black"/>
                </a:solidFill>
                <a:latin typeface="Arial Black" panose="020B0A04020102020204" pitchFamily="34" charset="0"/>
                <a:cs typeface="Arial" charset="0"/>
              </a:rPr>
              <a:t>MORAL CHALLENGE: THE CASE AGAINST THE STATE</a:t>
            </a:r>
          </a:p>
          <a:p>
            <a:pPr algn="just"/>
            <a:endParaRPr lang="en-GB" sz="2400" dirty="0" smtClean="0"/>
          </a:p>
          <a:p>
            <a:pPr algn="just"/>
            <a:r>
              <a:rPr lang="en-GB" sz="2400" dirty="0" smtClean="0"/>
              <a:t>“One </a:t>
            </a:r>
            <a:r>
              <a:rPr lang="en-GB" sz="2400" dirty="0"/>
              <a:t>of the great errors of our time is to equate the community aspect of our lives with the power of Government </a:t>
            </a:r>
            <a:r>
              <a:rPr lang="en-GB" sz="2400" b="1" dirty="0">
                <a:solidFill>
                  <a:srgbClr val="FF0000"/>
                </a:solidFill>
                <a:effectLst>
                  <a:outerShdw blurRad="38100" dist="38100" dir="2700000" algn="tl">
                    <a:srgbClr val="000000">
                      <a:alpha val="43137"/>
                    </a:srgbClr>
                  </a:outerShdw>
                </a:effectLst>
              </a:rPr>
              <a:t>exercised through bureaucracy</a:t>
            </a:r>
            <a:r>
              <a:rPr lang="en-GB" sz="2400" dirty="0"/>
              <a:t>. It is one thing to say that we all have a duty to look after our less fortunate fellows, at home and abroad, and </a:t>
            </a:r>
            <a:r>
              <a:rPr lang="en-GB" sz="2400" b="1" dirty="0"/>
              <a:t>quite another to imply that this duty can always be most efficiently performed by </a:t>
            </a:r>
            <a:r>
              <a:rPr lang="en-GB" sz="2400" b="1" dirty="0">
                <a:solidFill>
                  <a:srgbClr val="FF0000"/>
                </a:solidFill>
              </a:rPr>
              <a:t>delegating it to the State</a:t>
            </a:r>
            <a:r>
              <a:rPr lang="en-GB" sz="2400" dirty="0"/>
              <a:t>. Ordinary human beings will make vast sacrifices for the well-being of those near and dear to them; by contrast, what the State will do for what it calls </a:t>
            </a:r>
            <a:r>
              <a:rPr lang="en-GB" sz="2400" dirty="0" smtClean="0"/>
              <a:t>‘the </a:t>
            </a:r>
            <a:r>
              <a:rPr lang="en-GB" sz="2400" dirty="0"/>
              <a:t>socially </a:t>
            </a:r>
            <a:r>
              <a:rPr lang="en-GB" sz="2400" dirty="0" smtClean="0"/>
              <a:t>disadvantaged’ is </a:t>
            </a:r>
            <a:r>
              <a:rPr lang="en-GB" sz="2400" dirty="0"/>
              <a:t>limited by what politicians regard at any moment as </a:t>
            </a:r>
            <a:r>
              <a:rPr lang="en-GB" sz="2400" dirty="0" smtClean="0"/>
              <a:t>‘the </a:t>
            </a:r>
            <a:r>
              <a:rPr lang="en-GB" sz="2400" dirty="0"/>
              <a:t>taxable capacity of the community</a:t>
            </a:r>
            <a:r>
              <a:rPr lang="en-GB" sz="2400" dirty="0" smtClean="0"/>
              <a:t>.’ Hence </a:t>
            </a:r>
            <a:r>
              <a:rPr lang="en-GB" sz="2400" dirty="0"/>
              <a:t>the paradox that in a society which must even now be regarded by historical standards as fairly well-off, provision for health and education is as deplorably inadequate as it is in Britain today</a:t>
            </a:r>
            <a:r>
              <a:rPr lang="en-GB" sz="2400" dirty="0" smtClean="0"/>
              <a:t>. …  </a:t>
            </a:r>
            <a:r>
              <a:rPr lang="en-GB" sz="2400" b="1" dirty="0" smtClean="0"/>
              <a:t>I </a:t>
            </a:r>
            <a:r>
              <a:rPr lang="en-GB" sz="2400" b="1" dirty="0"/>
              <a:t>believe this is largely the result of our having stripped the family, the fundamental unit of society, of so many of its rights and </a:t>
            </a:r>
            <a:r>
              <a:rPr lang="en-GB" sz="2400" b="1" dirty="0" smtClean="0"/>
              <a:t>duties.”</a:t>
            </a:r>
            <a:endParaRPr lang="en-GB" sz="2200" dirty="0" smtClean="0"/>
          </a:p>
          <a:p>
            <a:pPr marL="342900" indent="-342900" algn="r">
              <a:buFontTx/>
              <a:buChar char="-"/>
            </a:pPr>
            <a:r>
              <a:rPr lang="en-GB" sz="2200" dirty="0" smtClean="0"/>
              <a:t>Thatcher, ‘The Moral Basis of a Free Society,’ </a:t>
            </a:r>
            <a:r>
              <a:rPr lang="en-GB" sz="2200" i="1" dirty="0" smtClean="0"/>
              <a:t>Daily </a:t>
            </a:r>
            <a:r>
              <a:rPr lang="en-GB" sz="2200" i="1" dirty="0"/>
              <a:t>Telegraph</a:t>
            </a:r>
            <a:r>
              <a:rPr lang="en-GB" sz="2200" dirty="0"/>
              <a:t>, 16 May 1978 (</a:t>
            </a:r>
            <a:r>
              <a:rPr lang="en-GB" sz="2200" dirty="0">
                <a:hlinkClick r:id="rId2"/>
              </a:rPr>
              <a:t>https://</a:t>
            </a:r>
            <a:r>
              <a:rPr lang="en-GB" sz="2200" dirty="0" smtClean="0">
                <a:hlinkClick r:id="rId2"/>
              </a:rPr>
              <a:t>www.margaretthatcher.org/document/103687</a:t>
            </a:r>
            <a:r>
              <a:rPr lang="en-GB" sz="2200" dirty="0" smtClean="0"/>
              <a:t>)</a:t>
            </a:r>
          </a:p>
          <a:p>
            <a:endParaRPr lang="en-GB" sz="2200" dirty="0" smtClean="0"/>
          </a:p>
          <a:p>
            <a:pPr marL="342900" indent="-342900">
              <a:buFontTx/>
              <a:buChar char="-"/>
            </a:pPr>
            <a:endParaRPr lang="en-GB" sz="2200" dirty="0"/>
          </a:p>
        </p:txBody>
      </p:sp>
    </p:spTree>
    <p:extLst>
      <p:ext uri="{BB962C8B-B14F-4D97-AF65-F5344CB8AC3E}">
        <p14:creationId xmlns:p14="http://schemas.microsoft.com/office/powerpoint/2010/main" val="133374884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1"/>
            <a:ext cx="12192001" cy="7707743"/>
          </a:xfrm>
          <a:prstGeom prst="rect">
            <a:avLst/>
          </a:prstGeom>
        </p:spPr>
        <p:txBody>
          <a:bodyPr wrap="square" lIns="540000" tIns="540000" rIns="540000" bIns="540000">
            <a:spAutoFit/>
          </a:bodyPr>
          <a:lstStyle/>
          <a:p>
            <a:pPr algn="ctr"/>
            <a:r>
              <a:rPr lang="en-GB" sz="3200" b="1" dirty="0">
                <a:solidFill>
                  <a:prstClr val="black"/>
                </a:solidFill>
                <a:latin typeface="Arial Black" panose="020B0A04020102020204" pitchFamily="34" charset="0"/>
                <a:cs typeface="Arial" charset="0"/>
              </a:rPr>
              <a:t>MORAL CHALLENGE: </a:t>
            </a:r>
            <a:endParaRPr lang="en-GB" sz="3200" b="1" dirty="0" smtClean="0">
              <a:solidFill>
                <a:prstClr val="black"/>
              </a:solidFill>
              <a:latin typeface="Arial Black" panose="020B0A04020102020204" pitchFamily="34" charset="0"/>
              <a:cs typeface="Arial" charset="0"/>
            </a:endParaRPr>
          </a:p>
          <a:p>
            <a:pPr algn="ctr"/>
            <a:r>
              <a:rPr lang="en-GB" sz="3200" b="1" dirty="0" smtClean="0">
                <a:solidFill>
                  <a:prstClr val="black"/>
                </a:solidFill>
                <a:latin typeface="Arial Black" panose="020B0A04020102020204" pitchFamily="34" charset="0"/>
                <a:cs typeface="Arial" charset="0"/>
              </a:rPr>
              <a:t>THE </a:t>
            </a:r>
            <a:r>
              <a:rPr lang="en-GB" sz="3200" b="1" dirty="0">
                <a:solidFill>
                  <a:prstClr val="black"/>
                </a:solidFill>
                <a:latin typeface="Arial Black" panose="020B0A04020102020204" pitchFamily="34" charset="0"/>
                <a:cs typeface="Arial" charset="0"/>
              </a:rPr>
              <a:t>CASE </a:t>
            </a:r>
            <a:r>
              <a:rPr lang="en-GB" sz="3200" b="1" u="sng" dirty="0" smtClean="0">
                <a:solidFill>
                  <a:srgbClr val="0070C0"/>
                </a:solidFill>
                <a:latin typeface="Arial Black" panose="020B0A04020102020204" pitchFamily="34" charset="0"/>
                <a:cs typeface="Arial" charset="0"/>
              </a:rPr>
              <a:t>FOR</a:t>
            </a:r>
            <a:r>
              <a:rPr lang="en-GB" sz="3200" b="1" dirty="0" smtClean="0">
                <a:solidFill>
                  <a:prstClr val="black"/>
                </a:solidFill>
                <a:latin typeface="Arial Black" panose="020B0A04020102020204" pitchFamily="34" charset="0"/>
                <a:cs typeface="Arial" charset="0"/>
              </a:rPr>
              <a:t> FREE MARKETS</a:t>
            </a:r>
            <a:endParaRPr lang="en-GB" sz="3200" b="1" dirty="0">
              <a:solidFill>
                <a:prstClr val="black"/>
              </a:solidFill>
              <a:latin typeface="Arial Black" panose="020B0A04020102020204" pitchFamily="34" charset="0"/>
              <a:cs typeface="Arial" charset="0"/>
            </a:endParaRPr>
          </a:p>
          <a:p>
            <a:pPr algn="just"/>
            <a:endParaRPr lang="en-GB" sz="3200" dirty="0" smtClean="0"/>
          </a:p>
          <a:p>
            <a:pPr algn="just"/>
            <a:r>
              <a:rPr lang="en-GB" sz="3200" dirty="0" smtClean="0"/>
              <a:t>“Similarly</a:t>
            </a:r>
            <a:r>
              <a:rPr lang="en-GB" sz="3200" dirty="0"/>
              <a:t>, </a:t>
            </a:r>
            <a:r>
              <a:rPr lang="en-GB" sz="3200" b="1" u="sng" dirty="0"/>
              <a:t>my belief in free competitive economic enterprise does not rest solely or even mainly on arguments of economic efficiency</a:t>
            </a:r>
            <a:r>
              <a:rPr lang="en-GB" sz="3200" dirty="0"/>
              <a:t>, though, heaven knows, these are cogent enough. </a:t>
            </a:r>
            <a:r>
              <a:rPr lang="en-GB" sz="3200" b="1" dirty="0">
                <a:solidFill>
                  <a:srgbClr val="0070C0"/>
                </a:solidFill>
              </a:rPr>
              <a:t>It rests essentially on the view that the free market is the only safe way of ensuring that productive effort is directed towards supplying what individuals actually want, and in a way which secures the dignity and independence of the worker</a:t>
            </a:r>
            <a:r>
              <a:rPr lang="en-GB" sz="3200" dirty="0" smtClean="0"/>
              <a:t>.”</a:t>
            </a:r>
          </a:p>
          <a:p>
            <a:pPr algn="just"/>
            <a:endParaRPr lang="en-GB" sz="2200" dirty="0" smtClean="0"/>
          </a:p>
          <a:p>
            <a:pPr marL="342900" indent="-342900" algn="r">
              <a:buFontTx/>
              <a:buChar char="-"/>
            </a:pPr>
            <a:r>
              <a:rPr lang="en-GB" sz="2200" dirty="0" smtClean="0"/>
              <a:t>Thatcher, ‘The Moral Basis of a Free Society,’ </a:t>
            </a:r>
            <a:r>
              <a:rPr lang="en-GB" sz="2200" i="1" dirty="0" smtClean="0"/>
              <a:t>Daily </a:t>
            </a:r>
            <a:r>
              <a:rPr lang="en-GB" sz="2200" i="1" dirty="0"/>
              <a:t>Telegraph</a:t>
            </a:r>
            <a:r>
              <a:rPr lang="en-GB" sz="2200" dirty="0"/>
              <a:t>, 16 May 1978 (</a:t>
            </a:r>
            <a:r>
              <a:rPr lang="en-GB" sz="2200" dirty="0">
                <a:hlinkClick r:id="rId2"/>
              </a:rPr>
              <a:t>https://</a:t>
            </a:r>
            <a:r>
              <a:rPr lang="en-GB" sz="2200" dirty="0" smtClean="0">
                <a:hlinkClick r:id="rId2"/>
              </a:rPr>
              <a:t>www.margaretthatcher.org/document/103687</a:t>
            </a:r>
            <a:r>
              <a:rPr lang="en-GB" sz="2200" dirty="0" smtClean="0"/>
              <a:t>)</a:t>
            </a:r>
          </a:p>
          <a:p>
            <a:endParaRPr lang="en-GB" sz="2200" dirty="0" smtClean="0"/>
          </a:p>
          <a:p>
            <a:pPr marL="342900" indent="-342900">
              <a:buFontTx/>
              <a:buChar char="-"/>
            </a:pPr>
            <a:endParaRPr lang="en-GB" sz="2200" dirty="0"/>
          </a:p>
        </p:txBody>
      </p:sp>
    </p:spTree>
    <p:extLst>
      <p:ext uri="{BB962C8B-B14F-4D97-AF65-F5344CB8AC3E}">
        <p14:creationId xmlns:p14="http://schemas.microsoft.com/office/powerpoint/2010/main" val="176682068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2000" cy="7523077"/>
          </a:xfrm>
          <a:prstGeom prst="rect">
            <a:avLst/>
          </a:prstGeom>
        </p:spPr>
        <p:txBody>
          <a:bodyPr wrap="square" lIns="540000" tIns="540000" rIns="540000" bIns="540000">
            <a:spAutoFit/>
          </a:bodyPr>
          <a:lstStyle/>
          <a:p>
            <a:pPr marL="45720" algn="ctr"/>
            <a:r>
              <a:rPr lang="en-GB" sz="2400" b="1" dirty="0">
                <a:solidFill>
                  <a:prstClr val="black"/>
                </a:solidFill>
                <a:latin typeface="Arial Black" panose="020B0A04020102020204" pitchFamily="34" charset="0"/>
                <a:cs typeface="Arial" charset="0"/>
              </a:rPr>
              <a:t>MORAL CHALLENGE: THE </a:t>
            </a:r>
            <a:r>
              <a:rPr lang="en-GB" sz="2400" b="1" dirty="0" smtClean="0">
                <a:solidFill>
                  <a:prstClr val="black"/>
                </a:solidFill>
                <a:latin typeface="Arial Black" panose="020B0A04020102020204" pitchFamily="34" charset="0"/>
                <a:cs typeface="Arial" charset="0"/>
              </a:rPr>
              <a:t>CASE </a:t>
            </a:r>
            <a:r>
              <a:rPr lang="en-GB" sz="2400" b="1" dirty="0" smtClean="0">
                <a:solidFill>
                  <a:srgbClr val="FF0000"/>
                </a:solidFill>
                <a:latin typeface="Arial Black" panose="020B0A04020102020204" pitchFamily="34" charset="0"/>
                <a:cs typeface="Arial" charset="0"/>
              </a:rPr>
              <a:t>AGAINST</a:t>
            </a:r>
            <a:r>
              <a:rPr lang="en-GB" sz="2400" b="1" dirty="0" smtClean="0">
                <a:solidFill>
                  <a:prstClr val="black"/>
                </a:solidFill>
                <a:latin typeface="Arial Black" panose="020B0A04020102020204" pitchFamily="34" charset="0"/>
                <a:cs typeface="Arial" charset="0"/>
              </a:rPr>
              <a:t> SOCIALISM</a:t>
            </a:r>
            <a:endParaRPr lang="en-GB" sz="2400" dirty="0" smtClean="0"/>
          </a:p>
          <a:p>
            <a:pPr marL="45720" indent="0" algn="just">
              <a:buNone/>
            </a:pPr>
            <a:endParaRPr lang="en-GB" sz="2400" dirty="0" smtClean="0"/>
          </a:p>
          <a:p>
            <a:pPr marL="45720" indent="0" algn="just">
              <a:buNone/>
            </a:pPr>
            <a:r>
              <a:rPr lang="en-GB" sz="2300" dirty="0" smtClean="0"/>
              <a:t>“</a:t>
            </a:r>
            <a:r>
              <a:rPr lang="en-US" sz="2300" b="1" dirty="0"/>
              <a:t>Some Socialists seem to believe that people should be numbers in a State computer. </a:t>
            </a:r>
            <a:r>
              <a:rPr lang="en-US" sz="2300" dirty="0">
                <a:solidFill>
                  <a:srgbClr val="0070C0"/>
                </a:solidFill>
              </a:rPr>
              <a:t>We believe they should be individuals. We are all unequal</a:t>
            </a:r>
            <a:r>
              <a:rPr lang="en-US" sz="2300" dirty="0">
                <a:solidFill>
                  <a:srgbClr val="FF0000"/>
                </a:solidFill>
              </a:rPr>
              <a:t>. No one, thank heavens, is quite like anyone else, however much the Socialists may pretend otherwise. We believe that everyone has the right to be unequal</a:t>
            </a:r>
            <a:r>
              <a:rPr lang="en-US" sz="2300" dirty="0"/>
              <a:t>. But to us, every human being is equally important. Engineers, miners, manual workers, shop assistants, farm workers, postmen, housewives </a:t>
            </a:r>
            <a:r>
              <a:rPr lang="en-US" sz="2300" dirty="0" smtClean="0"/>
              <a:t> -  </a:t>
            </a:r>
            <a:r>
              <a:rPr lang="en-US" sz="2300" dirty="0"/>
              <a:t>these are the essential foundations of our society, and without them there would be no nation. </a:t>
            </a:r>
            <a:r>
              <a:rPr lang="en-US" sz="2300" dirty="0" smtClean="0"/>
              <a:t>But there are others with special gifts who should also have their chance, because if the adventurers who strike out in </a:t>
            </a:r>
            <a:r>
              <a:rPr lang="en-US" sz="2300" b="1" dirty="0" smtClean="0"/>
              <a:t>new directions </a:t>
            </a:r>
            <a:r>
              <a:rPr lang="en-US" sz="2300" dirty="0" smtClean="0"/>
              <a:t>in science, technology, medicine, commerce and industry are hobbled, there can be no advance. The spirit of envy can destroy; it can never build. Everyone must be allowed to develop the abilities he knows he has within him, and she knows she has within her, in the way he chooses.</a:t>
            </a:r>
          </a:p>
          <a:p>
            <a:pPr marL="45720" indent="0" algn="just">
              <a:buNone/>
            </a:pPr>
            <a:r>
              <a:rPr lang="en-US" sz="2300" dirty="0" smtClean="0"/>
              <a:t>	“</a:t>
            </a:r>
            <a:r>
              <a:rPr lang="en-US" sz="2300" b="1" dirty="0" smtClean="0">
                <a:solidFill>
                  <a:srgbClr val="0070C0"/>
                </a:solidFill>
              </a:rPr>
              <a:t>Freedom to choose</a:t>
            </a:r>
            <a:r>
              <a:rPr lang="en-US" sz="2300" dirty="0" smtClean="0"/>
              <a:t> is something we take for granted until it is in danger of being taken away. Socialist governments set out perpetually to restrict the area of choice, and Conservative governments to increase it.”</a:t>
            </a:r>
          </a:p>
          <a:p>
            <a:pPr marL="457200" lvl="0" indent="-457200" algn="r">
              <a:buFontTx/>
              <a:buChar char="-"/>
              <a:defRPr/>
            </a:pPr>
            <a:r>
              <a:rPr lang="en-GB" sz="2000" dirty="0" smtClean="0">
                <a:solidFill>
                  <a:prstClr val="black"/>
                </a:solidFill>
              </a:rPr>
              <a:t>Thatcher, Leader's speech to Conservative Party Conference, Blackpool, October 10 1975</a:t>
            </a:r>
          </a:p>
          <a:p>
            <a:pPr algn="just">
              <a:defRPr/>
            </a:pPr>
            <a:endParaRPr lang="en-GB" sz="2800" b="1" dirty="0" smtClean="0">
              <a:solidFill>
                <a:prstClr val="black"/>
              </a:solidFill>
              <a:cs typeface="Arial" charset="0"/>
            </a:endParaRPr>
          </a:p>
        </p:txBody>
      </p:sp>
    </p:spTree>
    <p:extLst>
      <p:ext uri="{BB962C8B-B14F-4D97-AF65-F5344CB8AC3E}">
        <p14:creationId xmlns:p14="http://schemas.microsoft.com/office/powerpoint/2010/main" val="422544453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2000" cy="7492299"/>
          </a:xfrm>
          <a:prstGeom prst="rect">
            <a:avLst/>
          </a:prstGeom>
        </p:spPr>
        <p:txBody>
          <a:bodyPr wrap="square" lIns="540000" tIns="540000" rIns="540000" bIns="540000">
            <a:spAutoFit/>
          </a:bodyPr>
          <a:lstStyle/>
          <a:p>
            <a:pPr algn="ctr"/>
            <a:r>
              <a:rPr lang="en-GB" sz="2800" b="1" dirty="0">
                <a:solidFill>
                  <a:prstClr val="black"/>
                </a:solidFill>
                <a:latin typeface="Arial Black" panose="020B0A04020102020204" pitchFamily="34" charset="0"/>
                <a:cs typeface="Arial" charset="0"/>
              </a:rPr>
              <a:t>MORAL CHALLENGE: THE CASE </a:t>
            </a:r>
            <a:r>
              <a:rPr lang="en-GB" sz="2800" b="1" dirty="0">
                <a:solidFill>
                  <a:srgbClr val="FF0000"/>
                </a:solidFill>
                <a:latin typeface="Arial Black" panose="020B0A04020102020204" pitchFamily="34" charset="0"/>
                <a:cs typeface="Arial" charset="0"/>
              </a:rPr>
              <a:t>AGAINST</a:t>
            </a:r>
            <a:r>
              <a:rPr lang="en-GB" sz="2800" b="1" dirty="0">
                <a:solidFill>
                  <a:prstClr val="black"/>
                </a:solidFill>
                <a:latin typeface="Arial Black" panose="020B0A04020102020204" pitchFamily="34" charset="0"/>
                <a:cs typeface="Arial" charset="0"/>
              </a:rPr>
              <a:t> SOCIALISM</a:t>
            </a:r>
            <a:endParaRPr lang="en-GB" sz="2800" dirty="0"/>
          </a:p>
          <a:p>
            <a:pPr algn="just"/>
            <a:endParaRPr lang="en-US" sz="2800" dirty="0" smtClean="0"/>
          </a:p>
          <a:p>
            <a:pPr algn="just"/>
            <a:r>
              <a:rPr lang="en-US" sz="2400" dirty="0" smtClean="0"/>
              <a:t>“I </a:t>
            </a:r>
            <a:r>
              <a:rPr lang="en-US" sz="2400" dirty="0"/>
              <a:t>want to come now to the argument which </a:t>
            </a:r>
            <a:r>
              <a:rPr lang="en-US" sz="2400" dirty="0">
                <a:solidFill>
                  <a:srgbClr val="FF0000"/>
                </a:solidFill>
              </a:rPr>
              <a:t>Mr. Wilson is trying to put across the country: namely, </a:t>
            </a:r>
            <a:r>
              <a:rPr lang="en-US" sz="2400" i="1" dirty="0">
                <a:solidFill>
                  <a:srgbClr val="FF0000"/>
                </a:solidFill>
              </a:rPr>
              <a:t>that the </a:t>
            </a:r>
            <a:r>
              <a:rPr lang="en-US" sz="2400" i="1" dirty="0" err="1">
                <a:solidFill>
                  <a:srgbClr val="FF0000"/>
                </a:solidFill>
              </a:rPr>
              <a:t>Labour</a:t>
            </a:r>
            <a:r>
              <a:rPr lang="en-US" sz="2400" i="1" dirty="0">
                <a:solidFill>
                  <a:srgbClr val="FF0000"/>
                </a:solidFill>
              </a:rPr>
              <a:t> Party is the natural party of government because it is the only one that the trade unions will accept</a:t>
            </a:r>
            <a:r>
              <a:rPr lang="en-US" sz="2400" dirty="0" smtClean="0">
                <a:solidFill>
                  <a:srgbClr val="FF0000"/>
                </a:solidFill>
              </a:rPr>
              <a:t>.</a:t>
            </a:r>
            <a:endParaRPr lang="en-GB" sz="2400" dirty="0" smtClean="0">
              <a:solidFill>
                <a:srgbClr val="FF0000"/>
              </a:solidFill>
            </a:endParaRPr>
          </a:p>
          <a:p>
            <a:pPr algn="just"/>
            <a:r>
              <a:rPr lang="en-GB" sz="2400" dirty="0"/>
              <a:t>	</a:t>
            </a:r>
            <a:r>
              <a:rPr lang="en-GB" sz="2400" dirty="0" smtClean="0"/>
              <a:t>“</a:t>
            </a:r>
            <a:r>
              <a:rPr lang="en-US" sz="2400" dirty="0" smtClean="0"/>
              <a:t> … If </a:t>
            </a:r>
            <a:r>
              <a:rPr lang="en-US" sz="2400" dirty="0"/>
              <a:t>we are told that a Conservative Government could not govern because certain </a:t>
            </a:r>
            <a:r>
              <a:rPr lang="en-US" sz="2400" b="1" dirty="0"/>
              <a:t>extreme leaders </a:t>
            </a:r>
            <a:r>
              <a:rPr lang="en-US" sz="2400" dirty="0"/>
              <a:t>would not let it, then general elections are a mockery, we have arrived at the </a:t>
            </a:r>
            <a:r>
              <a:rPr lang="en-US" sz="2400" b="1" dirty="0">
                <a:solidFill>
                  <a:srgbClr val="FF0000"/>
                </a:solidFill>
              </a:rPr>
              <a:t>one-party State</a:t>
            </a:r>
            <a:r>
              <a:rPr lang="en-US" sz="2400" dirty="0">
                <a:solidFill>
                  <a:srgbClr val="FF0000"/>
                </a:solidFill>
              </a:rPr>
              <a:t>, </a:t>
            </a:r>
            <a:r>
              <a:rPr lang="en-US" sz="2400" b="1" dirty="0">
                <a:solidFill>
                  <a:srgbClr val="FF0000"/>
                </a:solidFill>
              </a:rPr>
              <a:t>and parliamentary democracy in this country will have perished</a:t>
            </a:r>
            <a:r>
              <a:rPr lang="en-US" sz="2400" dirty="0" smtClean="0"/>
              <a:t>.</a:t>
            </a:r>
          </a:p>
          <a:p>
            <a:pPr algn="just"/>
            <a:r>
              <a:rPr lang="en-US" sz="2400" dirty="0"/>
              <a:t>	</a:t>
            </a:r>
            <a:r>
              <a:rPr lang="en-US" sz="2400" dirty="0" smtClean="0"/>
              <a:t>“ … </a:t>
            </a:r>
            <a:r>
              <a:rPr lang="en-US" sz="2400" b="1" dirty="0" smtClean="0">
                <a:solidFill>
                  <a:srgbClr val="0070C0"/>
                </a:solidFill>
              </a:rPr>
              <a:t>When </a:t>
            </a:r>
            <a:r>
              <a:rPr lang="en-US" sz="2400" b="1" dirty="0">
                <a:solidFill>
                  <a:srgbClr val="0070C0"/>
                </a:solidFill>
              </a:rPr>
              <a:t>the next Conservative Government comes to power many trade unionists will have put it there</a:t>
            </a:r>
            <a:r>
              <a:rPr lang="en-US" sz="2400" dirty="0">
                <a:solidFill>
                  <a:srgbClr val="0070C0"/>
                </a:solidFill>
              </a:rPr>
              <a:t>. </a:t>
            </a:r>
            <a:r>
              <a:rPr lang="en-US" sz="2400" b="1" dirty="0">
                <a:solidFill>
                  <a:srgbClr val="0070C0"/>
                </a:solidFill>
              </a:rPr>
              <a:t>Millions of them vote for us at every </a:t>
            </a:r>
            <a:r>
              <a:rPr lang="en-US" sz="2400" b="1" dirty="0" smtClean="0">
                <a:solidFill>
                  <a:srgbClr val="0070C0"/>
                </a:solidFill>
              </a:rPr>
              <a:t>election. </a:t>
            </a:r>
            <a:r>
              <a:rPr lang="en-US" sz="2400" dirty="0" smtClean="0"/>
              <a:t>I </a:t>
            </a:r>
            <a:r>
              <a:rPr lang="en-US" sz="2400" dirty="0"/>
              <a:t>want to say this to them and to all of our supporters in industry: </a:t>
            </a:r>
            <a:r>
              <a:rPr lang="en-US" sz="2400" i="1" dirty="0"/>
              <a:t>go out and join in the work of your unions; go to their meetings and stay to the end, </a:t>
            </a:r>
            <a:r>
              <a:rPr lang="en-US" sz="2400" i="1" dirty="0" smtClean="0"/>
              <a:t>learn </a:t>
            </a:r>
            <a:r>
              <a:rPr lang="en-US" sz="2400" i="1" dirty="0"/>
              <a:t>the union rules as well as the far Left knows them. </a:t>
            </a:r>
            <a:r>
              <a:rPr lang="en-US" sz="2400" b="1" dirty="0"/>
              <a:t>Remember that if parliamentary democracy dies, free trade unions die with it</a:t>
            </a:r>
            <a:r>
              <a:rPr lang="en-US" sz="2400" dirty="0" smtClean="0"/>
              <a:t>.”</a:t>
            </a:r>
            <a:endParaRPr lang="en-GB" sz="2400" dirty="0"/>
          </a:p>
          <a:p>
            <a:pPr marL="457200" lvl="0" indent="-457200" algn="r">
              <a:buFontTx/>
              <a:buChar char="-"/>
              <a:defRPr/>
            </a:pPr>
            <a:r>
              <a:rPr lang="en-GB" sz="2000" dirty="0">
                <a:solidFill>
                  <a:prstClr val="black"/>
                </a:solidFill>
              </a:rPr>
              <a:t>Thatcher, Leader's speech to Conservative Party Conference, Blackpool, October 10 1975</a:t>
            </a:r>
          </a:p>
          <a:p>
            <a:pPr algn="just">
              <a:defRPr/>
            </a:pPr>
            <a:endParaRPr lang="en-GB" sz="2800" b="1" dirty="0" smtClean="0">
              <a:solidFill>
                <a:prstClr val="black"/>
              </a:solidFill>
              <a:cs typeface="Arial" charset="0"/>
            </a:endParaRPr>
          </a:p>
        </p:txBody>
      </p:sp>
    </p:spTree>
    <p:extLst>
      <p:ext uri="{BB962C8B-B14F-4D97-AF65-F5344CB8AC3E}">
        <p14:creationId xmlns:p14="http://schemas.microsoft.com/office/powerpoint/2010/main" val="220947897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2000" cy="7184523"/>
          </a:xfrm>
          <a:prstGeom prst="rect">
            <a:avLst/>
          </a:prstGeom>
        </p:spPr>
        <p:txBody>
          <a:bodyPr wrap="square" lIns="540000" tIns="540000" rIns="540000" bIns="540000">
            <a:spAutoFit/>
          </a:bodyPr>
          <a:lstStyle/>
          <a:p>
            <a:pPr algn="ctr">
              <a:defRPr/>
            </a:pPr>
            <a:r>
              <a:rPr lang="en-GB" sz="3200" dirty="0">
                <a:solidFill>
                  <a:prstClr val="black"/>
                </a:solidFill>
                <a:latin typeface="Arial Black" panose="020B0A04020102020204" pitchFamily="34" charset="0"/>
                <a:cs typeface="Arial" charset="0"/>
              </a:rPr>
              <a:t>THE ‘PROPER’ ROLE OF THE </a:t>
            </a:r>
            <a:r>
              <a:rPr lang="en-GB" sz="3200" dirty="0" smtClean="0">
                <a:solidFill>
                  <a:prstClr val="black"/>
                </a:solidFill>
                <a:latin typeface="Arial Black" panose="020B0A04020102020204" pitchFamily="34" charset="0"/>
                <a:cs typeface="Arial" charset="0"/>
              </a:rPr>
              <a:t>STATE</a:t>
            </a:r>
          </a:p>
          <a:p>
            <a:pPr algn="ctr">
              <a:defRPr/>
            </a:pPr>
            <a:endParaRPr lang="en-GB" sz="2800" dirty="0">
              <a:solidFill>
                <a:prstClr val="black"/>
              </a:solidFill>
              <a:latin typeface="Arial Black" panose="020B0A04020102020204" pitchFamily="34" charset="0"/>
              <a:cs typeface="Arial" charset="0"/>
            </a:endParaRPr>
          </a:p>
          <a:p>
            <a:pPr algn="just">
              <a:defRPr/>
            </a:pPr>
            <a:r>
              <a:rPr lang="en-GB" sz="3200" dirty="0" smtClean="0">
                <a:solidFill>
                  <a:prstClr val="black"/>
                </a:solidFill>
                <a:cs typeface="Arial" charset="0"/>
              </a:rPr>
              <a:t>“…  </a:t>
            </a:r>
            <a:r>
              <a:rPr lang="en-GB" sz="3200" b="1" dirty="0" smtClean="0">
                <a:solidFill>
                  <a:prstClr val="black"/>
                </a:solidFill>
                <a:cs typeface="Arial" charset="0"/>
              </a:rPr>
              <a:t>If </a:t>
            </a:r>
            <a:r>
              <a:rPr lang="en-US" sz="3200" b="1" dirty="0" smtClean="0"/>
              <a:t>any </a:t>
            </a:r>
            <a:r>
              <a:rPr lang="en-US" sz="3200" b="1" dirty="0"/>
              <a:t>one should murmur that I am preaching laissez faire</a:t>
            </a:r>
            <a:r>
              <a:rPr lang="en-US" sz="3200" dirty="0"/>
              <a:t>, </a:t>
            </a:r>
            <a:r>
              <a:rPr lang="en-US" sz="3200" b="1" dirty="0">
                <a:solidFill>
                  <a:srgbClr val="7030A0"/>
                </a:solidFill>
              </a:rPr>
              <a:t>let me say I am not arguing, and have never argued, that all we have to do is to let the economy run by itself</a:t>
            </a:r>
            <a:r>
              <a:rPr lang="en-US" sz="3200" dirty="0"/>
              <a:t>. I believe that, </a:t>
            </a:r>
            <a:r>
              <a:rPr lang="en-US" sz="3200" b="1" dirty="0"/>
              <a:t>just as each of us has an obligation to make the best of his talents</a:t>
            </a:r>
            <a:r>
              <a:rPr lang="en-US" sz="3200" dirty="0"/>
              <a:t>, </a:t>
            </a:r>
            <a:r>
              <a:rPr lang="en-US" sz="3200" b="1" dirty="0"/>
              <a:t>so governments have </a:t>
            </a:r>
            <a:r>
              <a:rPr lang="en-US" sz="3200" b="1" dirty="0">
                <a:solidFill>
                  <a:srgbClr val="0070C0"/>
                </a:solidFill>
              </a:rPr>
              <a:t>an obligation to create the </a:t>
            </a:r>
            <a:r>
              <a:rPr lang="en-US" sz="3200" b="1" u="sng" dirty="0">
                <a:solidFill>
                  <a:srgbClr val="0070C0"/>
                </a:solidFill>
              </a:rPr>
              <a:t>framework </a:t>
            </a:r>
            <a:r>
              <a:rPr lang="en-US" sz="3200" b="1" dirty="0">
                <a:solidFill>
                  <a:srgbClr val="0070C0"/>
                </a:solidFill>
              </a:rPr>
              <a:t>within which we can do so - not only individual people, but individual firms and particularly small firms</a:t>
            </a:r>
            <a:r>
              <a:rPr lang="en-US" sz="3200" dirty="0">
                <a:solidFill>
                  <a:srgbClr val="FF0000"/>
                </a:solidFill>
              </a:rPr>
              <a:t>.</a:t>
            </a:r>
            <a:r>
              <a:rPr lang="en-US" sz="3200" dirty="0"/>
              <a:t> </a:t>
            </a:r>
            <a:r>
              <a:rPr lang="en-US" sz="3200" dirty="0" smtClean="0"/>
              <a:t>… </a:t>
            </a:r>
            <a:r>
              <a:rPr lang="en-US" sz="3200" dirty="0" smtClean="0">
                <a:solidFill>
                  <a:srgbClr val="FF0000"/>
                </a:solidFill>
              </a:rPr>
              <a:t>The </a:t>
            </a:r>
            <a:r>
              <a:rPr lang="en-US" sz="3200" dirty="0" err="1">
                <a:solidFill>
                  <a:srgbClr val="FF0000"/>
                </a:solidFill>
              </a:rPr>
              <a:t>Labour</a:t>
            </a:r>
            <a:r>
              <a:rPr lang="en-US" sz="3200" dirty="0">
                <a:solidFill>
                  <a:srgbClr val="FF0000"/>
                </a:solidFill>
              </a:rPr>
              <a:t> Government have pursued a disastrous vendetta against small businesses and the self employed. We will reverse their damaging </a:t>
            </a:r>
            <a:r>
              <a:rPr lang="en-US" sz="3200" dirty="0" smtClean="0">
                <a:solidFill>
                  <a:srgbClr val="FF0000"/>
                </a:solidFill>
              </a:rPr>
              <a:t>policies</a:t>
            </a:r>
            <a:r>
              <a:rPr lang="en-GB" sz="3200" dirty="0" smtClean="0">
                <a:solidFill>
                  <a:prstClr val="black"/>
                </a:solidFill>
                <a:cs typeface="Arial" charset="0"/>
              </a:rPr>
              <a:t>.”</a:t>
            </a:r>
          </a:p>
          <a:p>
            <a:pPr marL="457200" lvl="0" indent="-457200" algn="r">
              <a:buFontTx/>
              <a:buChar char="-"/>
              <a:defRPr/>
            </a:pPr>
            <a:r>
              <a:rPr lang="en-GB" sz="2000" dirty="0">
                <a:solidFill>
                  <a:prstClr val="black"/>
                </a:solidFill>
              </a:rPr>
              <a:t>Thatcher, Leader's speech to Conservative Party Conference, Blackpool, October 10 1975</a:t>
            </a:r>
          </a:p>
          <a:p>
            <a:pPr algn="just">
              <a:defRPr/>
            </a:pPr>
            <a:endParaRPr lang="en-GB" sz="2800" dirty="0" smtClean="0">
              <a:solidFill>
                <a:prstClr val="black"/>
              </a:solidFill>
              <a:cs typeface="Arial" charset="0"/>
            </a:endParaRPr>
          </a:p>
        </p:txBody>
      </p:sp>
    </p:spTree>
    <p:extLst>
      <p:ext uri="{BB962C8B-B14F-4D97-AF65-F5344CB8AC3E}">
        <p14:creationId xmlns:p14="http://schemas.microsoft.com/office/powerpoint/2010/main" val="227524233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1"/>
            <a:ext cx="12192001" cy="7707743"/>
          </a:xfrm>
          <a:prstGeom prst="rect">
            <a:avLst/>
          </a:prstGeom>
        </p:spPr>
        <p:txBody>
          <a:bodyPr wrap="square" lIns="540000" tIns="540000" rIns="540000" bIns="540000">
            <a:spAutoFit/>
          </a:bodyPr>
          <a:lstStyle/>
          <a:p>
            <a:pPr algn="ctr">
              <a:defRPr/>
            </a:pPr>
            <a:r>
              <a:rPr lang="en-GB" sz="3200" dirty="0">
                <a:solidFill>
                  <a:prstClr val="black"/>
                </a:solidFill>
                <a:latin typeface="Arial Black" panose="020B0A04020102020204" pitchFamily="34" charset="0"/>
                <a:cs typeface="Arial" charset="0"/>
              </a:rPr>
              <a:t>THE ‘PROPER’ ROLE OF THE STATE</a:t>
            </a:r>
          </a:p>
          <a:p>
            <a:pPr algn="just"/>
            <a:endParaRPr lang="en-GB" sz="3200" dirty="0" smtClean="0"/>
          </a:p>
          <a:p>
            <a:pPr algn="just"/>
            <a:r>
              <a:rPr lang="en-GB" sz="3200" dirty="0" smtClean="0"/>
              <a:t>“ …  What, then, are the functions of coercive Government? As I see it, they are primarily to establish a </a:t>
            </a:r>
            <a:r>
              <a:rPr lang="en-GB" sz="3200" b="1" dirty="0" smtClean="0">
                <a:solidFill>
                  <a:srgbClr val="0070C0"/>
                </a:solidFill>
              </a:rPr>
              <a:t>clear, simple and rigorously enforced system of rules to be both imposed and obeyed by the State</a:t>
            </a:r>
            <a:r>
              <a:rPr lang="en-GB" sz="3200" dirty="0" smtClean="0"/>
              <a:t>, within which </a:t>
            </a:r>
            <a:r>
              <a:rPr lang="en-GB" sz="3200" b="1" dirty="0" smtClean="0">
                <a:solidFill>
                  <a:srgbClr val="0070C0"/>
                </a:solidFill>
              </a:rPr>
              <a:t>individuals</a:t>
            </a:r>
            <a:r>
              <a:rPr lang="en-GB" sz="3200" b="1" dirty="0" smtClean="0"/>
              <a:t> can pursue their own legitimate </a:t>
            </a:r>
            <a:r>
              <a:rPr lang="en-GB" sz="3200" b="1" dirty="0" smtClean="0">
                <a:solidFill>
                  <a:srgbClr val="0070C0"/>
                </a:solidFill>
              </a:rPr>
              <a:t>private ends</a:t>
            </a:r>
            <a:r>
              <a:rPr lang="en-GB" sz="3200" b="1" dirty="0" smtClean="0"/>
              <a:t>;</a:t>
            </a:r>
            <a:r>
              <a:rPr lang="en-GB" sz="3200" dirty="0" smtClean="0"/>
              <a:t> and, within that </a:t>
            </a:r>
            <a:r>
              <a:rPr lang="en-GB" sz="3200" b="1" u="sng" dirty="0" smtClean="0"/>
              <a:t>framework</a:t>
            </a:r>
            <a:r>
              <a:rPr lang="en-GB" sz="3200" b="1" dirty="0" smtClean="0"/>
              <a:t>, </a:t>
            </a:r>
            <a:r>
              <a:rPr lang="en-GB" sz="3200" dirty="0" smtClean="0"/>
              <a:t>to secure, by generous but discriminating public aid, that </a:t>
            </a:r>
            <a:r>
              <a:rPr lang="en-GB" sz="3200" i="1" dirty="0" smtClean="0"/>
              <a:t>no one is allowed to fall below a tolerable limit of welfare</a:t>
            </a:r>
            <a:r>
              <a:rPr lang="en-GB" sz="3200" dirty="0" smtClean="0"/>
              <a:t> or is deprived of the chance of developing his or her talents to the full.”</a:t>
            </a:r>
          </a:p>
          <a:p>
            <a:pPr marL="342900" indent="-342900" algn="r">
              <a:buFontTx/>
              <a:buChar char="-"/>
            </a:pPr>
            <a:endParaRPr lang="en-GB" sz="2200" dirty="0" smtClean="0"/>
          </a:p>
          <a:p>
            <a:pPr marL="342900" indent="-342900" algn="r">
              <a:buFontTx/>
              <a:buChar char="-"/>
            </a:pPr>
            <a:r>
              <a:rPr lang="en-GB" sz="2200" dirty="0" smtClean="0"/>
              <a:t>Thatcher, ‘The Moral Basis of a Free Society,’ </a:t>
            </a:r>
            <a:r>
              <a:rPr lang="en-GB" sz="2200" i="1" dirty="0" smtClean="0"/>
              <a:t>Daily </a:t>
            </a:r>
            <a:r>
              <a:rPr lang="en-GB" sz="2200" i="1" dirty="0"/>
              <a:t>Telegraph</a:t>
            </a:r>
            <a:r>
              <a:rPr lang="en-GB" sz="2200" dirty="0"/>
              <a:t>, 16 May 1978 (</a:t>
            </a:r>
            <a:r>
              <a:rPr lang="en-GB" sz="2200" dirty="0">
                <a:hlinkClick r:id="rId2"/>
              </a:rPr>
              <a:t>https://</a:t>
            </a:r>
            <a:r>
              <a:rPr lang="en-GB" sz="2200" dirty="0" smtClean="0">
                <a:hlinkClick r:id="rId2"/>
              </a:rPr>
              <a:t>www.margaretthatcher.org/document/103687</a:t>
            </a:r>
            <a:r>
              <a:rPr lang="en-GB" sz="2200" dirty="0" smtClean="0"/>
              <a:t>)</a:t>
            </a:r>
          </a:p>
          <a:p>
            <a:endParaRPr lang="en-GB" sz="2200" dirty="0" smtClean="0"/>
          </a:p>
          <a:p>
            <a:pPr marL="342900" indent="-342900">
              <a:buFontTx/>
              <a:buChar char="-"/>
            </a:pPr>
            <a:endParaRPr lang="en-GB" sz="2200" dirty="0"/>
          </a:p>
        </p:txBody>
      </p:sp>
    </p:spTree>
    <p:extLst>
      <p:ext uri="{BB962C8B-B14F-4D97-AF65-F5344CB8AC3E}">
        <p14:creationId xmlns:p14="http://schemas.microsoft.com/office/powerpoint/2010/main" val="140481526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42900" y="1690688"/>
            <a:ext cx="8116421" cy="5078729"/>
          </a:xfrm>
        </p:spPr>
        <p:txBody>
          <a:bodyPr>
            <a:normAutofit fontScale="92500" lnSpcReduction="20000"/>
          </a:bodyPr>
          <a:lstStyle/>
          <a:p>
            <a:pPr algn="just"/>
            <a:r>
              <a:rPr lang="en-GB" dirty="0"/>
              <a:t>Thatcher herself advocated need for state to intervene in organisation of the economy to ensure the smooth running of the market</a:t>
            </a:r>
          </a:p>
          <a:p>
            <a:pPr algn="just"/>
            <a:endParaRPr lang="en-GB" dirty="0" smtClean="0"/>
          </a:p>
          <a:p>
            <a:pPr algn="just"/>
            <a:r>
              <a:rPr lang="en-GB" dirty="0" smtClean="0"/>
              <a:t>Emblematic of what can be perceived of internal contradictions and paradoxes of neoliberalism</a:t>
            </a:r>
          </a:p>
          <a:p>
            <a:pPr algn="just"/>
            <a:endParaRPr lang="en-GB" dirty="0"/>
          </a:p>
          <a:p>
            <a:pPr marL="45720" indent="0" algn="just">
              <a:buNone/>
            </a:pPr>
            <a:r>
              <a:rPr lang="en-GB" sz="3800" dirty="0" smtClean="0"/>
              <a:t>“N</a:t>
            </a:r>
            <a:r>
              <a:rPr lang="en-US" sz="3800" dirty="0" err="1" smtClean="0"/>
              <a:t>eoliberalism</a:t>
            </a:r>
            <a:r>
              <a:rPr lang="en-US" sz="3800" dirty="0" smtClean="0"/>
              <a:t>, in </a:t>
            </a:r>
            <a:r>
              <a:rPr lang="en-US" sz="3800" dirty="0"/>
              <a:t>some fundamental conceptual sense does not hang together in practice</a:t>
            </a:r>
            <a:r>
              <a:rPr lang="en-US" sz="3800" dirty="0" smtClean="0"/>
              <a:t>.”</a:t>
            </a:r>
          </a:p>
          <a:p>
            <a:pPr algn="r">
              <a:buFontTx/>
              <a:buChar char="-"/>
            </a:pPr>
            <a:r>
              <a:rPr lang="en-GB" sz="2600" dirty="0" smtClean="0"/>
              <a:t>Philip </a:t>
            </a:r>
            <a:r>
              <a:rPr lang="en-US" sz="2600" dirty="0" err="1" smtClean="0"/>
              <a:t>Mirowski</a:t>
            </a:r>
            <a:r>
              <a:rPr lang="en-US" sz="2600" dirty="0"/>
              <a:t>, </a:t>
            </a:r>
            <a:r>
              <a:rPr lang="en-US" sz="2600" i="1" dirty="0"/>
              <a:t>Never Let a Serious Crisis Go to Waste: How Neoliberalism Survived the Financial Meltdown </a:t>
            </a:r>
            <a:r>
              <a:rPr lang="en-US" sz="2600" dirty="0"/>
              <a:t>(</a:t>
            </a:r>
            <a:r>
              <a:rPr lang="en-US" sz="2600" dirty="0" smtClean="0"/>
              <a:t>London: Verso, </a:t>
            </a:r>
            <a:r>
              <a:rPr lang="en-US" sz="2600" dirty="0"/>
              <a:t>2013), p. 67</a:t>
            </a:r>
            <a:r>
              <a:rPr lang="en-US" sz="2600" dirty="0" smtClean="0"/>
              <a:t>.</a:t>
            </a:r>
          </a:p>
          <a:p>
            <a:pPr>
              <a:buFontTx/>
              <a:buChar char="-"/>
            </a:pPr>
            <a:endParaRPr lang="en-US" dirty="0"/>
          </a:p>
        </p:txBody>
      </p:sp>
      <p:sp>
        <p:nvSpPr>
          <p:cNvPr id="3" name="Title 2"/>
          <p:cNvSpPr>
            <a:spLocks noGrp="1"/>
          </p:cNvSpPr>
          <p:nvPr>
            <p:ph type="title"/>
          </p:nvPr>
        </p:nvSpPr>
        <p:spPr/>
        <p:txBody>
          <a:bodyPr/>
          <a:lstStyle/>
          <a:p>
            <a:pPr algn="ctr"/>
            <a:r>
              <a:rPr lang="en-GB" b="1" dirty="0" smtClean="0">
                <a:latin typeface="Arial Black" panose="020B0A04020102020204" pitchFamily="34" charset="0"/>
              </a:rPr>
              <a:t>Neoliberal Ideology</a:t>
            </a:r>
            <a:endParaRPr lang="en-US" b="1" dirty="0">
              <a:latin typeface="Arial Black" panose="020B0A04020102020204" pitchFamily="34" charset="0"/>
            </a:endParaRPr>
          </a:p>
        </p:txBody>
      </p:sp>
      <p:pic>
        <p:nvPicPr>
          <p:cNvPr id="4" name="Picture 3"/>
          <p:cNvPicPr>
            <a:picLocks noChangeAspect="1"/>
          </p:cNvPicPr>
          <p:nvPr/>
        </p:nvPicPr>
        <p:blipFill>
          <a:blip r:embed="rId2"/>
          <a:stretch>
            <a:fillRect/>
          </a:stretch>
        </p:blipFill>
        <p:spPr>
          <a:xfrm>
            <a:off x="8797738" y="1577787"/>
            <a:ext cx="3394262" cy="5091393"/>
          </a:xfrm>
          <a:prstGeom prst="rect">
            <a:avLst/>
          </a:prstGeom>
        </p:spPr>
      </p:pic>
    </p:spTree>
    <p:extLst>
      <p:ext uri="{BB962C8B-B14F-4D97-AF65-F5344CB8AC3E}">
        <p14:creationId xmlns:p14="http://schemas.microsoft.com/office/powerpoint/2010/main" val="344746414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8076443" cy="5596129"/>
          </a:xfrm>
        </p:spPr>
        <p:txBody>
          <a:bodyPr>
            <a:normAutofit/>
          </a:bodyPr>
          <a:lstStyle/>
          <a:p>
            <a:pPr marL="45720" indent="0" algn="just">
              <a:buNone/>
            </a:pPr>
            <a:r>
              <a:rPr lang="en-GB" sz="3200" dirty="0"/>
              <a:t> </a:t>
            </a:r>
            <a:r>
              <a:rPr lang="en-GB" sz="3200" dirty="0" smtClean="0"/>
              <a:t>“ … What </a:t>
            </a:r>
            <a:r>
              <a:rPr lang="en-GB" sz="3200" dirty="0"/>
              <a:t>we have to explain is a move toward </a:t>
            </a:r>
            <a:r>
              <a:rPr lang="en-GB" sz="3200" dirty="0" smtClean="0"/>
              <a:t>‘</a:t>
            </a:r>
            <a:r>
              <a:rPr lang="en-GB" sz="3200" b="1" dirty="0" smtClean="0"/>
              <a:t>authoritarian populism</a:t>
            </a:r>
            <a:r>
              <a:rPr lang="en-GB" sz="3200" dirty="0" smtClean="0"/>
              <a:t>’ —</a:t>
            </a:r>
            <a:r>
              <a:rPr lang="en-GB" sz="3200" b="1" dirty="0" smtClean="0"/>
              <a:t>an </a:t>
            </a:r>
            <a:r>
              <a:rPr lang="en-GB" sz="3200" b="1" dirty="0"/>
              <a:t>exceptional form of the capitalist state</a:t>
            </a:r>
            <a:r>
              <a:rPr lang="en-GB" sz="3200" dirty="0"/>
              <a:t>—which, unlike classical fascism, has retained most (though not all) of the formal representative institution in place, and which at the same time has been able to </a:t>
            </a:r>
            <a:r>
              <a:rPr lang="en-GB" sz="3200" b="1" dirty="0"/>
              <a:t>construct around itself an active popular </a:t>
            </a:r>
            <a:r>
              <a:rPr lang="en-GB" sz="3200" b="1" dirty="0" smtClean="0"/>
              <a:t>consensus</a:t>
            </a:r>
            <a:r>
              <a:rPr lang="en-GB" sz="3200" dirty="0" smtClean="0"/>
              <a:t>.”</a:t>
            </a:r>
          </a:p>
          <a:p>
            <a:pPr marL="45720" indent="0" algn="just">
              <a:buNone/>
            </a:pPr>
            <a:endParaRPr lang="en-GB" sz="2000" dirty="0"/>
          </a:p>
          <a:p>
            <a:pPr marL="45720" indent="0" algn="just">
              <a:buNone/>
            </a:pPr>
            <a:r>
              <a:rPr lang="en-GB" sz="3200" dirty="0" smtClean="0"/>
              <a:t>“ … reactionary common sense”</a:t>
            </a:r>
            <a:endParaRPr lang="en-GB" sz="3200" dirty="0"/>
          </a:p>
        </p:txBody>
      </p:sp>
      <p:sp>
        <p:nvSpPr>
          <p:cNvPr id="3" name="Title 2"/>
          <p:cNvSpPr>
            <a:spLocks noGrp="1"/>
          </p:cNvSpPr>
          <p:nvPr>
            <p:ph type="title"/>
          </p:nvPr>
        </p:nvSpPr>
        <p:spPr/>
        <p:txBody>
          <a:bodyPr/>
          <a:lstStyle/>
          <a:p>
            <a:r>
              <a:rPr lang="en-GB" dirty="0" smtClean="0">
                <a:latin typeface="Arial Black" panose="020B0A04020102020204" pitchFamily="34" charset="0"/>
              </a:rPr>
              <a:t>Authoritarian Populism</a:t>
            </a:r>
            <a:endParaRPr lang="en-GB" dirty="0">
              <a:latin typeface="Arial Black" panose="020B0A04020102020204" pitchFamily="34" charset="0"/>
            </a:endParaRP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20788" y="1665025"/>
            <a:ext cx="3221003" cy="48245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3982738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749413" y="1690688"/>
            <a:ext cx="4054671" cy="5929312"/>
          </a:xfrm>
        </p:spPr>
        <p:txBody>
          <a:bodyPr>
            <a:normAutofit/>
          </a:bodyPr>
          <a:lstStyle/>
          <a:p>
            <a:pPr marL="0" indent="0" algn="just">
              <a:buNone/>
            </a:pPr>
            <a:r>
              <a:rPr lang="en-GB" dirty="0" smtClean="0"/>
              <a:t>“ The </a:t>
            </a:r>
            <a:r>
              <a:rPr lang="en-GB" dirty="0"/>
              <a:t>rolling back of the state in some areas is seen </a:t>
            </a:r>
            <a:r>
              <a:rPr lang="en-GB" dirty="0" smtClean="0"/>
              <a:t>to involve </a:t>
            </a:r>
            <a:r>
              <a:rPr lang="en-GB" dirty="0"/>
              <a:t>rolling it forward in others. </a:t>
            </a:r>
            <a:r>
              <a:rPr lang="en-GB" b="1" dirty="0"/>
              <a:t>The crisis has to be policed as well as managed</a:t>
            </a:r>
            <a:r>
              <a:rPr lang="en-GB" dirty="0"/>
              <a:t>, and this </a:t>
            </a:r>
            <a:r>
              <a:rPr lang="en-GB" dirty="0" smtClean="0"/>
              <a:t>implies </a:t>
            </a:r>
            <a:r>
              <a:rPr lang="en-GB" dirty="0"/>
              <a:t>a more active role for some </a:t>
            </a:r>
            <a:r>
              <a:rPr lang="en-GB" dirty="0" smtClean="0"/>
              <a:t>state agencies.”</a:t>
            </a:r>
          </a:p>
          <a:p>
            <a:pPr algn="r">
              <a:buFontTx/>
              <a:buChar char="-"/>
            </a:pPr>
            <a:r>
              <a:rPr lang="en-GB" sz="1800" dirty="0" smtClean="0"/>
              <a:t>Andrew </a:t>
            </a:r>
            <a:r>
              <a:rPr lang="en-GB" sz="1800" dirty="0"/>
              <a:t>Gamble, ‘The Free Economy and the Strong State: The Rise of the Social Market Economy,’ </a:t>
            </a:r>
            <a:r>
              <a:rPr lang="en-GB" sz="1800" i="1" dirty="0"/>
              <a:t>The Socialist Register</a:t>
            </a:r>
            <a:r>
              <a:rPr lang="en-GB" sz="1800" dirty="0"/>
              <a:t>, Vol. 18 (1979), </a:t>
            </a:r>
            <a:r>
              <a:rPr lang="en-GB" sz="1800" dirty="0" smtClean="0"/>
              <a:t>p. 4</a:t>
            </a:r>
          </a:p>
          <a:p>
            <a:pPr algn="just">
              <a:buFontTx/>
              <a:buChar char="-"/>
            </a:pPr>
            <a:endParaRPr lang="en-GB" sz="1800" dirty="0"/>
          </a:p>
          <a:p>
            <a:pPr marL="0" indent="0" algn="just">
              <a:buNone/>
            </a:pPr>
            <a:endParaRPr lang="en-GB" sz="1800" dirty="0" smtClean="0"/>
          </a:p>
          <a:p>
            <a:pPr marL="0" indent="0" algn="just">
              <a:buNone/>
            </a:pPr>
            <a:endParaRPr lang="en-GB" dirty="0"/>
          </a:p>
          <a:p>
            <a:endParaRPr lang="en-GB" dirty="0"/>
          </a:p>
        </p:txBody>
      </p:sp>
      <p:pic>
        <p:nvPicPr>
          <p:cNvPr id="4" name="Picture 3"/>
          <p:cNvPicPr>
            <a:picLocks noChangeAspect="1"/>
          </p:cNvPicPr>
          <p:nvPr/>
        </p:nvPicPr>
        <p:blipFill>
          <a:blip r:embed="rId2"/>
          <a:stretch>
            <a:fillRect/>
          </a:stretch>
        </p:blipFill>
        <p:spPr>
          <a:xfrm>
            <a:off x="736600" y="-5665"/>
            <a:ext cx="4456568" cy="6863665"/>
          </a:xfrm>
          <a:prstGeom prst="rect">
            <a:avLst/>
          </a:prstGeom>
        </p:spPr>
      </p:pic>
      <p:pic>
        <p:nvPicPr>
          <p:cNvPr id="5" name="Picture 4"/>
          <p:cNvPicPr>
            <a:picLocks noChangeAspect="1"/>
          </p:cNvPicPr>
          <p:nvPr/>
        </p:nvPicPr>
        <p:blipFill>
          <a:blip r:embed="rId3"/>
          <a:stretch>
            <a:fillRect/>
          </a:stretch>
        </p:blipFill>
        <p:spPr>
          <a:xfrm>
            <a:off x="5477071" y="1843089"/>
            <a:ext cx="2073645" cy="3201618"/>
          </a:xfrm>
          <a:prstGeom prst="rect">
            <a:avLst/>
          </a:prstGeom>
        </p:spPr>
      </p:pic>
      <p:sp>
        <p:nvSpPr>
          <p:cNvPr id="6" name="Title 2"/>
          <p:cNvSpPr txBox="1">
            <a:spLocks/>
          </p:cNvSpPr>
          <p:nvPr/>
        </p:nvSpPr>
        <p:spPr>
          <a:xfrm>
            <a:off x="5295900" y="152401"/>
            <a:ext cx="6210300" cy="169068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smtClean="0">
                <a:latin typeface="Arial Black" panose="020B0A04020102020204" pitchFamily="34" charset="0"/>
              </a:rPr>
              <a:t>FREE ECONOMY, STRONG STATE</a:t>
            </a:r>
            <a:endParaRPr lang="en-GB" dirty="0">
              <a:latin typeface="Arial Black" panose="020B0A04020102020204" pitchFamily="34" charset="0"/>
            </a:endParaRPr>
          </a:p>
        </p:txBody>
      </p:sp>
    </p:spTree>
    <p:extLst>
      <p:ext uri="{BB962C8B-B14F-4D97-AF65-F5344CB8AC3E}">
        <p14:creationId xmlns:p14="http://schemas.microsoft.com/office/powerpoint/2010/main" val="370869162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 y="-114300"/>
            <a:ext cx="8400879" cy="7984742"/>
          </a:xfrm>
          <a:prstGeom prst="rect">
            <a:avLst/>
          </a:prstGeom>
        </p:spPr>
        <p:txBody>
          <a:bodyPr wrap="square" lIns="540000" tIns="540000" rIns="540000" bIns="540000">
            <a:spAutoFit/>
          </a:bodyPr>
          <a:lstStyle/>
          <a:p>
            <a:pPr algn="just">
              <a:defRPr/>
            </a:pPr>
            <a:r>
              <a:rPr lang="en-GB" sz="3600" dirty="0"/>
              <a:t>“</a:t>
            </a:r>
            <a:r>
              <a:rPr lang="en-US" sz="3600" dirty="0"/>
              <a:t>I come last to what many would put first, </a:t>
            </a:r>
            <a:r>
              <a:rPr lang="en-US" sz="3600" b="1" dirty="0"/>
              <a:t>the rule of law</a:t>
            </a:r>
            <a:r>
              <a:rPr lang="en-US" sz="3600" dirty="0"/>
              <a:t>. The first people to uphold the law should be governments … </a:t>
            </a:r>
            <a:r>
              <a:rPr lang="en-US" sz="3600" b="1" dirty="0"/>
              <a:t>The first duty of government is to uphold the law</a:t>
            </a:r>
            <a:r>
              <a:rPr lang="en-US" sz="3600" dirty="0"/>
              <a:t>, and if it tries to bob, weave and duck round that duty when it is inconvenient, the governed will do exactly the same thing, and then nothing will be safe, not home, not liberty, not life itself</a:t>
            </a:r>
            <a:r>
              <a:rPr lang="en-US" sz="3600" dirty="0" smtClean="0"/>
              <a:t>.”</a:t>
            </a:r>
          </a:p>
          <a:p>
            <a:pPr algn="r">
              <a:defRPr/>
            </a:pPr>
            <a:r>
              <a:rPr lang="en-GB" sz="2000" dirty="0" smtClean="0">
                <a:solidFill>
                  <a:prstClr val="black"/>
                </a:solidFill>
              </a:rPr>
              <a:t>- Thatcher</a:t>
            </a:r>
            <a:r>
              <a:rPr lang="en-GB" sz="2000" dirty="0">
                <a:solidFill>
                  <a:prstClr val="black"/>
                </a:solidFill>
              </a:rPr>
              <a:t>, Leader's speech to Conservative Party Conference, Blackpool, October 10 1975</a:t>
            </a:r>
          </a:p>
          <a:p>
            <a:pPr algn="just">
              <a:defRPr/>
            </a:pPr>
            <a:endParaRPr lang="en-GB" sz="3200" dirty="0" smtClean="0">
              <a:solidFill>
                <a:prstClr val="black"/>
              </a:solidFill>
              <a:cs typeface="Arial" charset="0"/>
            </a:endParaRPr>
          </a:p>
        </p:txBody>
      </p:sp>
      <p:pic>
        <p:nvPicPr>
          <p:cNvPr id="2" name="Picture 1"/>
          <p:cNvPicPr>
            <a:picLocks noChangeAspect="1"/>
          </p:cNvPicPr>
          <p:nvPr/>
        </p:nvPicPr>
        <p:blipFill>
          <a:blip r:embed="rId2"/>
          <a:stretch>
            <a:fillRect/>
          </a:stretch>
        </p:blipFill>
        <p:spPr>
          <a:xfrm>
            <a:off x="8368134" y="153917"/>
            <a:ext cx="3791121" cy="2793765"/>
          </a:xfrm>
          <a:prstGeom prst="rect">
            <a:avLst/>
          </a:prstGeom>
        </p:spPr>
      </p:pic>
      <p:sp>
        <p:nvSpPr>
          <p:cNvPr id="3" name="Rectangle 2"/>
          <p:cNvSpPr/>
          <p:nvPr/>
        </p:nvSpPr>
        <p:spPr>
          <a:xfrm>
            <a:off x="8368134" y="3244380"/>
            <a:ext cx="3725635" cy="3416320"/>
          </a:xfrm>
          <a:prstGeom prst="rect">
            <a:avLst/>
          </a:prstGeom>
        </p:spPr>
        <p:txBody>
          <a:bodyPr wrap="square">
            <a:spAutoFit/>
          </a:bodyPr>
          <a:lstStyle/>
          <a:p>
            <a:pPr>
              <a:defRPr/>
            </a:pPr>
            <a:r>
              <a:rPr lang="en-GB" sz="3600" dirty="0">
                <a:solidFill>
                  <a:prstClr val="black"/>
                </a:solidFill>
                <a:latin typeface="Arial Black" panose="020B0A04020102020204" pitchFamily="34" charset="0"/>
                <a:cs typeface="Arial" charset="0"/>
              </a:rPr>
              <a:t>THE ‘PROPER’ ROLE OF THE </a:t>
            </a:r>
            <a:r>
              <a:rPr lang="en-GB" sz="3600" dirty="0" smtClean="0">
                <a:solidFill>
                  <a:prstClr val="black"/>
                </a:solidFill>
                <a:latin typeface="Arial Black" panose="020B0A04020102020204" pitchFamily="34" charset="0"/>
                <a:cs typeface="Arial" charset="0"/>
              </a:rPr>
              <a:t>STATE: </a:t>
            </a:r>
          </a:p>
          <a:p>
            <a:pPr>
              <a:defRPr/>
            </a:pPr>
            <a:r>
              <a:rPr lang="en-GB" sz="3600" dirty="0" smtClean="0">
                <a:solidFill>
                  <a:prstClr val="black"/>
                </a:solidFill>
                <a:latin typeface="Arial Black" panose="020B0A04020102020204" pitchFamily="34" charset="0"/>
                <a:cs typeface="Arial" charset="0"/>
              </a:rPr>
              <a:t>THE NEED FOR LAW AND ORDER</a:t>
            </a:r>
            <a:endParaRPr lang="en-GB" sz="3600" dirty="0">
              <a:solidFill>
                <a:prstClr val="black"/>
              </a:solidFill>
              <a:latin typeface="Arial Black" panose="020B0A04020102020204" pitchFamily="34" charset="0"/>
              <a:cs typeface="Arial" charset="0"/>
            </a:endParaRPr>
          </a:p>
        </p:txBody>
      </p:sp>
    </p:spTree>
    <p:extLst>
      <p:ext uri="{BB962C8B-B14F-4D97-AF65-F5344CB8AC3E}">
        <p14:creationId xmlns:p14="http://schemas.microsoft.com/office/powerpoint/2010/main" val="56785703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4702628" y="236585"/>
            <a:ext cx="7151915" cy="6596743"/>
          </a:xfrm>
        </p:spPr>
        <p:txBody>
          <a:bodyPr>
            <a:normAutofit fontScale="92500"/>
          </a:bodyPr>
          <a:lstStyle/>
          <a:p>
            <a:pPr marL="0" indent="0">
              <a:buNone/>
            </a:pPr>
            <a:r>
              <a:rPr lang="en-GB" b="1" dirty="0"/>
              <a:t>WHAT LIES AHEAD IN THE </a:t>
            </a:r>
            <a:r>
              <a:rPr lang="en-GB" b="1" dirty="0" smtClean="0"/>
              <a:t>SEVENTIES</a:t>
            </a:r>
            <a:r>
              <a:rPr lang="en-GB" b="1" dirty="0"/>
              <a:t>?</a:t>
            </a:r>
          </a:p>
          <a:p>
            <a:pPr marL="0" indent="0">
              <a:buNone/>
            </a:pPr>
            <a:r>
              <a:rPr lang="en-GB" b="1" dirty="0" smtClean="0"/>
              <a:t>Mrs</a:t>
            </a:r>
            <a:r>
              <a:rPr lang="en-GB" b="1" dirty="0"/>
              <a:t>. Margaret Thatcher, </a:t>
            </a:r>
            <a:r>
              <a:rPr lang="en-GB" b="1" dirty="0" smtClean="0"/>
              <a:t>MP </a:t>
            </a:r>
            <a:r>
              <a:rPr lang="en-GB" b="1" dirty="0"/>
              <a:t>for Finchley and </a:t>
            </a:r>
            <a:r>
              <a:rPr lang="en-GB" b="1" dirty="0" err="1"/>
              <a:t>Friern</a:t>
            </a:r>
            <a:r>
              <a:rPr lang="en-GB" b="1" dirty="0"/>
              <a:t> Barnet, Shadow spokesman for </a:t>
            </a:r>
            <a:r>
              <a:rPr lang="en-GB" b="1" dirty="0" smtClean="0"/>
              <a:t>education:</a:t>
            </a:r>
          </a:p>
          <a:p>
            <a:pPr marL="0" indent="0">
              <a:buNone/>
            </a:pPr>
            <a:r>
              <a:rPr lang="en-GB" b="1" dirty="0" smtClean="0">
                <a:solidFill>
                  <a:srgbClr val="7030A0"/>
                </a:solidFill>
                <a:effectLst>
                  <a:outerShdw blurRad="38100" dist="38100" dir="2700000" algn="tl">
                    <a:srgbClr val="000000">
                      <a:alpha val="43137"/>
                    </a:srgbClr>
                  </a:outerShdw>
                </a:effectLst>
              </a:rPr>
              <a:t>I </a:t>
            </a:r>
            <a:r>
              <a:rPr lang="en-GB" b="1" dirty="0">
                <a:solidFill>
                  <a:srgbClr val="7030A0"/>
                </a:solidFill>
                <a:effectLst>
                  <a:outerShdw blurRad="38100" dist="38100" dir="2700000" algn="tl">
                    <a:srgbClr val="000000">
                      <a:alpha val="43137"/>
                    </a:srgbClr>
                  </a:outerShdw>
                </a:effectLst>
              </a:rPr>
              <a:t>should like to see a reversal of the permissive society</a:t>
            </a:r>
            <a:r>
              <a:rPr lang="en-GB" dirty="0"/>
              <a:t>. It is commonplace to say that behaviour is freer now than it used to be.</a:t>
            </a:r>
          </a:p>
          <a:p>
            <a:pPr marL="0" indent="0">
              <a:buNone/>
            </a:pPr>
            <a:r>
              <a:rPr lang="en-GB" dirty="0" smtClean="0"/>
              <a:t>	I </a:t>
            </a:r>
            <a:r>
              <a:rPr lang="en-GB" dirty="0"/>
              <a:t>question whether a person who gives in to his every instinct and whim is free. It seems more likely that he is a slave to his own appetites. Surely an educated society should consist of people capable of </a:t>
            </a:r>
            <a:r>
              <a:rPr lang="en-GB" dirty="0">
                <a:solidFill>
                  <a:srgbClr val="7030A0"/>
                </a:solidFill>
              </a:rPr>
              <a:t>self-disciplines</a:t>
            </a:r>
            <a:r>
              <a:rPr lang="en-GB" dirty="0"/>
              <a:t>; capable also of appreciating the </a:t>
            </a:r>
            <a:r>
              <a:rPr lang="en-GB" b="1" dirty="0">
                <a:solidFill>
                  <a:srgbClr val="7030A0"/>
                </a:solidFill>
                <a:effectLst>
                  <a:outerShdw blurRad="38100" dist="38100" dir="2700000" algn="tl">
                    <a:srgbClr val="000000">
                      <a:alpha val="43137"/>
                    </a:srgbClr>
                  </a:outerShdw>
                </a:effectLst>
              </a:rPr>
              <a:t>necessity for law and </a:t>
            </a:r>
            <a:r>
              <a:rPr lang="en-GB" b="1" dirty="0" smtClean="0">
                <a:solidFill>
                  <a:srgbClr val="7030A0"/>
                </a:solidFill>
                <a:effectLst>
                  <a:outerShdw blurRad="38100" dist="38100" dir="2700000" algn="tl">
                    <a:srgbClr val="000000">
                      <a:alpha val="43137"/>
                    </a:srgbClr>
                  </a:outerShdw>
                </a:effectLst>
              </a:rPr>
              <a:t>order</a:t>
            </a:r>
            <a:r>
              <a:rPr lang="en-GB" dirty="0" smtClean="0"/>
              <a:t>.</a:t>
            </a:r>
          </a:p>
          <a:p>
            <a:pPr marL="0" indent="0">
              <a:buNone/>
            </a:pPr>
            <a:r>
              <a:rPr lang="en-GB" dirty="0" smtClean="0"/>
              <a:t>	And </a:t>
            </a:r>
            <a:r>
              <a:rPr lang="en-GB" dirty="0"/>
              <a:t>I should like to see the divorce rate fall, greater understanding between the generations, and more emphasis on the </a:t>
            </a:r>
            <a:r>
              <a:rPr lang="en-GB" b="1" dirty="0">
                <a:solidFill>
                  <a:srgbClr val="7030A0"/>
                </a:solidFill>
              </a:rPr>
              <a:t>family</a:t>
            </a:r>
            <a:r>
              <a:rPr lang="en-GB" dirty="0"/>
              <a:t> as a unit</a:t>
            </a:r>
            <a:r>
              <a:rPr lang="en-GB" b="1" dirty="0" smtClean="0"/>
              <a:t>.</a:t>
            </a:r>
          </a:p>
          <a:p>
            <a:pPr algn="r">
              <a:buFontTx/>
              <a:buChar char="-"/>
            </a:pPr>
            <a:r>
              <a:rPr lang="en-GB" sz="2200" i="1" dirty="0" smtClean="0"/>
              <a:t>Finchley </a:t>
            </a:r>
            <a:r>
              <a:rPr lang="en-GB" sz="2200" i="1" dirty="0"/>
              <a:t>Press</a:t>
            </a:r>
            <a:r>
              <a:rPr lang="en-GB" sz="2200" dirty="0"/>
              <a:t>, 2 January 1970 </a:t>
            </a:r>
            <a:r>
              <a:rPr lang="en-GB" sz="1700" dirty="0" smtClean="0"/>
              <a:t>(</a:t>
            </a:r>
            <a:r>
              <a:rPr lang="en-GB" sz="1700" dirty="0" smtClean="0">
                <a:hlinkClick r:id="rId2"/>
              </a:rPr>
              <a:t>https</a:t>
            </a:r>
            <a:r>
              <a:rPr lang="en-GB" sz="1700" dirty="0">
                <a:hlinkClick r:id="rId2"/>
              </a:rPr>
              <a:t>://</a:t>
            </a:r>
            <a:r>
              <a:rPr lang="en-GB" sz="1700" dirty="0" smtClean="0">
                <a:hlinkClick r:id="rId2"/>
              </a:rPr>
              <a:t>www.margaretthatcher.org/document/101709</a:t>
            </a:r>
            <a:r>
              <a:rPr lang="en-GB" sz="1700" dirty="0" smtClean="0"/>
              <a:t>)</a:t>
            </a:r>
          </a:p>
          <a:p>
            <a:pPr>
              <a:buFontTx/>
              <a:buChar char="-"/>
            </a:pPr>
            <a:endParaRPr lang="en-GB" sz="2200" b="1" dirty="0"/>
          </a:p>
        </p:txBody>
      </p:sp>
      <p:pic>
        <p:nvPicPr>
          <p:cNvPr id="4" name="Picture 3"/>
          <p:cNvPicPr>
            <a:picLocks noChangeAspect="1"/>
          </p:cNvPicPr>
          <p:nvPr/>
        </p:nvPicPr>
        <p:blipFill>
          <a:blip r:embed="rId3"/>
          <a:stretch>
            <a:fillRect/>
          </a:stretch>
        </p:blipFill>
        <p:spPr>
          <a:xfrm>
            <a:off x="256890" y="1353231"/>
            <a:ext cx="4130052" cy="5504769"/>
          </a:xfrm>
          <a:prstGeom prst="rect">
            <a:avLst/>
          </a:prstGeom>
        </p:spPr>
      </p:pic>
      <p:sp>
        <p:nvSpPr>
          <p:cNvPr id="5" name="Rectangle 4"/>
          <p:cNvSpPr/>
          <p:nvPr/>
        </p:nvSpPr>
        <p:spPr>
          <a:xfrm>
            <a:off x="0" y="236585"/>
            <a:ext cx="4386942" cy="1200329"/>
          </a:xfrm>
          <a:prstGeom prst="rect">
            <a:avLst/>
          </a:prstGeom>
        </p:spPr>
        <p:txBody>
          <a:bodyPr wrap="square">
            <a:spAutoFit/>
          </a:bodyPr>
          <a:lstStyle/>
          <a:p>
            <a:pPr algn="ctr">
              <a:defRPr/>
            </a:pPr>
            <a:r>
              <a:rPr lang="en-GB" sz="3600" dirty="0" smtClean="0">
                <a:solidFill>
                  <a:prstClr val="black"/>
                </a:solidFill>
                <a:latin typeface="Arial Black" panose="020B0A04020102020204" pitchFamily="34" charset="0"/>
                <a:cs typeface="Arial" charset="0"/>
              </a:rPr>
              <a:t>LAW, ORDER AND MORALITY</a:t>
            </a:r>
            <a:endParaRPr lang="en-GB" sz="3600" dirty="0">
              <a:solidFill>
                <a:prstClr val="black"/>
              </a:solidFill>
              <a:latin typeface="Arial Black" panose="020B0A04020102020204" pitchFamily="34" charset="0"/>
              <a:cs typeface="Arial" charset="0"/>
            </a:endParaRPr>
          </a:p>
        </p:txBody>
      </p:sp>
    </p:spTree>
    <p:extLst>
      <p:ext uri="{BB962C8B-B14F-4D97-AF65-F5344CB8AC3E}">
        <p14:creationId xmlns:p14="http://schemas.microsoft.com/office/powerpoint/2010/main" val="305879676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888687" y="0"/>
            <a:ext cx="4414625" cy="2953232"/>
          </a:xfrm>
          <a:prstGeom prst="rect">
            <a:avLst/>
          </a:prstGeom>
        </p:spPr>
      </p:pic>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016000" y="2953232"/>
            <a:ext cx="10668000" cy="3904768"/>
          </a:xfrm>
        </p:spPr>
        <p:txBody>
          <a:bodyPr>
            <a:normAutofit fontScale="77500" lnSpcReduction="20000"/>
          </a:bodyPr>
          <a:lstStyle/>
          <a:p>
            <a:pPr marL="0" indent="0">
              <a:buNone/>
            </a:pPr>
            <a:r>
              <a:rPr lang="en-GB" sz="3400" dirty="0" smtClean="0"/>
              <a:t>“ … In </a:t>
            </a:r>
            <a:r>
              <a:rPr lang="en-GB" sz="3400" dirty="0"/>
              <a:t>the inner cities—where youngsters must have a decent education if they are to have a better future—that opportunity is all too often snatched from them by hard left education authorities and extremist teachers.</a:t>
            </a:r>
          </a:p>
          <a:p>
            <a:pPr marL="0" indent="0">
              <a:buNone/>
            </a:pPr>
            <a:r>
              <a:rPr lang="en-GB" sz="3400" dirty="0"/>
              <a:t>	</a:t>
            </a:r>
            <a:r>
              <a:rPr lang="en-GB" sz="3400" dirty="0" smtClean="0"/>
              <a:t>“And </a:t>
            </a:r>
            <a:r>
              <a:rPr lang="en-GB" sz="3400" dirty="0"/>
              <a:t>children who need to be able to count and multiply are learning anti-racist mathematics—whatever that may </a:t>
            </a:r>
            <a:r>
              <a:rPr lang="en-GB" sz="3400" dirty="0" smtClean="0"/>
              <a:t>be.</a:t>
            </a:r>
          </a:p>
          <a:p>
            <a:pPr marL="0" indent="0">
              <a:buNone/>
            </a:pPr>
            <a:r>
              <a:rPr lang="en-GB" sz="3400" dirty="0"/>
              <a:t>	</a:t>
            </a:r>
            <a:r>
              <a:rPr lang="en-GB" sz="3400" dirty="0" smtClean="0"/>
              <a:t>“Children </a:t>
            </a:r>
            <a:r>
              <a:rPr lang="en-GB" sz="3400" dirty="0"/>
              <a:t>who need to be able to express themselves in clear English are being taught political </a:t>
            </a:r>
            <a:r>
              <a:rPr lang="en-GB" sz="3400" dirty="0" smtClean="0"/>
              <a:t>slogans.</a:t>
            </a:r>
            <a:endParaRPr lang="en-GB" sz="3400" dirty="0"/>
          </a:p>
          <a:p>
            <a:pPr marL="0" indent="0">
              <a:buNone/>
            </a:pPr>
            <a:r>
              <a:rPr lang="en-GB" sz="3400" dirty="0"/>
              <a:t>	</a:t>
            </a:r>
            <a:r>
              <a:rPr lang="en-GB" sz="3400" dirty="0" smtClean="0"/>
              <a:t>“Children </a:t>
            </a:r>
            <a:r>
              <a:rPr lang="en-GB" sz="3400" dirty="0"/>
              <a:t>who need to be taught to respect traditional moral values are being taught that they have an inalienable right to be gay</a:t>
            </a:r>
            <a:r>
              <a:rPr lang="en-GB" sz="3400" dirty="0" smtClean="0"/>
              <a:t>.”</a:t>
            </a:r>
          </a:p>
          <a:p>
            <a:pPr marL="0" indent="0" algn="r">
              <a:buNone/>
            </a:pPr>
            <a:r>
              <a:rPr lang="en-GB" dirty="0" smtClean="0"/>
              <a:t> - Speech to Conservative Party Conference, 9 October 1987 </a:t>
            </a:r>
            <a:r>
              <a:rPr lang="en-GB" dirty="0" smtClean="0">
                <a:hlinkClick r:id="rId3"/>
              </a:rPr>
              <a:t>https</a:t>
            </a:r>
            <a:r>
              <a:rPr lang="en-GB" dirty="0">
                <a:hlinkClick r:id="rId3"/>
              </a:rPr>
              <a:t>://</a:t>
            </a:r>
            <a:r>
              <a:rPr lang="en-GB" dirty="0" smtClean="0">
                <a:hlinkClick r:id="rId3"/>
              </a:rPr>
              <a:t>www.margaretthatcher.org/document/106941</a:t>
            </a:r>
            <a:endParaRPr lang="en-GB" dirty="0" smtClean="0"/>
          </a:p>
          <a:p>
            <a:pPr marL="0" indent="0">
              <a:buNone/>
            </a:pP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105727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srcRect b="17330"/>
          <a:stretch/>
        </p:blipFill>
        <p:spPr>
          <a:xfrm>
            <a:off x="7420468" y="1893485"/>
            <a:ext cx="4771532" cy="4940300"/>
          </a:xfrm>
          <a:prstGeom prst="rect">
            <a:avLst/>
          </a:prstGeom>
        </p:spPr>
      </p:pic>
      <p:pic>
        <p:nvPicPr>
          <p:cNvPr id="5" name="Picture 4"/>
          <p:cNvPicPr>
            <a:picLocks noChangeAspect="1"/>
          </p:cNvPicPr>
          <p:nvPr/>
        </p:nvPicPr>
        <p:blipFill>
          <a:blip r:embed="rId3"/>
          <a:stretch>
            <a:fillRect/>
          </a:stretch>
        </p:blipFill>
        <p:spPr>
          <a:xfrm>
            <a:off x="49657" y="1893485"/>
            <a:ext cx="4001643" cy="4940300"/>
          </a:xfrm>
          <a:prstGeom prst="rect">
            <a:avLst/>
          </a:prstGeom>
        </p:spPr>
      </p:pic>
      <p:pic>
        <p:nvPicPr>
          <p:cNvPr id="9" name="Picture 8"/>
          <p:cNvPicPr>
            <a:picLocks noChangeAspect="1"/>
          </p:cNvPicPr>
          <p:nvPr/>
        </p:nvPicPr>
        <p:blipFill>
          <a:blip r:embed="rId4"/>
          <a:stretch>
            <a:fillRect/>
          </a:stretch>
        </p:blipFill>
        <p:spPr>
          <a:xfrm>
            <a:off x="3954976" y="1690688"/>
            <a:ext cx="3561817" cy="4279127"/>
          </a:xfrm>
          <a:prstGeom prst="rect">
            <a:avLst/>
          </a:prstGeom>
        </p:spPr>
      </p:pic>
      <p:sp>
        <p:nvSpPr>
          <p:cNvPr id="10" name="Title 9"/>
          <p:cNvSpPr>
            <a:spLocks noGrp="1"/>
          </p:cNvSpPr>
          <p:nvPr>
            <p:ph type="title"/>
          </p:nvPr>
        </p:nvSpPr>
        <p:spPr>
          <a:xfrm>
            <a:off x="49657" y="163936"/>
            <a:ext cx="11748643" cy="1325563"/>
          </a:xfrm>
        </p:spPr>
        <p:txBody>
          <a:bodyPr/>
          <a:lstStyle/>
          <a:p>
            <a:pPr algn="ctr"/>
            <a:r>
              <a:rPr lang="en-GB" dirty="0" smtClean="0">
                <a:solidFill>
                  <a:srgbClr val="7030A0"/>
                </a:solidFill>
                <a:latin typeface="Arial Black" panose="020B0A04020102020204" pitchFamily="34" charset="0"/>
              </a:rPr>
              <a:t>Greater London Council (GLC) and ‘the Loony Left’</a:t>
            </a:r>
            <a:endParaRPr lang="en-GB"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408150586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0"/>
            <a:ext cx="10896600" cy="1325563"/>
          </a:xfrm>
        </p:spPr>
        <p:txBody>
          <a:bodyPr/>
          <a:lstStyle/>
          <a:p>
            <a:r>
              <a:rPr lang="en-GB" b="1" dirty="0" smtClean="0">
                <a:latin typeface="Arial Black" panose="020B0A04020102020204" pitchFamily="34" charset="0"/>
              </a:rPr>
              <a:t>Section 28</a:t>
            </a:r>
            <a:endParaRPr lang="en-GB" b="1" dirty="0">
              <a:latin typeface="Arial Black" panose="020B0A04020102020204" pitchFamily="34" charset="0"/>
            </a:endParaRPr>
          </a:p>
        </p:txBody>
      </p:sp>
      <p:sp>
        <p:nvSpPr>
          <p:cNvPr id="3" name="Content Placeholder 2"/>
          <p:cNvSpPr>
            <a:spLocks noGrp="1"/>
          </p:cNvSpPr>
          <p:nvPr>
            <p:ph idx="1"/>
          </p:nvPr>
        </p:nvSpPr>
        <p:spPr>
          <a:xfrm>
            <a:off x="228600" y="1020762"/>
            <a:ext cx="6895976" cy="4351338"/>
          </a:xfrm>
        </p:spPr>
        <p:txBody>
          <a:bodyPr/>
          <a:lstStyle/>
          <a:p>
            <a:pPr marL="0" indent="0">
              <a:buNone/>
            </a:pPr>
            <a:r>
              <a:rPr lang="en-GB" dirty="0" smtClean="0"/>
              <a:t> </a:t>
            </a:r>
            <a:r>
              <a:rPr lang="en-GB" dirty="0"/>
              <a:t>A local authority shall not— </a:t>
            </a:r>
            <a:endParaRPr lang="en-GB" dirty="0" smtClean="0"/>
          </a:p>
          <a:p>
            <a:pPr marL="514350" indent="-514350">
              <a:buAutoNum type="alphaLcParenBoth"/>
            </a:pPr>
            <a:r>
              <a:rPr lang="en-GB" dirty="0" smtClean="0"/>
              <a:t>intentionally </a:t>
            </a:r>
            <a:r>
              <a:rPr lang="en-GB" dirty="0"/>
              <a:t>promote homosexuality or publish publishing material with the intention of promoting material. by publishing </a:t>
            </a:r>
            <a:r>
              <a:rPr lang="en-GB" dirty="0" smtClean="0"/>
              <a:t>homosexuality</a:t>
            </a:r>
          </a:p>
          <a:p>
            <a:pPr marL="514350" indent="-514350">
              <a:buAutoNum type="alphaLcParenBoth"/>
            </a:pPr>
            <a:r>
              <a:rPr lang="en-GB" dirty="0" smtClean="0"/>
              <a:t>promote </a:t>
            </a:r>
            <a:r>
              <a:rPr lang="en-GB" dirty="0"/>
              <a:t>the teaching in any maintained school of the acceptability of homosexuality as a pretended family relationship. </a:t>
            </a:r>
          </a:p>
        </p:txBody>
      </p:sp>
      <p:pic>
        <p:nvPicPr>
          <p:cNvPr id="4" name="Picture 3"/>
          <p:cNvPicPr>
            <a:picLocks noChangeAspect="1"/>
          </p:cNvPicPr>
          <p:nvPr/>
        </p:nvPicPr>
        <p:blipFill rotWithShape="1">
          <a:blip r:embed="rId2"/>
          <a:srcRect l="11336" r="3147" b="3642"/>
          <a:stretch/>
        </p:blipFill>
        <p:spPr>
          <a:xfrm>
            <a:off x="3327524" y="4483767"/>
            <a:ext cx="3527177" cy="2298033"/>
          </a:xfrm>
          <a:prstGeom prst="rect">
            <a:avLst/>
          </a:prstGeom>
        </p:spPr>
      </p:pic>
      <p:pic>
        <p:nvPicPr>
          <p:cNvPr id="5" name="Picture 4"/>
          <p:cNvPicPr>
            <a:picLocks noChangeAspect="1"/>
          </p:cNvPicPr>
          <p:nvPr/>
        </p:nvPicPr>
        <p:blipFill>
          <a:blip r:embed="rId3"/>
          <a:stretch>
            <a:fillRect/>
          </a:stretch>
        </p:blipFill>
        <p:spPr>
          <a:xfrm>
            <a:off x="7381875" y="310357"/>
            <a:ext cx="4476750" cy="2686050"/>
          </a:xfrm>
          <a:prstGeom prst="rect">
            <a:avLst/>
          </a:prstGeom>
        </p:spPr>
      </p:pic>
      <p:pic>
        <p:nvPicPr>
          <p:cNvPr id="6" name="Picture 5"/>
          <p:cNvPicPr>
            <a:picLocks noChangeAspect="1"/>
          </p:cNvPicPr>
          <p:nvPr/>
        </p:nvPicPr>
        <p:blipFill>
          <a:blip r:embed="rId4"/>
          <a:stretch>
            <a:fillRect/>
          </a:stretch>
        </p:blipFill>
        <p:spPr>
          <a:xfrm>
            <a:off x="7048500" y="3776662"/>
            <a:ext cx="5143500" cy="2590800"/>
          </a:xfrm>
          <a:prstGeom prst="rect">
            <a:avLst/>
          </a:prstGeom>
        </p:spPr>
      </p:pic>
    </p:spTree>
    <p:extLst>
      <p:ext uri="{BB962C8B-B14F-4D97-AF65-F5344CB8AC3E}">
        <p14:creationId xmlns:p14="http://schemas.microsoft.com/office/powerpoint/2010/main" val="293575440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latin typeface="Arial Black" panose="020B0A04020102020204" pitchFamily="34" charset="0"/>
              </a:rPr>
              <a:t>British Social Attitudes Survey</a:t>
            </a:r>
            <a:endParaRPr lang="en-GB" dirty="0">
              <a:latin typeface="Arial Black" panose="020B0A04020102020204" pitchFamily="34" charset="0"/>
            </a:endParaRPr>
          </a:p>
        </p:txBody>
      </p:sp>
      <p:pic>
        <p:nvPicPr>
          <p:cNvPr id="4" name="Content Placeholder 3"/>
          <p:cNvPicPr>
            <a:picLocks noGrp="1" noChangeAspect="1"/>
          </p:cNvPicPr>
          <p:nvPr>
            <p:ph idx="1"/>
          </p:nvPr>
        </p:nvPicPr>
        <p:blipFill>
          <a:blip r:embed="rId2"/>
          <a:stretch>
            <a:fillRect/>
          </a:stretch>
        </p:blipFill>
        <p:spPr>
          <a:xfrm>
            <a:off x="947482" y="2471065"/>
            <a:ext cx="10297036" cy="3060457"/>
          </a:xfrm>
          <a:prstGeom prst="rect">
            <a:avLst/>
          </a:prstGeom>
        </p:spPr>
      </p:pic>
    </p:spTree>
    <p:extLst>
      <p:ext uri="{BB962C8B-B14F-4D97-AF65-F5344CB8AC3E}">
        <p14:creationId xmlns:p14="http://schemas.microsoft.com/office/powerpoint/2010/main" val="42598142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1049" y="923347"/>
            <a:ext cx="1917192" cy="1937807"/>
          </a:xfrm>
          <a:prstGeom prst="rect">
            <a:avLst/>
          </a:prstGeom>
        </p:spPr>
      </p:pic>
      <p:pic>
        <p:nvPicPr>
          <p:cNvPr id="8" name="Picture 7"/>
          <p:cNvPicPr>
            <a:picLocks noChangeAspect="1"/>
          </p:cNvPicPr>
          <p:nvPr/>
        </p:nvPicPr>
        <p:blipFill>
          <a:blip r:embed="rId3"/>
          <a:stretch>
            <a:fillRect/>
          </a:stretch>
        </p:blipFill>
        <p:spPr>
          <a:xfrm>
            <a:off x="0" y="2849986"/>
            <a:ext cx="3007891" cy="4008014"/>
          </a:xfrm>
          <a:prstGeom prst="rect">
            <a:avLst/>
          </a:prstGeom>
        </p:spPr>
      </p:pic>
      <p:pic>
        <p:nvPicPr>
          <p:cNvPr id="7" name="Picture 6"/>
          <p:cNvPicPr>
            <a:picLocks noChangeAspect="1"/>
          </p:cNvPicPr>
          <p:nvPr/>
        </p:nvPicPr>
        <p:blipFill>
          <a:blip r:embed="rId4"/>
          <a:stretch>
            <a:fillRect/>
          </a:stretch>
        </p:blipFill>
        <p:spPr>
          <a:xfrm>
            <a:off x="3242725" y="2861154"/>
            <a:ext cx="2688291" cy="3904422"/>
          </a:xfrm>
          <a:prstGeom prst="rect">
            <a:avLst/>
          </a:prstGeom>
        </p:spPr>
      </p:pic>
      <p:pic>
        <p:nvPicPr>
          <p:cNvPr id="9" name="Picture 8"/>
          <p:cNvPicPr>
            <a:picLocks noChangeAspect="1"/>
          </p:cNvPicPr>
          <p:nvPr/>
        </p:nvPicPr>
        <p:blipFill>
          <a:blip r:embed="rId5"/>
          <a:stretch>
            <a:fillRect/>
          </a:stretch>
        </p:blipFill>
        <p:spPr>
          <a:xfrm>
            <a:off x="6225929" y="3700352"/>
            <a:ext cx="2551400" cy="3065224"/>
          </a:xfrm>
          <a:prstGeom prst="rect">
            <a:avLst/>
          </a:prstGeom>
        </p:spPr>
      </p:pic>
      <p:pic>
        <p:nvPicPr>
          <p:cNvPr id="10" name="Picture 9"/>
          <p:cNvPicPr>
            <a:picLocks noChangeAspect="1"/>
          </p:cNvPicPr>
          <p:nvPr/>
        </p:nvPicPr>
        <p:blipFill>
          <a:blip r:embed="rId6"/>
          <a:stretch>
            <a:fillRect/>
          </a:stretch>
        </p:blipFill>
        <p:spPr>
          <a:xfrm>
            <a:off x="7032765" y="-24162"/>
            <a:ext cx="5159236" cy="3415062"/>
          </a:xfrm>
          <a:prstGeom prst="rect">
            <a:avLst/>
          </a:prstGeom>
        </p:spPr>
      </p:pic>
      <p:pic>
        <p:nvPicPr>
          <p:cNvPr id="11" name="Picture 10"/>
          <p:cNvPicPr>
            <a:picLocks noChangeAspect="1"/>
          </p:cNvPicPr>
          <p:nvPr/>
        </p:nvPicPr>
        <p:blipFill>
          <a:blip r:embed="rId7"/>
          <a:stretch>
            <a:fillRect/>
          </a:stretch>
        </p:blipFill>
        <p:spPr>
          <a:xfrm>
            <a:off x="9391520" y="3209913"/>
            <a:ext cx="2666747" cy="3555663"/>
          </a:xfrm>
          <a:prstGeom prst="rect">
            <a:avLst/>
          </a:prstGeom>
        </p:spPr>
      </p:pic>
      <p:sp>
        <p:nvSpPr>
          <p:cNvPr id="13" name="Title 9"/>
          <p:cNvSpPr txBox="1">
            <a:spLocks/>
          </p:cNvSpPr>
          <p:nvPr/>
        </p:nvSpPr>
        <p:spPr>
          <a:xfrm>
            <a:off x="49657" y="163936"/>
            <a:ext cx="11748643"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smtClean="0">
                <a:solidFill>
                  <a:srgbClr val="7030A0"/>
                </a:solidFill>
                <a:latin typeface="Arial Black" panose="020B0A04020102020204" pitchFamily="34" charset="0"/>
              </a:rPr>
              <a:t>Greater London Council (GLC) and ‘the Loony Left’</a:t>
            </a:r>
            <a:endParaRPr lang="en-GB" dirty="0">
              <a:latin typeface="Arial Black" panose="020B0A04020102020204" pitchFamily="34" charset="0"/>
            </a:endParaRPr>
          </a:p>
        </p:txBody>
      </p:sp>
    </p:spTree>
    <p:extLst>
      <p:ext uri="{BB962C8B-B14F-4D97-AF65-F5344CB8AC3E}">
        <p14:creationId xmlns:p14="http://schemas.microsoft.com/office/powerpoint/2010/main" val="169936966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1"/>
            <a:ext cx="12192001" cy="7184523"/>
          </a:xfrm>
          <a:prstGeom prst="rect">
            <a:avLst/>
          </a:prstGeom>
        </p:spPr>
        <p:txBody>
          <a:bodyPr wrap="square" lIns="540000" tIns="540000" rIns="540000" bIns="540000">
            <a:spAutoFit/>
          </a:bodyPr>
          <a:lstStyle/>
          <a:p>
            <a:pPr algn="ctr"/>
            <a:r>
              <a:rPr lang="en-GB" sz="3200" dirty="0" smtClean="0">
                <a:solidFill>
                  <a:prstClr val="black"/>
                </a:solidFill>
                <a:latin typeface="Arial Black" panose="020B0A04020102020204" pitchFamily="34" charset="0"/>
                <a:cs typeface="Arial" charset="0"/>
              </a:rPr>
              <a:t>THE STATE AND </a:t>
            </a:r>
            <a:r>
              <a:rPr lang="en-GB" sz="3200" dirty="0">
                <a:solidFill>
                  <a:prstClr val="black"/>
                </a:solidFill>
                <a:latin typeface="Arial Black" panose="020B0A04020102020204" pitchFamily="34" charset="0"/>
                <a:cs typeface="Arial" charset="0"/>
              </a:rPr>
              <a:t>MORALITY</a:t>
            </a:r>
          </a:p>
          <a:p>
            <a:pPr algn="just"/>
            <a:endParaRPr lang="en-GB" sz="2800" dirty="0" smtClean="0"/>
          </a:p>
          <a:p>
            <a:pPr algn="just"/>
            <a:r>
              <a:rPr lang="en-GB" sz="2800" dirty="0" smtClean="0"/>
              <a:t>“</a:t>
            </a:r>
            <a:r>
              <a:rPr lang="en-GB" sz="2800" b="1" dirty="0" smtClean="0"/>
              <a:t>There </a:t>
            </a:r>
            <a:r>
              <a:rPr lang="en-GB" sz="2800" b="1" dirty="0"/>
              <a:t>is one sphere in which the State has a positive role</a:t>
            </a:r>
            <a:r>
              <a:rPr lang="en-GB" sz="2800" dirty="0"/>
              <a:t>. </a:t>
            </a:r>
            <a:r>
              <a:rPr lang="en-GB" sz="2800" b="1" dirty="0"/>
              <a:t>As a nation, we are heirs to a Christian culture and a Christian moral </a:t>
            </a:r>
            <a:r>
              <a:rPr lang="en-GB" sz="2800" b="1" dirty="0" smtClean="0"/>
              <a:t>tradition</a:t>
            </a:r>
            <a:r>
              <a:rPr lang="en-GB" sz="2800" dirty="0"/>
              <a:t> </a:t>
            </a:r>
            <a:r>
              <a:rPr lang="en-GB" sz="2800" dirty="0" smtClean="0"/>
              <a:t>.., </a:t>
            </a:r>
            <a:r>
              <a:rPr lang="en-GB" sz="2800" dirty="0"/>
              <a:t>I hold it to be </a:t>
            </a:r>
            <a:r>
              <a:rPr lang="en-GB" sz="2800" b="1" dirty="0"/>
              <a:t>the business of Government to ensure </a:t>
            </a:r>
            <a:r>
              <a:rPr lang="en-GB" sz="2800" i="1" dirty="0"/>
              <a:t>(though with proper respect for the consciences of all who dissent or who belong to another religion) </a:t>
            </a:r>
            <a:r>
              <a:rPr lang="en-GB" sz="2800" b="1" dirty="0"/>
              <a:t>that our schools shall be places in which Christian belief and morality are taught</a:t>
            </a:r>
            <a:r>
              <a:rPr lang="en-GB" sz="2800" dirty="0"/>
              <a:t>. This is not indoctrination, merely a practical recognition of the truth that, while a mature person may reject the faith in which he has been brought up, a child will find it difficult to acquire any faith at all without some instruction in the discipline of belief and practice</a:t>
            </a:r>
            <a:r>
              <a:rPr lang="en-GB" sz="2800" dirty="0" smtClean="0"/>
              <a:t>.”</a:t>
            </a:r>
            <a:endParaRPr lang="en-GB" sz="2800" dirty="0"/>
          </a:p>
          <a:p>
            <a:pPr marL="342900" indent="-342900" algn="r">
              <a:buFontTx/>
              <a:buChar char="-"/>
            </a:pPr>
            <a:r>
              <a:rPr lang="en-GB" sz="2200" dirty="0" smtClean="0"/>
              <a:t>Thatcher, ‘The Moral Basis of a Free Society,’ </a:t>
            </a:r>
            <a:r>
              <a:rPr lang="en-GB" sz="2200" i="1" dirty="0" smtClean="0"/>
              <a:t>Daily </a:t>
            </a:r>
            <a:r>
              <a:rPr lang="en-GB" sz="2200" i="1" dirty="0"/>
              <a:t>Telegraph</a:t>
            </a:r>
            <a:r>
              <a:rPr lang="en-GB" sz="2200" dirty="0"/>
              <a:t>, 16 May 1978 (</a:t>
            </a:r>
            <a:r>
              <a:rPr lang="en-GB" sz="2200" dirty="0">
                <a:hlinkClick r:id="rId2"/>
              </a:rPr>
              <a:t>https://</a:t>
            </a:r>
            <a:r>
              <a:rPr lang="en-GB" sz="2200" dirty="0" smtClean="0">
                <a:hlinkClick r:id="rId2"/>
              </a:rPr>
              <a:t>www.margaretthatcher.org/document/103687</a:t>
            </a:r>
            <a:r>
              <a:rPr lang="en-GB" sz="2200" dirty="0" smtClean="0"/>
              <a:t>)</a:t>
            </a:r>
          </a:p>
          <a:p>
            <a:endParaRPr lang="en-GB" sz="2200" dirty="0" smtClean="0"/>
          </a:p>
          <a:p>
            <a:pPr marL="342900" indent="-342900">
              <a:buFontTx/>
              <a:buChar char="-"/>
            </a:pPr>
            <a:endParaRPr lang="en-GB" sz="2200" dirty="0"/>
          </a:p>
        </p:txBody>
      </p:sp>
    </p:spTree>
    <p:extLst>
      <p:ext uri="{BB962C8B-B14F-4D97-AF65-F5344CB8AC3E}">
        <p14:creationId xmlns:p14="http://schemas.microsoft.com/office/powerpoint/2010/main" val="259632095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312746" y="3518111"/>
            <a:ext cx="2113583" cy="3299778"/>
          </a:xfrm>
          <a:prstGeom prst="rect">
            <a:avLst/>
          </a:prstGeom>
        </p:spPr>
      </p:pic>
      <p:sp>
        <p:nvSpPr>
          <p:cNvPr id="6" name="Content Placeholder 2"/>
          <p:cNvSpPr txBox="1">
            <a:spLocks/>
          </p:cNvSpPr>
          <p:nvPr/>
        </p:nvSpPr>
        <p:spPr>
          <a:xfrm>
            <a:off x="990600" y="19780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
        <p:nvSpPr>
          <p:cNvPr id="7" name="Rectangle 6"/>
          <p:cNvSpPr/>
          <p:nvPr/>
        </p:nvSpPr>
        <p:spPr>
          <a:xfrm>
            <a:off x="96610" y="4744098"/>
            <a:ext cx="2541590" cy="1477328"/>
          </a:xfrm>
          <a:prstGeom prst="rect">
            <a:avLst/>
          </a:prstGeom>
        </p:spPr>
        <p:txBody>
          <a:bodyPr wrap="square">
            <a:spAutoFit/>
          </a:bodyPr>
          <a:lstStyle/>
          <a:p>
            <a:r>
              <a:rPr lang="en-GB" dirty="0"/>
              <a:t>Robert </a:t>
            </a:r>
            <a:r>
              <a:rPr lang="en-GB" dirty="0" smtClean="0"/>
              <a:t>Runcie,</a:t>
            </a:r>
          </a:p>
          <a:p>
            <a:r>
              <a:rPr lang="en-GB" dirty="0"/>
              <a:t>Archbishop of </a:t>
            </a:r>
            <a:r>
              <a:rPr lang="en-GB" dirty="0" smtClean="0"/>
              <a:t>Canterbury, 1980–1991,</a:t>
            </a:r>
          </a:p>
          <a:p>
            <a:r>
              <a:rPr lang="en-GB" dirty="0" smtClean="0"/>
              <a:t>Thatcher critic</a:t>
            </a:r>
          </a:p>
          <a:p>
            <a:endParaRPr lang="en-GB" dirty="0"/>
          </a:p>
        </p:txBody>
      </p:sp>
      <p:pic>
        <p:nvPicPr>
          <p:cNvPr id="8" name="Picture 7"/>
          <p:cNvPicPr>
            <a:picLocks noChangeAspect="1"/>
          </p:cNvPicPr>
          <p:nvPr/>
        </p:nvPicPr>
        <p:blipFill rotWithShape="1">
          <a:blip r:embed="rId3"/>
          <a:srcRect l="7271" t="3213" b="2866"/>
          <a:stretch/>
        </p:blipFill>
        <p:spPr>
          <a:xfrm>
            <a:off x="2031884" y="1186800"/>
            <a:ext cx="1890658" cy="2976869"/>
          </a:xfrm>
          <a:prstGeom prst="rect">
            <a:avLst/>
          </a:prstGeom>
        </p:spPr>
      </p:pic>
      <p:sp>
        <p:nvSpPr>
          <p:cNvPr id="9" name="Title 9"/>
          <p:cNvSpPr>
            <a:spLocks noGrp="1"/>
          </p:cNvSpPr>
          <p:nvPr>
            <p:ph type="title"/>
          </p:nvPr>
        </p:nvSpPr>
        <p:spPr>
          <a:xfrm>
            <a:off x="49657" y="163936"/>
            <a:ext cx="11748643" cy="1325563"/>
          </a:xfrm>
        </p:spPr>
        <p:txBody>
          <a:bodyPr/>
          <a:lstStyle/>
          <a:p>
            <a:pPr algn="ctr"/>
            <a:r>
              <a:rPr lang="en-GB" dirty="0" smtClean="0">
                <a:solidFill>
                  <a:srgbClr val="7030A0"/>
                </a:solidFill>
                <a:latin typeface="Arial Black" panose="020B0A04020102020204" pitchFamily="34" charset="0"/>
              </a:rPr>
              <a:t>Church Criticism of Thatcher</a:t>
            </a:r>
            <a:endParaRPr lang="en-GB" dirty="0">
              <a:solidFill>
                <a:srgbClr val="7030A0"/>
              </a:solidFill>
              <a:latin typeface="Arial Black" panose="020B0A04020102020204" pitchFamily="34" charset="0"/>
            </a:endParaRPr>
          </a:p>
        </p:txBody>
      </p:sp>
      <p:sp>
        <p:nvSpPr>
          <p:cNvPr id="10" name="Rectangle 9"/>
          <p:cNvSpPr/>
          <p:nvPr/>
        </p:nvSpPr>
        <p:spPr>
          <a:xfrm>
            <a:off x="5426329" y="769949"/>
            <a:ext cx="6765671" cy="6876746"/>
          </a:xfrm>
          <a:prstGeom prst="rect">
            <a:avLst/>
          </a:prstGeom>
        </p:spPr>
        <p:txBody>
          <a:bodyPr wrap="square" lIns="540000" tIns="540000" rIns="540000" bIns="540000">
            <a:spAutoFit/>
          </a:bodyPr>
          <a:lstStyle/>
          <a:p>
            <a:pPr algn="just"/>
            <a:r>
              <a:rPr lang="en-GB" sz="2200" dirty="0" smtClean="0"/>
              <a:t>“Chapter after chapter of our report tells the same story: a growing number of people are excluded by poverty or powerlessness from sharing in the common life of our nation … The most important question </a:t>
            </a:r>
            <a:r>
              <a:rPr lang="en-GB" sz="2200" b="1" dirty="0" smtClean="0">
                <a:solidFill>
                  <a:srgbClr val="7030A0"/>
                </a:solidFill>
              </a:rPr>
              <a:t>concerns the structure of our society. </a:t>
            </a:r>
            <a:r>
              <a:rPr lang="en-GB" sz="2200" dirty="0" smtClean="0"/>
              <a:t>One submission put it bluntly: ‘The exclusion of the poor is pervasive and not accidental. It is organised and imposed by powerful institutions which represent the rest of us.’ </a:t>
            </a:r>
            <a:r>
              <a:rPr lang="en-GB" sz="2200" b="1" dirty="0" smtClean="0"/>
              <a:t>The critical issue to be faced is whether there is any serious political will to set in motion a process which will enable those who are at present in poverty and powerless to </a:t>
            </a:r>
            <a:r>
              <a:rPr lang="en-GB" sz="2200" b="1" dirty="0" err="1" smtClean="0"/>
              <a:t>rejoin</a:t>
            </a:r>
            <a:r>
              <a:rPr lang="en-GB" sz="2200" b="1" dirty="0" smtClean="0"/>
              <a:t> the life of the nation</a:t>
            </a:r>
            <a:r>
              <a:rPr lang="en-GB" sz="2200" dirty="0" smtClean="0"/>
              <a:t>.”</a:t>
            </a:r>
          </a:p>
          <a:p>
            <a:pPr marL="457200" indent="-457200" algn="r">
              <a:buFontTx/>
              <a:buChar char="-"/>
            </a:pPr>
            <a:r>
              <a:rPr lang="en-GB" sz="1600" dirty="0" smtClean="0"/>
              <a:t>Archbishop of Canterbury’s Commission on Urban Priority Areas, </a:t>
            </a:r>
            <a:r>
              <a:rPr lang="en-GB" sz="1600" i="1" dirty="0" smtClean="0"/>
              <a:t>Faith in the City: A Call for Action by Church and Nation </a:t>
            </a:r>
            <a:r>
              <a:rPr lang="en-GB" sz="1600" dirty="0" smtClean="0"/>
              <a:t>(London: Church House Publishing, 1985), pp. 359–360</a:t>
            </a:r>
          </a:p>
          <a:p>
            <a:pPr marL="342900" indent="-342900" algn="just">
              <a:buFontTx/>
              <a:buChar char="-"/>
            </a:pPr>
            <a:endParaRPr lang="en-GB" sz="2000" dirty="0"/>
          </a:p>
        </p:txBody>
      </p:sp>
      <p:pic>
        <p:nvPicPr>
          <p:cNvPr id="11" name="Picture 10"/>
          <p:cNvPicPr>
            <a:picLocks noChangeAspect="1"/>
          </p:cNvPicPr>
          <p:nvPr/>
        </p:nvPicPr>
        <p:blipFill>
          <a:blip r:embed="rId4"/>
          <a:stretch>
            <a:fillRect/>
          </a:stretch>
        </p:blipFill>
        <p:spPr>
          <a:xfrm>
            <a:off x="17305" y="1142644"/>
            <a:ext cx="2001995" cy="2999986"/>
          </a:xfrm>
          <a:prstGeom prst="rect">
            <a:avLst/>
          </a:prstGeom>
        </p:spPr>
      </p:pic>
    </p:spTree>
    <p:extLst>
      <p:ext uri="{BB962C8B-B14F-4D97-AF65-F5344CB8AC3E}">
        <p14:creationId xmlns:p14="http://schemas.microsoft.com/office/powerpoint/2010/main" val="418370026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7800" y="1143000"/>
            <a:ext cx="9575800" cy="5567082"/>
          </a:xfrm>
        </p:spPr>
        <p:txBody>
          <a:bodyPr lIns="180000" tIns="180000" rIns="180000" bIns="180000">
            <a:normAutofit lnSpcReduction="10000"/>
          </a:bodyPr>
          <a:lstStyle/>
          <a:p>
            <a:pPr marL="45720" indent="0" algn="just">
              <a:buNone/>
            </a:pPr>
            <a:r>
              <a:rPr lang="en-US" sz="2400" dirty="0" smtClean="0"/>
              <a:t>“ We </a:t>
            </a:r>
            <a:r>
              <a:rPr lang="en-US" sz="2400" dirty="0"/>
              <a:t>have gone through a period when too many children and people have been given to understand </a:t>
            </a:r>
            <a:r>
              <a:rPr lang="en-US" sz="2400" dirty="0" smtClean="0"/>
              <a:t>‘I </a:t>
            </a:r>
            <a:r>
              <a:rPr lang="en-US" sz="2400" dirty="0"/>
              <a:t>have a problem, it is the Government's job to cope with it</a:t>
            </a:r>
            <a:r>
              <a:rPr lang="en-US" sz="2400" dirty="0" smtClean="0"/>
              <a:t>!’ </a:t>
            </a:r>
            <a:r>
              <a:rPr lang="en-US" sz="2400" dirty="0"/>
              <a:t>or </a:t>
            </a:r>
            <a:r>
              <a:rPr lang="en-US" sz="2400" dirty="0" smtClean="0"/>
              <a:t>‘I </a:t>
            </a:r>
            <a:r>
              <a:rPr lang="en-US" sz="2400" dirty="0"/>
              <a:t>have a problem, I will go and get a grant to cope with it</a:t>
            </a:r>
            <a:r>
              <a:rPr lang="en-US" sz="2400" dirty="0" smtClean="0"/>
              <a:t>!’ ‘I </a:t>
            </a:r>
            <a:r>
              <a:rPr lang="en-US" sz="2400" dirty="0"/>
              <a:t>am homeless, the Government must house me</a:t>
            </a:r>
            <a:r>
              <a:rPr lang="en-US" sz="2400" dirty="0" smtClean="0"/>
              <a:t>!’ </a:t>
            </a:r>
            <a:r>
              <a:rPr lang="en-US" sz="2400" dirty="0"/>
              <a:t>and so they are casting their problems on society and who is society? There is no such thing! </a:t>
            </a:r>
            <a:r>
              <a:rPr lang="en-US" sz="2400" dirty="0">
                <a:solidFill>
                  <a:srgbClr val="FF0000"/>
                </a:solidFill>
              </a:rPr>
              <a:t>There are individual men and women </a:t>
            </a:r>
            <a:r>
              <a:rPr lang="en-US" sz="2400" dirty="0" smtClean="0">
                <a:solidFill>
                  <a:srgbClr val="FF0000"/>
                </a:solidFill>
              </a:rPr>
              <a:t>and there </a:t>
            </a:r>
            <a:r>
              <a:rPr lang="en-US" sz="2400" dirty="0">
                <a:solidFill>
                  <a:srgbClr val="FF0000"/>
                </a:solidFill>
              </a:rPr>
              <a:t>are families and no government can do anything except through people and people look to themselves first</a:t>
            </a:r>
            <a:r>
              <a:rPr lang="en-US" sz="2400" dirty="0"/>
              <a:t>. It is our duty to look after ourselves and then also to help look after our </a:t>
            </a:r>
            <a:r>
              <a:rPr lang="en-US" sz="2400" dirty="0" err="1"/>
              <a:t>neighbour</a:t>
            </a:r>
            <a:r>
              <a:rPr lang="en-US" sz="2400" dirty="0"/>
              <a:t> and life is a reciprocal </a:t>
            </a:r>
            <a:r>
              <a:rPr lang="en-US" sz="2400" dirty="0" smtClean="0"/>
              <a:t>business …</a:t>
            </a:r>
            <a:endParaRPr lang="en-US" sz="2400" dirty="0"/>
          </a:p>
          <a:p>
            <a:pPr marL="45720" indent="0" algn="just">
              <a:buNone/>
            </a:pPr>
            <a:r>
              <a:rPr lang="en-US" sz="2400" dirty="0" smtClean="0"/>
              <a:t>	“There </a:t>
            </a:r>
            <a:r>
              <a:rPr lang="en-US" sz="2400" dirty="0"/>
              <a:t>is also something else I should say to them: </a:t>
            </a:r>
            <a:r>
              <a:rPr lang="en-US" sz="2400" dirty="0" smtClean="0"/>
              <a:t>‘If </a:t>
            </a:r>
            <a:r>
              <a:rPr lang="en-US" sz="2400" dirty="0"/>
              <a:t>that does not give you a basic standard, you know, there are ways in which we top up the standard. You can get your housing benefit</a:t>
            </a:r>
            <a:r>
              <a:rPr lang="en-US" sz="2400" dirty="0" smtClean="0"/>
              <a:t>.’</a:t>
            </a:r>
            <a:endParaRPr lang="en-US" sz="2400" dirty="0"/>
          </a:p>
          <a:p>
            <a:pPr marL="45720" indent="0" algn="just">
              <a:buNone/>
            </a:pPr>
            <a:r>
              <a:rPr lang="en-GB" sz="2400" dirty="0"/>
              <a:t>	</a:t>
            </a:r>
            <a:r>
              <a:rPr lang="en-GB" sz="2400" dirty="0" smtClean="0"/>
              <a:t>“</a:t>
            </a:r>
            <a:r>
              <a:rPr lang="en-US" sz="2400" dirty="0" smtClean="0"/>
              <a:t>But </a:t>
            </a:r>
            <a:r>
              <a:rPr lang="en-US" sz="2400" dirty="0"/>
              <a:t>it went too far. If children have a problem, it is society that is at fault</a:t>
            </a:r>
            <a:r>
              <a:rPr lang="en-US" sz="2400" dirty="0" smtClean="0"/>
              <a:t>. </a:t>
            </a:r>
            <a:r>
              <a:rPr lang="en-US" sz="2400" dirty="0" smtClean="0">
                <a:solidFill>
                  <a:srgbClr val="FF0000"/>
                </a:solidFill>
              </a:rPr>
              <a:t>There is no such thing as society</a:t>
            </a:r>
            <a:r>
              <a:rPr lang="en-US" sz="2400" dirty="0" smtClean="0"/>
              <a:t>.”</a:t>
            </a:r>
          </a:p>
          <a:p>
            <a:pPr algn="r">
              <a:buFontTx/>
              <a:buChar char="-"/>
            </a:pPr>
            <a:r>
              <a:rPr lang="en-GB" sz="1700" dirty="0" smtClean="0"/>
              <a:t>Thatcher</a:t>
            </a:r>
            <a:r>
              <a:rPr lang="en-GB" sz="1700" dirty="0"/>
              <a:t>, interview for </a:t>
            </a:r>
            <a:r>
              <a:rPr lang="en-GB" sz="1700" i="1" dirty="0"/>
              <a:t>Woman’s Own </a:t>
            </a:r>
            <a:r>
              <a:rPr lang="en-GB" sz="1700" dirty="0"/>
              <a:t>transcript, September 23 1987 (published October 31 1987). Via the Margaret Thatcher Foundation </a:t>
            </a:r>
            <a:r>
              <a:rPr lang="en-GB" sz="1700" dirty="0" smtClean="0"/>
              <a:t>(</a:t>
            </a:r>
            <a:r>
              <a:rPr lang="en-GB" sz="1700" u="sng" dirty="0" smtClean="0">
                <a:hlinkClick r:id="rId3"/>
              </a:rPr>
              <a:t>http</a:t>
            </a:r>
            <a:r>
              <a:rPr lang="en-GB" sz="1700" u="sng" dirty="0">
                <a:hlinkClick r:id="rId3"/>
              </a:rPr>
              <a:t>://</a:t>
            </a:r>
            <a:r>
              <a:rPr lang="en-GB" sz="1700" u="sng" dirty="0" smtClean="0">
                <a:hlinkClick r:id="rId3"/>
              </a:rPr>
              <a:t>www.margaretthatcher.org/document/106689</a:t>
            </a:r>
            <a:r>
              <a:rPr lang="en-GB" sz="1700" dirty="0" smtClean="0"/>
              <a:t>)</a:t>
            </a:r>
          </a:p>
          <a:p>
            <a:pPr marL="45720" indent="0">
              <a:buNone/>
            </a:pPr>
            <a:endParaRPr lang="en-US" dirty="0"/>
          </a:p>
        </p:txBody>
      </p:sp>
      <p:sp>
        <p:nvSpPr>
          <p:cNvPr id="3" name="Title 2"/>
          <p:cNvSpPr>
            <a:spLocks noGrp="1"/>
          </p:cNvSpPr>
          <p:nvPr>
            <p:ph type="title"/>
          </p:nvPr>
        </p:nvSpPr>
        <p:spPr>
          <a:xfrm>
            <a:off x="501500" y="0"/>
            <a:ext cx="10985650" cy="1325563"/>
          </a:xfrm>
        </p:spPr>
        <p:txBody>
          <a:bodyPr/>
          <a:lstStyle/>
          <a:p>
            <a:r>
              <a:rPr lang="en-GB" dirty="0" smtClean="0">
                <a:latin typeface="Arial Black" panose="020B0A04020102020204" pitchFamily="34" charset="0"/>
              </a:rPr>
              <a:t>‘NO SUCH THING AS SOCIETY’ </a:t>
            </a:r>
            <a:endParaRPr lang="en-US" dirty="0"/>
          </a:p>
        </p:txBody>
      </p:sp>
      <p:pic>
        <p:nvPicPr>
          <p:cNvPr id="4" name="Picture 3"/>
          <p:cNvPicPr>
            <a:picLocks noChangeAspect="1"/>
          </p:cNvPicPr>
          <p:nvPr/>
        </p:nvPicPr>
        <p:blipFill rotWithShape="1">
          <a:blip r:embed="rId4"/>
          <a:srcRect l="6427" t="6261" r="8344" b="5602"/>
          <a:stretch/>
        </p:blipFill>
        <p:spPr>
          <a:xfrm>
            <a:off x="9753600" y="1325563"/>
            <a:ext cx="2259106" cy="3250062"/>
          </a:xfrm>
          <a:prstGeom prst="rect">
            <a:avLst/>
          </a:prstGeom>
        </p:spPr>
      </p:pic>
    </p:spTree>
    <p:extLst>
      <p:ext uri="{BB962C8B-B14F-4D97-AF65-F5344CB8AC3E}">
        <p14:creationId xmlns:p14="http://schemas.microsoft.com/office/powerpoint/2010/main" val="4209223461"/>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1496</TotalTime>
  <Words>2818</Words>
  <Application>Microsoft Office PowerPoint</Application>
  <PresentationFormat>Widescreen</PresentationFormat>
  <Paragraphs>155</Paragraphs>
  <Slides>24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Arial Black</vt:lpstr>
      <vt:lpstr>Calibri</vt:lpstr>
      <vt:lpstr>Calibri Light</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Neoliberal Ideology</vt:lpstr>
      <vt:lpstr>Authoritarian Populism</vt:lpstr>
      <vt:lpstr>PowerPoint Presentation</vt:lpstr>
      <vt:lpstr>PowerPoint Presentation</vt:lpstr>
      <vt:lpstr>PowerPoint Presentation</vt:lpstr>
      <vt:lpstr>PowerPoint Presentation</vt:lpstr>
      <vt:lpstr>Greater London Council (GLC) and ‘the Loony Left’</vt:lpstr>
      <vt:lpstr>Section 28</vt:lpstr>
      <vt:lpstr>British Social Attitudes Survey</vt:lpstr>
      <vt:lpstr>PowerPoint Presentation</vt:lpstr>
      <vt:lpstr>PowerPoint Presentation</vt:lpstr>
      <vt:lpstr>Church Criticism of Thatcher</vt:lpstr>
      <vt:lpstr>‘NO SUCH THING AS SOCIETY’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41</cp:revision>
  <dcterms:created xsi:type="dcterms:W3CDTF">2019-01-25T14:39:18Z</dcterms:created>
  <dcterms:modified xsi:type="dcterms:W3CDTF">2020-11-26T17:54:58Z</dcterms:modified>
</cp:coreProperties>
</file>