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0-HD-BTM.png">
            <a:extLst>
              <a:ext uri="{FF2B5EF4-FFF2-40B4-BE49-F238E27FC236}">
                <a16:creationId xmlns:a16="http://schemas.microsoft.com/office/drawing/2014/main" id="{50C05CE1-B646-4ADF-933C-8A174A316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75147"/>
            <a:ext cx="12191996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D007261-6C68-4088-8AA8-A2E3765F041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1600" y="1803407"/>
            <a:ext cx="9448796" cy="1825096"/>
          </a:xfrm>
        </p:spPr>
        <p:txBody>
          <a:bodyPr anchor="b"/>
          <a:lstStyle>
            <a:lvl1pPr algn="l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54BE9D1-16FD-455A-BCCB-A5E552C3A5C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1600" y="3632197"/>
            <a:ext cx="9448796" cy="68580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A1AC066-A026-45FE-9121-57D07F2AED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909560" y="4314331"/>
            <a:ext cx="2910836" cy="374638"/>
          </a:xfrm>
        </p:spPr>
        <p:txBody>
          <a:bodyPr/>
          <a:lstStyle>
            <a:lvl1pPr>
              <a:defRPr/>
            </a:lvl1pPr>
          </a:lstStyle>
          <a:p>
            <a:pPr lvl="0"/>
            <a:fld id="{E9FAA065-54D6-4742-B93D-5A02BE6E6AEB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8297500-19F9-4C6D-B54E-10C9AD1CF0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371600" y="4323840"/>
            <a:ext cx="6400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C00C72-D265-4D35-A1E3-62122E4B86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077196" y="1430862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9E5AFB3-F9B9-40CD-A0EA-23EB5F7D81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93652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45344-2C56-40B7-9AA9-A83E15040D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150CD-023D-437B-9194-FD1B9A93E94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C465D-8D28-45C8-8127-A43F3500E9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D5F274-9D23-479A-869F-AAF22158899E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578F6-775C-46A7-87D7-B91A3B1C14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1C8C9F-1A37-4CC2-A0F4-37CA095702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ADC769-819A-4267-A7EB-8AA73600D5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207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0-HD-BTM.png">
            <a:extLst>
              <a:ext uri="{FF2B5EF4-FFF2-40B4-BE49-F238E27FC236}">
                <a16:creationId xmlns:a16="http://schemas.microsoft.com/office/drawing/2014/main" id="{F11B59A2-8917-4CE9-8CA4-270D710CC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75147"/>
            <a:ext cx="12191996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EC30CAB-CA95-4C21-96DF-1AD87421E4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753529"/>
            <a:ext cx="10820396" cy="280193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17F427F1-4573-468A-B0D9-04B46E99CAC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4466" y="3641726"/>
            <a:ext cx="10490197" cy="955676"/>
          </a:xfrm>
        </p:spPr>
        <p:txBody>
          <a:bodyPr/>
          <a:lstStyle>
            <a:lvl1pPr marL="0" indent="0" algn="r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29D8E57-57E0-4EB3-BF57-1454D190AD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814453" y="381003"/>
            <a:ext cx="291083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3BCAFA3-56C4-4758-B195-EC46231B60EF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9624DAA-416A-4A3B-9DB9-6BD2FF7DBF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381003"/>
            <a:ext cx="6991493" cy="36406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7B1F35E-BD39-4385-8190-1298E53B30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62450" y="381003"/>
            <a:ext cx="64374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2958DD7-ACC7-4EA5-98CC-83E9258C38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022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BFF41-D921-43F5-AA32-DE8C246B1AC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79479-3F5A-4804-A241-C4B31616EDE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2194560"/>
            <a:ext cx="5333996" cy="40241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5D6D62-FDD1-45F0-B9BB-56AA7A273B0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2194560"/>
            <a:ext cx="5333996" cy="40241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E74463-2374-405E-8636-3BDA894AFB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BBA931-16C1-4875-8D0C-E59E0FF7EF39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C0C0EE-1A3F-4185-B68C-A86A88F40F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932A26-C167-48FD-84E4-85CA9C7440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173616-4172-4738-B591-6ED8DD1BA54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31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175FE-E4B5-44BF-936A-23228F4BF6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5603" y="761996"/>
            <a:ext cx="8610603" cy="12954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3D4F5-3691-4F49-A7F2-FB65705286A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4409" y="2183797"/>
            <a:ext cx="5079994" cy="823910"/>
          </a:xfrm>
        </p:spPr>
        <p:txBody>
          <a:bodyPr anchor="b"/>
          <a:lstStyle>
            <a:lvl1pPr marL="0" indent="0"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5FBCB-B4FF-4FA9-BD24-6B0B14016E1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5800" y="3132670"/>
            <a:ext cx="5311777" cy="308601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B14E23-7A59-404C-BF35-EA8E8130223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00800" y="2183797"/>
            <a:ext cx="5105396" cy="823910"/>
          </a:xfrm>
        </p:spPr>
        <p:txBody>
          <a:bodyPr anchor="b"/>
          <a:lstStyle>
            <a:lvl1pPr marL="0" indent="0"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BE04BA-D87E-494C-915A-8BA33393B50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3132670"/>
            <a:ext cx="5333996" cy="308601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578B5A-1142-4804-818A-F8ECDCA854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96B66A-239A-467C-945D-6EAB2F96D307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2792B4-0C9D-4C4F-9755-79671DE96C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580402-D47C-4132-913C-381626DEA3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53CD22-9A95-41D2-803D-39FF7E44F3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9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EC891-4EF2-402F-8DB2-05B3351614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55FC9-4D7C-4053-A1F7-E97BDB475CB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732281-2866-4899-A70E-26F3778FA998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F27D18-68FF-4848-8C84-9DA37BDF50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38D85-85E2-47EC-BE85-71F47D06F4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70EFE5-BADF-44B7-AE8E-A9BF1EC15F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432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7BED60-5208-4F73-B389-396EA79CEB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ABA0EE-C7B4-4683-82EC-5115FDF5D7AA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4F126D-C005-442F-803D-BB52603B2F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A7606D-C08A-42B6-A75D-69EF86A7FF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C9CC2C-B48E-438C-BAEC-57626E121F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72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04A39-0496-4D50-8247-7202C794D2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1524003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E8E0F-C7F9-4C64-B32B-50774F59FD1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95577" y="746763"/>
            <a:ext cx="6510619" cy="5471925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B38228-C93E-4E09-A21D-CE8B5B955B4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5800" y="3124203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B5C1A-C402-487E-94EA-2E0070143E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79E26A-3F18-4486-A65A-C951D11769BB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703068-8D9F-460C-B67D-B3E45A3AA3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3B4A95-D937-4D30-ADBD-EB40E661C6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526B82-2A75-4DCD-9DBE-144243E9EE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32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EA7A0-9902-45A6-979D-202032BB08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1524003"/>
            <a:ext cx="6873243" cy="1600200"/>
          </a:xfrm>
        </p:spPr>
        <p:txBody>
          <a:bodyPr anchor="b"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CD7CD-82E2-49A4-9771-4F51E345A80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861233" y="751243"/>
            <a:ext cx="3644962" cy="5467444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6C18FC-F78B-402B-8983-608BF4F05B0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5800" y="3124203"/>
            <a:ext cx="6873243" cy="309448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9DA06-A8F7-46B9-A622-262BAF65BA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871DB6-FC83-4C8D-A774-467010CD6254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3BFCF-B230-4638-BAD7-00802CC313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E84A70-E13A-4660-80EF-A0BEA78F0E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7A0B65-6938-4048-A636-5F4101EF26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01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BCEF-F63F-444B-9C02-B7DE99E844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772" y="4697364"/>
            <a:ext cx="10822033" cy="819357"/>
          </a:xfrm>
        </p:spPr>
        <p:txBody>
          <a:bodyPr anchor="b"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29B5D0-EC21-4F6F-96B5-FAE54E8AA73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1730" y="941438"/>
            <a:ext cx="10821841" cy="3478158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F43AA-8C5D-4243-91E8-36A33860F96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5516712"/>
            <a:ext cx="10820396" cy="701966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093614-5D83-4BE2-A4E2-F4FAE0FF26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CCBCFE-06D8-4194-97F7-7E652025ABE3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F8941E-9ECF-42FA-8ED8-05F52CED45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3F484F-CF9E-43ED-8BB3-3679022BA9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575C09-41A4-46EE-B85D-E45EA518CD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377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0-HD-BTM.png">
            <a:extLst>
              <a:ext uri="{FF2B5EF4-FFF2-40B4-BE49-F238E27FC236}">
                <a16:creationId xmlns:a16="http://schemas.microsoft.com/office/drawing/2014/main" id="{4EE530F4-B23A-460D-A92C-FB1FE30F28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75147"/>
            <a:ext cx="12191996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0DFE5CA-D538-4C1C-813C-D004F12BFD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753529"/>
            <a:ext cx="10820396" cy="2802471"/>
          </a:xfrm>
        </p:spPr>
        <p:txBody>
          <a:bodyPr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B46238-CF23-470E-A93E-A24147128B8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24466" y="3649132"/>
            <a:ext cx="10130518" cy="999064"/>
          </a:xfrm>
        </p:spPr>
        <p:txBody>
          <a:bodyPr anchor="ctr"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47414A-9498-4D94-B465-D591F3654A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814453" y="381003"/>
            <a:ext cx="291083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8E88F1D-55CC-49A7-8201-664AD77440FB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B0DFF0-481F-4B8D-AD46-A670385900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379942"/>
            <a:ext cx="699149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B7E0E-D605-4EF9-99BC-F04CD8255E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62450" y="381003"/>
            <a:ext cx="64374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A48263D-3832-42E3-B518-E78A7B22E9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674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0-HD-BTM.png">
            <a:extLst>
              <a:ext uri="{FF2B5EF4-FFF2-40B4-BE49-F238E27FC236}">
                <a16:creationId xmlns:a16="http://schemas.microsoft.com/office/drawing/2014/main" id="{5B8BC26E-9EED-428F-8763-8F1717C78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75147"/>
            <a:ext cx="12191996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785F984-7ECE-4719-B0A1-433B12EF4F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4466" y="753529"/>
            <a:ext cx="10151531" cy="2604494"/>
          </a:xfrm>
        </p:spPr>
        <p:txBody>
          <a:bodyPr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0E0FCC-5310-41FE-92CD-E320A8238F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03861" y="3365558"/>
            <a:ext cx="9592732" cy="44444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83FB89A-F963-4F23-9956-A66963D5C3E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24466" y="3959864"/>
            <a:ext cx="10151531" cy="679874"/>
          </a:xfrm>
        </p:spPr>
        <p:txBody>
          <a:bodyPr anchor="ctr"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4FB3C1B-90C3-44C0-AEFA-777A0DD568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814453" y="381003"/>
            <a:ext cx="291083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B94E121-903F-473C-8188-3090A5D16114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1FE8D991-ECC7-4E83-B9F5-3ED99494C8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379942"/>
            <a:ext cx="699149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71DE90D-5F95-4D96-80B1-071DDF7242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62450" y="381003"/>
            <a:ext cx="64374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9BD0EEB-91C1-4793-B6C5-147EC7EC0854}" type="slidenum">
              <a:t>‹#›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9C05FA-F716-4435-B6FA-4C01FEE9A5D9}"/>
              </a:ext>
            </a:extLst>
          </p:cNvPr>
          <p:cNvSpPr txBox="1"/>
          <p:nvPr/>
        </p:nvSpPr>
        <p:spPr>
          <a:xfrm>
            <a:off x="476246" y="933446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20EB8C-B08C-44B4-92A0-D962E7499288}"/>
              </a:ext>
            </a:extLst>
          </p:cNvPr>
          <p:cNvSpPr txBox="1"/>
          <p:nvPr/>
        </p:nvSpPr>
        <p:spPr>
          <a:xfrm>
            <a:off x="10984230" y="2701293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104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0-HD-BTM.png">
            <a:extLst>
              <a:ext uri="{FF2B5EF4-FFF2-40B4-BE49-F238E27FC236}">
                <a16:creationId xmlns:a16="http://schemas.microsoft.com/office/drawing/2014/main" id="{7061F876-4AC4-4510-9F6A-FFC5E19E2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75147"/>
            <a:ext cx="12191996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33CA7FD-662A-4D10-8535-75F48E7D91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4493" y="1124702"/>
            <a:ext cx="10146182" cy="2511838"/>
          </a:xfrm>
        </p:spPr>
        <p:txBody>
          <a:bodyPr anchor="b"/>
          <a:lstStyle>
            <a:lvl1pPr algn="l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3C4B88-3BB5-4FE9-ADEF-B31C99AE04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24466" y="3648318"/>
            <a:ext cx="10144655" cy="999887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529F4-FADF-4B4F-8B46-E9052C9F44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814453" y="378881"/>
            <a:ext cx="291083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28BB5D4-4C81-48E5-A738-4CB9AE8615DE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44DE9-5FB2-4511-BFA7-0BD3FB0F67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378881"/>
            <a:ext cx="699149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44F6CC-2B74-45D4-9FB8-72D4B1CF9F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62450" y="381003"/>
            <a:ext cx="64374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832D0B2-1329-43D8-8ACB-0D0F854846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024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9638A-3129-4419-BC5F-DC3A9EAEFB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5603" y="761996"/>
            <a:ext cx="8610603" cy="130387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AF88E4-C61E-43CA-BD49-B2C52EB670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2202076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13EAB9-822F-491F-B2FC-80D064BA49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2904564"/>
            <a:ext cx="3456432" cy="331413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9A8CF6-5A23-4951-B259-A70F9E06346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368802" y="2201335"/>
            <a:ext cx="3456432" cy="626537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ED1C6271-84DC-44F5-BC59-01632F5B2A7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366854" y="2904070"/>
            <a:ext cx="3456432" cy="331461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07B49E59-1253-478B-B019-22A34F1B010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51804" y="2192868"/>
            <a:ext cx="3456432" cy="626537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7DFCF4D-FCD9-4D8B-950B-13D362D679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51804" y="2904564"/>
            <a:ext cx="3456432" cy="331413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F300452D-0472-4F47-98B6-753C9880A8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1AF6D3-697A-4254-9410-3D9B9DC1D775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094F5ACB-7A54-4D05-B420-5DE20A7135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20B65D9F-53BD-4107-BDFA-8555B4C87D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F7B672-624D-45D8-AC79-FDA3AB6A50A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984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02D1D-CC8C-47DE-B55D-D400527750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5603" y="761996"/>
            <a:ext cx="8610603" cy="12954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069547-4920-4DF1-A87D-929BF223F83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8616" y="4190996"/>
            <a:ext cx="3451585" cy="6827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9BBB24BC-4A4A-49C4-8CA6-F9B639E1D75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8616" y="2362196"/>
            <a:ext cx="345158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991636A-AEF5-4E0A-884D-7F643C94B63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8616" y="4873761"/>
            <a:ext cx="3451585" cy="134491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A9D8025A-C579-4AF1-8CB6-4F4A65CA037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374261" y="4190996"/>
            <a:ext cx="3448933" cy="6827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6C90B5A0-1004-42EA-B925-35A29E71A1A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374261" y="2362196"/>
            <a:ext cx="344893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2ABFA056-AF25-407B-AE09-18264CFF54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374261" y="4873761"/>
            <a:ext cx="3448933" cy="134491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C0AE201A-C38A-4464-A2D6-BD5F1FC211B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49728" y="4190996"/>
            <a:ext cx="3456468" cy="6827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DBC73AE7-AD09-413C-BE16-DF4FC76C7EA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9856" y="2362196"/>
            <a:ext cx="344788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260C2650-E719-4B82-A5D5-61E3538AC5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49728" y="4873761"/>
            <a:ext cx="3452445" cy="134491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C73E54DB-75B1-4552-ADC3-EF16A640EF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8AC074-2779-4860-B371-5AC6A10CC513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C3753B26-D1ED-4AB3-93DC-C4D2A588D7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32517811-7CB8-4084-B38F-08AE4E6E36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88F4F9-9499-435E-8EE6-4EFCFE6576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215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B7C11-D1DA-401B-B6D8-106371C9041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3E7780-1445-4148-9495-83D349387D4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7E3D3-13F6-48AE-90BF-F0C454BB92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C4BCE5-12D8-4115-A857-33FFEF68B101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DA922-4BBF-40F3-AC19-77BB940729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FC69B-6BF2-43B7-B691-A7CC688A50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7FD9F3-E5D5-46AF-91D5-A1918DC82D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1195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0-HD-BTM.png">
            <a:extLst>
              <a:ext uri="{FF2B5EF4-FFF2-40B4-BE49-F238E27FC236}">
                <a16:creationId xmlns:a16="http://schemas.microsoft.com/office/drawing/2014/main" id="{200A7575-C583-4192-94F3-3B531A683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75147"/>
            <a:ext cx="12191996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Vertical Title 1">
            <a:extLst>
              <a:ext uri="{FF2B5EF4-FFF2-40B4-BE49-F238E27FC236}">
                <a16:creationId xmlns:a16="http://schemas.microsoft.com/office/drawing/2014/main" id="{4A4F36CA-5F85-4C2A-87F6-AD26B5E9412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448796" y="745062"/>
            <a:ext cx="2057400" cy="3903134"/>
          </a:xfrm>
        </p:spPr>
        <p:txBody>
          <a:bodyPr vert="eaVert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1B5761DE-D4A6-4C26-BB4F-4FC250F9DA5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024466" y="745071"/>
            <a:ext cx="8204197" cy="39031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32CE081-C014-480D-9F62-B0C5D8B3A8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814453" y="379942"/>
            <a:ext cx="291083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CBFB4DB-36FC-4345-A3C1-CED475AB26AE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784CF29-20AA-4BBF-B3D7-558D16FA83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381003"/>
            <a:ext cx="699149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E37B4F1-B467-4FC1-9DFF-B7AAD699A3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62450" y="381003"/>
            <a:ext cx="64374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4E850D6-33DF-42C8-A349-4C384A83D7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326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0-HD-TOP.png">
            <a:extLst>
              <a:ext uri="{FF2B5EF4-FFF2-40B4-BE49-F238E27FC236}">
                <a16:creationId xmlns:a16="http://schemas.microsoft.com/office/drawing/2014/main" id="{AE14A3F1-BB8D-42DE-B361-C32A7482C3B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0" y="0"/>
            <a:ext cx="12191996" cy="144145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F88D7B58-7098-4D87-9627-13684B5454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5603" y="764374"/>
            <a:ext cx="8610603" cy="12930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6F235EF-C25E-4CE6-9F15-FB4FF51FDE7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10820396" cy="40241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DAC1FFD-7E0D-4E4D-B116-2A1E8B1B273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595360" y="6356351"/>
            <a:ext cx="291083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5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9BF84486-6849-4EE5-B839-58ECA3CC1D8C}" type="datetime1">
              <a:rPr lang="en-GB"/>
              <a:pPr lvl="0"/>
              <a:t>05/01/2022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BFE90B8-3EE0-4B34-83F7-1B62A3AFE92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5800" y="6355848"/>
            <a:ext cx="7772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5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F357506-856E-4150-A3B7-C44AA3FD805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762996" y="381003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5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68817CE0-D7F3-4C22-AD83-BDEC279C905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all" spc="0" baseline="0">
          <a:solidFill>
            <a:srgbClr val="FFFFFF"/>
          </a:solidFill>
          <a:uFillTx/>
          <a:latin typeface="Century Gothic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2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ncoln.ie/5-benefits-of-hiring-a-human-resource-officer-for-your-organisation/" TargetMode="External"/><Relationship Id="rId2" Type="http://schemas.openxmlformats.org/officeDocument/2006/relationships/hyperlink" Target="https://harri.com/Prezzo-Restaurant-Support---Whitehall/job/615971-hr-offic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otaljobs.com/advice/human-resources-hr-officer-job-description" TargetMode="External"/><Relationship Id="rId5" Type="http://schemas.openxmlformats.org/officeDocument/2006/relationships/hyperlink" Target="https://www.prospects.ac.uk/job-profiles/human-resources-officer?gclid=Cj0KCQiAnuGNBhCPARIsACbnLzpeAOS0H85-KBsPWGSGU1xktIUJoaYLXUgMKQUooyZ-yL8MS59BKKwaAgGTEALw_wcB" TargetMode="External"/><Relationship Id="rId4" Type="http://schemas.openxmlformats.org/officeDocument/2006/relationships/hyperlink" Target="https://jobs.prezzorestaurants.co.uk/our-story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88A4A-B251-43FC-ACA3-AD4E5E36E55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971800" y="419099"/>
            <a:ext cx="8020046" cy="5248275"/>
          </a:xfrm>
        </p:spPr>
        <p:txBody>
          <a:bodyPr>
            <a:noAutofit/>
          </a:bodyPr>
          <a:lstStyle/>
          <a:p>
            <a:pPr lvl="0"/>
            <a:br>
              <a:rPr lang="en-GB" sz="20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br>
              <a:rPr lang="en-GB" sz="20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br>
              <a:rPr lang="en-GB" sz="20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r>
              <a:rPr lang="en-GB" sz="2400" b="1" cap="none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  <a:t>Developing Relationships And Workplace Achievements </a:t>
            </a:r>
            <a:br>
              <a:rPr lang="en-GB" sz="20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br>
              <a:rPr lang="en-GB" sz="20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br>
              <a:rPr lang="en-GB" sz="20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r>
              <a:rPr lang="en-GB" sz="20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  <a:t>                 </a:t>
            </a:r>
            <a:r>
              <a:rPr lang="en-GB" sz="2000" b="1" cap="none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  <a:t>Training And Development Needs For A HR Officer</a:t>
            </a:r>
            <a:br>
              <a:rPr lang="en-GB" sz="15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br>
              <a:rPr lang="en-GB" sz="1500" b="1" dirty="0">
                <a:effectLst>
                  <a:outerShdw dist="38096" dir="2700000">
                    <a:srgbClr val="000000"/>
                  </a:outerShdw>
                </a:effectLst>
                <a:latin typeface="Calibri" pitchFamily="34"/>
                <a:cs typeface="Calibri" pitchFamily="34"/>
              </a:rPr>
            </a:br>
            <a:br>
              <a:rPr lang="en-GB" sz="1500" b="1" dirty="0">
                <a:latin typeface="Calibri" pitchFamily="34"/>
                <a:cs typeface="Calibri" pitchFamily="34"/>
              </a:rPr>
            </a:br>
            <a:r>
              <a:rPr lang="en-GB" sz="2000" cap="none" dirty="0">
                <a:latin typeface="Calibri" pitchFamily="34"/>
                <a:cs typeface="Calibri" pitchFamily="34"/>
              </a:rPr>
              <a:t>Student: Iulian-Alexandru Dinu</a:t>
            </a:r>
            <a:br>
              <a:rPr lang="en-GB" sz="2000" b="1" cap="none" dirty="0">
                <a:latin typeface="Calibri" pitchFamily="34"/>
                <a:cs typeface="Calibri" pitchFamily="34"/>
              </a:rPr>
            </a:br>
            <a:br>
              <a:rPr lang="en-GB" sz="2000" cap="none" dirty="0">
                <a:latin typeface="Calibri" pitchFamily="34"/>
                <a:cs typeface="Calibri" pitchFamily="34"/>
              </a:rPr>
            </a:br>
            <a:r>
              <a:rPr lang="en-GB" sz="2000" cap="none" dirty="0">
                <a:latin typeface="Calibri" pitchFamily="34"/>
                <a:cs typeface="Calibri" pitchFamily="34"/>
              </a:rPr>
              <a:t>Student Id: 1909113</a:t>
            </a:r>
            <a:br>
              <a:rPr lang="en-GB" sz="2000" b="1" cap="none" dirty="0">
                <a:latin typeface="Calibri" pitchFamily="34"/>
                <a:cs typeface="Calibri" pitchFamily="34"/>
              </a:rPr>
            </a:br>
            <a:br>
              <a:rPr lang="en-GB" sz="2000" cap="none" dirty="0">
                <a:latin typeface="Calibri" pitchFamily="34"/>
                <a:cs typeface="Calibri" pitchFamily="34"/>
              </a:rPr>
            </a:br>
            <a:r>
              <a:rPr lang="en-GB" sz="2000" cap="none" dirty="0">
                <a:latin typeface="Calibri" pitchFamily="34"/>
                <a:cs typeface="Calibri" pitchFamily="34"/>
              </a:rPr>
              <a:t>Module: Developing Relationships And Workplace Achievements</a:t>
            </a:r>
            <a:br>
              <a:rPr lang="en-GB" sz="2000" b="1" cap="none" dirty="0">
                <a:latin typeface="Calibri" pitchFamily="34"/>
                <a:cs typeface="Calibri" pitchFamily="34"/>
              </a:rPr>
            </a:br>
            <a:br>
              <a:rPr lang="en-GB" sz="2000" b="1" cap="none" dirty="0">
                <a:latin typeface="Calibri" pitchFamily="34"/>
                <a:cs typeface="Calibri" pitchFamily="34"/>
              </a:rPr>
            </a:br>
            <a:r>
              <a:rPr lang="en-GB" sz="2000" cap="none" dirty="0">
                <a:latin typeface="Calibri" pitchFamily="34"/>
                <a:cs typeface="Calibri" pitchFamily="34"/>
              </a:rPr>
              <a:t>Module Code: BMSW5102_LON</a:t>
            </a:r>
            <a:br>
              <a:rPr lang="en-GB" sz="2000" b="1" cap="none" dirty="0">
                <a:latin typeface="Calibri" pitchFamily="34"/>
                <a:cs typeface="Calibri" pitchFamily="34"/>
              </a:rPr>
            </a:br>
            <a:br>
              <a:rPr lang="en-GB" sz="2000" cap="none" dirty="0">
                <a:latin typeface="Calibri" pitchFamily="34"/>
                <a:cs typeface="Calibri" pitchFamily="34"/>
              </a:rPr>
            </a:br>
            <a:r>
              <a:rPr lang="en-GB" sz="2000" cap="none" dirty="0">
                <a:latin typeface="Calibri" pitchFamily="34"/>
                <a:cs typeface="Calibri" pitchFamily="34"/>
              </a:rPr>
              <a:t>Lecturer: Gregory Cowan</a:t>
            </a:r>
            <a:br>
              <a:rPr lang="en-GB" sz="1400" b="1" cap="none" dirty="0">
                <a:latin typeface="Calibri" pitchFamily="34"/>
                <a:cs typeface="Calibri" pitchFamily="34"/>
              </a:rPr>
            </a:br>
            <a:br>
              <a:rPr lang="en-GB" sz="1500" dirty="0">
                <a:latin typeface="Calibri" pitchFamily="34"/>
                <a:cs typeface="Calibri" pitchFamily="34"/>
              </a:rPr>
            </a:br>
            <a:br>
              <a:rPr lang="en-GB" sz="1500" b="1" dirty="0">
                <a:latin typeface="Calibri" pitchFamily="34"/>
                <a:cs typeface="Calibri" pitchFamily="34"/>
              </a:rPr>
            </a:br>
            <a:br>
              <a:rPr lang="en-GB" sz="1500" b="1" dirty="0">
                <a:latin typeface="Calibri" pitchFamily="34"/>
                <a:cs typeface="Calibri" pitchFamily="34"/>
              </a:rPr>
            </a:br>
            <a:endParaRPr lang="en-GB" sz="1500" b="1" dirty="0">
              <a:latin typeface="Calibri" pitchFamily="34"/>
              <a:cs typeface="Calibri" pitchFamily="34"/>
            </a:endParaRPr>
          </a:p>
        </p:txBody>
      </p:sp>
      <p:pic>
        <p:nvPicPr>
          <p:cNvPr id="3" name="Graphic 5" descr="Office Worker">
            <a:extLst>
              <a:ext uri="{FF2B5EF4-FFF2-40B4-BE49-F238E27FC236}">
                <a16:creationId xmlns:a16="http://schemas.microsoft.com/office/drawing/2014/main" id="{DDF8F417-BE49-4073-80CB-0B3D973D6F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0897" y="1712784"/>
            <a:ext cx="2660903" cy="26609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9F3A4ED6-4436-4547-B9CE-5BBE2F5DB3A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533D7D7-67E5-41E4-9A41-38AE2DCB352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t="15730"/>
          <a:stretch>
            <a:fillRect/>
          </a:stretch>
        </p:blipFill>
        <p:spPr>
          <a:xfrm>
            <a:off x="-95225" y="-85715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FE71C82-D149-474D-845F-33438E7222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is a Human Resource Officer.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72636DC-EA39-4B7F-B4FD-9B54826DE77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/>
              <a:buChar char="Ø"/>
            </a:pPr>
            <a:r>
              <a:rPr lang="en-GB" dirty="0"/>
              <a:t> Human Resource Officer it’s responsible for hiring, developing, and taking care for all the employees needs. Making the company a better place to work.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Prospects., 2021)</a:t>
            </a:r>
            <a:endParaRPr lang="en-GB" sz="2800" dirty="0"/>
          </a:p>
          <a:p>
            <a:pPr lvl="0">
              <a:buFont typeface="Wingdings" pitchFamily="2"/>
              <a:buChar char="Ø"/>
            </a:pPr>
            <a:endParaRPr lang="en-GB" dirty="0"/>
          </a:p>
          <a:p>
            <a:pPr lvl="0">
              <a:buFont typeface="Wingdings" pitchFamily="2"/>
              <a:buChar char="Ø"/>
            </a:pPr>
            <a:r>
              <a:rPr lang="en-GB" dirty="0"/>
              <a:t> Such as Creating and developing training plans and monitoring the Employees performance.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(Prospects., 2021)</a:t>
            </a:r>
            <a:endParaRPr lang="en-GB" sz="2400" dirty="0"/>
          </a:p>
          <a:p>
            <a:pPr marL="0" lv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Prezzo Restaurants Jobs &amp;amp; Careers | Harri">
            <a:extLst>
              <a:ext uri="{FF2B5EF4-FFF2-40B4-BE49-F238E27FC236}">
                <a16:creationId xmlns:a16="http://schemas.microsoft.com/office/drawing/2014/main" id="{91F456C8-D4AA-4A76-853F-038E9EC86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732" y="2272750"/>
            <a:ext cx="3639339" cy="363933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676AD-8CB8-4E8E-B68F-97AE5C3FCDF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89597" y="2194560"/>
            <a:ext cx="5816598" cy="4024128"/>
          </a:xfrm>
        </p:spPr>
        <p:txBody>
          <a:bodyPr/>
          <a:lstStyle/>
          <a:p>
            <a:pPr lvl="0"/>
            <a:r>
              <a:rPr lang="en-GB" dirty="0"/>
              <a:t>First Restaurant was open in year 2000 by Jonathan Kaye in New Oxford Street In London Back than it was Called Jonathan’s.</a:t>
            </a:r>
          </a:p>
          <a:p>
            <a:pPr lvl="0"/>
            <a:r>
              <a:rPr lang="en-GB" dirty="0"/>
              <a:t>Since than we become the most well known Italian Restaurant with 150 restaurants all across UK with a team over 2.500 people – creating special moments for our customers.</a:t>
            </a:r>
          </a:p>
          <a:p>
            <a:pPr lvl="0"/>
            <a:r>
              <a:rPr lang="en-GB" dirty="0"/>
              <a:t>Having a Revenue of 152.7 million Pounds in 2008.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(PREZZO, 2021)</a:t>
            </a:r>
            <a:endParaRPr lang="en-GB" dirty="0"/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2068D-9FE1-4C73-822E-1F80486E49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210193"/>
            <a:ext cx="10820396" cy="1129082"/>
          </a:xfrm>
        </p:spPr>
        <p:txBody>
          <a:bodyPr/>
          <a:lstStyle/>
          <a:p>
            <a:pPr lvl="0" algn="l"/>
            <a:r>
              <a:rPr lang="en-GB" sz="2800" dirty="0">
                <a:latin typeface="Calibri" pitchFamily="34"/>
                <a:cs typeface="Calibri" pitchFamily="34"/>
              </a:rPr>
              <a:t>Human Resource HR Officer Role expectations 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64CECAA7-8F18-4C2D-B03E-61D1B414B3DC}"/>
              </a:ext>
            </a:extLst>
          </p:cNvPr>
          <p:cNvGrpSpPr/>
          <p:nvPr/>
        </p:nvGrpSpPr>
        <p:grpSpPr>
          <a:xfrm>
            <a:off x="504825" y="1339275"/>
            <a:ext cx="10829931" cy="4872260"/>
            <a:chOff x="685800" y="1417320"/>
            <a:chExt cx="10829931" cy="487226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223F2E3E-2F62-443E-B444-4614C781139B}"/>
                </a:ext>
              </a:extLst>
            </p:cNvPr>
            <p:cNvSpPr/>
            <p:nvPr/>
          </p:nvSpPr>
          <p:spPr>
            <a:xfrm>
              <a:off x="2849883" y="1417320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Support the development and implementations of HR initiatives and systems. 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9BD5E61-99D9-4D7B-A3D7-FEFE59F3356D}"/>
                </a:ext>
              </a:extLst>
            </p:cNvPr>
            <p:cNvSpPr/>
            <p:nvPr/>
          </p:nvSpPr>
          <p:spPr>
            <a:xfrm>
              <a:off x="685800" y="1417320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Support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0A0E23A-4B36-48F5-AE99-0DE4483754BD}"/>
                </a:ext>
              </a:extLst>
            </p:cNvPr>
            <p:cNvSpPr/>
            <p:nvPr/>
          </p:nvSpPr>
          <p:spPr>
            <a:xfrm>
              <a:off x="2849883" y="1962110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Provide counselling and guidance's on Procedures and policies.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F78ACEE-15D8-46CB-A66C-6E1020913456}"/>
                </a:ext>
              </a:extLst>
            </p:cNvPr>
            <p:cNvSpPr/>
            <p:nvPr/>
          </p:nvSpPr>
          <p:spPr>
            <a:xfrm>
              <a:off x="685800" y="1962110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Provide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9F4DD08-E18B-4BC7-A59B-CC0720515D2A}"/>
                </a:ext>
              </a:extLst>
            </p:cNvPr>
            <p:cNvSpPr/>
            <p:nvPr/>
          </p:nvSpPr>
          <p:spPr>
            <a:xfrm>
              <a:off x="2849883" y="2506891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Be actively involved in recruitment by preparing job descriptions, posting ads and managing the hiring process. </a:t>
              </a:r>
              <a:r>
                <a:rPr lang="en-US" sz="1200" b="0" i="0" u="none" strike="noStrike" kern="1200" cap="none" spc="0" baseline="0" dirty="0">
                  <a:solidFill>
                    <a:schemeClr val="bg1">
                      <a:lumMod val="95000"/>
                    </a:schemeClr>
                  </a:solidFill>
                  <a:uFillTx/>
                  <a:latin typeface="Century Gothic"/>
                </a:rPr>
                <a:t> </a:t>
              </a:r>
              <a:endPara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3214C23-7D08-419D-9E4B-1901BF1EEA38}"/>
                </a:ext>
              </a:extLst>
            </p:cNvPr>
            <p:cNvSpPr/>
            <p:nvPr/>
          </p:nvSpPr>
          <p:spPr>
            <a:xfrm>
              <a:off x="685800" y="2506891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Be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D06B77E-F251-41CB-967E-459F3EAD4206}"/>
                </a:ext>
              </a:extLst>
            </p:cNvPr>
            <p:cNvSpPr/>
            <p:nvPr/>
          </p:nvSpPr>
          <p:spPr>
            <a:xfrm>
              <a:off x="2849883" y="3051681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Create and implement effective onboarding plans. 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2CD8AA7-29E7-4578-AAFD-EB3B7331B1B5}"/>
                </a:ext>
              </a:extLst>
            </p:cNvPr>
            <p:cNvSpPr/>
            <p:nvPr/>
          </p:nvSpPr>
          <p:spPr>
            <a:xfrm>
              <a:off x="685800" y="3051681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Create and implement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8070C09-8154-4C9B-BC3A-88AFD334A088}"/>
                </a:ext>
              </a:extLst>
            </p:cNvPr>
            <p:cNvSpPr/>
            <p:nvPr/>
          </p:nvSpPr>
          <p:spPr>
            <a:xfrm>
              <a:off x="2849883" y="3596472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Develop training and development programs.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E61BA73-499D-45C0-B2E5-6BC892F3CFC3}"/>
                </a:ext>
              </a:extLst>
            </p:cNvPr>
            <p:cNvSpPr/>
            <p:nvPr/>
          </p:nvSpPr>
          <p:spPr>
            <a:xfrm>
              <a:off x="685800" y="3596472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Develop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CD0787A-6A33-4F21-8F15-1FCDEAC0CA4C}"/>
                </a:ext>
              </a:extLst>
            </p:cNvPr>
            <p:cNvSpPr/>
            <p:nvPr/>
          </p:nvSpPr>
          <p:spPr>
            <a:xfrm>
              <a:off x="2849883" y="4141262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Assist in performance management processes.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30FF779-AE69-4406-9139-865C9536F748}"/>
                </a:ext>
              </a:extLst>
            </p:cNvPr>
            <p:cNvSpPr/>
            <p:nvPr/>
          </p:nvSpPr>
          <p:spPr>
            <a:xfrm>
              <a:off x="685800" y="4141262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Assist in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B9F3979-8627-427A-BDCC-A92F0CF82FF1}"/>
                </a:ext>
              </a:extLst>
            </p:cNvPr>
            <p:cNvSpPr/>
            <p:nvPr/>
          </p:nvSpPr>
          <p:spPr>
            <a:xfrm>
              <a:off x="2859408" y="4686053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Support the management of disciplinary and grievance issues.</a:t>
              </a:r>
              <a:r>
                <a:rPr lang="en-US" sz="1200" b="0" i="0" u="none" strike="noStrike" kern="1200" cap="none" spc="0" baseline="0" dirty="0">
                  <a:solidFill>
                    <a:schemeClr val="bg1">
                      <a:lumMod val="95000"/>
                    </a:schemeClr>
                  </a:solidFill>
                  <a:uFillTx/>
                  <a:latin typeface="Century Gothic"/>
                </a:rPr>
                <a:t> </a:t>
              </a:r>
              <a:endPara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70DF5A2-9F13-48C8-8092-AC5B23005BFE}"/>
                </a:ext>
              </a:extLst>
            </p:cNvPr>
            <p:cNvSpPr/>
            <p:nvPr/>
          </p:nvSpPr>
          <p:spPr>
            <a:xfrm>
              <a:off x="685800" y="4686053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Support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86756C8-DC9E-4BC6-9523-0975AA5009BD}"/>
                </a:ext>
              </a:extLst>
            </p:cNvPr>
            <p:cNvSpPr/>
            <p:nvPr/>
          </p:nvSpPr>
          <p:spPr>
            <a:xfrm>
              <a:off x="2849883" y="5230843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Maintain employee records (attendance, EEO data etc.) according to policy and legal requirements. </a:t>
              </a:r>
              <a:endParaRPr lang="en-US" sz="1200" b="0" i="0" u="none" strike="noStrike" kern="1200" cap="none" spc="0" baseline="0" dirty="0">
                <a:solidFill>
                  <a:schemeClr val="bg1">
                    <a:lumMod val="95000"/>
                  </a:schemeClr>
                </a:solidFill>
                <a:uFillTx/>
                <a:latin typeface="Century Gothic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5A31BA5-0B13-49D4-92F3-8F638AEBE28D}"/>
                </a:ext>
              </a:extLst>
            </p:cNvPr>
            <p:cNvSpPr/>
            <p:nvPr/>
          </p:nvSpPr>
          <p:spPr>
            <a:xfrm>
              <a:off x="685800" y="5230843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Maintain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2AF3246-9A9D-4AAF-B794-C8E599F06A4A}"/>
                </a:ext>
              </a:extLst>
            </p:cNvPr>
            <p:cNvSpPr/>
            <p:nvPr/>
          </p:nvSpPr>
          <p:spPr>
            <a:xfrm>
              <a:off x="2849883" y="5775632"/>
              <a:ext cx="865632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6320"/>
                <a:gd name="f7" fmla="val 513952"/>
                <a:gd name="f8" fmla="+- 0 0 -90"/>
                <a:gd name="f9" fmla="*/ f3 1 865632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8656320"/>
                <a:gd name="f19" fmla="*/ f15 1 513952"/>
                <a:gd name="f20" fmla="*/ 0 f16 1"/>
                <a:gd name="f21" fmla="*/ 0 f15 1"/>
                <a:gd name="f22" fmla="*/ 8656320 f16 1"/>
                <a:gd name="f23" fmla="*/ 513952 f15 1"/>
                <a:gd name="f24" fmla="+- f17 0 f1"/>
                <a:gd name="f25" fmla="*/ f20 1 8656320"/>
                <a:gd name="f26" fmla="*/ f21 1 513952"/>
                <a:gd name="f27" fmla="*/ f22 1 865632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865632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2E28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67956" tIns="130539" rIns="167956" bIns="130539" anchor="ctr" anchorCtr="0" compatLnSpc="1">
              <a:noAutofit/>
            </a:bodyPr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200" b="0" i="0" u="none" strike="noStrike" kern="1200" cap="none" spc="0" baseline="0" dirty="0">
                  <a:solidFill>
                    <a:srgbClr val="FFFFFF"/>
                  </a:solidFill>
                  <a:uFillTx/>
                  <a:latin typeface="Century Gothic"/>
                </a:rPr>
                <a:t>Review employment and working conditions to ensure legal compliance.</a:t>
              </a:r>
              <a:endParaRPr lang="en-US" sz="1200" b="0" i="0" u="none" strike="noStrike" kern="1200" cap="none" spc="0" baseline="0" dirty="0">
                <a:solidFill>
                  <a:schemeClr val="bg1">
                    <a:lumMod val="95000"/>
                  </a:schemeClr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9A75D5-43E3-46DC-9969-71CED2505BE6}"/>
                </a:ext>
              </a:extLst>
            </p:cNvPr>
            <p:cNvSpPr/>
            <p:nvPr/>
          </p:nvSpPr>
          <p:spPr>
            <a:xfrm>
              <a:off x="685800" y="5775633"/>
              <a:ext cx="2164083" cy="5139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080"/>
                <a:gd name="f7" fmla="val 513952"/>
                <a:gd name="f8" fmla="+- 0 0 -90"/>
                <a:gd name="f9" fmla="*/ f3 1 2164080"/>
                <a:gd name="f10" fmla="*/ f4 1 51395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4080"/>
                <a:gd name="f19" fmla="*/ f15 1 513952"/>
                <a:gd name="f20" fmla="*/ 0 f16 1"/>
                <a:gd name="f21" fmla="*/ 0 f15 1"/>
                <a:gd name="f22" fmla="*/ 2164080 f16 1"/>
                <a:gd name="f23" fmla="*/ 513952 f15 1"/>
                <a:gd name="f24" fmla="+- f17 0 f1"/>
                <a:gd name="f25" fmla="*/ f20 1 2164080"/>
                <a:gd name="f26" fmla="*/ f21 1 513952"/>
                <a:gd name="f27" fmla="*/ f22 1 2164080"/>
                <a:gd name="f28" fmla="*/ f23 1 51395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4080" h="51395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w="12701" cap="flat">
              <a:solidFill>
                <a:srgbClr val="DF2E28"/>
              </a:solidFill>
              <a:prstDash val="solid"/>
            </a:ln>
          </p:spPr>
          <p:txBody>
            <a:bodyPr vert="horz" wrap="square" lIns="114519" tIns="50767" rIns="114519" bIns="50767" anchor="ctr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5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Review</a:t>
              </a:r>
            </a:p>
          </p:txBody>
        </p:sp>
      </p:grpSp>
      <p:sp>
        <p:nvSpPr>
          <p:cNvPr id="22" name="Rectangle 6">
            <a:extLst>
              <a:ext uri="{FF2B5EF4-FFF2-40B4-BE49-F238E27FC236}">
                <a16:creationId xmlns:a16="http://schemas.microsoft.com/office/drawing/2014/main" id="{71CD4935-CDB1-4874-AFB2-FD10DEDA91AC}"/>
              </a:ext>
            </a:extLst>
          </p:cNvPr>
          <p:cNvSpPr/>
          <p:nvPr/>
        </p:nvSpPr>
        <p:spPr>
          <a:xfrm>
            <a:off x="0" y="-184663"/>
            <a:ext cx="264819" cy="369335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3F3F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9A8CE390-1872-46E7-A561-7680B2B1D03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3F3F3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FDE93D9-CB32-4C22-B359-C3B18D6289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23785" y="434577"/>
            <a:ext cx="7434071" cy="1216828"/>
          </a:xfrm>
        </p:spPr>
        <p:txBody>
          <a:bodyPr/>
          <a:lstStyle/>
          <a:p>
            <a:pPr lvl="0"/>
            <a:r>
              <a:rPr lang="en-GB" cap="none">
                <a:latin typeface="Calibri Light" pitchFamily="34"/>
                <a:cs typeface="Calibri Light" pitchFamily="34"/>
              </a:rPr>
              <a:t>Skills, Knowledge and Behaviours of HR Officer in Prezzo</a:t>
            </a: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8132AC70-8E24-4CBD-A41D-DF3A203FCEB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34063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  <a:effectLst>
            <a:outerShdw dist="38103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5" name="Picture 20">
            <a:extLst>
              <a:ext uri="{FF2B5EF4-FFF2-40B4-BE49-F238E27FC236}">
                <a16:creationId xmlns:a16="http://schemas.microsoft.com/office/drawing/2014/main" id="{968F1A2C-7142-4560-B6D3-4BE5D14FA5FF}"/>
              </a:ext>
            </a:extLst>
          </p:cNvPr>
          <p:cNvPicPr>
            <a:picLocks noMove="1" noResize="1"/>
          </p:cNvPicPr>
          <p:nvPr/>
        </p:nvPicPr>
        <p:blipFill>
          <a:blip r:embed="rId2"/>
          <a:srcRect t="-531" r="43746" b="531"/>
          <a:stretch>
            <a:fillRect/>
          </a:stretch>
        </p:blipFill>
        <p:spPr>
          <a:xfrm rot="16200004">
            <a:off x="-1265722" y="2187574"/>
            <a:ext cx="6858000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C059FF2-7743-4B5B-9D7E-745106D04D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16065" y="1693075"/>
            <a:ext cx="7454079" cy="4667253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Ensuring that all the Contract are up to date and all the information Provided to Employee’s as well as keeping the information private.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 Managing Pay-roll</a:t>
            </a:r>
            <a:r>
              <a:rPr lang="en-GB" sz="1800" dirty="0"/>
              <a:t> </a:t>
            </a:r>
            <a:r>
              <a:rPr lang="en-GB" sz="1800" dirty="0">
                <a:latin typeface="Calibri" pitchFamily="34"/>
                <a:cs typeface="Calibri" pitchFamily="34"/>
              </a:rPr>
              <a:t>Duties in time and correctly.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Management Personnel Resources - Motivating, developing, and directing people as they work, identifying the best people for the job.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Judgment and Decision Making - Considering the costs and benefit of action and chose the right one.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Knowledge about procedures about recruitment, selection, training, and developing plans for training for the Employees.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Monitoring the attendance and the performance of the staff members.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Learning Strategies - Selecting and using training and instructional methods with  appropriate procedures for the situation when learning or teaching new things.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Critical Thinking – Using reason and logic to find the weaknesses and strengths of an alternative solution before applying it.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Responsibility for the well-being and the mental health of the employee’s.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97D6B-AFF5-456D-B148-DBAAD14EE7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7498" y="278087"/>
            <a:ext cx="4824950" cy="881381"/>
          </a:xfrm>
        </p:spPr>
        <p:txBody>
          <a:bodyPr/>
          <a:lstStyle/>
          <a:p>
            <a:pPr lvl="0" algn="l"/>
            <a:r>
              <a:rPr lang="en-GB" sz="3200" cap="none">
                <a:latin typeface="Calibri" pitchFamily="34"/>
                <a:cs typeface="Calibri" pitchFamily="34"/>
              </a:rPr>
              <a:t>              Personal Skills  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4D7A3-3BEA-4BAC-BF49-811FEF1387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89873" y="1410882"/>
            <a:ext cx="10820396" cy="516902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endParaRPr lang="en-GB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 Computing familiar with the Microsoft office, PowerPoint, excel, G-mail, E-mail, Microsoft mail, And most of the browser’s and software configuration.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Critical thinker – Open minded to all the possibilities and problem solving  finding the best solution with the best result to a problem which needs improvement.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Good communicator verbally and writhing – very important the information to be clear, understandable by the employee’s.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 Good Interviewer – knowing which and how to address question to the interviewees.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Writhing Clear reports with explained details.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Creating training plan for the new employee’s.</a:t>
            </a:r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232CB-2F20-45C8-8FC2-6CF2CE4C39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8729" y="0"/>
            <a:ext cx="8610603" cy="803565"/>
          </a:xfrm>
        </p:spPr>
        <p:txBody>
          <a:bodyPr/>
          <a:lstStyle/>
          <a:p>
            <a:pPr lvl="0" algn="l"/>
            <a:r>
              <a:rPr lang="en-GB" sz="3200" cap="none">
                <a:latin typeface="Calibri" pitchFamily="34"/>
                <a:cs typeface="Calibri" pitchFamily="34"/>
              </a:rPr>
              <a:t>Personal Skills Which Needs Improvement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018820D1-3B13-40E8-9ABA-525C734F4017}"/>
              </a:ext>
            </a:extLst>
          </p:cNvPr>
          <p:cNvGrpSpPr/>
          <p:nvPr/>
        </p:nvGrpSpPr>
        <p:grpSpPr>
          <a:xfrm>
            <a:off x="1561328" y="1155152"/>
            <a:ext cx="8575188" cy="5259811"/>
            <a:chOff x="1561328" y="1155152"/>
            <a:chExt cx="8575188" cy="525981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BB1C62EE-DD1E-4CA4-903C-39B1AE193AB8}"/>
                </a:ext>
              </a:extLst>
            </p:cNvPr>
            <p:cNvSpPr/>
            <p:nvPr/>
          </p:nvSpPr>
          <p:spPr>
            <a:xfrm>
              <a:off x="1561328" y="1155152"/>
              <a:ext cx="1135245" cy="1135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3CDCD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Stopwatch">
              <a:extLst>
                <a:ext uri="{FF2B5EF4-FFF2-40B4-BE49-F238E27FC236}">
                  <a16:creationId xmlns:a16="http://schemas.microsoft.com/office/drawing/2014/main" id="{8BD8E0C0-A07A-4A52-A064-93514BC53CBE}"/>
                </a:ext>
              </a:extLst>
            </p:cNvPr>
            <p:cNvSpPr/>
            <p:nvPr/>
          </p:nvSpPr>
          <p:spPr>
            <a:xfrm>
              <a:off x="1799731" y="1393554"/>
              <a:ext cx="658441" cy="658441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2AA7B601-ED96-4196-A244-2EFB01EBBCD4}"/>
                </a:ext>
              </a:extLst>
            </p:cNvPr>
            <p:cNvSpPr/>
            <p:nvPr/>
          </p:nvSpPr>
          <p:spPr>
            <a:xfrm>
              <a:off x="2939850" y="1155152"/>
              <a:ext cx="2675945" cy="1135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675945"/>
                <a:gd name="f7" fmla="val 1135249"/>
                <a:gd name="f8" fmla="+- 0 0 -90"/>
                <a:gd name="f9" fmla="*/ f3 1 2675945"/>
                <a:gd name="f10" fmla="*/ f4 1 113524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675945"/>
                <a:gd name="f19" fmla="*/ f15 1 1135249"/>
                <a:gd name="f20" fmla="*/ 0 f16 1"/>
                <a:gd name="f21" fmla="*/ 0 f15 1"/>
                <a:gd name="f22" fmla="*/ 2675945 f16 1"/>
                <a:gd name="f23" fmla="*/ 1135249 f15 1"/>
                <a:gd name="f24" fmla="+- f17 0 f1"/>
                <a:gd name="f25" fmla="*/ f20 1 2675945"/>
                <a:gd name="f26" fmla="*/ f21 1 1135249"/>
                <a:gd name="f27" fmla="*/ f22 1 2675945"/>
                <a:gd name="f28" fmla="*/ f23 1 113524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675945" h="113524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Time management. 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4CA5EDB0-948B-48A6-8CED-9D918FB66D43}"/>
                </a:ext>
              </a:extLst>
            </p:cNvPr>
            <p:cNvSpPr/>
            <p:nvPr/>
          </p:nvSpPr>
          <p:spPr>
            <a:xfrm>
              <a:off x="6082058" y="1155152"/>
              <a:ext cx="1135245" cy="1135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3CDCD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Document">
              <a:extLst>
                <a:ext uri="{FF2B5EF4-FFF2-40B4-BE49-F238E27FC236}">
                  <a16:creationId xmlns:a16="http://schemas.microsoft.com/office/drawing/2014/main" id="{63DE7BF9-0242-44B8-9431-4C573D1EAE13}"/>
                </a:ext>
              </a:extLst>
            </p:cNvPr>
            <p:cNvSpPr/>
            <p:nvPr/>
          </p:nvSpPr>
          <p:spPr>
            <a:xfrm>
              <a:off x="6320460" y="1393554"/>
              <a:ext cx="658441" cy="658441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22FA516-B118-4BB1-A067-BD8E9E9BECF6}"/>
                </a:ext>
              </a:extLst>
            </p:cNvPr>
            <p:cNvSpPr/>
            <p:nvPr/>
          </p:nvSpPr>
          <p:spPr>
            <a:xfrm>
              <a:off x="7460571" y="1155152"/>
              <a:ext cx="2675945" cy="1135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675945"/>
                <a:gd name="f7" fmla="val 1135249"/>
                <a:gd name="f8" fmla="+- 0 0 -90"/>
                <a:gd name="f9" fmla="*/ f3 1 2675945"/>
                <a:gd name="f10" fmla="*/ f4 1 113524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675945"/>
                <a:gd name="f19" fmla="*/ f15 1 1135249"/>
                <a:gd name="f20" fmla="*/ 0 f16 1"/>
                <a:gd name="f21" fmla="*/ 0 f15 1"/>
                <a:gd name="f22" fmla="*/ 2675945 f16 1"/>
                <a:gd name="f23" fmla="*/ 1135249 f15 1"/>
                <a:gd name="f24" fmla="+- f17 0 f1"/>
                <a:gd name="f25" fmla="*/ f20 1 2675945"/>
                <a:gd name="f26" fmla="*/ f21 1 1135249"/>
                <a:gd name="f27" fmla="*/ f22 1 2675945"/>
                <a:gd name="f28" fmla="*/ f23 1 113524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675945" h="113524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Creating and drafting Contracts for the Employee’s.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638DBCF-6763-4713-AAB8-4D7DDC084194}"/>
                </a:ext>
              </a:extLst>
            </p:cNvPr>
            <p:cNvSpPr/>
            <p:nvPr/>
          </p:nvSpPr>
          <p:spPr>
            <a:xfrm>
              <a:off x="1561328" y="3217435"/>
              <a:ext cx="1135245" cy="1135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3CDCD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Statistics">
              <a:extLst>
                <a:ext uri="{FF2B5EF4-FFF2-40B4-BE49-F238E27FC236}">
                  <a16:creationId xmlns:a16="http://schemas.microsoft.com/office/drawing/2014/main" id="{56A06C2D-1442-488D-AEAB-ACAF071CA7FB}"/>
                </a:ext>
              </a:extLst>
            </p:cNvPr>
            <p:cNvSpPr/>
            <p:nvPr/>
          </p:nvSpPr>
          <p:spPr>
            <a:xfrm>
              <a:off x="1799731" y="3455837"/>
              <a:ext cx="658441" cy="658441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6BFEF88-9866-486B-B68D-48ECCC86659D}"/>
                </a:ext>
              </a:extLst>
            </p:cNvPr>
            <p:cNvSpPr/>
            <p:nvPr/>
          </p:nvSpPr>
          <p:spPr>
            <a:xfrm>
              <a:off x="2939850" y="3217435"/>
              <a:ext cx="2675945" cy="1135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675945"/>
                <a:gd name="f7" fmla="val 1135249"/>
                <a:gd name="f8" fmla="+- 0 0 -90"/>
                <a:gd name="f9" fmla="*/ f3 1 2675945"/>
                <a:gd name="f10" fmla="*/ f4 1 113524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675945"/>
                <a:gd name="f19" fmla="*/ f15 1 1135249"/>
                <a:gd name="f20" fmla="*/ 0 f16 1"/>
                <a:gd name="f21" fmla="*/ 0 f15 1"/>
                <a:gd name="f22" fmla="*/ 2675945 f16 1"/>
                <a:gd name="f23" fmla="*/ 1135249 f15 1"/>
                <a:gd name="f24" fmla="+- f17 0 f1"/>
                <a:gd name="f25" fmla="*/ f20 1 2675945"/>
                <a:gd name="f26" fmla="*/ f21 1 1135249"/>
                <a:gd name="f27" fmla="*/ f22 1 2675945"/>
                <a:gd name="f28" fmla="*/ f23 1 113524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675945" h="113524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A deeper understanding of the Company Data Base.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A53CA76-2B8B-4A35-8EAA-51500A733A77}"/>
                </a:ext>
              </a:extLst>
            </p:cNvPr>
            <p:cNvSpPr/>
            <p:nvPr/>
          </p:nvSpPr>
          <p:spPr>
            <a:xfrm>
              <a:off x="6082058" y="3217435"/>
              <a:ext cx="1135245" cy="1135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3CDCD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Users">
              <a:extLst>
                <a:ext uri="{FF2B5EF4-FFF2-40B4-BE49-F238E27FC236}">
                  <a16:creationId xmlns:a16="http://schemas.microsoft.com/office/drawing/2014/main" id="{F35BAA96-1DDD-475C-8C40-B6AD3AFE826E}"/>
                </a:ext>
              </a:extLst>
            </p:cNvPr>
            <p:cNvSpPr/>
            <p:nvPr/>
          </p:nvSpPr>
          <p:spPr>
            <a:xfrm>
              <a:off x="6320460" y="3455837"/>
              <a:ext cx="658441" cy="658441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308C655-07C8-4DAB-BB22-02D29E7973B0}"/>
                </a:ext>
              </a:extLst>
            </p:cNvPr>
            <p:cNvSpPr/>
            <p:nvPr/>
          </p:nvSpPr>
          <p:spPr>
            <a:xfrm>
              <a:off x="7460571" y="3217435"/>
              <a:ext cx="2675945" cy="1135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675945"/>
                <a:gd name="f7" fmla="val 1135249"/>
                <a:gd name="f8" fmla="+- 0 0 -90"/>
                <a:gd name="f9" fmla="*/ f3 1 2675945"/>
                <a:gd name="f10" fmla="*/ f4 1 113524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675945"/>
                <a:gd name="f19" fmla="*/ f15 1 1135249"/>
                <a:gd name="f20" fmla="*/ 0 f16 1"/>
                <a:gd name="f21" fmla="*/ 0 f15 1"/>
                <a:gd name="f22" fmla="*/ 2675945 f16 1"/>
                <a:gd name="f23" fmla="*/ 1135249 f15 1"/>
                <a:gd name="f24" fmla="+- f17 0 f1"/>
                <a:gd name="f25" fmla="*/ f20 1 2675945"/>
                <a:gd name="f26" fmla="*/ f21 1 1135249"/>
                <a:gd name="f27" fmla="*/ f22 1 2675945"/>
                <a:gd name="f28" fmla="*/ f23 1 113524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675945" h="113524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Guide and advise people on HR Problems.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1EDB-9D66-4B8F-84AD-6654D05742DD}"/>
                </a:ext>
              </a:extLst>
            </p:cNvPr>
            <p:cNvSpPr/>
            <p:nvPr/>
          </p:nvSpPr>
          <p:spPr>
            <a:xfrm>
              <a:off x="1561328" y="5279718"/>
              <a:ext cx="1135245" cy="1135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3CDCD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Rectangle 16" descr="Judge">
              <a:extLst>
                <a:ext uri="{FF2B5EF4-FFF2-40B4-BE49-F238E27FC236}">
                  <a16:creationId xmlns:a16="http://schemas.microsoft.com/office/drawing/2014/main" id="{B753DAFA-4063-4671-BB26-64F456417250}"/>
                </a:ext>
              </a:extLst>
            </p:cNvPr>
            <p:cNvSpPr/>
            <p:nvPr/>
          </p:nvSpPr>
          <p:spPr>
            <a:xfrm>
              <a:off x="1799731" y="5518120"/>
              <a:ext cx="658441" cy="658441"/>
            </a:xfrm>
            <a:prstGeom prst="rect">
              <a:avLst/>
            </a:prstGeom>
            <a:blipFill>
              <a:blip r:embed="rId10">
                <a:alphaModFix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22C39D7-1AFF-4C55-96F1-AD6C011CB023}"/>
                </a:ext>
              </a:extLst>
            </p:cNvPr>
            <p:cNvSpPr/>
            <p:nvPr/>
          </p:nvSpPr>
          <p:spPr>
            <a:xfrm>
              <a:off x="2939850" y="5279718"/>
              <a:ext cx="2675945" cy="1135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675945"/>
                <a:gd name="f7" fmla="val 1135249"/>
                <a:gd name="f8" fmla="+- 0 0 -90"/>
                <a:gd name="f9" fmla="*/ f3 1 2675945"/>
                <a:gd name="f10" fmla="*/ f4 1 113524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675945"/>
                <a:gd name="f19" fmla="*/ f15 1 1135249"/>
                <a:gd name="f20" fmla="*/ 0 f16 1"/>
                <a:gd name="f21" fmla="*/ 0 f15 1"/>
                <a:gd name="f22" fmla="*/ 2675945 f16 1"/>
                <a:gd name="f23" fmla="*/ 1135249 f15 1"/>
                <a:gd name="f24" fmla="+- f17 0 f1"/>
                <a:gd name="f25" fmla="*/ f20 1 2675945"/>
                <a:gd name="f26" fmla="*/ f21 1 1135249"/>
                <a:gd name="f27" fmla="*/ f22 1 2675945"/>
                <a:gd name="f28" fmla="*/ f23 1 113524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675945" h="113524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Better understanding of Complaints and issues to find the best solution.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4">
            <a:extLst>
              <a:ext uri="{FF2B5EF4-FFF2-40B4-BE49-F238E27FC236}">
                <a16:creationId xmlns:a16="http://schemas.microsoft.com/office/drawing/2014/main" id="{5A454A55-8AED-4449-83DA-6AFF630FA482}"/>
              </a:ext>
            </a:extLst>
          </p:cNvPr>
          <p:cNvSpPr>
            <a:spLocks noMove="1" noResize="1"/>
          </p:cNvSpPr>
          <p:nvPr/>
        </p:nvSpPr>
        <p:spPr>
          <a:xfrm>
            <a:off x="4636008" y="0"/>
            <a:ext cx="7555988" cy="6858000"/>
          </a:xfrm>
          <a:custGeom>
            <a:avLst>
              <a:gd name="f0" fmla="val 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Rectangle 31">
            <a:extLst>
              <a:ext uri="{FF2B5EF4-FFF2-40B4-BE49-F238E27FC236}">
                <a16:creationId xmlns:a16="http://schemas.microsoft.com/office/drawing/2014/main" id="{7A7393DA-CD88-46F9-BADA-94E45949A9F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  <a:effectLst>
            <a:outerShdw dist="38103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4" name="Picture 33">
            <a:extLst>
              <a:ext uri="{FF2B5EF4-FFF2-40B4-BE49-F238E27FC236}">
                <a16:creationId xmlns:a16="http://schemas.microsoft.com/office/drawing/2014/main" id="{824F92D7-DC21-4991-9015-B4C4EDD54FD0}"/>
              </a:ext>
            </a:extLst>
          </p:cNvPr>
          <p:cNvPicPr>
            <a:picLocks noMove="1" noResize="1"/>
          </p:cNvPicPr>
          <p:nvPr/>
        </p:nvPicPr>
        <p:blipFill>
          <a:blip r:embed="rId2"/>
          <a:srcRect r="61975"/>
          <a:stretch>
            <a:fillRect/>
          </a:stretch>
        </p:blipFill>
        <p:spPr>
          <a:xfrm>
            <a:off x="0" y="0"/>
            <a:ext cx="4636008" cy="14414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35">
            <a:extLst>
              <a:ext uri="{FF2B5EF4-FFF2-40B4-BE49-F238E27FC236}">
                <a16:creationId xmlns:a16="http://schemas.microsoft.com/office/drawing/2014/main" id="{B1D3578E-FF9A-4016-91C1-8617E6A3BC22}"/>
              </a:ext>
            </a:extLst>
          </p:cNvPr>
          <p:cNvPicPr>
            <a:picLocks noMove="1" noResize="1"/>
          </p:cNvPicPr>
          <p:nvPr/>
        </p:nvPicPr>
        <p:blipFill>
          <a:blip r:embed="rId3"/>
          <a:srcRect r="61975"/>
          <a:stretch>
            <a:fillRect/>
          </a:stretch>
        </p:blipFill>
        <p:spPr>
          <a:xfrm>
            <a:off x="0" y="4375147"/>
            <a:ext cx="4636008" cy="248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441BE59-8475-4EF9-8E7A-8E3564CC3D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1066162"/>
            <a:ext cx="3306744" cy="5148373"/>
          </a:xfrm>
        </p:spPr>
        <p:txBody>
          <a:bodyPr/>
          <a:lstStyle/>
          <a:p>
            <a:pPr lvl="0"/>
            <a:r>
              <a:rPr lang="en-GB" cap="none">
                <a:latin typeface="Calibri" pitchFamily="34"/>
                <a:cs typeface="Calibri" pitchFamily="34"/>
              </a:rPr>
              <a:t>Organization benefits from a Trained and developed HR Officer</a:t>
            </a: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5B2E1292-0E91-4AC5-A38C-C658F0DE6E28}"/>
              </a:ext>
            </a:extLst>
          </p:cNvPr>
          <p:cNvGrpSpPr/>
          <p:nvPr/>
        </p:nvGrpSpPr>
        <p:grpSpPr>
          <a:xfrm>
            <a:off x="5279471" y="345908"/>
            <a:ext cx="6407703" cy="5865620"/>
            <a:chOff x="5279471" y="345908"/>
            <a:chExt cx="6407703" cy="5865620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2D6E976-56EE-446B-9384-418F16AEA07B}"/>
                </a:ext>
              </a:extLst>
            </p:cNvPr>
            <p:cNvSpPr/>
            <p:nvPr/>
          </p:nvSpPr>
          <p:spPr>
            <a:xfrm>
              <a:off x="5279471" y="345908"/>
              <a:ext cx="6407703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FE801A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28E9DE7-9595-47AE-A355-6C354FEC6369}"/>
                </a:ext>
              </a:extLst>
            </p:cNvPr>
            <p:cNvSpPr/>
            <p:nvPr/>
          </p:nvSpPr>
          <p:spPr>
            <a:xfrm>
              <a:off x="5279471" y="345908"/>
              <a:ext cx="6407703" cy="8314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07703"/>
                <a:gd name="f7" fmla="val 831432"/>
                <a:gd name="f8" fmla="+- 0 0 -90"/>
                <a:gd name="f9" fmla="*/ f3 1 6407703"/>
                <a:gd name="f10" fmla="*/ f4 1 8314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07703"/>
                <a:gd name="f19" fmla="*/ f15 1 831432"/>
                <a:gd name="f20" fmla="*/ 0 f16 1"/>
                <a:gd name="f21" fmla="*/ 0 f15 1"/>
                <a:gd name="f22" fmla="*/ 6407703 f16 1"/>
                <a:gd name="f23" fmla="*/ 831432 f15 1"/>
                <a:gd name="f24" fmla="+- f17 0 f1"/>
                <a:gd name="f25" fmla="*/ f20 1 6407703"/>
                <a:gd name="f26" fmla="*/ f21 1 831432"/>
                <a:gd name="f27" fmla="*/ f22 1 6407703"/>
                <a:gd name="f28" fmla="*/ f23 1 8314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07703" h="8314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Owners can retire from multiple hats and can focus more efficiently on bigger picture successfully leaving the employee’s matter for the HR officer.</a:t>
              </a:r>
              <a:endPara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BAA10BA-B5FA-4658-B20C-9D584D609F99}"/>
                </a:ext>
              </a:extLst>
            </p:cNvPr>
            <p:cNvSpPr/>
            <p:nvPr/>
          </p:nvSpPr>
          <p:spPr>
            <a:xfrm>
              <a:off x="5279471" y="1177344"/>
              <a:ext cx="6407703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FA8D1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823B947-5539-48AB-8589-43645F9D8A0B}"/>
                </a:ext>
              </a:extLst>
            </p:cNvPr>
            <p:cNvSpPr/>
            <p:nvPr/>
          </p:nvSpPr>
          <p:spPr>
            <a:xfrm>
              <a:off x="5279471" y="1177344"/>
              <a:ext cx="6407703" cy="8314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07703"/>
                <a:gd name="f7" fmla="val 831432"/>
                <a:gd name="f8" fmla="+- 0 0 -90"/>
                <a:gd name="f9" fmla="*/ f3 1 6407703"/>
                <a:gd name="f10" fmla="*/ f4 1 8314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07703"/>
                <a:gd name="f19" fmla="*/ f15 1 831432"/>
                <a:gd name="f20" fmla="*/ 0 f16 1"/>
                <a:gd name="f21" fmla="*/ 0 f15 1"/>
                <a:gd name="f22" fmla="*/ 6407703 f16 1"/>
                <a:gd name="f23" fmla="*/ 831432 f15 1"/>
                <a:gd name="f24" fmla="+- f17 0 f1"/>
                <a:gd name="f25" fmla="*/ f20 1 6407703"/>
                <a:gd name="f26" fmla="*/ f21 1 831432"/>
                <a:gd name="f27" fmla="*/ f22 1 6407703"/>
                <a:gd name="f28" fmla="*/ f23 1 8314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07703" h="8314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Providing help in hiring and create training plans for the Employee’s.</a:t>
              </a:r>
              <a:endPara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A34CDB9-1177-48F7-8EDD-FC4D9DEAB805}"/>
                </a:ext>
              </a:extLst>
            </p:cNvPr>
            <p:cNvSpPr/>
            <p:nvPr/>
          </p:nvSpPr>
          <p:spPr>
            <a:xfrm>
              <a:off x="5279471" y="2008772"/>
              <a:ext cx="6407703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F79823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DF57BD0-779B-4E3F-8EBE-FA9E1D4BF9F5}"/>
                </a:ext>
              </a:extLst>
            </p:cNvPr>
            <p:cNvSpPr/>
            <p:nvPr/>
          </p:nvSpPr>
          <p:spPr>
            <a:xfrm>
              <a:off x="5279471" y="2008772"/>
              <a:ext cx="6407703" cy="8314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07703"/>
                <a:gd name="f7" fmla="val 831432"/>
                <a:gd name="f8" fmla="+- 0 0 -90"/>
                <a:gd name="f9" fmla="*/ f3 1 6407703"/>
                <a:gd name="f10" fmla="*/ f4 1 8314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07703"/>
                <a:gd name="f19" fmla="*/ f15 1 831432"/>
                <a:gd name="f20" fmla="*/ 0 f16 1"/>
                <a:gd name="f21" fmla="*/ 0 f15 1"/>
                <a:gd name="f22" fmla="*/ 6407703 f16 1"/>
                <a:gd name="f23" fmla="*/ 831432 f15 1"/>
                <a:gd name="f24" fmla="+- f17 0 f1"/>
                <a:gd name="f25" fmla="*/ f20 1 6407703"/>
                <a:gd name="f26" fmla="*/ f21 1 831432"/>
                <a:gd name="f27" fmla="*/ f22 1 6407703"/>
                <a:gd name="f28" fmla="*/ f23 1 8314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07703" h="8314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Improve the Conflict Management in the workplace.</a:t>
              </a:r>
              <a:endPara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C52BFFB-4151-441E-96BE-AEED8BE28EFB}"/>
                </a:ext>
              </a:extLst>
            </p:cNvPr>
            <p:cNvSpPr/>
            <p:nvPr/>
          </p:nvSpPr>
          <p:spPr>
            <a:xfrm>
              <a:off x="5279471" y="2840208"/>
              <a:ext cx="6407703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F3A328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7C199D8-8DEC-4E5D-A1B6-41EDC20817B3}"/>
                </a:ext>
              </a:extLst>
            </p:cNvPr>
            <p:cNvSpPr/>
            <p:nvPr/>
          </p:nvSpPr>
          <p:spPr>
            <a:xfrm>
              <a:off x="5279471" y="2840208"/>
              <a:ext cx="6407703" cy="8314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07703"/>
                <a:gd name="f7" fmla="val 831432"/>
                <a:gd name="f8" fmla="+- 0 0 -90"/>
                <a:gd name="f9" fmla="*/ f3 1 6407703"/>
                <a:gd name="f10" fmla="*/ f4 1 8314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07703"/>
                <a:gd name="f19" fmla="*/ f15 1 831432"/>
                <a:gd name="f20" fmla="*/ 0 f16 1"/>
                <a:gd name="f21" fmla="*/ 0 f15 1"/>
                <a:gd name="f22" fmla="*/ 6407703 f16 1"/>
                <a:gd name="f23" fmla="*/ 831432 f15 1"/>
                <a:gd name="f24" fmla="+- f17 0 f1"/>
                <a:gd name="f25" fmla="*/ f20 1 6407703"/>
                <a:gd name="f26" fmla="*/ f21 1 831432"/>
                <a:gd name="f27" fmla="*/ f22 1 6407703"/>
                <a:gd name="f28" fmla="*/ f23 1 8314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07703" h="8314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Creating a better environment for the Employees in the workplace.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9DA69F9-B2E1-4883-A187-480514458101}"/>
                </a:ext>
              </a:extLst>
            </p:cNvPr>
            <p:cNvSpPr/>
            <p:nvPr/>
          </p:nvSpPr>
          <p:spPr>
            <a:xfrm>
              <a:off x="5279471" y="3671636"/>
              <a:ext cx="6407703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F0AD2C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91F4F62-8104-435F-95D9-14FBE06FAC9F}"/>
                </a:ext>
              </a:extLst>
            </p:cNvPr>
            <p:cNvSpPr/>
            <p:nvPr/>
          </p:nvSpPr>
          <p:spPr>
            <a:xfrm>
              <a:off x="5279471" y="3671636"/>
              <a:ext cx="6407703" cy="8314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07703"/>
                <a:gd name="f7" fmla="val 831432"/>
                <a:gd name="f8" fmla="+- 0 0 -90"/>
                <a:gd name="f9" fmla="*/ f3 1 6407703"/>
                <a:gd name="f10" fmla="*/ f4 1 8314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07703"/>
                <a:gd name="f19" fmla="*/ f15 1 831432"/>
                <a:gd name="f20" fmla="*/ 0 f16 1"/>
                <a:gd name="f21" fmla="*/ 0 f15 1"/>
                <a:gd name="f22" fmla="*/ 6407703 f16 1"/>
                <a:gd name="f23" fmla="*/ 831432 f15 1"/>
                <a:gd name="f24" fmla="+- f17 0 f1"/>
                <a:gd name="f25" fmla="*/ f20 1 6407703"/>
                <a:gd name="f26" fmla="*/ f21 1 831432"/>
                <a:gd name="f27" fmla="*/ f22 1 6407703"/>
                <a:gd name="f28" fmla="*/ f23 1 8314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07703" h="8314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Administrating Compensations and benefits.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4D6A321-CEA1-4D49-BFE4-19B12065C16C}"/>
                </a:ext>
              </a:extLst>
            </p:cNvPr>
            <p:cNvSpPr/>
            <p:nvPr/>
          </p:nvSpPr>
          <p:spPr>
            <a:xfrm>
              <a:off x="5279471" y="4503072"/>
              <a:ext cx="6407703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ECB731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86D5DF-FD12-4A98-8879-4AA704084CB4}"/>
                </a:ext>
              </a:extLst>
            </p:cNvPr>
            <p:cNvSpPr/>
            <p:nvPr/>
          </p:nvSpPr>
          <p:spPr>
            <a:xfrm>
              <a:off x="5279471" y="4503072"/>
              <a:ext cx="6407703" cy="8314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07703"/>
                <a:gd name="f7" fmla="val 831432"/>
                <a:gd name="f8" fmla="+- 0 0 -90"/>
                <a:gd name="f9" fmla="*/ f3 1 6407703"/>
                <a:gd name="f10" fmla="*/ f4 1 8314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07703"/>
                <a:gd name="f19" fmla="*/ f15 1 831432"/>
                <a:gd name="f20" fmla="*/ 0 f16 1"/>
                <a:gd name="f21" fmla="*/ 0 f15 1"/>
                <a:gd name="f22" fmla="*/ 6407703 f16 1"/>
                <a:gd name="f23" fmla="*/ 831432 f15 1"/>
                <a:gd name="f24" fmla="+- f17 0 f1"/>
                <a:gd name="f25" fmla="*/ f20 1 6407703"/>
                <a:gd name="f26" fmla="*/ f21 1 831432"/>
                <a:gd name="f27" fmla="*/ f22 1 6407703"/>
                <a:gd name="f28" fmla="*/ f23 1 8314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07703" h="8314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Motivating Employees by providing rewards.</a:t>
              </a:r>
              <a:endPara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D3BD135-B44B-4361-8329-AF9ABC00E164}"/>
                </a:ext>
              </a:extLst>
            </p:cNvPr>
            <p:cNvSpPr/>
            <p:nvPr/>
          </p:nvSpPr>
          <p:spPr>
            <a:xfrm>
              <a:off x="5279471" y="5334509"/>
              <a:ext cx="6407703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E9BF35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BEB6712-3B82-4406-B27C-5A84518F32CF}"/>
                </a:ext>
              </a:extLst>
            </p:cNvPr>
            <p:cNvSpPr/>
            <p:nvPr/>
          </p:nvSpPr>
          <p:spPr>
            <a:xfrm>
              <a:off x="5279471" y="5334509"/>
              <a:ext cx="6401449" cy="8770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01445"/>
                <a:gd name="f7" fmla="val 877019"/>
                <a:gd name="f8" fmla="+- 0 0 -90"/>
                <a:gd name="f9" fmla="*/ f3 1 6401445"/>
                <a:gd name="f10" fmla="*/ f4 1 87701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01445"/>
                <a:gd name="f19" fmla="*/ f15 1 877019"/>
                <a:gd name="f20" fmla="*/ 0 f16 1"/>
                <a:gd name="f21" fmla="*/ 0 f15 1"/>
                <a:gd name="f22" fmla="*/ 6401445 f16 1"/>
                <a:gd name="f23" fmla="*/ 877019 f15 1"/>
                <a:gd name="f24" fmla="+- f17 0 f1"/>
                <a:gd name="f25" fmla="*/ f20 1 6401445"/>
                <a:gd name="f26" fmla="*/ f21 1 877019"/>
                <a:gd name="f27" fmla="*/ f22 1 6401445"/>
                <a:gd name="f28" fmla="*/ f23 1 87701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01445" h="87701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Increasing the performance and ensure that all the employees are working at optimum level, by creating survey’s and improve their workplace.</a:t>
              </a:r>
              <a:endPara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EDFE7-BAE0-4754-B84A-C1BF73FEC8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0496" y="145252"/>
            <a:ext cx="8610603" cy="1293025"/>
          </a:xfrm>
        </p:spPr>
        <p:txBody>
          <a:bodyPr/>
          <a:lstStyle/>
          <a:p>
            <a:pPr lvl="0" algn="l"/>
            <a:r>
              <a:rPr lang="en-GB" sz="3200" cap="none">
                <a:latin typeface="Calibri" pitchFamily="34"/>
                <a:cs typeface="Calibri" pitchFamily="34"/>
              </a:rPr>
              <a:t>Individual Developing as an HR Officer Through Training and Development.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6C08F-2FAC-4DA9-81CA-C914430225F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0496" y="1416935"/>
            <a:ext cx="10820396" cy="5164842"/>
          </a:xfrm>
        </p:spPr>
        <p:txBody>
          <a:bodyPr/>
          <a:lstStyle/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 Creating and providing training plans for the Employee’s.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Give guidance and advices about the organization procedures.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Providing the possibilities for the employee’s to develop professionally.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Stay up dated with the industry and all the changes.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Identifying the miscommunication problems and find solution.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How to innovate and motivate employee’s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Adapting to different Organization cultures.</a:t>
            </a:r>
          </a:p>
          <a:p>
            <a:pPr lvl="0"/>
            <a:endParaRPr lang="en-GB" dirty="0">
              <a:latin typeface="Calibri" pitchFamily="34"/>
              <a:cs typeface="Calibri" pitchFamily="34"/>
            </a:endParaRPr>
          </a:p>
          <a:p>
            <a:pPr marL="0" lvl="0" indent="0">
              <a:buNone/>
            </a:pPr>
            <a:r>
              <a:rPr lang="en-GB" dirty="0">
                <a:latin typeface="Calibri" pitchFamily="34"/>
                <a:cs typeface="Calibri" pitchFamily="34"/>
              </a:rPr>
              <a:t> </a:t>
            </a:r>
            <a:r>
              <a:rPr lang="en-GB" sz="2000" dirty="0">
                <a:latin typeface="Calibri" pitchFamily="34"/>
                <a:cs typeface="Calibri" pitchFamily="34"/>
              </a:rPr>
              <a:t>Training Methods and plans.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Special training courses provided by the Organization.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Online Classes and Courses.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Evaluation on the middle and End probation period.</a:t>
            </a:r>
          </a:p>
          <a:p>
            <a:pPr lvl="0"/>
            <a:r>
              <a:rPr lang="en-GB" sz="1800" dirty="0">
                <a:latin typeface="Calibri" pitchFamily="34"/>
                <a:cs typeface="Calibri" pitchFamily="34"/>
              </a:rPr>
              <a:t>Shadowing Management and Projects in Organization.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2859A-5922-417C-A5CF-6D300156D0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507199"/>
            <a:ext cx="8610603" cy="1293025"/>
          </a:xfrm>
        </p:spPr>
        <p:txBody>
          <a:bodyPr/>
          <a:lstStyle/>
          <a:p>
            <a:pPr lvl="0" algn="l"/>
            <a:r>
              <a:rPr lang="en-GB" sz="3200" cap="none">
                <a:latin typeface="Calibri" pitchFamily="34"/>
                <a:cs typeface="Calibri" pitchFamily="3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DAA28-E8E8-470E-AA91-5E56A699575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2000"/>
              <a:t>   HR officer crucial role in Organization.</a:t>
            </a:r>
          </a:p>
          <a:p>
            <a:pPr lvl="0"/>
            <a:r>
              <a:rPr lang="en-GB" sz="2000"/>
              <a:t>Keep safe and up to date all the employee’s contracts, benefits, and compensation.</a:t>
            </a:r>
          </a:p>
          <a:p>
            <a:pPr lvl="0"/>
            <a:r>
              <a:rPr lang="en-GB" sz="2000"/>
              <a:t>Providing training plans for all the Employee’s in the Organization.</a:t>
            </a:r>
          </a:p>
          <a:p>
            <a:pPr lvl="0"/>
            <a:r>
              <a:rPr lang="en-GB" sz="2000"/>
              <a:t>Keep all the employee’s satisfied with the Organization.</a:t>
            </a:r>
          </a:p>
          <a:p>
            <a:pPr lvl="0"/>
            <a:r>
              <a:rPr lang="en-GB" sz="2000"/>
              <a:t>Keep the organization up with the industry and all the changes.</a:t>
            </a:r>
          </a:p>
          <a:p>
            <a:pPr lvl="0"/>
            <a:r>
              <a:rPr lang="en-GB" sz="2000"/>
              <a:t>Provide advices and guidance's with the Company policies. </a:t>
            </a:r>
          </a:p>
          <a:p>
            <a:pPr lvl="0"/>
            <a:endParaRPr lang="en-GB" sz="2000"/>
          </a:p>
          <a:p>
            <a:pPr marL="0" lvl="0" indent="0">
              <a:buNone/>
            </a:pPr>
            <a:r>
              <a:rPr lang="en-GB" sz="2000"/>
              <a:t> Each Company needs to have a full trained HR officer for a better productivity and functionality.</a:t>
            </a:r>
            <a:endParaRPr lang="en-GB" sz="1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EAF55-1F17-4A5A-8AF4-AEB13A9972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0546" y="421474"/>
            <a:ext cx="2676521" cy="1293025"/>
          </a:xfrm>
        </p:spPr>
        <p:txBody>
          <a:bodyPr/>
          <a:lstStyle/>
          <a:p>
            <a:pPr lvl="0" algn="l"/>
            <a:r>
              <a:rPr lang="en-GB" sz="3200" cap="none">
                <a:latin typeface="Calibri" pitchFamily="34"/>
                <a:cs typeface="Calibri" pitchFamily="34"/>
              </a:rPr>
              <a:t>References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3D0670A-A9C4-4E25-A2AC-0D969CD9E5E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8607" y="1914336"/>
            <a:ext cx="11534771" cy="4308872"/>
          </a:xfrm>
        </p:spPr>
        <p:txBody>
          <a:bodyPr anchor="ctr">
            <a:spAutoFit/>
          </a:bodyPr>
          <a:lstStyle/>
          <a:p>
            <a:pPr marL="0" lvl="0" indent="0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 err="1">
                <a:latin typeface="Calibri" pitchFamily="34"/>
                <a:cs typeface="Times New Roman" pitchFamily="18"/>
              </a:rPr>
              <a:t>Harri</a:t>
            </a:r>
            <a:r>
              <a:rPr lang="en-GB" sz="1600" dirty="0">
                <a:latin typeface="Calibri" pitchFamily="34"/>
                <a:cs typeface="Times New Roman" pitchFamily="18"/>
              </a:rPr>
              <a:t>., 2021. </a:t>
            </a:r>
            <a:r>
              <a:rPr lang="en-GB" sz="1600" i="1" dirty="0" err="1">
                <a:latin typeface="Calibri" pitchFamily="34"/>
                <a:cs typeface="Times New Roman" pitchFamily="18"/>
              </a:rPr>
              <a:t>Harri</a:t>
            </a:r>
            <a:r>
              <a:rPr lang="en-GB" sz="1600" i="1" dirty="0">
                <a:latin typeface="Calibri" pitchFamily="34"/>
                <a:cs typeface="Times New Roman" pitchFamily="18"/>
              </a:rPr>
              <a:t>. </a:t>
            </a:r>
            <a:r>
              <a:rPr lang="en-GB" sz="1600" dirty="0">
                <a:latin typeface="Calibri" pitchFamily="34"/>
                <a:cs typeface="Times New Roman" pitchFamily="18"/>
              </a:rPr>
              <a:t>[Online]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Available at: </a:t>
            </a:r>
            <a:r>
              <a:rPr lang="en-GB" sz="1600" u="sng" dirty="0">
                <a:latin typeface="Calibri" pitchFamily="34"/>
                <a:cs typeface="Times New Roman" pitchFamily="18"/>
                <a:hlinkClick r:id="rId2"/>
              </a:rPr>
              <a:t>https://harri.com/Prezzo-Restaurant-Support---Whitehall/job/615971-hr-officer</a:t>
            </a:r>
            <a:r>
              <a:rPr lang="en-GB" sz="1600" u="sng" dirty="0">
                <a:latin typeface="Calibri" pitchFamily="34"/>
                <a:cs typeface="Times New Roman" pitchFamily="18"/>
              </a:rPr>
              <a:t>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[Accessed 5 12 2021].</a:t>
            </a:r>
            <a:endParaRPr lang="en-GB" sz="1050" dirty="0"/>
          </a:p>
          <a:p>
            <a:pPr marL="0" lvl="0" indent="0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>
                <a:latin typeface="Calibri" pitchFamily="34"/>
                <a:cs typeface="Times New Roman" pitchFamily="18"/>
              </a:rPr>
              <a:t>Lincoln., 2021. </a:t>
            </a:r>
            <a:r>
              <a:rPr lang="en-GB" sz="1600" i="1" dirty="0">
                <a:latin typeface="Calibri" pitchFamily="34"/>
                <a:cs typeface="Times New Roman" pitchFamily="18"/>
              </a:rPr>
              <a:t>Lincoln Recruitment Specialists. </a:t>
            </a:r>
            <a:r>
              <a:rPr lang="en-GB" sz="1600" dirty="0">
                <a:latin typeface="Calibri" pitchFamily="34"/>
                <a:cs typeface="Times New Roman" pitchFamily="18"/>
              </a:rPr>
              <a:t>[Online]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Available at: </a:t>
            </a:r>
            <a:r>
              <a:rPr lang="en-GB" sz="1600" u="sng" dirty="0">
                <a:latin typeface="Calibri" pitchFamily="34"/>
                <a:cs typeface="Times New Roman" pitchFamily="18"/>
                <a:hlinkClick r:id="rId3"/>
              </a:rPr>
              <a:t>https://lincoln.ie/5-benefits-of-hiring-a-human-resource-officer-for-your-organisation/</a:t>
            </a:r>
            <a:r>
              <a:rPr lang="en-GB" sz="1600" u="sng" dirty="0">
                <a:latin typeface="Calibri" pitchFamily="34"/>
                <a:cs typeface="Times New Roman" pitchFamily="18"/>
              </a:rPr>
              <a:t>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[Accessed 5 12 2021].</a:t>
            </a:r>
            <a:endParaRPr lang="en-GB" sz="1050" dirty="0"/>
          </a:p>
          <a:p>
            <a:pPr marL="0" lvl="0" indent="0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>
                <a:latin typeface="Calibri" pitchFamily="34"/>
                <a:cs typeface="Times New Roman" pitchFamily="18"/>
              </a:rPr>
              <a:t>PREZZO., 2021. </a:t>
            </a:r>
            <a:r>
              <a:rPr lang="en-GB" sz="1600" i="1" dirty="0">
                <a:latin typeface="Calibri" pitchFamily="34"/>
                <a:cs typeface="Times New Roman" pitchFamily="18"/>
              </a:rPr>
              <a:t>PREZZO. </a:t>
            </a:r>
            <a:r>
              <a:rPr lang="en-GB" sz="1600" dirty="0">
                <a:latin typeface="Calibri" pitchFamily="34"/>
                <a:cs typeface="Times New Roman" pitchFamily="18"/>
              </a:rPr>
              <a:t>[Online]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Available at: </a:t>
            </a:r>
            <a:r>
              <a:rPr lang="en-GB" sz="1600" u="sng" dirty="0">
                <a:latin typeface="Calibri" pitchFamily="34"/>
                <a:cs typeface="Times New Roman" pitchFamily="18"/>
                <a:hlinkClick r:id="rId4"/>
              </a:rPr>
              <a:t>https://jobs.prezzorestaurants.co.uk/our-story</a:t>
            </a:r>
            <a:r>
              <a:rPr lang="en-GB" sz="1600" u="sng" dirty="0">
                <a:latin typeface="Calibri" pitchFamily="34"/>
                <a:cs typeface="Times New Roman" pitchFamily="18"/>
              </a:rPr>
              <a:t>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[Accessed 7 12 2021].</a:t>
            </a:r>
            <a:endParaRPr lang="en-GB" sz="1050" dirty="0"/>
          </a:p>
          <a:p>
            <a:pPr marL="0" lvl="0" indent="0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>
                <a:latin typeface="Calibri" pitchFamily="34"/>
                <a:cs typeface="Times New Roman" pitchFamily="18"/>
              </a:rPr>
              <a:t>PROSPECTS., 2021. </a:t>
            </a:r>
            <a:r>
              <a:rPr lang="en-GB" sz="1600" i="1" dirty="0">
                <a:latin typeface="Calibri" pitchFamily="34"/>
                <a:cs typeface="Times New Roman" pitchFamily="18"/>
              </a:rPr>
              <a:t>PROSPECTS. </a:t>
            </a:r>
            <a:r>
              <a:rPr lang="en-GB" sz="1600" dirty="0">
                <a:latin typeface="Calibri" pitchFamily="34"/>
                <a:cs typeface="Times New Roman" pitchFamily="18"/>
              </a:rPr>
              <a:t>[Online]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Available at: </a:t>
            </a:r>
            <a:r>
              <a:rPr lang="en-GB" sz="1600" u="sng" dirty="0">
                <a:latin typeface="Calibri" pitchFamily="34"/>
                <a:cs typeface="Times New Roman" pitchFamily="18"/>
                <a:hlinkClick r:id="rId5"/>
              </a:rPr>
              <a:t>https://www.prospects.ac.uk/job-profiles/human-resources-officer?gclid=Cj0KCQiAnuGNBhCPARIsACbnLzpeAOS0H85-KBsPWGSGU1xktIUJoaYLXUgMKQUooyZ-yL8MS59BKKwaAgGTEALw_wcB</a:t>
            </a:r>
            <a:r>
              <a:rPr lang="en-GB" sz="1600" u="sng" dirty="0">
                <a:latin typeface="Calibri" pitchFamily="34"/>
                <a:cs typeface="Times New Roman" pitchFamily="18"/>
              </a:rPr>
              <a:t>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[Accessed 6 12 2021].</a:t>
            </a:r>
            <a:endParaRPr lang="en-GB" sz="1050" dirty="0"/>
          </a:p>
          <a:p>
            <a:pPr marL="0" lvl="0" indent="0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>
                <a:latin typeface="Calibri" pitchFamily="34"/>
                <a:cs typeface="Times New Roman" pitchFamily="18"/>
              </a:rPr>
              <a:t>Total Jobs., 2021. </a:t>
            </a:r>
            <a:r>
              <a:rPr lang="en-GB" sz="1600" i="1" dirty="0">
                <a:latin typeface="Calibri" pitchFamily="34"/>
                <a:cs typeface="Times New Roman" pitchFamily="18"/>
              </a:rPr>
              <a:t>Total Jobs. </a:t>
            </a:r>
            <a:r>
              <a:rPr lang="en-GB" sz="1600" dirty="0">
                <a:latin typeface="Calibri" pitchFamily="34"/>
                <a:cs typeface="Times New Roman" pitchFamily="18"/>
              </a:rPr>
              <a:t>[Online]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Available at: </a:t>
            </a:r>
            <a:r>
              <a:rPr lang="en-GB" sz="1600" u="sng" dirty="0">
                <a:latin typeface="Calibri" pitchFamily="34"/>
                <a:cs typeface="Times New Roman" pitchFamily="18"/>
                <a:hlinkClick r:id="rId6"/>
              </a:rPr>
              <a:t>https://www.totaljobs.com/advice/human-resources-hr-officer-job-description</a:t>
            </a:r>
            <a:r>
              <a:rPr lang="en-GB" sz="1600" u="sng" dirty="0">
                <a:latin typeface="Calibri" pitchFamily="34"/>
                <a:cs typeface="Times New Roman" pitchFamily="18"/>
              </a:rPr>
              <a:t> </a:t>
            </a:r>
            <a:br>
              <a:rPr lang="en-GB" sz="1600" dirty="0">
                <a:latin typeface="Calibri" pitchFamily="34"/>
                <a:cs typeface="Times New Roman" pitchFamily="18"/>
              </a:rPr>
            </a:br>
            <a:r>
              <a:rPr lang="en-GB" sz="1600" dirty="0">
                <a:latin typeface="Calibri" pitchFamily="34"/>
                <a:cs typeface="Times New Roman" pitchFamily="18"/>
              </a:rPr>
              <a:t>[Accessed 7 12 2021].</a:t>
            </a:r>
            <a:endParaRPr lang="en-GB" sz="1050" dirty="0"/>
          </a:p>
          <a:p>
            <a:pPr marL="0" lvl="0" indent="0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>Armstrong, M. (2020) Armstrong's handbook of human resource management practice England : Kogan Page.</a:t>
            </a:r>
            <a:endParaRPr lang="en-GB" sz="1800" dirty="0">
              <a:latin typeface="Arial" pitchFamily="3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37D68-7238-4DA3-9C69-016170933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6600" dirty="0">
                <a:latin typeface="+mn-lt"/>
              </a:rPr>
              <a:t>      </a:t>
            </a:r>
            <a:r>
              <a:rPr lang="en-GB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?????</a:t>
            </a:r>
            <a:r>
              <a:rPr lang="en-GB" sz="6600" dirty="0">
                <a:latin typeface="+mn-lt"/>
              </a:rPr>
              <a:t>  </a:t>
            </a:r>
            <a:r>
              <a:rPr lang="en-GB" dirty="0"/>
              <a:t>Question and answer 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?????</a:t>
            </a:r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137354661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TM04033937%5b%5bfn=Vapor%20Trail%5d%5d</Template>
  <TotalTime>583</TotalTime>
  <Words>1101</Words>
  <Application>Microsoft Office PowerPoint</Application>
  <PresentationFormat>Widescreen</PresentationFormat>
  <Paragraphs>91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Century Gothic</vt:lpstr>
      <vt:lpstr>Wingdings</vt:lpstr>
      <vt:lpstr>Vapor Trail</vt:lpstr>
      <vt:lpstr>   Developing Relationships And Workplace Achievements                     Training And Development Needs For A HR Officer   Student: Iulian-Alexandru Dinu  Student Id: 1909113  Module: Developing Relationships And Workplace Achievements  Module Code: BMSW5102_LON  Lecturer: Gregory Cowan    </vt:lpstr>
      <vt:lpstr>What is a Human Resource Officer.</vt:lpstr>
      <vt:lpstr>PowerPoint Presentation</vt:lpstr>
      <vt:lpstr>Human Resource HR Officer Role expectations </vt:lpstr>
      <vt:lpstr>Skills, Knowledge and Behaviours of HR Officer in Prezzo</vt:lpstr>
      <vt:lpstr>              Personal Skills   </vt:lpstr>
      <vt:lpstr>Personal Skills Which Needs Improvement</vt:lpstr>
      <vt:lpstr>Organization benefits from a Trained and developed HR Officer</vt:lpstr>
      <vt:lpstr>Individual Developing as an HR Officer Through Training and Development.</vt:lpstr>
      <vt:lpstr>Conclusion</vt:lpstr>
      <vt:lpstr>References</vt:lpstr>
      <vt:lpstr>      ?????  Question and answer  ?????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and development needs for a HR Officer    Student: Iulian-Alexandru Dinu  Student Id: 1909113  Module: Developing Relationships and Workplace achievements  Module Code: BMSW5102  Lecturer: Gregory Cowan</dc:title>
  <dc:creator>Iulian-Alexandru Dinu (1909113)</dc:creator>
  <cp:lastModifiedBy>Iulian-Alexandru Dinu (1909113)</cp:lastModifiedBy>
  <cp:revision>12</cp:revision>
  <dcterms:created xsi:type="dcterms:W3CDTF">2021-12-15T03:25:04Z</dcterms:created>
  <dcterms:modified xsi:type="dcterms:W3CDTF">2022-01-05T22:51:59Z</dcterms:modified>
</cp:coreProperties>
</file>