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m4a" ContentType="audi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99" r:id="rId3"/>
  </p:sldMasterIdLst>
  <p:notesMasterIdLst>
    <p:notesMasterId r:id="rId38"/>
  </p:notesMasterIdLst>
  <p:sldIdLst>
    <p:sldId id="257" r:id="rId4"/>
    <p:sldId id="258" r:id="rId5"/>
    <p:sldId id="475" r:id="rId6"/>
    <p:sldId id="474" r:id="rId7"/>
    <p:sldId id="380" r:id="rId8"/>
    <p:sldId id="407" r:id="rId9"/>
    <p:sldId id="278" r:id="rId10"/>
    <p:sldId id="280" r:id="rId11"/>
    <p:sldId id="403" r:id="rId12"/>
    <p:sldId id="404" r:id="rId13"/>
    <p:sldId id="405" r:id="rId14"/>
    <p:sldId id="365" r:id="rId15"/>
    <p:sldId id="282" r:id="rId16"/>
    <p:sldId id="283" r:id="rId17"/>
    <p:sldId id="284" r:id="rId18"/>
    <p:sldId id="285" r:id="rId19"/>
    <p:sldId id="464" r:id="rId20"/>
    <p:sldId id="465" r:id="rId21"/>
    <p:sldId id="466" r:id="rId22"/>
    <p:sldId id="467" r:id="rId23"/>
    <p:sldId id="468" r:id="rId24"/>
    <p:sldId id="469" r:id="rId25"/>
    <p:sldId id="470" r:id="rId26"/>
    <p:sldId id="354" r:id="rId27"/>
    <p:sldId id="355" r:id="rId28"/>
    <p:sldId id="356" r:id="rId29"/>
    <p:sldId id="357" r:id="rId30"/>
    <p:sldId id="358" r:id="rId31"/>
    <p:sldId id="359" r:id="rId32"/>
    <p:sldId id="360" r:id="rId33"/>
    <p:sldId id="471" r:id="rId34"/>
    <p:sldId id="472" r:id="rId35"/>
    <p:sldId id="473" r:id="rId36"/>
    <p:sldId id="462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5294" autoAdjust="0"/>
    <p:restoredTop sz="94660"/>
  </p:normalViewPr>
  <p:slideViewPr>
    <p:cSldViewPr snapToGrid="0">
      <p:cViewPr varScale="1">
        <p:scale>
          <a:sx n="95" d="100"/>
          <a:sy n="95" d="100"/>
        </p:scale>
        <p:origin x="184" y="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slide" Target="slides/slide22.xml"/><Relationship Id="rId26" Type="http://schemas.openxmlformats.org/officeDocument/2006/relationships/slide" Target="slides/slide23.xml"/><Relationship Id="rId27" Type="http://schemas.openxmlformats.org/officeDocument/2006/relationships/slide" Target="slides/slide24.xml"/><Relationship Id="rId28" Type="http://schemas.openxmlformats.org/officeDocument/2006/relationships/slide" Target="slides/slide25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30" Type="http://schemas.openxmlformats.org/officeDocument/2006/relationships/slide" Target="slides/slide27.xml"/><Relationship Id="rId31" Type="http://schemas.openxmlformats.org/officeDocument/2006/relationships/slide" Target="slides/slide28.xml"/><Relationship Id="rId32" Type="http://schemas.openxmlformats.org/officeDocument/2006/relationships/slide" Target="slides/slide29.xml"/><Relationship Id="rId9" Type="http://schemas.openxmlformats.org/officeDocument/2006/relationships/slide" Target="slides/slide6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33" Type="http://schemas.openxmlformats.org/officeDocument/2006/relationships/slide" Target="slides/slide30.xml"/><Relationship Id="rId34" Type="http://schemas.openxmlformats.org/officeDocument/2006/relationships/slide" Target="slides/slide31.xml"/><Relationship Id="rId35" Type="http://schemas.openxmlformats.org/officeDocument/2006/relationships/slide" Target="slides/slide32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37" Type="http://schemas.openxmlformats.org/officeDocument/2006/relationships/slide" Target="slides/slide34.xml"/><Relationship Id="rId38" Type="http://schemas.openxmlformats.org/officeDocument/2006/relationships/notesMaster" Target="notesMasters/notesMaster1.xml"/><Relationship Id="rId39" Type="http://schemas.openxmlformats.org/officeDocument/2006/relationships/presProps" Target="presProps.xml"/><Relationship Id="rId40" Type="http://schemas.openxmlformats.org/officeDocument/2006/relationships/viewProps" Target="viewProps.xml"/><Relationship Id="rId41" Type="http://schemas.openxmlformats.org/officeDocument/2006/relationships/theme" Target="theme/theme1.xml"/><Relationship Id="rId4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2B695F-1DAA-4301-B06D-845F3E196D86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DD9F93-A9A7-4509-B6EF-83402C6893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113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1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33122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/>
          </a:p>
        </p:txBody>
      </p:sp>
      <p:sp>
        <p:nvSpPr>
          <p:cNvPr id="133123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81487F3-E972-4024-A10E-25FCDA15BE3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310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5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49506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/>
          </a:p>
        </p:txBody>
      </p:sp>
      <p:sp>
        <p:nvSpPr>
          <p:cNvPr id="149507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B1DAF5D-455D-4CBD-AA18-AD634C4A983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432544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7282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/>
          </a:p>
        </p:txBody>
      </p:sp>
      <p:sp>
        <p:nvSpPr>
          <p:cNvPr id="97283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A28CD0F-C19D-431C-9945-517A2F32FEE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435210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18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709166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 smtClean="0"/>
              <a:t>A Chinese</a:t>
            </a:r>
            <a:r>
              <a:rPr lang="en-US" altLang="zh-CN" baseline="0" dirty="0" smtClean="0"/>
              <a:t> syllable is usually made up of an initial, a final and a tone. Generally speaking, one Chinese character corresponds to one </a:t>
            </a:r>
            <a:r>
              <a:rPr lang="en-US" altLang="zh-CN" baseline="0" dirty="0" err="1" smtClean="0"/>
              <a:t>syllable.A</a:t>
            </a:r>
            <a:r>
              <a:rPr lang="en-US" altLang="zh-CN" baseline="0" dirty="0" smtClean="0"/>
              <a:t> Chinese syllable can have no </a:t>
            </a:r>
            <a:r>
              <a:rPr lang="en-US" altLang="zh-CN" baseline="0" dirty="0" err="1" smtClean="0"/>
              <a:t>initial,but</a:t>
            </a:r>
            <a:r>
              <a:rPr lang="en-US" altLang="zh-CN" baseline="0" dirty="0" smtClean="0"/>
              <a:t> must have a final and a tone.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19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67960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20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146630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21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503793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 smtClean="0"/>
              <a:t>When two</a:t>
            </a:r>
            <a:r>
              <a:rPr lang="en-US" altLang="zh-CN" baseline="0" dirty="0" smtClean="0"/>
              <a:t> third-tone syllables are read in sequence, the first syllable turns into the second tone, the 3+3 sequence becomes a 2+3 </a:t>
            </a:r>
            <a:r>
              <a:rPr lang="en-US" altLang="zh-CN" baseline="0" dirty="0" err="1" smtClean="0"/>
              <a:t>one.Howerver,when</a:t>
            </a:r>
            <a:r>
              <a:rPr lang="en-US" altLang="zh-CN" baseline="0" dirty="0" smtClean="0"/>
              <a:t> put in the written form, the original tone </a:t>
            </a:r>
            <a:r>
              <a:rPr lang="en-US" altLang="zh-CN" baseline="0" smtClean="0"/>
              <a:t>is kept.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22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02310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23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686450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2E7092A-6B29-4720-93DA-D0AFBE4CC61A}" type="slidenum">
              <a:rPr lang="zh-CN" altLang="en-US" smtClean="0"/>
              <a:pPr/>
              <a:t>24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621362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CEF77FA-BBC9-4853-900C-9CFCB34281A3}" type="slidenum">
              <a:rPr lang="zh-CN" altLang="en-US" smtClean="0"/>
              <a:pPr/>
              <a:t>25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5149699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B6E6798-8E4A-47F5-AD95-B87D5C031C19}" type="slidenum">
              <a:rPr lang="zh-CN" altLang="en-US" smtClean="0"/>
              <a:pPr/>
              <a:t>26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3376803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BB53A43-82D7-40B5-A807-CB96EDF864E0}" type="slidenum">
              <a:rPr lang="zh-CN" altLang="en-US" smtClean="0"/>
              <a:pPr/>
              <a:t>27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6793406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F04F77A-11EE-4DA7-9D8D-82D50D25D51E}" type="slidenum">
              <a:rPr lang="zh-CN" altLang="en-US" smtClean="0"/>
              <a:pPr/>
              <a:t>28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68913995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02572B2-C692-4E44-BD61-8821F162CF99}" type="slidenum">
              <a:rPr lang="zh-CN" altLang="en-US" smtClean="0"/>
              <a:pPr/>
              <a:t>29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0540945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51DB6E8-5CD5-4BCA-B845-CE2C942E44D7}" type="slidenum">
              <a:rPr lang="zh-CN" altLang="en-US" smtClean="0"/>
              <a:pPr/>
              <a:t>30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6065064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573F79E-9117-4475-B543-9981819642C3}" type="slidenum">
              <a:rPr lang="zh-CN" altLang="en-US" smtClean="0"/>
              <a:pPr/>
              <a:t>33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8168979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5BD3A-EFB4-4CFA-AA72-4728B29EE03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2B489-FB58-43FB-9D6C-CF29B40CF66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36417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8DAA11-8CFF-4F03-8D74-E66D9224E2C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302D11-84F9-43A9-9E23-3163218D574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17615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3988B-4BED-4D72-935B-5E9ED395BC22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AA146F-2ECE-442B-BAC0-05EC56AD688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0343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E16E00-C7DD-477B-AE1A-2017ADD533FD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E703C1-A3FB-4FB9-94F4-094D486F65C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34466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3167A-1313-4581-A082-9D089980A03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3AAB5-A242-4725-8EEE-338138B33A2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97391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D34FD-BED2-4F58-B914-BD5189513AE5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BAFBBA-0329-4ABA-A5F0-43C2E5A6F4D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189291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EB9554-0EA8-430A-ADEF-1FAF38472205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1F485-F3EE-414A-9048-2D007AB217C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241764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728926-D31E-4D87-AAC3-4A37778CE866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0EFA1-99C4-40CF-A477-A0BA064BA2F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06535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4FAB2-EB9D-4E14-9DCC-D24201675261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E2280-87C1-44C4-98DB-F0D13B0F0CA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31861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7B49A-2BFA-4C4D-8522-9E3C4E22BBD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E380BD-59CC-41AB-BE93-1934F504F04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53331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2E292-DC47-4999-9564-500269F8D06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1DACE-58A8-4CBA-AC92-7644FD020BA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509031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E4131A-EEDA-4B8C-A243-D4C4857F716E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1A2E84-512A-4160-B912-71063EF564A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764145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76A08-7C0C-4C20-A2C0-4D419E344722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FEB40-D3C3-40E0-B84B-60948BC85FE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199397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8DCAEA-FC6A-4091-B139-309679E1C82D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2EC3DA-A3CE-414A-A2DA-3C3D72C93EF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53202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F8F14E-07BE-4ED2-B865-EDAF598B876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C2B077-CD77-4CE0-B79F-273835D4AB7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0767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E54454-CB74-4FB4-AC94-78EE43E8EF85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1D430-2E3D-4B19-91E5-68F749AFCE8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230829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E9ED49-6152-4F09-A718-4E11F0A1C21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4FC9F-66FF-473C-859E-278FC2E3A8D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301051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2324B-CC09-4EC8-87C2-D8D4CD8FEDE1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4F5C30-9A5B-4C8D-A755-A85C634778E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727740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D252BD-4495-457D-B089-34C4B01DE98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8EBFAD-0B46-4D5B-BA81-1606FFB2C42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962636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5DC0D-DDBF-44CF-B4A7-C01A0C83C6DB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FBBDC7-AD80-4FD3-AD90-495EC8147A1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776716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D0EB16-D612-4ECD-9883-E7DF5269BAEE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967D3A-B224-4733-BEB8-07BCA9A5D1B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92174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59C08A-BAF6-489F-A080-3F04C6CAE194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A05B2-8D36-4D07-A975-818561738AA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538224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F10CFD39-4F4E-4585-A3D2-EBCE27EC2BF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74B37A75-632B-4C43-9FED-BCE62C70AE5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71179647"/>
      </p:ext>
    </p:extLst>
  </p:cSld>
  <p:clrMapOvr>
    <a:masterClrMapping/>
  </p:clrMapOvr>
  <p:transition spd="slow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774EAAEB-487B-4CAC-9CCD-78529897856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702F5A8E-108D-4430-BD8F-D57AACDCDF8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02312854"/>
      </p:ext>
    </p:extLst>
  </p:cSld>
  <p:clrMapOvr>
    <a:masterClrMapping/>
  </p:clrMapOvr>
  <p:transition spd="slow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4EAD131D-71A5-4677-A32A-6AAFA497850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7533838C-72F3-4D10-AF2E-5F1EA71D018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22452243"/>
      </p:ext>
    </p:extLst>
  </p:cSld>
  <p:clrMapOvr>
    <a:masterClrMapping/>
  </p:clrMapOvr>
  <p:transition spd="slow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D6447609-3EA1-412B-B431-038A800671B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FF13EAE3-28FD-46F6-900F-499E4A4995E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17530005"/>
      </p:ext>
    </p:extLst>
  </p:cSld>
  <p:clrMapOvr>
    <a:masterClrMapping/>
  </p:clrMapOvr>
  <p:transition spd="slow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6A9B52B6-19B9-4751-AD2E-EF0DB37781E6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D6640BB7-6998-48CE-907F-B0C76829888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47264085"/>
      </p:ext>
    </p:extLst>
  </p:cSld>
  <p:clrMapOvr>
    <a:masterClrMapping/>
  </p:clrMapOvr>
  <p:transition spd="slow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7E8CADFF-0793-4E1C-983A-791C5B22B30B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1B82C362-7CFC-4897-9134-689007601B2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02031444"/>
      </p:ext>
    </p:extLst>
  </p:cSld>
  <p:clrMapOvr>
    <a:masterClrMapping/>
  </p:clrMapOvr>
  <p:transition spd="slow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7FFB5337-FC6A-42E0-837B-392CF47F6EB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8820F8EA-B9EC-4961-B3BE-BF3592015E1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00643985"/>
      </p:ext>
    </p:extLst>
  </p:cSld>
  <p:clrMapOvr>
    <a:masterClrMapping/>
  </p:clrMapOvr>
  <p:transition spd="slow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EA560ECD-CF28-4C52-A486-4937B597370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32AC235D-327E-4488-A06C-BB0FD16B43A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9311960"/>
      </p:ext>
    </p:extLst>
  </p:cSld>
  <p:clrMapOvr>
    <a:masterClrMapping/>
  </p:clrMapOvr>
  <p:transition spd="slow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B094D499-DEF6-448A-B45A-B98E8F9244E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3C54C39F-404F-475A-AA53-F8DF0E07069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3971428"/>
      </p:ext>
    </p:extLst>
  </p:cSld>
  <p:clrMapOvr>
    <a:masterClrMapping/>
  </p:clrMapOvr>
  <p:transition spd="slow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7B2063DF-1411-473B-9D99-1179A706158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D59C262E-BF8F-468F-8914-C4910F264C0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79282910"/>
      </p:ext>
    </p:extLst>
  </p:cSld>
  <p:clrMapOvr>
    <a:masterClrMapping/>
  </p:clrMapOvr>
  <p:transition spd="slow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E335C886-17FF-4ADD-ACD8-1473088DB47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400234D0-6C21-4C06-A67E-BDCC0947614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4618037"/>
      </p:ext>
    </p:extLst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6246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altLang="zh-CN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6C55DFB9-DDC8-4820-8322-A152451EBA4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rgbClr val="898989"/>
                </a:solidFill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94256900-9E35-4417-BCBB-E77A4DBF8E2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02253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6246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altLang="zh-CN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74FBC52A-9171-4685-92D5-5B4337BAD46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rgbClr val="898989"/>
                </a:solidFill>
                <a:latin typeface="Arial" charset="0"/>
                <a:ea typeface="宋体" charset="0"/>
              </a:defRPr>
            </a:lvl1pPr>
          </a:lstStyle>
          <a:p>
            <a:pPr>
              <a:defRPr/>
            </a:pPr>
            <a:fld id="{396CDFB5-0663-4D1B-BDA8-94543617AF9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07063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 userDrawn="1"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79173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4" Type="http://schemas.openxmlformats.org/officeDocument/2006/relationships/image" Target="../media/image1.jpeg"/><Relationship Id="rId5" Type="http://schemas.openxmlformats.org/officeDocument/2006/relationships/image" Target="../media/image2.png"/><Relationship Id="rId1" Type="http://schemas.microsoft.com/office/2007/relationships/media" Target="../media/media1.m4a"/><Relationship Id="rId2" Type="http://schemas.openxmlformats.org/officeDocument/2006/relationships/audio" Target="../media/media1.m4a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3.jpeg"/><Relationship Id="rId5" Type="http://schemas.openxmlformats.org/officeDocument/2006/relationships/image" Target="../media/image2.png"/><Relationship Id="rId1" Type="http://schemas.microsoft.com/office/2007/relationships/media" Target="../media/media2.m4a"/><Relationship Id="rId2" Type="http://schemas.openxmlformats.org/officeDocument/2006/relationships/audio" Target="../media/media2.m4a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4.jpeg"/><Relationship Id="rId5" Type="http://schemas.openxmlformats.org/officeDocument/2006/relationships/image" Target="../media/image2.png"/><Relationship Id="rId1" Type="http://schemas.microsoft.com/office/2007/relationships/media" Target="../media/media3.m4a"/><Relationship Id="rId2" Type="http://schemas.openxmlformats.org/officeDocument/2006/relationships/audio" Target="../media/media3.m4a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4" Type="http://schemas.openxmlformats.org/officeDocument/2006/relationships/image" Target="../media/image6.jpeg"/><Relationship Id="rId5" Type="http://schemas.openxmlformats.org/officeDocument/2006/relationships/image" Target="../media/image7.jpeg"/><Relationship Id="rId6" Type="http://schemas.openxmlformats.org/officeDocument/2006/relationships/image" Target="../media/image8.jpeg"/><Relationship Id="rId7" Type="http://schemas.openxmlformats.org/officeDocument/2006/relationships/image" Target="../media/image9.jpeg"/><Relationship Id="rId8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4.xml"/><Relationship Id="rId5" Type="http://schemas.openxmlformats.org/officeDocument/2006/relationships/image" Target="../media/image2.png"/><Relationship Id="rId1" Type="http://schemas.microsoft.com/office/2007/relationships/media" Target="../media/media4.m4a"/><Relationship Id="rId2" Type="http://schemas.openxmlformats.org/officeDocument/2006/relationships/audio" Target="../media/media4.m4a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16.png"/><Relationship Id="rId5" Type="http://schemas.openxmlformats.org/officeDocument/2006/relationships/image" Target="../media/image17.png"/><Relationship Id="rId6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20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5.jpeg"/><Relationship Id="rId12" Type="http://schemas.openxmlformats.org/officeDocument/2006/relationships/image" Target="../media/image26.jpeg"/><Relationship Id="rId13" Type="http://schemas.openxmlformats.org/officeDocument/2006/relationships/image" Target="../media/image27.jpeg"/><Relationship Id="rId14" Type="http://schemas.openxmlformats.org/officeDocument/2006/relationships/image" Target="../media/image28.jpeg"/><Relationship Id="rId15" Type="http://schemas.openxmlformats.org/officeDocument/2006/relationships/image" Target="../media/image29.jpeg"/><Relationship Id="rId16" Type="http://schemas.openxmlformats.org/officeDocument/2006/relationships/image" Target="../media/image30.jpeg"/><Relationship Id="rId17" Type="http://schemas.openxmlformats.org/officeDocument/2006/relationships/image" Target="../media/image2.png"/><Relationship Id="rId1" Type="http://schemas.microsoft.com/office/2007/relationships/media" Target="../media/media5.m4a"/><Relationship Id="rId2" Type="http://schemas.openxmlformats.org/officeDocument/2006/relationships/audio" Target="../media/media5.m4a"/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6.xml"/><Relationship Id="rId5" Type="http://schemas.openxmlformats.org/officeDocument/2006/relationships/image" Target="../media/image19.jpeg"/><Relationship Id="rId6" Type="http://schemas.openxmlformats.org/officeDocument/2006/relationships/image" Target="../media/image20.png"/><Relationship Id="rId7" Type="http://schemas.openxmlformats.org/officeDocument/2006/relationships/image" Target="../media/image21.jpeg"/><Relationship Id="rId8" Type="http://schemas.openxmlformats.org/officeDocument/2006/relationships/image" Target="../media/image22.jpeg"/><Relationship Id="rId9" Type="http://schemas.openxmlformats.org/officeDocument/2006/relationships/image" Target="../media/image23.jpeg"/><Relationship Id="rId10" Type="http://schemas.openxmlformats.org/officeDocument/2006/relationships/image" Target="../media/image24.jpeg"/></Relationships>
</file>

<file path=ppt/slides/_rels/slide21.xml.rels><?xml version="1.0" encoding="UTF-8" standalone="yes"?>
<Relationships xmlns="http://schemas.openxmlformats.org/package/2006/relationships"><Relationship Id="rId11" Type="http://schemas.openxmlformats.org/officeDocument/2006/relationships/image" Target="../media/image36.jpeg"/><Relationship Id="rId12" Type="http://schemas.openxmlformats.org/officeDocument/2006/relationships/image" Target="../media/image37.jpeg"/><Relationship Id="rId13" Type="http://schemas.openxmlformats.org/officeDocument/2006/relationships/image" Target="../media/image38.jpeg"/><Relationship Id="rId14" Type="http://schemas.openxmlformats.org/officeDocument/2006/relationships/image" Target="../media/image2.png"/><Relationship Id="rId1" Type="http://schemas.microsoft.com/office/2007/relationships/media" Target="../media/media6.m4a"/><Relationship Id="rId2" Type="http://schemas.openxmlformats.org/officeDocument/2006/relationships/audio" Target="../media/media6.m4a"/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7.xml"/><Relationship Id="rId5" Type="http://schemas.openxmlformats.org/officeDocument/2006/relationships/image" Target="../media/image19.jpeg"/><Relationship Id="rId6" Type="http://schemas.openxmlformats.org/officeDocument/2006/relationships/image" Target="../media/image31.jpeg"/><Relationship Id="rId7" Type="http://schemas.openxmlformats.org/officeDocument/2006/relationships/image" Target="../media/image32.jpeg"/><Relationship Id="rId8" Type="http://schemas.openxmlformats.org/officeDocument/2006/relationships/image" Target="../media/image33.jpeg"/><Relationship Id="rId9" Type="http://schemas.openxmlformats.org/officeDocument/2006/relationships/image" Target="../media/image34.jpeg"/><Relationship Id="rId10" Type="http://schemas.openxmlformats.org/officeDocument/2006/relationships/image" Target="../media/image3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9.xml"/><Relationship Id="rId5" Type="http://schemas.openxmlformats.org/officeDocument/2006/relationships/image" Target="../media/image2.png"/><Relationship Id="rId1" Type="http://schemas.microsoft.com/office/2007/relationships/media" Target="../media/media7.m4a"/><Relationship Id="rId2" Type="http://schemas.openxmlformats.org/officeDocument/2006/relationships/audio" Target="../media/media7.m4a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4" Type="http://schemas.openxmlformats.org/officeDocument/2006/relationships/image" Target="../media/image40.jpeg"/><Relationship Id="rId5" Type="http://schemas.openxmlformats.org/officeDocument/2006/relationships/image" Target="../media/image41.jpeg"/><Relationship Id="rId6" Type="http://schemas.openxmlformats.org/officeDocument/2006/relationships/image" Target="../media/image42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11.xml"/><Relationship Id="rId5" Type="http://schemas.openxmlformats.org/officeDocument/2006/relationships/image" Target="../media/image2.png"/><Relationship Id="rId1" Type="http://schemas.microsoft.com/office/2007/relationships/media" Target="../media/media8.m4a"/><Relationship Id="rId2" Type="http://schemas.openxmlformats.org/officeDocument/2006/relationships/audio" Target="../media/media8.m4a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4" Type="http://schemas.openxmlformats.org/officeDocument/2006/relationships/image" Target="../media/image44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13.xml"/><Relationship Id="rId5" Type="http://schemas.openxmlformats.org/officeDocument/2006/relationships/image" Target="../media/image2.png"/><Relationship Id="rId1" Type="http://schemas.microsoft.com/office/2007/relationships/media" Target="../media/media9.m4a"/><Relationship Id="rId2" Type="http://schemas.openxmlformats.org/officeDocument/2006/relationships/audio" Target="../media/media9.m4a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14.xml"/><Relationship Id="rId5" Type="http://schemas.openxmlformats.org/officeDocument/2006/relationships/image" Target="../media/image2.png"/><Relationship Id="rId1" Type="http://schemas.microsoft.com/office/2007/relationships/media" Target="../media/media10.m4a"/><Relationship Id="rId2" Type="http://schemas.openxmlformats.org/officeDocument/2006/relationships/audio" Target="../media/media10.m4a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15.xml"/><Relationship Id="rId5" Type="http://schemas.openxmlformats.org/officeDocument/2006/relationships/image" Target="../media/image2.png"/><Relationship Id="rId1" Type="http://schemas.microsoft.com/office/2007/relationships/media" Target="../media/media11.m4a"/><Relationship Id="rId2" Type="http://schemas.openxmlformats.org/officeDocument/2006/relationships/audio" Target="../media/media11.m4a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16.xml"/><Relationship Id="rId5" Type="http://schemas.openxmlformats.org/officeDocument/2006/relationships/image" Target="../media/image2.png"/><Relationship Id="rId1" Type="http://schemas.microsoft.com/office/2007/relationships/media" Target="../media/media12.m4a"/><Relationship Id="rId2" Type="http://schemas.openxmlformats.org/officeDocument/2006/relationships/audio" Target="../media/media12.m4a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4" Type="http://schemas.openxmlformats.org/officeDocument/2006/relationships/image" Target="../media/image47.png"/><Relationship Id="rId5" Type="http://schemas.openxmlformats.org/officeDocument/2006/relationships/image" Target="../media/image48.jpeg"/><Relationship Id="rId6" Type="http://schemas.openxmlformats.org/officeDocument/2006/relationships/image" Target="../media/image49.jpeg"/><Relationship Id="rId7" Type="http://schemas.openxmlformats.org/officeDocument/2006/relationships/image" Target="../media/image50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17.xml"/><Relationship Id="rId5" Type="http://schemas.openxmlformats.org/officeDocument/2006/relationships/image" Target="../media/image19.jpeg"/><Relationship Id="rId6" Type="http://schemas.openxmlformats.org/officeDocument/2006/relationships/image" Target="../media/image51.jpeg"/><Relationship Id="rId7" Type="http://schemas.openxmlformats.org/officeDocument/2006/relationships/image" Target="../media/image52.jpeg"/><Relationship Id="rId8" Type="http://schemas.openxmlformats.org/officeDocument/2006/relationships/image" Target="../media/image53.jpeg"/><Relationship Id="rId9" Type="http://schemas.openxmlformats.org/officeDocument/2006/relationships/image" Target="../media/image54.jpeg"/><Relationship Id="rId10" Type="http://schemas.openxmlformats.org/officeDocument/2006/relationships/image" Target="../media/image2.png"/><Relationship Id="rId1" Type="http://schemas.microsoft.com/office/2007/relationships/media" Target="../media/media13.m4a"/><Relationship Id="rId2" Type="http://schemas.openxmlformats.org/officeDocument/2006/relationships/audio" Target="../media/media13.m4a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5.png"/><Relationship Id="rId3" Type="http://schemas.openxmlformats.org/officeDocument/2006/relationships/image" Target="../media/image5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13424" y="2515928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it-IT" altLang="zh-CN" sz="4400" dirty="0" smtClean="0">
                <a:latin typeface="Arial" panose="020B0604020202020204" pitchFamily="34" charset="0"/>
              </a:rPr>
              <a:t>Lesson4</a:t>
            </a:r>
          </a:p>
          <a:p>
            <a:pPr eaLnBrk="1" hangingPunct="1">
              <a:lnSpc>
                <a:spcPct val="70000"/>
              </a:lnSpc>
            </a:pPr>
            <a:r>
              <a:rPr lang="it-IT" altLang="zh-CN" sz="4400" dirty="0" smtClean="0">
                <a:latin typeface="Arial" panose="020B0604020202020204" pitchFamily="34" charset="0"/>
              </a:rPr>
              <a:t>Tā shì wǒ de hànyǔ lǎoshī</a:t>
            </a:r>
          </a:p>
          <a:p>
            <a:pPr eaLnBrk="1" hangingPunct="1">
              <a:lnSpc>
                <a:spcPct val="70000"/>
              </a:lnSpc>
            </a:pPr>
            <a:r>
              <a:rPr lang="zh-CN" altLang="en-US" sz="6000" b="1" dirty="0" smtClean="0">
                <a:solidFill>
                  <a:srgbClr val="000000"/>
                </a:solidFill>
                <a:latin typeface="Kaiti SC"/>
                <a:ea typeface="Kaiti SC"/>
                <a:cs typeface="Kaiti SC"/>
              </a:rPr>
              <a:t>她是我的汉语老师</a:t>
            </a:r>
          </a:p>
        </p:txBody>
      </p:sp>
    </p:spTree>
    <p:extLst>
      <p:ext uri="{BB962C8B-B14F-4D97-AF65-F5344CB8AC3E}">
        <p14:creationId xmlns:p14="http://schemas.microsoft.com/office/powerpoint/2010/main" val="35935867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49" name="Text Box 11"/>
          <p:cNvSpPr txBox="1">
            <a:spLocks noChangeArrowheads="1"/>
          </p:cNvSpPr>
          <p:nvPr/>
        </p:nvSpPr>
        <p:spPr bwMode="auto">
          <a:xfrm>
            <a:off x="4737783" y="252152"/>
            <a:ext cx="2486193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复习</a:t>
            </a:r>
            <a:r>
              <a:rPr lang="zh-CN" altLang="en-US" sz="3200" b="1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3200" b="1" dirty="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review</a:t>
            </a:r>
            <a:endParaRPr kumimoji="0" lang="en-US" altLang="zh-CN" sz="3200" b="1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4467961" y="250767"/>
            <a:ext cx="2756015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cxnSp>
        <p:nvCxnSpPr>
          <p:cNvPr id="15565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5652" name="Text Box 9"/>
          <p:cNvSpPr txBox="1">
            <a:spLocks noChangeArrowheads="1"/>
          </p:cNvSpPr>
          <p:nvPr/>
        </p:nvSpPr>
        <p:spPr bwMode="auto">
          <a:xfrm>
            <a:off x="2157385" y="1402398"/>
            <a:ext cx="7646988" cy="4540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zh-CN" alt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自我介绍 </a:t>
            </a:r>
            <a:r>
              <a:rPr lang="en-US" altLang="zh-CN" b="1" dirty="0">
                <a:solidFill>
                  <a:prstClr val="black"/>
                </a:solidFill>
              </a:rPr>
              <a:t>S</a:t>
            </a:r>
            <a:r>
              <a:rPr kumimoji="0" lang="en-US" altLang="zh-CN" sz="1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elf-introduction</a:t>
            </a:r>
            <a:endParaRPr kumimoji="0" lang="en-US" altLang="zh-CN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对角圆角矩形 9"/>
          <p:cNvSpPr/>
          <p:nvPr/>
        </p:nvSpPr>
        <p:spPr>
          <a:xfrm>
            <a:off x="1608138" y="2740025"/>
            <a:ext cx="8061325" cy="2825750"/>
          </a:xfrm>
          <a:prstGeom prst="round2Diag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407" name="TextBox 10"/>
          <p:cNvSpPr txBox="1">
            <a:spLocks noChangeArrowheads="1"/>
          </p:cNvSpPr>
          <p:nvPr/>
        </p:nvSpPr>
        <p:spPr bwMode="auto">
          <a:xfrm>
            <a:off x="3295650" y="2888119"/>
            <a:ext cx="5472113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Kaiti SC"/>
                <a:ea typeface="Kaiti SC"/>
                <a:cs typeface="Kaiti SC"/>
              </a:rPr>
              <a:t>我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Kaiti SC"/>
                <a:ea typeface="Kaiti SC"/>
                <a:cs typeface="Kaiti SC"/>
              </a:rPr>
              <a:t>叫</a:t>
            </a:r>
            <a:r>
              <a:rPr kumimoji="0" lang="en-US" altLang="zh-CN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Kaiti SC"/>
                <a:ea typeface="Kaiti SC"/>
                <a:cs typeface="Kaiti SC"/>
              </a:rPr>
              <a:t>……</a:t>
            </a:r>
            <a:r>
              <a:rPr kumimoji="0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Kaiti SC"/>
                <a:ea typeface="Kaiti SC"/>
                <a:cs typeface="Kaiti SC"/>
              </a:rPr>
              <a:t>，</a:t>
            </a:r>
            <a:endParaRPr kumimoji="0" lang="en-US" altLang="zh-CN" sz="2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Kaiti SC"/>
              <a:ea typeface="Kaiti SC"/>
              <a:cs typeface="Kaiti SC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Kaiti SC"/>
                <a:ea typeface="Kaiti SC"/>
                <a:cs typeface="Kaiti SC"/>
              </a:rPr>
              <a:t>我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Kaiti SC"/>
                <a:ea typeface="Kaiti SC"/>
                <a:cs typeface="Kaiti SC"/>
              </a:rPr>
              <a:t>是</a:t>
            </a:r>
            <a:r>
              <a:rPr kumimoji="0" lang="en-US" altLang="zh-CN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Kaiti SC"/>
                <a:ea typeface="Kaiti SC"/>
                <a:cs typeface="Kaiti SC"/>
              </a:rPr>
              <a:t>……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Kaiti SC"/>
                <a:ea typeface="Kaiti SC"/>
                <a:cs typeface="Kaiti SC"/>
              </a:rPr>
              <a:t>（英国）人，</a:t>
            </a:r>
            <a:endParaRPr kumimoji="0" lang="en-US" altLang="zh-CN" sz="2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Kaiti SC"/>
              <a:ea typeface="Kaiti SC"/>
              <a:cs typeface="Kaiti SC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Kaiti SC"/>
                <a:ea typeface="Kaiti SC"/>
                <a:cs typeface="Kaiti SC"/>
              </a:rPr>
              <a:t>我是</a:t>
            </a:r>
            <a:r>
              <a:rPr kumimoji="0" lang="en-US" altLang="zh-CN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Kaiti SC"/>
                <a:ea typeface="Kaiti SC"/>
                <a:cs typeface="Kaiti SC"/>
              </a:rPr>
              <a:t>……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Kaiti SC"/>
                <a:ea typeface="Kaiti SC"/>
                <a:cs typeface="Kaiti SC"/>
              </a:rPr>
              <a:t>（老师），</a:t>
            </a:r>
            <a:endParaRPr kumimoji="0" lang="en-US" altLang="zh-CN" sz="2800" b="1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Kaiti SC"/>
              <a:ea typeface="Kaiti SC"/>
              <a:cs typeface="Kaiti SC"/>
            </a:endParaRPr>
          </a:p>
        </p:txBody>
      </p:sp>
    </p:spTree>
    <p:extLst>
      <p:ext uri="{BB962C8B-B14F-4D97-AF65-F5344CB8AC3E}">
        <p14:creationId xmlns:p14="http://schemas.microsoft.com/office/powerpoint/2010/main" val="36538288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4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4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719263"/>
            <a:ext cx="54451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</a:t>
            </a:r>
            <a:endParaRPr kumimoji="0" lang="en-US" altLang="zh-CN" sz="2800" b="1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Times New Roman" panose="02020603050405020304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587625"/>
            <a:ext cx="5476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Times New Roman" panose="02020603050405020304" pitchFamily="18" charset="0"/>
              </a:rPr>
              <a:t>de</a:t>
            </a: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430588"/>
            <a:ext cx="7254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nǎ</a:t>
            </a:r>
            <a:r>
              <a:rPr kumimoji="0" lang="en-US" altLang="zh-CN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Times New Roman" panose="02020603050405020304" pitchFamily="18" charset="0"/>
              </a:rPr>
              <a:t> </a:t>
            </a:r>
          </a:p>
        </p:txBody>
      </p:sp>
      <p:cxnSp>
        <p:nvCxnSpPr>
          <p:cNvPr id="13210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719263"/>
            <a:ext cx="1338262" cy="546100"/>
            <a:chOff x="682668" y="3939837"/>
            <a:chExt cx="1338943" cy="545509"/>
          </a:xfrm>
        </p:grpSpPr>
        <p:sp>
          <p:nvSpPr>
            <p:cNvPr id="132139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32140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170" tIns="46990" rIns="90170" bIns="4699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800" b="1" i="0" u="none" strike="noStrike" kern="120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  <a:cs typeface="+mn-cs"/>
                  <a:sym typeface="宋体" panose="02010600030101010101" pitchFamily="2" charset="-122"/>
                </a:rPr>
                <a:t>她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2563813"/>
            <a:ext cx="1338262" cy="536575"/>
            <a:chOff x="682668" y="4792841"/>
            <a:chExt cx="1338943" cy="536981"/>
          </a:xfrm>
        </p:grpSpPr>
        <p:sp>
          <p:nvSpPr>
            <p:cNvPr id="132137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32138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170" tIns="46990" rIns="90170" bIns="4699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800" b="1" i="0" u="none" strike="noStrike" kern="120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  <a:cs typeface="+mn-cs"/>
                  <a:sym typeface="宋体" panose="02010600030101010101" pitchFamily="2" charset="-122"/>
                </a:rPr>
                <a:t>的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114425" y="3425825"/>
            <a:ext cx="1338263" cy="530225"/>
            <a:chOff x="683984" y="5619216"/>
            <a:chExt cx="1338943" cy="529187"/>
          </a:xfrm>
        </p:grpSpPr>
        <p:sp>
          <p:nvSpPr>
            <p:cNvPr id="132135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32136" name="文本框 110"/>
            <p:cNvSpPr>
              <a:spLocks noChangeArrowheads="1"/>
            </p:cNvSpPr>
            <p:nvPr/>
          </p:nvSpPr>
          <p:spPr bwMode="auto">
            <a:xfrm>
              <a:off x="1089493" y="5622652"/>
              <a:ext cx="543053" cy="525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170" tIns="46990" rIns="90170" bIns="46990" anchor="ctr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800" b="1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  <a:cs typeface="+mn-cs"/>
                  <a:sym typeface="宋体" panose="02010600030101010101" pitchFamily="2" charset="-122"/>
                </a:rPr>
                <a:t>哪</a:t>
              </a:r>
            </a:p>
          </p:txBody>
        </p:sp>
      </p:grpSp>
      <p:grpSp>
        <p:nvGrpSpPr>
          <p:cNvPr id="13210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13213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zh-CN" altLang="en-US" sz="3600" b="1" i="0" u="none" strike="noStrike" kern="1200" cap="none" spc="0" normalizeH="0" baseline="0" noProof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生词</a:t>
              </a:r>
              <a:r>
                <a:rPr kumimoji="0" lang="en-US" altLang="zh-CN" sz="3600" b="1" i="1" u="none" strike="noStrike" kern="1200" cap="none" spc="0" normalizeH="0" baseline="0" noProof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New Words</a:t>
              </a:r>
              <a:endParaRPr kumimoji="0" lang="zh-CN" altLang="en-US" sz="3600" b="1" i="1" u="none" strike="noStrike" kern="1200" cap="none" spc="0" normalizeH="0" baseline="0" noProof="0" smtClean="0">
                <a:ln>
                  <a:noFill/>
                </a:ln>
                <a:solidFill>
                  <a:srgbClr val="D09E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739900"/>
            <a:ext cx="9032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shuí</a:t>
            </a:r>
            <a:endParaRPr kumimoji="0" lang="en-US" altLang="zh-CN" sz="2800" b="1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Times New Roman" panose="02020603050405020304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608263"/>
            <a:ext cx="10826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Hànyǔ</a:t>
            </a:r>
            <a:endParaRPr kumimoji="0" lang="en-US" altLang="zh-CN" sz="2800" b="1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Times New Roman" panose="02020603050405020304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451225"/>
            <a:ext cx="7286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Times New Roman" panose="02020603050405020304" pitchFamily="18" charset="0"/>
              </a:rPr>
              <a:t>ɡuó</a:t>
            </a:r>
            <a:endParaRPr kumimoji="0" lang="en-US" altLang="zh-CN" sz="2800" b="1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Times New Roman" panose="02020603050405020304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715125" y="1739900"/>
            <a:ext cx="1338263" cy="546100"/>
            <a:chOff x="682668" y="3939837"/>
            <a:chExt cx="1338943" cy="545509"/>
          </a:xfrm>
        </p:grpSpPr>
        <p:sp>
          <p:nvSpPr>
            <p:cNvPr id="132131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32132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170" tIns="46990" rIns="90170" bIns="4699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800" b="1" i="0" u="none" strike="noStrike" kern="120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  <a:cs typeface="+mn-cs"/>
                  <a:sym typeface="宋体" panose="02010600030101010101" pitchFamily="2" charset="-122"/>
                </a:rPr>
                <a:t>谁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6715125" y="2584450"/>
            <a:ext cx="1338263" cy="536575"/>
            <a:chOff x="682668" y="4792841"/>
            <a:chExt cx="1338943" cy="536981"/>
          </a:xfrm>
        </p:grpSpPr>
        <p:sp>
          <p:nvSpPr>
            <p:cNvPr id="132129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32130" name="文本框 107"/>
            <p:cNvSpPr>
              <a:spLocks noChangeArrowheads="1"/>
            </p:cNvSpPr>
            <p:nvPr/>
          </p:nvSpPr>
          <p:spPr bwMode="auto">
            <a:xfrm>
              <a:off x="928665" y="4792841"/>
              <a:ext cx="903911" cy="5261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170" tIns="46990" rIns="90170" bIns="4699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800" b="1" i="0" u="none" strike="noStrike" kern="120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  <a:cs typeface="+mn-cs"/>
                  <a:sym typeface="宋体" panose="02010600030101010101" pitchFamily="2" charset="-122"/>
                </a:rPr>
                <a:t>汉语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6716713" y="3446463"/>
            <a:ext cx="1338262" cy="528637"/>
            <a:chOff x="683984" y="5619216"/>
            <a:chExt cx="1338943" cy="530390"/>
          </a:xfrm>
        </p:grpSpPr>
        <p:sp>
          <p:nvSpPr>
            <p:cNvPr id="132127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32128" name="文本框 110"/>
            <p:cNvSpPr>
              <a:spLocks noChangeArrowheads="1"/>
            </p:cNvSpPr>
            <p:nvPr/>
          </p:nvSpPr>
          <p:spPr bwMode="auto">
            <a:xfrm>
              <a:off x="1085599" y="5622654"/>
              <a:ext cx="543053" cy="5269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170" tIns="46990" rIns="90170" bIns="4699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800" b="1" i="0" u="none" strike="noStrike" kern="120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  <a:cs typeface="+mn-cs"/>
                  <a:sym typeface="宋体" panose="02010600030101010101" pitchFamily="2" charset="-122"/>
                </a:rPr>
                <a:t>国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324350"/>
            <a:ext cx="5476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Times New Roman" panose="02020603050405020304" pitchFamily="18" charset="0"/>
              </a:rPr>
              <a:t>ne</a:t>
            </a: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109663" y="4319588"/>
            <a:ext cx="1338262" cy="528637"/>
            <a:chOff x="683984" y="5619216"/>
            <a:chExt cx="1338943" cy="530390"/>
          </a:xfrm>
        </p:grpSpPr>
        <p:sp>
          <p:nvSpPr>
            <p:cNvPr id="132125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32126" name="文本框 110"/>
            <p:cNvSpPr>
              <a:spLocks noChangeArrowheads="1"/>
            </p:cNvSpPr>
            <p:nvPr/>
          </p:nvSpPr>
          <p:spPr bwMode="auto">
            <a:xfrm>
              <a:off x="1089493" y="5622654"/>
              <a:ext cx="543053" cy="5269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170" tIns="46990" rIns="90170" bIns="4699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800" b="1" i="0" u="none" strike="noStrike" kern="120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  <a:cs typeface="+mn-cs"/>
                  <a:sym typeface="宋体" panose="02010600030101010101" pitchFamily="2" charset="-122"/>
                </a:rPr>
                <a:t>呢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344988"/>
            <a:ext cx="5476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</a:t>
            </a:r>
            <a:endParaRPr kumimoji="0" lang="en-US" altLang="zh-CN" sz="2800" b="1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Times New Roman" panose="02020603050405020304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6711950" y="4340225"/>
            <a:ext cx="1338263" cy="544513"/>
            <a:chOff x="683984" y="5619216"/>
            <a:chExt cx="1338943" cy="546065"/>
          </a:xfrm>
        </p:grpSpPr>
        <p:sp>
          <p:nvSpPr>
            <p:cNvPr id="132123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32124" name="文本框 110"/>
            <p:cNvSpPr>
              <a:spLocks noChangeArrowheads="1"/>
            </p:cNvSpPr>
            <p:nvPr/>
          </p:nvSpPr>
          <p:spPr bwMode="auto">
            <a:xfrm>
              <a:off x="1054051" y="5638446"/>
              <a:ext cx="543053" cy="5268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170" tIns="46990" rIns="90170" bIns="4699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800" b="1" i="0" u="none" strike="noStrike" kern="120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  <a:cs typeface="+mn-cs"/>
                  <a:sym typeface="宋体" panose="02010600030101010101" pitchFamily="2" charset="-122"/>
                </a:rPr>
                <a:t>他</a:t>
              </a:r>
            </a:p>
          </p:txBody>
        </p:sp>
      </p:grpSp>
      <p:sp>
        <p:nvSpPr>
          <p:cNvPr id="49" name="文本框 149"/>
          <p:cNvSpPr>
            <a:spLocks noChangeArrowheads="1"/>
          </p:cNvSpPr>
          <p:nvPr/>
        </p:nvSpPr>
        <p:spPr bwMode="auto">
          <a:xfrm>
            <a:off x="3217863" y="5207000"/>
            <a:ext cx="156051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tón</a:t>
            </a:r>
            <a:r>
              <a:rPr kumimoji="0" lang="en-US" altLang="zh-CN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Times New Roman" panose="02020603050405020304" pitchFamily="18" charset="0"/>
              </a:rPr>
              <a:t>ɡ</a:t>
            </a:r>
            <a:r>
              <a:rPr kumimoji="0" lang="en-US" altLang="zh-CN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xué</a:t>
            </a:r>
            <a:r>
              <a:rPr kumimoji="0" lang="en-US" altLang="zh-CN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Times New Roman" panose="02020603050405020304" pitchFamily="18" charset="0"/>
              </a:rPr>
              <a:t> </a:t>
            </a:r>
          </a:p>
        </p:txBody>
      </p: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125538" y="5202238"/>
            <a:ext cx="1338262" cy="530225"/>
            <a:chOff x="683984" y="5619216"/>
            <a:chExt cx="1338943" cy="529187"/>
          </a:xfrm>
        </p:grpSpPr>
        <p:sp>
          <p:nvSpPr>
            <p:cNvPr id="132121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32122" name="文本框 110"/>
            <p:cNvSpPr>
              <a:spLocks noChangeArrowheads="1"/>
            </p:cNvSpPr>
            <p:nvPr/>
          </p:nvSpPr>
          <p:spPr bwMode="auto">
            <a:xfrm>
              <a:off x="852882" y="5622652"/>
              <a:ext cx="903912" cy="525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170" tIns="46990" rIns="90170" bIns="4699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800" b="1" i="0" u="none" strike="noStrike" kern="120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  <a:cs typeface="+mn-cs"/>
                  <a:sym typeface="宋体" panose="02010600030101010101" pitchFamily="2" charset="-122"/>
                </a:rPr>
                <a:t>同学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9023350" y="5211763"/>
            <a:ext cx="150971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pénɡyou</a:t>
            </a:r>
            <a:endParaRPr kumimoji="0" lang="en-US" altLang="zh-CN" sz="2800" b="1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Times New Roman" panose="02020603050405020304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6710363" y="5207000"/>
            <a:ext cx="1338262" cy="530225"/>
            <a:chOff x="683984" y="5619216"/>
            <a:chExt cx="1338943" cy="529187"/>
          </a:xfrm>
        </p:grpSpPr>
        <p:sp>
          <p:nvSpPr>
            <p:cNvPr id="132119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32120" name="文本框 110"/>
            <p:cNvSpPr>
              <a:spLocks noChangeArrowheads="1"/>
            </p:cNvSpPr>
            <p:nvPr/>
          </p:nvSpPr>
          <p:spPr bwMode="auto">
            <a:xfrm>
              <a:off x="915978" y="5622652"/>
              <a:ext cx="903912" cy="525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170" tIns="46990" rIns="90170" bIns="4699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800" b="1" i="0" u="none" strike="noStrike" kern="120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  <a:cs typeface="+mn-cs"/>
                  <a:sym typeface="宋体" panose="02010600030101010101" pitchFamily="2" charset="-122"/>
                </a:rPr>
                <a:t>朋友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2869135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 nodeType="clickPar">
                      <p:stCondLst>
                        <p:cond delay="indefinite"/>
                      </p:stCondLst>
                      <p:childTnLst>
                        <p:par>
                          <p:cTn id="1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 nodeType="clickPar">
                      <p:stCondLst>
                        <p:cond delay="indefinite"/>
                      </p:stCondLst>
                      <p:childTnLst>
                        <p:par>
                          <p:cTn id="1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 nodeType="clickPar">
                      <p:stCondLst>
                        <p:cond delay="indefinite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9" grpId="0" bldLvl="0" autoUpdateAnimBg="0"/>
      <p:bldP spid="49" grpId="1" bldLvl="0" autoUpdateAnimBg="0"/>
      <p:bldP spid="49" grpId="2" bldLvl="0" autoUpdateAnimBg="0"/>
      <p:bldP spid="49" grpId="3" bldLvl="0" autoUpdateAnimBg="0"/>
      <p:bldP spid="4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1" name="圆角矩形 32"/>
          <p:cNvSpPr>
            <a:spLocks noChangeArrowheads="1"/>
          </p:cNvSpPr>
          <p:nvPr/>
        </p:nvSpPr>
        <p:spPr bwMode="auto">
          <a:xfrm>
            <a:off x="1866900" y="48228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8482" name="圆角矩形 32"/>
          <p:cNvSpPr>
            <a:spLocks noChangeArrowheads="1"/>
          </p:cNvSpPr>
          <p:nvPr/>
        </p:nvSpPr>
        <p:spPr bwMode="auto">
          <a:xfrm>
            <a:off x="1866900" y="416083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8483" name="圆角矩形 32"/>
          <p:cNvSpPr>
            <a:spLocks noChangeArrowheads="1"/>
          </p:cNvSpPr>
          <p:nvPr/>
        </p:nvSpPr>
        <p:spPr bwMode="auto">
          <a:xfrm>
            <a:off x="1866900" y="34512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8484" name="圆角矩形 32"/>
          <p:cNvSpPr>
            <a:spLocks noChangeArrowheads="1"/>
          </p:cNvSpPr>
          <p:nvPr/>
        </p:nvSpPr>
        <p:spPr bwMode="auto">
          <a:xfrm>
            <a:off x="1866900" y="270986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8485" name="圆角矩形 32"/>
          <p:cNvSpPr>
            <a:spLocks noChangeArrowheads="1"/>
          </p:cNvSpPr>
          <p:nvPr/>
        </p:nvSpPr>
        <p:spPr bwMode="auto">
          <a:xfrm>
            <a:off x="1866900" y="204787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cxnSp>
        <p:nvCxnSpPr>
          <p:cNvPr id="14848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48487" name="圆角矩形 32"/>
          <p:cNvSpPr>
            <a:spLocks noChangeArrowheads="1"/>
          </p:cNvSpPr>
          <p:nvPr/>
        </p:nvSpPr>
        <p:spPr bwMode="auto">
          <a:xfrm>
            <a:off x="1866900" y="55483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8488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170" tIns="46990" rIns="90170" bIns="4699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她</a:t>
            </a:r>
          </a:p>
        </p:txBody>
      </p:sp>
      <p:sp>
        <p:nvSpPr>
          <p:cNvPr id="148489" name="文本框 88"/>
          <p:cNvSpPr>
            <a:spLocks noChangeArrowheads="1"/>
          </p:cNvSpPr>
          <p:nvPr/>
        </p:nvSpPr>
        <p:spPr bwMode="auto">
          <a:xfrm>
            <a:off x="2079625" y="2046288"/>
            <a:ext cx="904875" cy="525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170" tIns="46990" rIns="90170" bIns="4699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他</a:t>
            </a:r>
          </a:p>
        </p:txBody>
      </p:sp>
      <p:sp>
        <p:nvSpPr>
          <p:cNvPr id="148490" name="文本框 107"/>
          <p:cNvSpPr>
            <a:spLocks noChangeArrowheads="1"/>
          </p:cNvSpPr>
          <p:nvPr/>
        </p:nvSpPr>
        <p:spPr bwMode="auto">
          <a:xfrm>
            <a:off x="2063750" y="2725738"/>
            <a:ext cx="903288" cy="525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汉语</a:t>
            </a:r>
          </a:p>
        </p:txBody>
      </p:sp>
      <p:grpSp>
        <p:nvGrpSpPr>
          <p:cNvPr id="14849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148514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zh-CN" altLang="en-US" sz="3600" b="1" i="0" u="none" strike="noStrike" kern="1200" cap="none" spc="0" normalizeH="0" baseline="0" noProof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生词</a:t>
              </a:r>
              <a:r>
                <a:rPr kumimoji="0" lang="en-US" altLang="zh-CN" sz="3600" b="1" i="1" u="none" strike="noStrike" kern="1200" cap="none" spc="0" normalizeH="0" baseline="0" noProof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New Words</a:t>
              </a:r>
              <a:endParaRPr kumimoji="0" lang="zh-CN" altLang="en-US" sz="3600" b="1" i="1" u="none" strike="noStrike" kern="1200" cap="none" spc="0" normalizeH="0" baseline="0" noProof="0" smtClean="0">
                <a:ln>
                  <a:noFill/>
                </a:ln>
                <a:solidFill>
                  <a:srgbClr val="D09E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8492" name="文本框 152"/>
          <p:cNvSpPr>
            <a:spLocks noChangeArrowheads="1"/>
          </p:cNvSpPr>
          <p:nvPr/>
        </p:nvSpPr>
        <p:spPr bwMode="auto">
          <a:xfrm>
            <a:off x="3587750" y="1338263"/>
            <a:ext cx="8001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Times New Roman" panose="02020603050405020304" pitchFamily="18" charset="0"/>
              </a:rPr>
              <a:t>她们</a:t>
            </a:r>
          </a:p>
        </p:txBody>
      </p:sp>
      <p:sp>
        <p:nvSpPr>
          <p:cNvPr id="148493" name="文本框 152"/>
          <p:cNvSpPr>
            <a:spLocks noChangeArrowheads="1"/>
          </p:cNvSpPr>
          <p:nvPr/>
        </p:nvSpPr>
        <p:spPr bwMode="auto">
          <a:xfrm>
            <a:off x="5119688" y="1355725"/>
            <a:ext cx="312578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Times New Roman" panose="02020603050405020304" pitchFamily="18" charset="0"/>
              </a:rPr>
              <a:t>她们是中国人</a:t>
            </a:r>
          </a:p>
        </p:txBody>
      </p:sp>
      <p:sp>
        <p:nvSpPr>
          <p:cNvPr id="148494" name="文本框 107"/>
          <p:cNvSpPr>
            <a:spLocks noChangeArrowheads="1"/>
          </p:cNvSpPr>
          <p:nvPr/>
        </p:nvSpPr>
        <p:spPr bwMode="auto">
          <a:xfrm>
            <a:off x="2254250" y="3467100"/>
            <a:ext cx="542925" cy="52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国</a:t>
            </a:r>
          </a:p>
        </p:txBody>
      </p:sp>
      <p:sp>
        <p:nvSpPr>
          <p:cNvPr id="148495" name="文本框 107"/>
          <p:cNvSpPr>
            <a:spLocks noChangeArrowheads="1"/>
          </p:cNvSpPr>
          <p:nvPr/>
        </p:nvSpPr>
        <p:spPr bwMode="auto">
          <a:xfrm>
            <a:off x="2274888" y="4162425"/>
            <a:ext cx="542925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哪</a:t>
            </a:r>
          </a:p>
        </p:txBody>
      </p:sp>
      <p:sp>
        <p:nvSpPr>
          <p:cNvPr id="148496" name="文本框 107"/>
          <p:cNvSpPr>
            <a:spLocks noChangeArrowheads="1"/>
          </p:cNvSpPr>
          <p:nvPr/>
        </p:nvSpPr>
        <p:spPr bwMode="auto">
          <a:xfrm>
            <a:off x="2074863" y="4818063"/>
            <a:ext cx="903287" cy="525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同学</a:t>
            </a:r>
          </a:p>
        </p:txBody>
      </p:sp>
      <p:sp>
        <p:nvSpPr>
          <p:cNvPr id="148497" name="文本框 107"/>
          <p:cNvSpPr>
            <a:spLocks noChangeArrowheads="1"/>
          </p:cNvSpPr>
          <p:nvPr/>
        </p:nvSpPr>
        <p:spPr bwMode="auto">
          <a:xfrm>
            <a:off x="2092325" y="5543550"/>
            <a:ext cx="903288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朋友</a:t>
            </a:r>
          </a:p>
        </p:txBody>
      </p:sp>
      <p:sp>
        <p:nvSpPr>
          <p:cNvPr id="148498" name="文本框 152"/>
          <p:cNvSpPr>
            <a:spLocks noChangeArrowheads="1"/>
          </p:cNvSpPr>
          <p:nvPr/>
        </p:nvSpPr>
        <p:spPr bwMode="auto">
          <a:xfrm>
            <a:off x="3567113" y="2058988"/>
            <a:ext cx="8001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Times New Roman" panose="02020603050405020304" pitchFamily="18" charset="0"/>
              </a:rPr>
              <a:t>他们</a:t>
            </a:r>
          </a:p>
        </p:txBody>
      </p:sp>
      <p:sp>
        <p:nvSpPr>
          <p:cNvPr id="148499" name="文本框 152"/>
          <p:cNvSpPr>
            <a:spLocks noChangeArrowheads="1"/>
          </p:cNvSpPr>
          <p:nvPr/>
        </p:nvSpPr>
        <p:spPr bwMode="auto">
          <a:xfrm>
            <a:off x="5099050" y="2044700"/>
            <a:ext cx="31257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Times New Roman" panose="02020603050405020304" pitchFamily="18" charset="0"/>
              </a:rPr>
              <a:t>他们是美国人</a:t>
            </a:r>
          </a:p>
        </p:txBody>
      </p:sp>
      <p:sp>
        <p:nvSpPr>
          <p:cNvPr id="148500" name="文本框 152"/>
          <p:cNvSpPr>
            <a:spLocks noChangeArrowheads="1"/>
          </p:cNvSpPr>
          <p:nvPr/>
        </p:nvSpPr>
        <p:spPr bwMode="auto">
          <a:xfrm>
            <a:off x="3567113" y="3467100"/>
            <a:ext cx="8001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Times New Roman" panose="02020603050405020304" pitchFamily="18" charset="0"/>
              </a:rPr>
              <a:t>中国</a:t>
            </a:r>
          </a:p>
        </p:txBody>
      </p:sp>
      <p:sp>
        <p:nvSpPr>
          <p:cNvPr id="148501" name="文本框 152"/>
          <p:cNvSpPr>
            <a:spLocks noChangeArrowheads="1"/>
          </p:cNvSpPr>
          <p:nvPr/>
        </p:nvSpPr>
        <p:spPr bwMode="auto">
          <a:xfrm>
            <a:off x="5099050" y="3484563"/>
            <a:ext cx="312578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Times New Roman" panose="02020603050405020304" pitchFamily="18" charset="0"/>
              </a:rPr>
              <a:t>美国</a:t>
            </a:r>
          </a:p>
        </p:txBody>
      </p:sp>
      <p:sp>
        <p:nvSpPr>
          <p:cNvPr id="148502" name="文本框 152"/>
          <p:cNvSpPr>
            <a:spLocks noChangeArrowheads="1"/>
          </p:cNvSpPr>
          <p:nvPr/>
        </p:nvSpPr>
        <p:spPr bwMode="auto">
          <a:xfrm>
            <a:off x="7154863" y="2732088"/>
            <a:ext cx="312578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Times New Roman" panose="02020603050405020304" pitchFamily="18" charset="0"/>
              </a:rPr>
              <a:t>李月是汉语老师</a:t>
            </a:r>
          </a:p>
        </p:txBody>
      </p:sp>
      <p:sp>
        <p:nvSpPr>
          <p:cNvPr id="148503" name="文本框 152"/>
          <p:cNvSpPr>
            <a:spLocks noChangeArrowheads="1"/>
          </p:cNvSpPr>
          <p:nvPr/>
        </p:nvSpPr>
        <p:spPr bwMode="auto">
          <a:xfrm>
            <a:off x="3576638" y="2714625"/>
            <a:ext cx="8001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Times New Roman" panose="02020603050405020304" pitchFamily="18" charset="0"/>
              </a:rPr>
              <a:t>汉语</a:t>
            </a:r>
          </a:p>
        </p:txBody>
      </p:sp>
      <p:sp>
        <p:nvSpPr>
          <p:cNvPr id="148504" name="文本框 152"/>
          <p:cNvSpPr>
            <a:spLocks noChangeArrowheads="1"/>
          </p:cNvSpPr>
          <p:nvPr/>
        </p:nvSpPr>
        <p:spPr bwMode="auto">
          <a:xfrm>
            <a:off x="5108575" y="2732088"/>
            <a:ext cx="312578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Times New Roman" panose="02020603050405020304" pitchFamily="18" charset="0"/>
              </a:rPr>
              <a:t>汉语老师</a:t>
            </a:r>
          </a:p>
        </p:txBody>
      </p:sp>
      <p:sp>
        <p:nvSpPr>
          <p:cNvPr id="148505" name="文本框 152"/>
          <p:cNvSpPr>
            <a:spLocks noChangeArrowheads="1"/>
          </p:cNvSpPr>
          <p:nvPr/>
        </p:nvSpPr>
        <p:spPr bwMode="auto">
          <a:xfrm>
            <a:off x="7165975" y="4179888"/>
            <a:ext cx="312578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Times New Roman" panose="02020603050405020304" pitchFamily="18" charset="0"/>
              </a:rPr>
              <a:t>你是哪国人</a:t>
            </a:r>
          </a:p>
        </p:txBody>
      </p:sp>
      <p:sp>
        <p:nvSpPr>
          <p:cNvPr id="148506" name="文本框 152"/>
          <p:cNvSpPr>
            <a:spLocks noChangeArrowheads="1"/>
          </p:cNvSpPr>
          <p:nvPr/>
        </p:nvSpPr>
        <p:spPr bwMode="auto">
          <a:xfrm>
            <a:off x="3587750" y="4162425"/>
            <a:ext cx="4921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Times New Roman" panose="02020603050405020304" pitchFamily="18" charset="0"/>
              </a:rPr>
              <a:t>哪</a:t>
            </a:r>
          </a:p>
        </p:txBody>
      </p:sp>
      <p:sp>
        <p:nvSpPr>
          <p:cNvPr id="148507" name="文本框 152"/>
          <p:cNvSpPr>
            <a:spLocks noChangeArrowheads="1"/>
          </p:cNvSpPr>
          <p:nvPr/>
        </p:nvSpPr>
        <p:spPr bwMode="auto">
          <a:xfrm>
            <a:off x="5119688" y="4179888"/>
            <a:ext cx="312578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Times New Roman" panose="02020603050405020304" pitchFamily="18" charset="0"/>
              </a:rPr>
              <a:t>哪国</a:t>
            </a:r>
          </a:p>
        </p:txBody>
      </p:sp>
      <p:sp>
        <p:nvSpPr>
          <p:cNvPr id="148508" name="文本框 152"/>
          <p:cNvSpPr>
            <a:spLocks noChangeArrowheads="1"/>
          </p:cNvSpPr>
          <p:nvPr/>
        </p:nvSpPr>
        <p:spPr bwMode="auto">
          <a:xfrm>
            <a:off x="3567113" y="4865688"/>
            <a:ext cx="17224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Times New Roman" panose="02020603050405020304" pitchFamily="18" charset="0"/>
              </a:rPr>
              <a:t>我们是同学</a:t>
            </a:r>
          </a:p>
        </p:txBody>
      </p:sp>
      <p:sp>
        <p:nvSpPr>
          <p:cNvPr id="148509" name="文本框 152"/>
          <p:cNvSpPr>
            <a:spLocks noChangeArrowheads="1"/>
          </p:cNvSpPr>
          <p:nvPr/>
        </p:nvSpPr>
        <p:spPr bwMode="auto">
          <a:xfrm>
            <a:off x="3567113" y="5589588"/>
            <a:ext cx="14160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Times New Roman" panose="02020603050405020304" pitchFamily="18" charset="0"/>
              </a:rPr>
              <a:t>中国朋友</a:t>
            </a:r>
          </a:p>
        </p:txBody>
      </p:sp>
      <p:sp>
        <p:nvSpPr>
          <p:cNvPr id="148510" name="文本框 152"/>
          <p:cNvSpPr>
            <a:spLocks noChangeArrowheads="1"/>
          </p:cNvSpPr>
          <p:nvPr/>
        </p:nvSpPr>
        <p:spPr bwMode="auto">
          <a:xfrm>
            <a:off x="5192713" y="5575300"/>
            <a:ext cx="312578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Times New Roman" panose="02020603050405020304" pitchFamily="18" charset="0"/>
              </a:rPr>
              <a:t>美国朋友</a:t>
            </a:r>
          </a:p>
        </p:txBody>
      </p:sp>
      <p:grpSp>
        <p:nvGrpSpPr>
          <p:cNvPr id="148511" name="组合 23"/>
          <p:cNvGrpSpPr>
            <a:grpSpLocks/>
          </p:cNvGrpSpPr>
          <p:nvPr/>
        </p:nvGrpSpPr>
        <p:grpSpPr bwMode="auto">
          <a:xfrm>
            <a:off x="1866900" y="1306513"/>
            <a:ext cx="1338263" cy="546100"/>
            <a:chOff x="682668" y="3939837"/>
            <a:chExt cx="1338943" cy="545509"/>
          </a:xfrm>
        </p:grpSpPr>
        <p:sp>
          <p:nvSpPr>
            <p:cNvPr id="14851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48513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170" tIns="46990" rIns="90170" bIns="4699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zh-CN" altLang="en-US" sz="2800" b="1" i="0" u="none" strike="noStrike" kern="120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  <a:cs typeface="+mn-cs"/>
                  <a:sym typeface="宋体" panose="02010600030101010101" pitchFamily="2" charset="-122"/>
                </a:rPr>
                <a:t>她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0829131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956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09570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9575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zh-CN" altLang="en-US" sz="3600" b="1" i="0" u="none" strike="noStrike" kern="1200" cap="none" spc="0" normalizeH="0" baseline="0" noProof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课文</a:t>
              </a:r>
              <a:r>
                <a:rPr kumimoji="0" lang="en-US" altLang="zh-CN" sz="3600" b="1" i="1" u="none" strike="noStrike" kern="1200" cap="none" spc="0" normalizeH="0" baseline="0" noProof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Text 1</a:t>
              </a:r>
              <a:endParaRPr kumimoji="0" lang="zh-CN" altLang="en-US" sz="3600" b="1" i="1" u="none" strike="noStrike" kern="1200" cap="none" spc="0" normalizeH="0" baseline="0" noProof="0" smtClean="0">
                <a:ln>
                  <a:noFill/>
                </a:ln>
                <a:solidFill>
                  <a:srgbClr val="D09E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9571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76350" y="3344863"/>
            <a:ext cx="7285038" cy="2332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     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shì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shuí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?</a:t>
            </a: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A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：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她  是   谁？</a:t>
            </a: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 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shì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wǒ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de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Hànyǔ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lǎoshī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,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jiào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Lǐyuè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.</a:t>
            </a: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B</a:t>
            </a:r>
            <a:r>
              <a:rPr kumimoji="0" lang="zh-CN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： 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她 是  我 的  汉语   老师，她   叫    李月。</a:t>
            </a:r>
            <a:endParaRPr kumimoji="0" lang="zh-CN" altLang="en-US" sz="2400" b="1" i="0" u="none" strike="noStrike" kern="1200" cap="none" spc="0" normalizeH="0" baseline="0" noProof="0" dirty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250" y="2444750"/>
            <a:ext cx="2705100" cy="1800225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4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957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在教室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方正舒体" pitchFamily="2" charset="-122"/>
                <a:ea typeface="方正舒体" pitchFamily="2" charset="-122"/>
                <a:cs typeface="+mn-cs"/>
              </a:rPr>
              <a:t> 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方正舒体" pitchFamily="2" charset="-122"/>
                <a:ea typeface="方正舒体" pitchFamily="2" charset="-122"/>
                <a:cs typeface="+mn-cs"/>
              </a:rPr>
              <a:t>In the classroom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方正舒体" pitchFamily="2" charset="-122"/>
              <a:ea typeface="方正舒体" pitchFamily="2" charset="-122"/>
              <a:cs typeface="+mn-cs"/>
            </a:endParaRPr>
          </a:p>
        </p:txBody>
      </p:sp>
      <p:pic>
        <p:nvPicPr>
          <p:cNvPr id="2" name="已录制的声音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680200" y="29765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44850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86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To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ask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one’s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nationality</a:t>
            </a:r>
            <a:endParaRPr kumimoji="1" lang="zh-CN" altLang="en-US" dirty="0"/>
          </a:p>
        </p:txBody>
      </p:sp>
      <p:sp>
        <p:nvSpPr>
          <p:cNvPr id="4" name="内容占位符 2"/>
          <p:cNvSpPr>
            <a:spLocks noGrp="1"/>
          </p:cNvSpPr>
          <p:nvPr>
            <p:ph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lvl="0" indent="0" eaLnBrk="1" hangingPunct="1">
              <a:lnSpc>
                <a:spcPct val="140000"/>
              </a:lnSpc>
              <a:spcBef>
                <a:spcPct val="0"/>
              </a:spcBef>
              <a:buNone/>
              <a:defRPr/>
            </a:pPr>
            <a:r>
              <a:rPr lang="en-US" altLang="zh-CN" sz="3600" b="1" dirty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4000" b="1" dirty="0" err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4000" b="1" dirty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4000" b="1" dirty="0" err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4000" b="1" dirty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zh-CN" altLang="en-US" sz="4000" b="1" dirty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4000" b="1" dirty="0" err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nǎɡuó</a:t>
            </a:r>
            <a:r>
              <a:rPr lang="en-US" altLang="zh-CN" sz="4000" b="1" dirty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4000" b="1" dirty="0" err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rén</a:t>
            </a:r>
            <a:r>
              <a:rPr lang="zh-CN" altLang="en-US" sz="4000" b="1" dirty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？</a:t>
            </a:r>
            <a:endParaRPr lang="en-US" altLang="zh-CN" sz="4000" b="1" dirty="0">
              <a:solidFill>
                <a:prstClr val="black"/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 marL="0" lvl="0" indent="0" eaLnBrk="1" hangingPunct="1">
              <a:lnSpc>
                <a:spcPct val="140000"/>
              </a:lnSpc>
              <a:spcBef>
                <a:spcPct val="0"/>
              </a:spcBef>
              <a:buNone/>
              <a:defRPr/>
            </a:pPr>
            <a:r>
              <a:rPr lang="zh-CN" altLang="en-US" sz="4000" b="1" dirty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你  是   哪国  人？</a:t>
            </a:r>
            <a:r>
              <a:rPr kumimoji="1" lang="zh-CN" altLang="en-US" dirty="0" smtClean="0"/>
              <a:t>？</a:t>
            </a:r>
            <a:r>
              <a:rPr kumimoji="1" lang="en-US" altLang="zh-CN" dirty="0" smtClean="0"/>
              <a:t>Where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are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you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from?</a:t>
            </a:r>
            <a:endParaRPr kumimoji="1" lang="zh-CN" altLang="en-US" dirty="0" smtClean="0"/>
          </a:p>
          <a:p>
            <a:pPr marL="0" indent="0">
              <a:buFontTx/>
              <a:buNone/>
            </a:pPr>
            <a:endParaRPr kumimoji="1" lang="zh-CN" altLang="en-US" dirty="0" smtClean="0"/>
          </a:p>
          <a:p>
            <a:pPr marL="0" indent="0">
              <a:buFontTx/>
              <a:buNone/>
            </a:pPr>
            <a:endParaRPr lang="it-IT" altLang="zh-CN" dirty="0"/>
          </a:p>
          <a:p>
            <a:pPr marL="0" indent="0">
              <a:buFontTx/>
              <a:buNone/>
            </a:pPr>
            <a:r>
              <a:rPr lang="it-IT" altLang="zh-CN" sz="4000" b="1" dirty="0" err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Wǒ</a:t>
            </a:r>
            <a:r>
              <a:rPr lang="it-IT" altLang="zh-CN" sz="4000" b="1" dirty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</a:t>
            </a:r>
            <a:r>
              <a:rPr lang="zh-CN" altLang="en-US" sz="4000" b="1" dirty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 </a:t>
            </a:r>
            <a:r>
              <a:rPr lang="en-US" altLang="zh-CN" sz="4000" b="1" dirty="0" err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shì</a:t>
            </a:r>
            <a:r>
              <a:rPr lang="zh-CN" altLang="en-US" sz="4000" b="1" dirty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en-US" altLang="zh-CN" sz="4000" b="1" dirty="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 marL="0" indent="0">
              <a:buFontTx/>
              <a:buNone/>
            </a:pPr>
            <a:r>
              <a:rPr lang="zh-CN" altLang="en-US" sz="4000" b="1" dirty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我</a:t>
            </a:r>
            <a:r>
              <a:rPr lang="en-US" altLang="zh-CN" sz="4000" b="1" dirty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     </a:t>
            </a:r>
            <a:r>
              <a:rPr lang="zh-CN" altLang="en-US" sz="4000" b="1" dirty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是</a:t>
            </a:r>
            <a:r>
              <a:rPr kumimoji="1" lang="mr-IN" altLang="zh-CN" sz="4000" dirty="0" smtClean="0"/>
              <a:t>……</a:t>
            </a:r>
            <a:r>
              <a:rPr kumimoji="1" lang="en-US" altLang="zh-CN" sz="4000" dirty="0" smtClean="0"/>
              <a:t> </a:t>
            </a:r>
            <a:r>
              <a:rPr kumimoji="1" lang="zh-CN" altLang="en-US" sz="4000" dirty="0" smtClean="0"/>
              <a:t>          </a:t>
            </a:r>
            <a:r>
              <a:rPr kumimoji="1" lang="en-US" altLang="zh-CN" dirty="0" smtClean="0"/>
              <a:t>I’m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from</a:t>
            </a:r>
            <a:r>
              <a:rPr kumimoji="1" lang="mr-IN" altLang="zh-CN" dirty="0" smtClean="0"/>
              <a:t>…</a:t>
            </a:r>
            <a:endParaRPr kumimoji="1" lang="en-US" altLang="zh-CN" dirty="0" smtClean="0"/>
          </a:p>
          <a:p>
            <a:pPr marL="0" indent="0">
              <a:buFontTx/>
              <a:buNone/>
            </a:pPr>
            <a:endParaRPr kumimoji="1" lang="zh-CN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694479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161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11618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11623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zh-CN" altLang="en-US" sz="3600" b="1" i="0" u="none" strike="noStrike" kern="1200" cap="none" spc="0" normalizeH="0" baseline="0" noProof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课文</a:t>
              </a:r>
              <a:r>
                <a:rPr kumimoji="0" lang="en-US" altLang="zh-CN" sz="3600" b="1" i="1" u="none" strike="noStrike" kern="1200" cap="none" spc="0" normalizeH="0" baseline="0" noProof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Text 2</a:t>
              </a:r>
              <a:endParaRPr kumimoji="0" lang="zh-CN" altLang="en-US" sz="3600" b="1" i="1" u="none" strike="noStrike" kern="1200" cap="none" spc="0" normalizeH="0" baseline="0" noProof="0" smtClean="0">
                <a:ln>
                  <a:noFill/>
                </a:ln>
                <a:solidFill>
                  <a:srgbClr val="D09E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1619" name="Rectangle 2"/>
          <p:cNvSpPr>
            <a:spLocks noChangeArrowheads="1"/>
          </p:cNvSpPr>
          <p:nvPr/>
        </p:nvSpPr>
        <p:spPr bwMode="auto">
          <a:xfrm>
            <a:off x="1057275" y="1620838"/>
            <a:ext cx="93329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99FF99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47775" y="2254250"/>
            <a:ext cx="6323013" cy="345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 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Nǐ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shì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nǎɡuó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rén</a:t>
            </a:r>
            <a:r>
              <a:rPr kumimoji="0" lang="zh-CN" alt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？</a:t>
            </a:r>
            <a:endParaRPr kumimoji="0" lang="en-US" altLang="zh-CN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A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：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你  是   哪国  人？</a:t>
            </a: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 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Wǒ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shì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Měiɡuó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rén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,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nǐ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ne?</a:t>
            </a: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B</a:t>
            </a:r>
            <a:r>
              <a:rPr kumimoji="0" lang="zh-CN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：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我   是   美国    人，你  呢？</a:t>
            </a:r>
            <a:endParaRPr kumimoji="0" lang="en-US" altLang="zh-CN" sz="2800" b="1" i="0" u="none" strike="noStrike" kern="1200" cap="none" spc="0" normalizeH="0" baseline="0" noProof="0" dirty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 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Wǒ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shì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Zhōnɡɡuó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rén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. </a:t>
            </a: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A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：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我   是     中国      人。</a:t>
            </a:r>
            <a:endParaRPr kumimoji="0" lang="zh-CN" altLang="en-US" sz="2400" b="1" i="0" u="none" strike="noStrike" kern="1200" cap="none" spc="0" normalizeH="0" baseline="0" noProof="0" dirty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138" y="2301875"/>
            <a:ext cx="2701925" cy="1800225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4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1622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在图书馆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方正舒体" pitchFamily="2" charset="-122"/>
                <a:ea typeface="方正舒体" pitchFamily="2" charset="-122"/>
                <a:cs typeface="+mn-cs"/>
              </a:rPr>
              <a:t> 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方正舒体" pitchFamily="2" charset="-122"/>
                <a:ea typeface="方正舒体" pitchFamily="2" charset="-122"/>
                <a:cs typeface="+mn-cs"/>
              </a:rPr>
              <a:t>In the library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方正舒体" pitchFamily="2" charset="-122"/>
              <a:ea typeface="方正舒体" pitchFamily="2" charset="-122"/>
              <a:cs typeface="+mn-cs"/>
            </a:endParaRPr>
          </a:p>
        </p:txBody>
      </p:sp>
      <p:pic>
        <p:nvPicPr>
          <p:cNvPr id="2" name="text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53452" y="241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94737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907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366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13666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13671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zh-CN" altLang="en-US" sz="3600" b="1" i="0" u="none" strike="noStrike" kern="1200" cap="none" spc="0" normalizeH="0" baseline="0" noProof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课文</a:t>
              </a:r>
              <a:r>
                <a:rPr kumimoji="0" lang="en-US" altLang="zh-CN" sz="3600" b="1" i="1" u="none" strike="noStrike" kern="1200" cap="none" spc="0" normalizeH="0" baseline="0" noProof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Text 3</a:t>
              </a:r>
              <a:endParaRPr kumimoji="0" lang="zh-CN" altLang="en-US" sz="3600" b="1" i="1" u="none" strike="noStrike" kern="1200" cap="none" spc="0" normalizeH="0" baseline="0" noProof="0" smtClean="0">
                <a:ln>
                  <a:noFill/>
                </a:ln>
                <a:solidFill>
                  <a:srgbClr val="D09E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93170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50000"/>
                </a:prstClr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6463" y="2219325"/>
            <a:ext cx="2700337" cy="1800225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4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3669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看照片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方正舒体" pitchFamily="2" charset="-122"/>
                <a:ea typeface="方正舒体" pitchFamily="2" charset="-122"/>
                <a:cs typeface="+mn-cs"/>
              </a:rPr>
              <a:t> 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方正舒体" pitchFamily="2" charset="-122"/>
                <a:ea typeface="方正舒体" pitchFamily="2" charset="-122"/>
                <a:cs typeface="+mn-cs"/>
              </a:rPr>
              <a:t>Looking at the photo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方正舒体" pitchFamily="2" charset="-122"/>
              <a:ea typeface="方正舒体" pitchFamily="2" charset="-122"/>
              <a:cs typeface="+mn-cs"/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68413" y="1652588"/>
            <a:ext cx="7323137" cy="4573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     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shì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shuí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?</a:t>
            </a: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A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：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他 是   谁？</a:t>
            </a: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 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shì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wǒ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tónɡxué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.  </a:t>
            </a:r>
            <a:endParaRPr kumimoji="0" lang="en-US" altLang="zh-CN" sz="2400" b="1" i="0" u="none" strike="noStrike" kern="1200" cap="none" spc="0" normalizeH="0" baseline="0" noProof="0" dirty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B</a:t>
            </a:r>
            <a:r>
              <a:rPr kumimoji="0" lang="zh-CN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：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他   是 我   同学。</a:t>
            </a:r>
            <a:endParaRPr kumimoji="0" lang="en-US" altLang="zh-CN" sz="2800" b="1" i="0" u="none" strike="noStrike" kern="1200" cap="none" spc="0" normalizeH="0" baseline="0" noProof="0" dirty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 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ne?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shì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nǐ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tónɡxué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ma? </a:t>
            </a: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A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：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她 呢？她 是  你    同学   吗？</a:t>
            </a:r>
            <a:endParaRPr kumimoji="0" lang="en-US" altLang="zh-CN" sz="2800" b="1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 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bú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shì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wǒ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tónɡxué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,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shì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wǒ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pénɡyou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.</a:t>
            </a:r>
          </a:p>
          <a:p>
            <a:pPr marL="0" marR="0" lvl="0" indent="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B</a:t>
            </a:r>
            <a:r>
              <a:rPr kumimoji="0" lang="zh-CN" alt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：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7F7F7F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她  不  是  我   同学， 她  是  我    朋友。</a:t>
            </a:r>
            <a:endParaRPr kumimoji="0" lang="zh-CN" altLang="en-US" sz="2400" b="1" i="0" u="none" strike="noStrike" kern="1200" cap="none" spc="0" normalizeH="0" baseline="0" noProof="0" dirty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</p:txBody>
      </p:sp>
      <p:pic>
        <p:nvPicPr>
          <p:cNvPr id="4" name="text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54026" y="23433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81618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4" dur="146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58906" y="1"/>
            <a:ext cx="10694894" cy="1690688"/>
          </a:xfrm>
        </p:spPr>
        <p:txBody>
          <a:bodyPr/>
          <a:lstStyle/>
          <a:p>
            <a:r>
              <a:rPr kumimoji="1" lang="zh-CN" altLang="en-US" b="1" dirty="0" smtClean="0"/>
              <a:t>人称代词</a:t>
            </a:r>
            <a:r>
              <a:rPr kumimoji="1" lang="en-US" altLang="zh-CN" b="1" dirty="0" smtClean="0"/>
              <a:t>Pronouns</a:t>
            </a:r>
            <a:endParaRPr kumimoji="1" lang="zh-CN" altLang="en-US" b="1" dirty="0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  <p:extLst/>
          </p:nvPr>
        </p:nvGraphicFramePr>
        <p:xfrm>
          <a:off x="838200" y="1438835"/>
          <a:ext cx="10390093" cy="524256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259541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2055402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399692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2507088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3168370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</a:tblGrid>
              <a:tr h="66328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4000" b="0" dirty="0" err="1" smtClean="0">
                          <a:solidFill>
                            <a:srgbClr val="0070C0"/>
                          </a:solidFill>
                        </a:rPr>
                        <a:t>nǐ</a:t>
                      </a:r>
                      <a:endParaRPr lang="en-US" altLang="zh-CN" sz="4000" b="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zh-CN" altLang="en-US" sz="4000" b="0" dirty="0" smtClean="0"/>
                        <a:t>你</a:t>
                      </a:r>
                      <a:endParaRPr lang="zh-CN" altLang="en-US" sz="4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4000" b="0" dirty="0" smtClean="0"/>
                        <a:t>you</a:t>
                      </a:r>
                      <a:endParaRPr lang="zh-CN" altLang="en-US" sz="4000" b="0" dirty="0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algn="ctr"/>
                      <a:endParaRPr lang="en-US" altLang="zh-CN" sz="4000" b="0" dirty="0" smtClean="0"/>
                    </a:p>
                    <a:p>
                      <a:pPr algn="ctr"/>
                      <a:endParaRPr lang="en-US" altLang="zh-CN" sz="4000" b="0" dirty="0" smtClean="0"/>
                    </a:p>
                    <a:p>
                      <a:pPr algn="ctr"/>
                      <a:r>
                        <a:rPr lang="en-US" altLang="zh-CN" sz="4000" b="0" dirty="0" smtClean="0"/>
                        <a:t>   </a:t>
                      </a:r>
                      <a:r>
                        <a:rPr lang="en-US" altLang="zh-CN" sz="4800" b="1" dirty="0" smtClean="0"/>
                        <a:t>men</a:t>
                      </a:r>
                    </a:p>
                    <a:p>
                      <a:pPr algn="ctr"/>
                      <a:r>
                        <a:rPr lang="en-US" altLang="zh-CN" sz="4800" b="1" dirty="0" smtClean="0"/>
                        <a:t>+ </a:t>
                      </a:r>
                      <a:r>
                        <a:rPr lang="zh-CN" altLang="en-US" sz="4800" b="1" dirty="0" smtClean="0">
                          <a:latin typeface="+mn-ea"/>
                          <a:ea typeface="+mn-ea"/>
                        </a:rPr>
                        <a:t>们</a:t>
                      </a:r>
                      <a:endParaRPr lang="zh-CN" altLang="en-US" sz="4800" b="1" dirty="0">
                        <a:latin typeface="+mn-ea"/>
                        <a:ea typeface="+mn-e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4000" b="0" dirty="0" err="1" smtClean="0">
                          <a:solidFill>
                            <a:srgbClr val="0070C0"/>
                          </a:solidFill>
                        </a:rPr>
                        <a:t>nǐ</a:t>
                      </a:r>
                      <a:r>
                        <a:rPr lang="en-US" altLang="zh-CN" sz="4000" b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zh-CN" altLang="en-US" sz="40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sym typeface="SimSun" panose="02010600030101010101" pitchFamily="2" charset="-122"/>
                        </a:rPr>
                        <a:t>men</a:t>
                      </a:r>
                      <a:endParaRPr lang="zh-CN" altLang="en-US" sz="4000" b="0" dirty="0" smtClean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zh-CN" altLang="en-US" sz="4000" b="0" dirty="0" smtClean="0"/>
                        <a:t>你们</a:t>
                      </a:r>
                      <a:endParaRPr lang="zh-CN" altLang="en-US" sz="4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4000" b="0" dirty="0" smtClean="0"/>
                        <a:t>you (pl.)</a:t>
                      </a:r>
                      <a:endParaRPr lang="zh-CN" altLang="en-US" sz="4000" b="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66328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4000" dirty="0" smtClean="0">
                          <a:solidFill>
                            <a:srgbClr val="0070C0"/>
                          </a:solidFill>
                        </a:rPr>
                        <a:t>wǒ</a:t>
                      </a:r>
                    </a:p>
                    <a:p>
                      <a:r>
                        <a:rPr lang="zh-CN" altLang="en-US" sz="4000" dirty="0" smtClean="0"/>
                        <a:t>我</a:t>
                      </a:r>
                      <a:endParaRPr lang="zh-CN" altLang="en-US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4000" dirty="0" smtClean="0"/>
                        <a:t>I/me</a:t>
                      </a:r>
                      <a:endParaRPr lang="zh-CN" altLang="en-US" sz="40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4000" dirty="0" smtClean="0">
                          <a:solidFill>
                            <a:srgbClr val="0070C0"/>
                          </a:solidFill>
                        </a:rPr>
                        <a:t>wǒ </a:t>
                      </a:r>
                      <a:r>
                        <a:rPr lang="zh-CN" altLang="en-US" sz="40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sym typeface="SimSun" panose="02010600030101010101" pitchFamily="2" charset="-122"/>
                        </a:rPr>
                        <a:t>men</a:t>
                      </a:r>
                      <a:endParaRPr lang="zh-CN" altLang="en-US" sz="4000" dirty="0" smtClean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zh-CN" altLang="en-US" sz="4000" dirty="0" smtClean="0"/>
                        <a:t>我们</a:t>
                      </a:r>
                      <a:endParaRPr lang="zh-CN" altLang="en-US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4000" dirty="0" smtClean="0"/>
                        <a:t>We/us</a:t>
                      </a:r>
                      <a:endParaRPr lang="zh-CN" altLang="en-US" sz="40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694869">
                <a:tc>
                  <a:txBody>
                    <a:bodyPr/>
                    <a:lstStyle/>
                    <a:p>
                      <a:r>
                        <a:rPr lang="en-US" altLang="zh-CN" sz="4000" dirty="0" err="1" smtClean="0">
                          <a:solidFill>
                            <a:srgbClr val="0070C0"/>
                          </a:solidFill>
                        </a:rPr>
                        <a:t>tā</a:t>
                      </a:r>
                      <a:endParaRPr lang="en-US" altLang="zh-CN" sz="400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zh-CN" altLang="en-US" sz="4000" dirty="0" smtClean="0"/>
                        <a:t>他</a:t>
                      </a:r>
                      <a:endParaRPr lang="zh-CN" altLang="en-US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4000" dirty="0" smtClean="0"/>
                        <a:t>he/him</a:t>
                      </a:r>
                      <a:endParaRPr lang="zh-CN" altLang="en-US" sz="40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4000" dirty="0" err="1" smtClean="0">
                          <a:solidFill>
                            <a:srgbClr val="0070C0"/>
                          </a:solidFill>
                        </a:rPr>
                        <a:t>tā</a:t>
                      </a:r>
                      <a:r>
                        <a:rPr lang="en-US" altLang="zh-CN" sz="40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altLang="zh-CN" sz="4000" dirty="0" smtClean="0"/>
                        <a:t>men</a:t>
                      </a:r>
                      <a:endParaRPr lang="en-US" altLang="zh-CN" sz="400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zh-CN" altLang="en-US" sz="4000" dirty="0" smtClean="0"/>
                        <a:t>他们</a:t>
                      </a:r>
                      <a:endParaRPr lang="zh-CN" altLang="en-US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4000" dirty="0" smtClean="0"/>
                        <a:t>they /them</a:t>
                      </a:r>
                      <a:endParaRPr lang="zh-CN" altLang="en-US" sz="40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694869">
                <a:tc>
                  <a:txBody>
                    <a:bodyPr/>
                    <a:lstStyle/>
                    <a:p>
                      <a:r>
                        <a:rPr lang="en-US" altLang="zh-CN" sz="4000" dirty="0" err="1" smtClean="0">
                          <a:solidFill>
                            <a:srgbClr val="0070C0"/>
                          </a:solidFill>
                        </a:rPr>
                        <a:t>tā</a:t>
                      </a:r>
                      <a:endParaRPr lang="en-US" altLang="zh-CN" sz="400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zh-CN" altLang="en-US" sz="4000" dirty="0" smtClean="0"/>
                        <a:t>她</a:t>
                      </a:r>
                      <a:endParaRPr lang="zh-CN" altLang="en-US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4000" dirty="0" smtClean="0"/>
                        <a:t>she/her</a:t>
                      </a:r>
                      <a:endParaRPr lang="zh-CN" altLang="en-US" sz="40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4000" dirty="0" err="1" smtClean="0">
                          <a:solidFill>
                            <a:srgbClr val="0070C0"/>
                          </a:solidFill>
                        </a:rPr>
                        <a:t>tā</a:t>
                      </a:r>
                      <a:r>
                        <a:rPr lang="en-US" altLang="zh-CN" sz="40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altLang="zh-CN" sz="4000" dirty="0" smtClean="0"/>
                        <a:t>men</a:t>
                      </a:r>
                      <a:endParaRPr lang="en-US" altLang="zh-CN" sz="400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zh-CN" altLang="en-US" sz="4000" dirty="0" smtClean="0"/>
                        <a:t>她们</a:t>
                      </a:r>
                      <a:endParaRPr lang="zh-CN" altLang="en-US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4000" dirty="0" smtClean="0"/>
                        <a:t>They/them (girls/</a:t>
                      </a:r>
                      <a:r>
                        <a:rPr lang="en-US" altLang="zh-CN" sz="4000" baseline="0" dirty="0" smtClean="0"/>
                        <a:t> women</a:t>
                      </a:r>
                      <a:r>
                        <a:rPr lang="en-US" altLang="zh-CN" sz="4000" dirty="0" smtClean="0"/>
                        <a:t>)</a:t>
                      </a:r>
                      <a:endParaRPr lang="zh-CN" altLang="en-US" sz="40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7568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表格 4"/>
          <p:cNvGraphicFramePr>
            <a:graphicFrameLocks noGrp="1"/>
          </p:cNvGraphicFramePr>
          <p:nvPr>
            <p:extLst/>
          </p:nvPr>
        </p:nvGraphicFramePr>
        <p:xfrm>
          <a:off x="726140" y="1062317"/>
          <a:ext cx="11066930" cy="41148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970061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2536593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717818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2317294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1525164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</a:tblGrid>
              <a:tr h="79125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0" dirty="0" err="1" smtClean="0">
                          <a:solidFill>
                            <a:srgbClr val="0070C0"/>
                          </a:solidFill>
                        </a:rPr>
                        <a:t>l</a:t>
                      </a:r>
                      <a:r>
                        <a:rPr lang="en-US" altLang="zh-CN" sz="2400" b="0" dirty="0" err="1" smtClean="0">
                          <a:solidFill>
                            <a:srgbClr val="0070C0"/>
                          </a:solidFill>
                          <a:latin typeface="SimSun" panose="02010600030101010101" pitchFamily="2" charset="-122"/>
                          <a:ea typeface="SimSun" panose="02010600030101010101" pitchFamily="2" charset="-122"/>
                        </a:rPr>
                        <a:t>ǎ</a:t>
                      </a:r>
                      <a:r>
                        <a:rPr lang="en-US" altLang="zh-CN" sz="2400" b="0" dirty="0" err="1" smtClean="0">
                          <a:solidFill>
                            <a:srgbClr val="0070C0"/>
                          </a:solidFill>
                        </a:rPr>
                        <a:t>oshī</a:t>
                      </a:r>
                      <a:endParaRPr lang="en-US" altLang="zh-CN" sz="2400" b="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zh-CN" altLang="en-US" sz="2400" b="0" dirty="0" smtClean="0"/>
                        <a:t>老师</a:t>
                      </a:r>
                      <a:endParaRPr lang="zh-CN" altLang="en-US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400" b="0" dirty="0" smtClean="0"/>
                        <a:t>teacher</a:t>
                      </a:r>
                      <a:endParaRPr lang="zh-CN" altLang="en-US" sz="2400" b="0" dirty="0"/>
                    </a:p>
                  </a:txBody>
                  <a:tcPr/>
                </a:tc>
                <a:tc rowSpan="5">
                  <a:txBody>
                    <a:bodyPr/>
                    <a:lstStyle/>
                    <a:p>
                      <a:pPr algn="ctr"/>
                      <a:endParaRPr lang="en-US" altLang="zh-CN" sz="2400" dirty="0" smtClean="0"/>
                    </a:p>
                    <a:p>
                      <a:pPr algn="ctr"/>
                      <a:endParaRPr lang="en-US" altLang="zh-CN" sz="4800" dirty="0" smtClean="0"/>
                    </a:p>
                    <a:p>
                      <a:pPr algn="ctr"/>
                      <a:r>
                        <a:rPr lang="en-US" altLang="zh-CN" sz="4800" dirty="0" smtClean="0"/>
                        <a:t>men</a:t>
                      </a:r>
                    </a:p>
                    <a:p>
                      <a:pPr algn="ctr"/>
                      <a:r>
                        <a:rPr lang="en-US" altLang="zh-CN" sz="4800" dirty="0" smtClean="0"/>
                        <a:t>+ </a:t>
                      </a:r>
                      <a:r>
                        <a:rPr lang="zh-CN" altLang="en-US" sz="4800" dirty="0" smtClean="0">
                          <a:latin typeface="+mn-ea"/>
                          <a:ea typeface="+mn-ea"/>
                        </a:rPr>
                        <a:t>们</a:t>
                      </a:r>
                      <a:endParaRPr lang="zh-CN" altLang="en-US" sz="4800" dirty="0">
                        <a:latin typeface="+mn-ea"/>
                        <a:ea typeface="+mn-e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0" dirty="0" err="1" smtClean="0">
                          <a:solidFill>
                            <a:srgbClr val="0070C0"/>
                          </a:solidFill>
                        </a:rPr>
                        <a:t>l</a:t>
                      </a:r>
                      <a:r>
                        <a:rPr lang="en-US" altLang="zh-CN" sz="2400" b="0" dirty="0" err="1" smtClean="0">
                          <a:solidFill>
                            <a:srgbClr val="0070C0"/>
                          </a:solidFill>
                          <a:latin typeface="SimSun" panose="02010600030101010101" pitchFamily="2" charset="-122"/>
                          <a:ea typeface="SimSun" panose="02010600030101010101" pitchFamily="2" charset="-122"/>
                        </a:rPr>
                        <a:t>ǎ</a:t>
                      </a:r>
                      <a:r>
                        <a:rPr lang="en-US" altLang="zh-CN" sz="2400" b="0" dirty="0" err="1" smtClean="0">
                          <a:solidFill>
                            <a:srgbClr val="0070C0"/>
                          </a:solidFill>
                        </a:rPr>
                        <a:t>oshī</a:t>
                      </a:r>
                      <a:r>
                        <a:rPr lang="en-US" altLang="zh-CN" sz="24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altLang="zh-CN" sz="24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men</a:t>
                      </a:r>
                    </a:p>
                    <a:p>
                      <a:r>
                        <a:rPr lang="zh-CN" altLang="en-US" sz="2400" b="0" dirty="0" smtClean="0"/>
                        <a:t>老师们</a:t>
                      </a:r>
                      <a:endParaRPr lang="zh-CN" altLang="en-US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400" b="0" dirty="0" smtClean="0"/>
                        <a:t>teachers</a:t>
                      </a:r>
                      <a:endParaRPr lang="zh-CN" altLang="en-US" sz="2400" b="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641063">
                <a:tc>
                  <a:txBody>
                    <a:bodyPr/>
                    <a:lstStyle/>
                    <a:p>
                      <a:r>
                        <a:rPr lang="en-US" altLang="zh-CN" sz="24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fr-FR" altLang="zh-CN" sz="24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uéshēng</a:t>
                      </a:r>
                      <a:endParaRPr lang="en-US" altLang="zh-CN" sz="2400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CN" altLang="en-US" sz="2400" dirty="0" smtClean="0"/>
                        <a:t>学生</a:t>
                      </a:r>
                      <a:endParaRPr lang="zh-CN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400" dirty="0" smtClean="0"/>
                        <a:t>student</a:t>
                      </a:r>
                      <a:endParaRPr lang="zh-CN" altLang="en-US" sz="24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  <a:r>
                        <a:rPr lang="fr-FR" altLang="zh-CN" sz="24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uéshēng</a:t>
                      </a:r>
                      <a:r>
                        <a:rPr lang="en-US" altLang="zh-CN" sz="2400" dirty="0" smtClean="0"/>
                        <a:t>men</a:t>
                      </a:r>
                    </a:p>
                    <a:p>
                      <a:r>
                        <a:rPr lang="zh-CN" altLang="en-US" sz="2400" dirty="0" smtClean="0"/>
                        <a:t>学生们</a:t>
                      </a:r>
                      <a:endParaRPr lang="zh-CN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400" dirty="0" smtClean="0"/>
                        <a:t>students</a:t>
                      </a:r>
                      <a:endParaRPr lang="zh-CN" altLang="en-US" sz="2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6715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tóngxué</a:t>
                      </a:r>
                      <a:endParaRPr lang="en-US" altLang="zh-CN" sz="2400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l" defTabSz="914400" rtl="0" eaLnBrk="1" latinLnBrk="0" hangingPunct="1"/>
                      <a:r>
                        <a:rPr lang="zh-CN" altLang="en-US" sz="2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同学</a:t>
                      </a:r>
                      <a:endParaRPr lang="zh-CN" altLang="en-US" sz="2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400" dirty="0" smtClean="0"/>
                        <a:t>classmate</a:t>
                      </a:r>
                      <a:endParaRPr lang="zh-CN" altLang="en-US" sz="24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dirty="0" err="1" smtClean="0">
                          <a:solidFill>
                            <a:srgbClr val="0070C0"/>
                          </a:solidFill>
                        </a:rPr>
                        <a:t>tóngxué</a:t>
                      </a:r>
                      <a:r>
                        <a:rPr lang="en-US" altLang="zh-CN" sz="2400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en-US" altLang="zh-CN" sz="2400" dirty="0" smtClean="0"/>
                        <a:t>men</a:t>
                      </a:r>
                      <a:endParaRPr lang="en-US" altLang="zh-CN" sz="2400" dirty="0" smtClean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zh-CN" altLang="en-US" sz="2400" dirty="0" smtClean="0"/>
                        <a:t>同学们</a:t>
                      </a:r>
                      <a:endParaRPr lang="zh-CN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400" dirty="0" smtClean="0"/>
                        <a:t>classmates</a:t>
                      </a:r>
                      <a:endParaRPr lang="zh-CN" altLang="en-US" sz="2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6715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p</a:t>
                      </a:r>
                      <a:r>
                        <a:rPr lang="hu-HU" altLang="zh-CN" sz="24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éngyǒu</a:t>
                      </a:r>
                      <a:endParaRPr lang="en-US" altLang="zh-CN" sz="2400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l" defTabSz="914400" rtl="0" eaLnBrk="1" latinLnBrk="0" hangingPunct="1"/>
                      <a:r>
                        <a:rPr lang="zh-CN" altLang="en-US" sz="2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朋友</a:t>
                      </a:r>
                      <a:endParaRPr lang="zh-CN" altLang="en-US" sz="2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400" dirty="0" smtClean="0"/>
                        <a:t>friend</a:t>
                      </a:r>
                      <a:endParaRPr lang="zh-CN" altLang="en-US" sz="24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péngyǒu</a:t>
                      </a:r>
                      <a:r>
                        <a:rPr lang="en-US" altLang="zh-CN" sz="24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altLang="zh-CN" sz="2400" dirty="0" smtClean="0"/>
                        <a:t>men</a:t>
                      </a:r>
                      <a:endParaRPr lang="en-US" altLang="zh-CN" sz="2400" dirty="0" smtClean="0">
                        <a:solidFill>
                          <a:srgbClr val="0070C0"/>
                        </a:solidFill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朋友</a:t>
                      </a:r>
                      <a:r>
                        <a:rPr lang="zh-CN" altLang="en-US" sz="2400" dirty="0" smtClean="0"/>
                        <a:t>们</a:t>
                      </a:r>
                      <a:endParaRPr lang="zh-CN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400" dirty="0" smtClean="0"/>
                        <a:t>friends</a:t>
                      </a:r>
                      <a:endParaRPr lang="zh-CN" altLang="en-US" sz="2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641063">
                <a:tc>
                  <a:txBody>
                    <a:bodyPr/>
                    <a:lstStyle/>
                    <a:p>
                      <a:r>
                        <a:rPr lang="en-US" altLang="zh-CN" sz="2400" dirty="0" err="1" smtClean="0">
                          <a:solidFill>
                            <a:srgbClr val="0070C0"/>
                          </a:solidFill>
                        </a:rPr>
                        <a:t>xióngmāo</a:t>
                      </a:r>
                      <a:endParaRPr lang="en-US" altLang="zh-CN" sz="240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zh-CN" altLang="en-US" sz="2400" dirty="0" smtClean="0"/>
                        <a:t>熊猫</a:t>
                      </a:r>
                      <a:endParaRPr lang="zh-CN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400" dirty="0" smtClean="0"/>
                        <a:t>panda</a:t>
                      </a:r>
                      <a:endParaRPr lang="zh-CN" altLang="en-US" sz="24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dirty="0" err="1" smtClean="0">
                          <a:solidFill>
                            <a:srgbClr val="0070C0"/>
                          </a:solidFill>
                        </a:rPr>
                        <a:t>xióngmāo</a:t>
                      </a:r>
                      <a:r>
                        <a:rPr lang="zh-CN" altLang="en-US" sz="24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altLang="zh-CN" sz="2400" dirty="0" smtClean="0"/>
                        <a:t>men</a:t>
                      </a:r>
                      <a:endParaRPr lang="zh-CN" altLang="en-US" sz="240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zh-CN" altLang="en-US" sz="2400" dirty="0" smtClean="0"/>
                        <a:t> 熊猫们</a:t>
                      </a:r>
                      <a:endParaRPr lang="zh-CN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400" dirty="0" smtClean="0"/>
                        <a:t>pandas</a:t>
                      </a:r>
                      <a:endParaRPr lang="zh-CN" altLang="en-US" sz="2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" name="矩形 1"/>
          <p:cNvSpPr/>
          <p:nvPr/>
        </p:nvSpPr>
        <p:spPr>
          <a:xfrm>
            <a:off x="1116106" y="322729"/>
            <a:ext cx="532950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zh-CN" altLang="en-US" sz="4000" dirty="0" smtClean="0">
                <a:latin typeface="Arial" charset="0"/>
                <a:ea typeface="Arial" charset="0"/>
                <a:cs typeface="Arial" charset="0"/>
              </a:rPr>
              <a:t>名词</a:t>
            </a:r>
            <a:r>
              <a:rPr kumimoji="1" lang="en-US" altLang="zh-CN" sz="4000" dirty="0" smtClean="0">
                <a:latin typeface="Arial" charset="0"/>
                <a:ea typeface="Arial" charset="0"/>
                <a:cs typeface="Arial" charset="0"/>
              </a:rPr>
              <a:t>Nouns</a:t>
            </a:r>
            <a:endParaRPr lang="zh-CN" altLang="en-US" sz="40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991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>
            <p:extLst/>
          </p:nvPr>
        </p:nvGraphicFramePr>
        <p:xfrm>
          <a:off x="3539613" y="12580"/>
          <a:ext cx="8111614" cy="717296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596159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282159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70082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2093318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1439158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</a:tblGrid>
              <a:tr h="5568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dirty="0" err="1" smtClean="0">
                          <a:solidFill>
                            <a:srgbClr val="0070C0"/>
                          </a:solidFill>
                        </a:rPr>
                        <a:t>nǐ</a:t>
                      </a:r>
                      <a:endParaRPr lang="en-US" altLang="zh-CN" sz="180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zh-CN" altLang="en-US" dirty="0" smtClean="0"/>
                        <a:t>你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you</a:t>
                      </a:r>
                      <a:endParaRPr lang="zh-CN" altLang="en-US" dirty="0"/>
                    </a:p>
                  </a:txBody>
                  <a:tcPr/>
                </a:tc>
                <a:tc rowSpan="12">
                  <a:txBody>
                    <a:bodyPr/>
                    <a:lstStyle/>
                    <a:p>
                      <a:pPr algn="ctr"/>
                      <a:endParaRPr lang="en-US" altLang="zh-CN" dirty="0" smtClean="0"/>
                    </a:p>
                    <a:p>
                      <a:pPr algn="ctr"/>
                      <a:endParaRPr lang="en-US" altLang="zh-CN" dirty="0" smtClean="0"/>
                    </a:p>
                    <a:p>
                      <a:pPr algn="ctr"/>
                      <a:endParaRPr lang="en-US" altLang="zh-CN" dirty="0" smtClean="0"/>
                    </a:p>
                    <a:p>
                      <a:pPr algn="ctr"/>
                      <a:endParaRPr lang="en-US" altLang="zh-CN" dirty="0" smtClean="0"/>
                    </a:p>
                    <a:p>
                      <a:pPr algn="ctr"/>
                      <a:endParaRPr lang="en-US" altLang="zh-CN" dirty="0" smtClean="0"/>
                    </a:p>
                    <a:p>
                      <a:pPr algn="ctr"/>
                      <a:endParaRPr lang="en-US" altLang="zh-CN" dirty="0" smtClean="0"/>
                    </a:p>
                    <a:p>
                      <a:pPr algn="ctr"/>
                      <a:endParaRPr lang="en-US" altLang="zh-CN" dirty="0" smtClean="0"/>
                    </a:p>
                    <a:p>
                      <a:pPr algn="ctr"/>
                      <a:r>
                        <a:rPr lang="en-US" altLang="zh-CN" sz="6000" dirty="0" smtClean="0">
                          <a:solidFill>
                            <a:srgbClr val="FF0000"/>
                          </a:solidFill>
                        </a:rPr>
                        <a:t>   de</a:t>
                      </a:r>
                    </a:p>
                    <a:p>
                      <a:pPr algn="ctr"/>
                      <a:r>
                        <a:rPr lang="en-US" altLang="zh-CN" sz="6000" dirty="0" smtClean="0">
                          <a:solidFill>
                            <a:srgbClr val="FF0000"/>
                          </a:solidFill>
                        </a:rPr>
                        <a:t>+ </a:t>
                      </a:r>
                      <a:r>
                        <a:rPr lang="zh-CN" altLang="en-US" sz="6000" dirty="0" smtClean="0">
                          <a:solidFill>
                            <a:srgbClr val="FF0000"/>
                          </a:solidFill>
                        </a:rPr>
                        <a:t>的</a:t>
                      </a:r>
                      <a:endParaRPr lang="zh-CN" altLang="en-US" sz="6000" dirty="0">
                        <a:solidFill>
                          <a:srgbClr val="FF0000"/>
                        </a:solidFill>
                        <a:latin typeface="+mn-ea"/>
                        <a:ea typeface="+mn-e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dirty="0" err="1" smtClean="0">
                          <a:solidFill>
                            <a:srgbClr val="0070C0"/>
                          </a:solidFill>
                        </a:rPr>
                        <a:t>nǐ</a:t>
                      </a:r>
                      <a:r>
                        <a:rPr lang="en-US" altLang="zh-CN" sz="18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altLang="zh-CN" sz="1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sym typeface="SimSun" panose="02010600030101010101" pitchFamily="2" charset="-122"/>
                        </a:rPr>
                        <a:t>de</a:t>
                      </a:r>
                      <a:endParaRPr lang="zh-CN" altLang="en-US" dirty="0" smtClean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zh-CN" altLang="en-US" dirty="0" smtClean="0"/>
                        <a:t>你的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your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5568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dirty="0" err="1" smtClean="0">
                          <a:solidFill>
                            <a:srgbClr val="0070C0"/>
                          </a:solidFill>
                        </a:rPr>
                        <a:t>nǐ</a:t>
                      </a:r>
                      <a:r>
                        <a:rPr lang="en-US" altLang="zh-CN" sz="1800" dirty="0" smtClean="0">
                          <a:solidFill>
                            <a:srgbClr val="0070C0"/>
                          </a:solidFill>
                        </a:rPr>
                        <a:t> men</a:t>
                      </a:r>
                      <a:endParaRPr lang="zh-CN" altLang="en-US" dirty="0" smtClean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zh-CN" altLang="en-US" dirty="0" smtClean="0"/>
                        <a:t>你们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you(pl.)</a:t>
                      </a:r>
                      <a:endParaRPr lang="zh-CN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dirty="0" err="1" smtClean="0">
                          <a:solidFill>
                            <a:srgbClr val="0070C0"/>
                          </a:solidFill>
                        </a:rPr>
                        <a:t>nǐ</a:t>
                      </a:r>
                      <a:r>
                        <a:rPr lang="en-US" altLang="zh-CN" sz="1800" dirty="0" smtClean="0">
                          <a:solidFill>
                            <a:srgbClr val="0070C0"/>
                          </a:solidFill>
                        </a:rPr>
                        <a:t> men </a:t>
                      </a:r>
                      <a:r>
                        <a:rPr lang="en-US" altLang="zh-CN" sz="1800" dirty="0" smtClean="0">
                          <a:solidFill>
                            <a:schemeClr val="tx1"/>
                          </a:solidFill>
                        </a:rPr>
                        <a:t>de</a:t>
                      </a:r>
                      <a:endParaRPr lang="zh-CN" altLang="en-US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zh-CN" altLang="en-US" dirty="0" smtClean="0"/>
                        <a:t>你们的</a:t>
                      </a:r>
                      <a:endParaRPr lang="zh-CN" altLang="en-US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US" altLang="zh-CN" dirty="0" smtClean="0"/>
                        <a:t>your(pl.)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0">
                <a:tc row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dirty="0" smtClean="0">
                          <a:solidFill>
                            <a:srgbClr val="0070C0"/>
                          </a:solidFill>
                        </a:rPr>
                        <a:t>wǒ</a:t>
                      </a:r>
                    </a:p>
                    <a:p>
                      <a:r>
                        <a:rPr lang="zh-CN" altLang="en-US" dirty="0" smtClean="0"/>
                        <a:t>我</a:t>
                      </a:r>
                      <a:endParaRPr lang="zh-CN" altLang="en-US" sz="180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l"/>
                      <a:r>
                        <a:rPr lang="en-US" altLang="zh-CN" dirty="0" smtClean="0"/>
                        <a:t>I</a:t>
                      </a:r>
                      <a:r>
                        <a:rPr lang="zh-CN" altLang="en-US" baseline="0" dirty="0" smtClean="0"/>
                        <a:t> ／</a:t>
                      </a:r>
                      <a:r>
                        <a:rPr lang="en-US" altLang="zh-CN" baseline="0" dirty="0" smtClean="0"/>
                        <a:t>me</a:t>
                      </a:r>
                      <a:endParaRPr lang="zh-CN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556893">
                <a:tc v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180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l"/>
                      <a:endParaRPr lang="zh-CN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dirty="0" smtClean="0">
                          <a:solidFill>
                            <a:srgbClr val="0070C0"/>
                          </a:solidFill>
                        </a:rPr>
                        <a:t>wǒ </a:t>
                      </a:r>
                      <a:r>
                        <a:rPr lang="en-US" altLang="zh-CN" sz="1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sym typeface="SimSun" panose="02010600030101010101" pitchFamily="2" charset="-122"/>
                        </a:rPr>
                        <a:t>de</a:t>
                      </a:r>
                      <a:endParaRPr lang="zh-CN" altLang="en-US" dirty="0" smtClean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zh-CN" altLang="en-US" dirty="0" smtClean="0"/>
                        <a:t>我的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my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5568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dirty="0" err="1" smtClean="0">
                          <a:solidFill>
                            <a:srgbClr val="0070C0"/>
                          </a:solidFill>
                        </a:rPr>
                        <a:t>wǒmen</a:t>
                      </a:r>
                      <a:r>
                        <a:rPr lang="de-DE" altLang="zh-CN" dirty="0" smtClean="0"/>
                        <a:t> </a:t>
                      </a:r>
                      <a:r>
                        <a:rPr lang="zh-CN" altLang="en-US" dirty="0" smtClean="0"/>
                        <a:t>我们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we/us</a:t>
                      </a:r>
                      <a:endParaRPr lang="zh-CN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1800" dirty="0" err="1" smtClean="0">
                          <a:solidFill>
                            <a:srgbClr val="0070C0"/>
                          </a:solidFill>
                        </a:rPr>
                        <a:t>wǒmen</a:t>
                      </a:r>
                      <a:r>
                        <a:rPr lang="de-DE" altLang="zh-CN" dirty="0" smtClean="0"/>
                        <a:t> de</a:t>
                      </a:r>
                    </a:p>
                    <a:p>
                      <a:r>
                        <a:rPr lang="zh-CN" altLang="en-US" dirty="0" smtClean="0"/>
                        <a:t>我们的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our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583412">
                <a:tc>
                  <a:txBody>
                    <a:bodyPr/>
                    <a:lstStyle/>
                    <a:p>
                      <a:r>
                        <a:rPr lang="en-US" altLang="zh-CN" sz="2000" dirty="0" err="1" smtClean="0">
                          <a:solidFill>
                            <a:srgbClr val="0070C0"/>
                          </a:solidFill>
                        </a:rPr>
                        <a:t>tā</a:t>
                      </a:r>
                      <a:endParaRPr lang="en-US" altLang="zh-CN" sz="200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zh-CN" altLang="en-US" dirty="0" smtClean="0"/>
                        <a:t>他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he</a:t>
                      </a:r>
                      <a:endParaRPr lang="zh-CN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dirty="0" err="1" smtClean="0">
                          <a:solidFill>
                            <a:srgbClr val="0070C0"/>
                          </a:solidFill>
                        </a:rPr>
                        <a:t>tā</a:t>
                      </a:r>
                      <a:r>
                        <a:rPr lang="en-US" altLang="zh-CN" sz="18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altLang="zh-CN" sz="1800" dirty="0" smtClean="0">
                          <a:solidFill>
                            <a:schemeClr val="dk1"/>
                          </a:solidFill>
                        </a:rPr>
                        <a:t>de</a:t>
                      </a:r>
                      <a:endParaRPr lang="en-US" altLang="zh-CN" sz="180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zh-CN" altLang="en-US" dirty="0" smtClean="0"/>
                        <a:t>他的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his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5568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dirty="0" err="1" smtClean="0">
                          <a:solidFill>
                            <a:srgbClr val="0070C0"/>
                          </a:solidFill>
                        </a:rPr>
                        <a:t>tā</a:t>
                      </a:r>
                      <a:r>
                        <a:rPr lang="en-US" altLang="zh-CN" sz="1800" dirty="0" smtClean="0">
                          <a:solidFill>
                            <a:srgbClr val="0070C0"/>
                          </a:solidFill>
                        </a:rPr>
                        <a:t> men</a:t>
                      </a:r>
                    </a:p>
                    <a:p>
                      <a:r>
                        <a:rPr lang="zh-CN" altLang="en-US" dirty="0" smtClean="0"/>
                        <a:t>他们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they</a:t>
                      </a:r>
                      <a:endParaRPr lang="zh-CN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1800" dirty="0" err="1" smtClean="0">
                          <a:solidFill>
                            <a:srgbClr val="0070C0"/>
                          </a:solidFill>
                        </a:rPr>
                        <a:t>tā</a:t>
                      </a:r>
                      <a:r>
                        <a:rPr lang="zh-CN" altLang="en-US" sz="18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altLang="zh-CN" sz="1800" dirty="0" smtClean="0">
                          <a:solidFill>
                            <a:srgbClr val="0070C0"/>
                          </a:solidFill>
                        </a:rPr>
                        <a:t>men </a:t>
                      </a:r>
                      <a:r>
                        <a:rPr lang="en-US" altLang="zh-CN" sz="1800" dirty="0" smtClean="0">
                          <a:solidFill>
                            <a:schemeClr val="tx1"/>
                          </a:solidFill>
                        </a:rPr>
                        <a:t>de</a:t>
                      </a:r>
                      <a:endParaRPr lang="zh-CN" altLang="en-US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zh-CN" altLang="en-US" dirty="0" smtClean="0"/>
                        <a:t>他们的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their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  <a:tr h="583412">
                <a:tc>
                  <a:txBody>
                    <a:bodyPr/>
                    <a:lstStyle/>
                    <a:p>
                      <a:r>
                        <a:rPr lang="en-US" altLang="zh-CN" sz="2000" dirty="0" err="1" smtClean="0">
                          <a:solidFill>
                            <a:srgbClr val="0070C0"/>
                          </a:solidFill>
                        </a:rPr>
                        <a:t>tā</a:t>
                      </a:r>
                      <a:endParaRPr lang="en-US" altLang="zh-CN" sz="200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zh-CN" altLang="en-US" dirty="0" smtClean="0"/>
                        <a:t>她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she</a:t>
                      </a:r>
                      <a:endParaRPr lang="zh-CN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dirty="0" err="1" smtClean="0">
                          <a:solidFill>
                            <a:srgbClr val="0070C0"/>
                          </a:solidFill>
                        </a:rPr>
                        <a:t>tā</a:t>
                      </a:r>
                      <a:r>
                        <a:rPr lang="en-US" altLang="zh-CN" sz="18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altLang="zh-CN" sz="1800" dirty="0" smtClean="0">
                          <a:solidFill>
                            <a:schemeClr val="dk1"/>
                          </a:solidFill>
                        </a:rPr>
                        <a:t>de</a:t>
                      </a:r>
                      <a:endParaRPr lang="en-US" altLang="zh-CN" sz="180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zh-CN" altLang="en-US" dirty="0" smtClean="0"/>
                        <a:t>她的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her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7"/>
                  </a:ext>
                </a:extLst>
              </a:tr>
              <a:tr h="5568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dirty="0" err="1" smtClean="0">
                          <a:solidFill>
                            <a:srgbClr val="0070C0"/>
                          </a:solidFill>
                        </a:rPr>
                        <a:t>tā</a:t>
                      </a:r>
                      <a:r>
                        <a:rPr lang="en-US" altLang="zh-CN" sz="1800" dirty="0" smtClean="0">
                          <a:solidFill>
                            <a:srgbClr val="0070C0"/>
                          </a:solidFill>
                        </a:rPr>
                        <a:t> men</a:t>
                      </a:r>
                    </a:p>
                    <a:p>
                      <a:r>
                        <a:rPr lang="zh-CN" altLang="en-US" dirty="0" smtClean="0"/>
                        <a:t>她们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they(girls)</a:t>
                      </a:r>
                      <a:endParaRPr lang="zh-CN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dirty="0" err="1" smtClean="0">
                          <a:solidFill>
                            <a:srgbClr val="0070C0"/>
                          </a:solidFill>
                        </a:rPr>
                        <a:t>tā</a:t>
                      </a:r>
                      <a:r>
                        <a:rPr lang="en-US" altLang="zh-CN" sz="1800" dirty="0" smtClean="0">
                          <a:solidFill>
                            <a:srgbClr val="0070C0"/>
                          </a:solidFill>
                        </a:rPr>
                        <a:t> men </a:t>
                      </a:r>
                      <a:r>
                        <a:rPr lang="en-US" altLang="zh-CN" sz="1800" dirty="0" smtClean="0">
                          <a:solidFill>
                            <a:schemeClr val="dk1"/>
                          </a:solidFill>
                        </a:rPr>
                        <a:t>de</a:t>
                      </a:r>
                      <a:endParaRPr lang="en-US" altLang="zh-CN" sz="180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zh-CN" altLang="en-US" dirty="0" smtClean="0"/>
                        <a:t>她们的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Their ( girls’)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8"/>
                  </a:ext>
                </a:extLst>
              </a:tr>
              <a:tr h="5568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dirty="0" err="1" smtClean="0">
                          <a:solidFill>
                            <a:srgbClr val="0070C0"/>
                          </a:solidFill>
                        </a:rPr>
                        <a:t>l</a:t>
                      </a:r>
                      <a:r>
                        <a:rPr lang="en-US" altLang="zh-CN" sz="1800" b="1" dirty="0" err="1" smtClean="0">
                          <a:solidFill>
                            <a:srgbClr val="0070C0"/>
                          </a:solidFill>
                          <a:latin typeface="SimSun" panose="02010600030101010101" pitchFamily="2" charset="-122"/>
                          <a:ea typeface="SimSun" panose="02010600030101010101" pitchFamily="2" charset="-122"/>
                        </a:rPr>
                        <a:t>ǎ</a:t>
                      </a:r>
                      <a:r>
                        <a:rPr lang="en-US" altLang="zh-CN" sz="1800" dirty="0" err="1" smtClean="0">
                          <a:solidFill>
                            <a:srgbClr val="0070C0"/>
                          </a:solidFill>
                        </a:rPr>
                        <a:t>oshī</a:t>
                      </a:r>
                      <a:endParaRPr lang="en-US" altLang="zh-CN" sz="180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zh-CN" altLang="en-US" dirty="0" smtClean="0"/>
                        <a:t>老师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teacher</a:t>
                      </a:r>
                      <a:endParaRPr lang="zh-CN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b="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</a:rPr>
                        <a:t>l</a:t>
                      </a:r>
                      <a:r>
                        <a:rPr lang="en-US" altLang="zh-CN" sz="1800" b="1" dirty="0" err="1" smtClean="0">
                          <a:solidFill>
                            <a:srgbClr val="0070C0"/>
                          </a:solidFill>
                          <a:latin typeface="SimSun" panose="02010600030101010101" pitchFamily="2" charset="-122"/>
                          <a:ea typeface="SimSun" panose="02010600030101010101" pitchFamily="2" charset="-122"/>
                        </a:rPr>
                        <a:t>ǎ</a:t>
                      </a:r>
                      <a:r>
                        <a:rPr lang="en-US" altLang="zh-CN" sz="1800" dirty="0" err="1" smtClean="0">
                          <a:solidFill>
                            <a:srgbClr val="0070C0"/>
                          </a:solidFill>
                        </a:rPr>
                        <a:t>oshī</a:t>
                      </a:r>
                      <a:r>
                        <a:rPr lang="en-US" altLang="zh-CN" sz="18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altLang="zh-CN" sz="1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de</a:t>
                      </a:r>
                    </a:p>
                    <a:p>
                      <a:r>
                        <a:rPr lang="zh-CN" altLang="en-US" dirty="0" smtClean="0"/>
                        <a:t>老师的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Teachers’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9"/>
                  </a:ext>
                </a:extLst>
              </a:tr>
              <a:tr h="5568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dirty="0" err="1" smtClean="0">
                          <a:solidFill>
                            <a:srgbClr val="0070C0"/>
                          </a:solidFill>
                        </a:rPr>
                        <a:t>tóngxué</a:t>
                      </a:r>
                      <a:endParaRPr lang="en-US" altLang="zh-CN" sz="1800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zh-CN" altLang="en-US" dirty="0" smtClean="0"/>
                        <a:t>同学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classmate</a:t>
                      </a:r>
                      <a:endParaRPr lang="zh-CN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dirty="0" err="1" smtClean="0">
                          <a:solidFill>
                            <a:srgbClr val="0070C0"/>
                          </a:solidFill>
                        </a:rPr>
                        <a:t>tóngxué</a:t>
                      </a:r>
                      <a:r>
                        <a:rPr lang="en-US" altLang="zh-CN" sz="1800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en-US" altLang="zh-CN" sz="1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de</a:t>
                      </a:r>
                    </a:p>
                    <a:p>
                      <a:r>
                        <a:rPr lang="en-US" altLang="zh-CN" dirty="0" smtClean="0"/>
                        <a:t>   </a:t>
                      </a:r>
                      <a:r>
                        <a:rPr lang="zh-CN" altLang="en-US" dirty="0" smtClean="0"/>
                        <a:t>同学的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Classmates’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10"/>
                  </a:ext>
                </a:extLst>
              </a:tr>
              <a:tr h="556893"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solidFill>
                            <a:srgbClr val="0070C0"/>
                          </a:solidFill>
                        </a:rPr>
                        <a:t>xióngmāo</a:t>
                      </a:r>
                      <a:r>
                        <a:rPr lang="zh-CN" altLang="en-US" dirty="0" smtClean="0"/>
                        <a:t>熊猫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panda</a:t>
                      </a:r>
                      <a:endParaRPr lang="zh-CN" altLang="en-US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dirty="0" err="1" smtClean="0">
                          <a:solidFill>
                            <a:srgbClr val="0070C0"/>
                          </a:solidFill>
                        </a:rPr>
                        <a:t>xióngmāo</a:t>
                      </a:r>
                      <a:r>
                        <a:rPr lang="zh-CN" altLang="en-US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altLang="zh-CN" dirty="0" smtClean="0">
                          <a:solidFill>
                            <a:schemeClr val="dk1"/>
                          </a:solidFill>
                        </a:rPr>
                        <a:t>de</a:t>
                      </a:r>
                      <a:endParaRPr lang="zh-CN" altLang="en-US" dirty="0" smtClean="0">
                        <a:solidFill>
                          <a:srgbClr val="0070C0"/>
                        </a:solidFill>
                      </a:endParaRPr>
                    </a:p>
                    <a:p>
                      <a:r>
                        <a:rPr lang="zh-CN" altLang="en-US" dirty="0" smtClean="0"/>
                        <a:t> 熊猫的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Pandas’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74812" y="632012"/>
            <a:ext cx="25683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3200" dirty="0" smtClean="0">
                <a:latin typeface="Arial" charset="0"/>
                <a:ea typeface="Arial" charset="0"/>
                <a:cs typeface="Arial" charset="0"/>
              </a:rPr>
              <a:t>所有格</a:t>
            </a:r>
            <a:endParaRPr kumimoji="1" lang="en-US" altLang="zh-CN" sz="32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kumimoji="1" lang="en-US" altLang="zh-CN" sz="3200" dirty="0" smtClean="0">
                <a:latin typeface="Arial" charset="0"/>
                <a:ea typeface="Arial" charset="0"/>
                <a:cs typeface="Arial" charset="0"/>
              </a:rPr>
              <a:t>Possessives</a:t>
            </a:r>
          </a:p>
          <a:p>
            <a:endParaRPr kumimoji="1" lang="zh-CN" altLang="en-US" sz="32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6617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直接连接符 4"/>
          <p:cNvCxnSpPr/>
          <p:nvPr/>
        </p:nvCxnSpPr>
        <p:spPr bwMode="auto">
          <a:xfrm>
            <a:off x="307975" y="652904"/>
            <a:ext cx="3248025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258" name="TextBox 7"/>
          <p:cNvSpPr txBox="1">
            <a:spLocks noChangeArrowheads="1"/>
          </p:cNvSpPr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zh-CN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给下面的词语选择对的图片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Match the pictures with the words/phrases.</a:t>
            </a:r>
            <a:endParaRPr kumimoji="0" lang="zh-CN" altLang="en-US" sz="14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6259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322637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SimSun-ExtB" panose="02010609060101010101" pitchFamily="49" charset="-122"/>
                <a:ea typeface="GB Pinyinok-D" pitchFamily="2" charset="-122"/>
                <a:cs typeface="+mn-cs"/>
                <a:sym typeface="Times New Roman" panose="02020603050405020304" pitchFamily="18" charset="0"/>
              </a:rPr>
              <a:t>  </a:t>
            </a: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SimSun-ExtB" panose="02010609060101010101" pitchFamily="49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Hànyǔ </a:t>
            </a: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SimSun-ExtB" panose="02010609060101010101" pitchFamily="49" charset="-122"/>
                <a:ea typeface="GB Pinyinok-D" pitchFamily="2" charset="-122"/>
                <a:cs typeface="+mn-cs"/>
                <a:sym typeface="Times New Roman" panose="02020603050405020304" pitchFamily="18" charset="0"/>
              </a:rPr>
              <a:t>lǎoshī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</a:rPr>
              <a:t>⑤汉语  老师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</a:rPr>
              <a:t>________ 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</a:endParaRPr>
          </a:p>
        </p:txBody>
      </p: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0163" y="1741488"/>
            <a:ext cx="2052637" cy="1368425"/>
          </a:xfrm>
          <a:prstGeom prst="rect">
            <a:avLst/>
          </a:prstGeom>
          <a:noFill/>
          <a:ln w="38100" cap="sq">
            <a:solidFill>
              <a:srgbClr val="000000"/>
            </a:solidFill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42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6261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570412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Times New Roman" panose="02020603050405020304" pitchFamily="18" charset="0"/>
              </a:rPr>
              <a:t>   </a:t>
            </a: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SimSun-ExtB" panose="02010609060101010101" pitchFamily="49" charset="-122"/>
                <a:ea typeface="GB Pinyinok-D" pitchFamily="2" charset="-122"/>
                <a:cs typeface="+mn-cs"/>
                <a:sym typeface="Times New Roman" panose="02020603050405020304" pitchFamily="18" charset="0"/>
              </a:rPr>
              <a:t>Zhōnɡɡuó </a:t>
            </a: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SimSun-ExtB" panose="02010609060101010101" pitchFamily="49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pén</a:t>
            </a: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SimSun-ExtB" panose="02010609060101010101" pitchFamily="49" charset="-122"/>
                <a:ea typeface="GB Pinyinok-D" pitchFamily="2" charset="-122"/>
                <a:cs typeface="+mn-cs"/>
                <a:sym typeface="Times New Roman" panose="02020603050405020304" pitchFamily="18" charset="0"/>
              </a:rPr>
              <a:t>ɡ</a:t>
            </a: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SimSun-ExtB" panose="02010609060101010101" pitchFamily="49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you</a:t>
            </a:r>
            <a:endParaRPr kumimoji="0" lang="en-US" altLang="zh-CN" sz="2000" b="0" i="0" u="none" strike="noStrike" kern="1200" cap="none" spc="0" normalizeH="0" baseline="0" noProof="0" smtClean="0">
              <a:ln>
                <a:noFill/>
              </a:ln>
              <a:solidFill>
                <a:srgbClr val="0D0D0D"/>
              </a:solidFill>
              <a:effectLst/>
              <a:uLnTx/>
              <a:uFillTx/>
              <a:latin typeface="SimSun-ExtB" panose="02010609060101010101" pitchFamily="49" charset="-122"/>
              <a:ea typeface="GB Pinyinok-D" pitchFamily="2" charset="-122"/>
              <a:cs typeface="+mn-cs"/>
              <a:sym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</a:rPr>
              <a:t>⑥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</a:rPr>
              <a:t>中国       朋友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</a:rPr>
              <a:t>________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</a:rPr>
              <a:t> </a:t>
            </a:r>
          </a:p>
        </p:txBody>
      </p:sp>
      <p:sp>
        <p:nvSpPr>
          <p:cNvPr id="96262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2909887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   </a:t>
            </a: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SimSun-ExtB" panose="02010609060101010101" pitchFamily="49" charset="-122"/>
                <a:ea typeface="GB Pinyinok-D" pitchFamily="2" charset="-122"/>
                <a:cs typeface="Times New Roman" panose="02020603050405020304" pitchFamily="18" charset="0"/>
                <a:sym typeface="宋体" panose="02010600030101010101" pitchFamily="2" charset="-122"/>
              </a:rPr>
              <a:t>tā</a:t>
            </a: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SimSun-ExtB" panose="02010609060101010101" pitchFamily="49" charset="-122"/>
                <a:ea typeface="GB Pinyinok-D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②她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________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088" y="5226050"/>
            <a:ext cx="2052637" cy="1368425"/>
          </a:xfrm>
          <a:prstGeom prst="rect">
            <a:avLst/>
          </a:prstGeom>
          <a:noFill/>
          <a:ln w="38100" cap="sq">
            <a:solidFill>
              <a:srgbClr val="000000"/>
            </a:solidFill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42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6264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3771900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SimSun-ExtB" panose="02010609060101010101" pitchFamily="49" charset="-122"/>
                <a:ea typeface="GB Pinyinok-D" pitchFamily="2" charset="-122"/>
                <a:cs typeface="+mn-cs"/>
                <a:sym typeface="Times New Roman" panose="02020603050405020304" pitchFamily="18" charset="0"/>
              </a:rPr>
              <a:t>  </a:t>
            </a: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SimSun-ExtB" panose="02010609060101010101" pitchFamily="49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pénɡyou</a:t>
            </a:r>
            <a:endParaRPr kumimoji="0" lang="en-US" altLang="zh-CN" sz="2000" b="0" i="0" u="none" strike="noStrike" kern="1200" cap="none" spc="0" normalizeH="0" baseline="0" noProof="0" smtClean="0">
              <a:ln>
                <a:noFill/>
              </a:ln>
              <a:solidFill>
                <a:srgbClr val="0D0D0D"/>
              </a:solidFill>
              <a:effectLst/>
              <a:uLnTx/>
              <a:uFillTx/>
              <a:latin typeface="SimSun-ExtB" panose="02010609060101010101" pitchFamily="49" charset="-122"/>
              <a:ea typeface="GB Pinyinok-D" pitchFamily="2" charset="-122"/>
              <a:cs typeface="+mn-cs"/>
              <a:sym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④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朋友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________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5202238"/>
            <a:ext cx="2052638" cy="1368425"/>
          </a:xfrm>
          <a:prstGeom prst="rect">
            <a:avLst/>
          </a:prstGeom>
          <a:noFill/>
          <a:ln w="38100" cap="sq">
            <a:solidFill>
              <a:srgbClr val="000000"/>
            </a:solidFill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42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6266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2659062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Times New Roman" panose="02020603050405020304" pitchFamily="18" charset="0"/>
              </a:rPr>
              <a:t>    </a:t>
            </a: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SimSun-ExtB" panose="02010609060101010101" pitchFamily="49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tā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</a:rPr>
              <a:t>①他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</a:rPr>
              <a:t>________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</a:rPr>
              <a:t>   </a:t>
            </a: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863" y="1722438"/>
            <a:ext cx="2052637" cy="1368425"/>
          </a:xfrm>
          <a:prstGeom prst="rect">
            <a:avLst/>
          </a:prstGeom>
          <a:noFill/>
          <a:ln w="38100" cap="sq">
            <a:solidFill>
              <a:srgbClr val="000000"/>
            </a:solidFill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42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6268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Times New Roman" panose="02020603050405020304" pitchFamily="18" charset="0"/>
              </a:rPr>
              <a:t>   </a:t>
            </a:r>
            <a:r>
              <a:rPr kumimoji="0" lang="en-US" altLang="zh-CN" sz="2000" b="0" i="0" u="none" strike="noStrike" kern="1200" cap="none" spc="0" normalizeH="0" baseline="0" noProof="0" smtClean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SimSun-ExtB" panose="02010609060101010101" pitchFamily="49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tónɡxué</a:t>
            </a:r>
            <a:endParaRPr kumimoji="0" lang="en-US" altLang="zh-CN" sz="2000" b="0" i="0" u="none" strike="noStrike" kern="1200" cap="none" spc="0" normalizeH="0" baseline="0" noProof="0" smtClean="0">
              <a:ln>
                <a:noFill/>
              </a:ln>
              <a:solidFill>
                <a:srgbClr val="0D0D0D"/>
              </a:solidFill>
              <a:effectLst/>
              <a:uLnTx/>
              <a:uFillTx/>
              <a:latin typeface="SimSun-ExtB" panose="02010609060101010101" pitchFamily="49" charset="-122"/>
              <a:ea typeface="GB Pinyinok-D" pitchFamily="2" charset="-122"/>
              <a:cs typeface="+mn-cs"/>
              <a:sym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</a:rPr>
              <a:t>③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</a:rPr>
              <a:t>同学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</a:rPr>
              <a:t>________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</a:rPr>
              <a:t> </a:t>
            </a:r>
          </a:p>
        </p:txBody>
      </p:sp>
      <p:cxnSp>
        <p:nvCxnSpPr>
          <p:cNvPr id="9626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6270" name="TextBox 27"/>
          <p:cNvSpPr txBox="1">
            <a:spLocks/>
          </p:cNvSpPr>
          <p:nvPr/>
        </p:nvSpPr>
        <p:spPr bwMode="auto">
          <a:xfrm>
            <a:off x="1284288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A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6271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B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6272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C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6273" name="TextBox 30"/>
          <p:cNvSpPr txBox="1">
            <a:spLocks/>
          </p:cNvSpPr>
          <p:nvPr/>
        </p:nvSpPr>
        <p:spPr bwMode="auto">
          <a:xfrm>
            <a:off x="447198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D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6274" name="TextBox 31"/>
          <p:cNvSpPr txBox="1">
            <a:spLocks/>
          </p:cNvSpPr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E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6275" name="TextBox 32"/>
          <p:cNvSpPr txBox="1">
            <a:spLocks/>
          </p:cNvSpPr>
          <p:nvPr/>
        </p:nvSpPr>
        <p:spPr bwMode="auto">
          <a:xfrm>
            <a:off x="4473575" y="5187950"/>
            <a:ext cx="398463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F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10183813" y="5313363"/>
            <a:ext cx="4000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D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>
            <a:off x="10483850" y="6175375"/>
            <a:ext cx="4000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A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263063" y="3508375"/>
            <a:ext cx="39846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C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8829675" y="1689100"/>
            <a:ext cx="4000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B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8782050" y="2520950"/>
            <a:ext cx="11969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D/E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169400" y="4408488"/>
            <a:ext cx="1320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A/F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grpSp>
        <p:nvGrpSpPr>
          <p:cNvPr id="96282" name="组合 33"/>
          <p:cNvGrpSpPr>
            <a:grpSpLocks/>
          </p:cNvGrpSpPr>
          <p:nvPr/>
        </p:nvGrpSpPr>
        <p:grpSpPr bwMode="auto">
          <a:xfrm>
            <a:off x="4495800" y="3452813"/>
            <a:ext cx="2052638" cy="1452562"/>
            <a:chOff x="4495800" y="3452813"/>
            <a:chExt cx="2052000" cy="1452699"/>
          </a:xfrm>
        </p:grpSpPr>
        <p:pic>
          <p:nvPicPr>
            <p:cNvPr id="15" name="Picture 9" descr="C:\Documents and Settings\Administrator.CAOFAN\桌面\hsk一级\2课\2-09菜-前图22657124（20）.jpg"/>
            <p:cNvPicPr>
              <a:picLocks noChangeAspect="1" noChangeArrowheads="1"/>
            </p:cNvPicPr>
            <p:nvPr/>
          </p:nvPicPr>
          <p:blipFill>
            <a:blip r:embed="rId7" cstate="print"/>
            <a:stretch>
              <a:fillRect/>
            </a:stretch>
          </p:blipFill>
          <p:spPr bwMode="auto">
            <a:xfrm>
              <a:off x="5114924" y="3465512"/>
              <a:ext cx="1325904" cy="1440000"/>
            </a:xfrm>
            <a:prstGeom prst="rect">
              <a:avLst/>
            </a:prstGeom>
            <a:noFill/>
            <a:ln w="38100" cap="sq">
              <a:noFill/>
              <a:prstDash val="solid"/>
              <a:miter lim="800000"/>
            </a:ln>
            <a:effectLst>
              <a:softEdge rad="127000"/>
            </a:effectLst>
          </p:spPr>
        </p:pic>
        <p:sp>
          <p:nvSpPr>
            <p:cNvPr id="31" name="矩形 30"/>
            <p:cNvSpPr>
              <a:spLocks noChangeArrowheads="1"/>
            </p:cNvSpPr>
            <p:nvPr/>
          </p:nvSpPr>
          <p:spPr bwMode="auto">
            <a:xfrm>
              <a:off x="4495800" y="3452813"/>
              <a:ext cx="2052000" cy="1368554"/>
            </a:xfrm>
            <a:prstGeom prst="rect">
              <a:avLst/>
            </a:prstGeom>
            <a:noFill/>
            <a:ln w="38100">
              <a:solidFill>
                <a:schemeClr val="tx1"/>
              </a:solidFill>
              <a:miter lim="800000"/>
              <a:headEnd/>
              <a:tailEnd/>
            </a:ln>
            <a:effectLst>
              <a:outerShdw blurRad="63500" dist="38100" dir="2700000" algn="tl" rotWithShape="0">
                <a:srgbClr val="000000">
                  <a:alpha val="39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</p:grpSp>
      <p:grpSp>
        <p:nvGrpSpPr>
          <p:cNvPr id="96283" name="组合 32"/>
          <p:cNvGrpSpPr>
            <a:grpSpLocks/>
          </p:cNvGrpSpPr>
          <p:nvPr/>
        </p:nvGrpSpPr>
        <p:grpSpPr bwMode="auto">
          <a:xfrm>
            <a:off x="1295400" y="3452813"/>
            <a:ext cx="2052638" cy="1390650"/>
            <a:chOff x="1295400" y="3452813"/>
            <a:chExt cx="2052000" cy="1390224"/>
          </a:xfrm>
        </p:grpSpPr>
        <p:pic>
          <p:nvPicPr>
            <p:cNvPr id="96284" name="Picture 5" descr="C:\Documents and Settings\Administrator.CAOFAN\桌面\hsk一级\2课\2-05山-前图43956478（20）.jpg"/>
            <p:cNvPicPr>
              <a:picLocks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05013" y="3475037"/>
              <a:ext cx="1324800" cy="136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 cap="sq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2" name="矩形 31"/>
            <p:cNvSpPr>
              <a:spLocks noChangeArrowheads="1"/>
            </p:cNvSpPr>
            <p:nvPr/>
          </p:nvSpPr>
          <p:spPr bwMode="auto">
            <a:xfrm>
              <a:off x="1295400" y="3452813"/>
              <a:ext cx="2052000" cy="1368006"/>
            </a:xfrm>
            <a:prstGeom prst="rect">
              <a:avLst/>
            </a:prstGeom>
            <a:noFill/>
            <a:ln w="38100">
              <a:solidFill>
                <a:schemeClr val="tx1"/>
              </a:solidFill>
              <a:miter lim="800000"/>
              <a:headEnd/>
              <a:tailEnd/>
            </a:ln>
            <a:effectLst>
              <a:outerShdw blurRad="63500" dist="38100" dir="2700000" algn="tl" rotWithShape="0">
                <a:srgbClr val="000000">
                  <a:alpha val="39999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5685087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41082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cxnSp>
        <p:nvCxnSpPr>
          <p:cNvPr id="11674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16741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zh-CN" altLang="en-US" sz="3600" b="1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练习</a:t>
              </a:r>
              <a:r>
                <a:rPr kumimoji="0" lang="en-US" altLang="zh-CN" sz="3600" b="1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Exercises</a:t>
              </a:r>
              <a:endParaRPr kumimoji="0" lang="zh-CN" alt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D09E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6742" name="Text Box 3"/>
          <p:cNvSpPr txBox="1">
            <a:spLocks noChangeArrowheads="1"/>
          </p:cNvSpPr>
          <p:nvPr/>
        </p:nvSpPr>
        <p:spPr bwMode="auto">
          <a:xfrm>
            <a:off x="5386388" y="2759075"/>
            <a:ext cx="9096375" cy="3694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 shì Qiáobùsī,                                 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他 是  乔布斯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Steve Jobs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），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 shì       rén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他 是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______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人。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 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   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2740025"/>
            <a:ext cx="1979613" cy="2519363"/>
          </a:xfrm>
          <a:prstGeom prst="rect">
            <a:avLst/>
          </a:prstGeom>
          <a:noFill/>
          <a:ln w="38100" cap="sq">
            <a:solidFill>
              <a:srgbClr val="000000"/>
            </a:solidFill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42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6744" name="TextBox 14"/>
          <p:cNvSpPr txBox="1">
            <a:spLocks noChangeArrowheads="1"/>
          </p:cNvSpPr>
          <p:nvPr/>
        </p:nvSpPr>
        <p:spPr bwMode="auto">
          <a:xfrm>
            <a:off x="1057275" y="1071563"/>
            <a:ext cx="9301163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用本课新学的语言点和词语描述图片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Describe the pictures using the newly-learned language points and words.</a:t>
            </a: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方正舒体" pitchFamily="2" charset="-122"/>
              <a:ea typeface="方正舒体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764804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37272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</a:t>
            </a: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cxnSp>
        <p:nvCxnSpPr>
          <p:cNvPr id="11776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17765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zh-CN" altLang="en-US" sz="3600" b="1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练习</a:t>
              </a:r>
              <a:r>
                <a:rPr kumimoji="0" lang="en-US" altLang="zh-CN" sz="3600" b="1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Exercises</a:t>
              </a:r>
              <a:endParaRPr kumimoji="0" lang="zh-CN" alt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D09E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225" y="2740025"/>
            <a:ext cx="1979613" cy="2519363"/>
          </a:xfrm>
          <a:prstGeom prst="rect">
            <a:avLst/>
          </a:prstGeom>
          <a:noFill/>
          <a:ln w="38100" cap="sq">
            <a:solidFill>
              <a:srgbClr val="000000"/>
            </a:solidFill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42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7767" name="Text Box 3"/>
          <p:cNvSpPr txBox="1">
            <a:spLocks noChangeArrowheads="1"/>
          </p:cNvSpPr>
          <p:nvPr/>
        </p:nvSpPr>
        <p:spPr bwMode="auto">
          <a:xfrm>
            <a:off x="5233988" y="2759075"/>
            <a:ext cx="9097962" cy="3878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 shì Lǐ Nà ,                                 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她 是  李娜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（</a:t>
            </a: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Li Na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），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 shì       rén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她  是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______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人。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 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   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宋体" panose="02010600030101010101" pitchFamily="2" charset="-122"/>
            </a:endParaRPr>
          </a:p>
        </p:txBody>
      </p:sp>
      <p:sp>
        <p:nvSpPr>
          <p:cNvPr id="117768" name="TextBox 13"/>
          <p:cNvSpPr txBox="1">
            <a:spLocks noChangeArrowheads="1"/>
          </p:cNvSpPr>
          <p:nvPr/>
        </p:nvSpPr>
        <p:spPr bwMode="auto">
          <a:xfrm>
            <a:off x="1057275" y="1071563"/>
            <a:ext cx="9301163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用本课新学的语言点和词语描述图片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Describe the pictures using the newly-learned language points and words.</a:t>
            </a: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方正舒体" pitchFamily="2" charset="-122"/>
              <a:ea typeface="方正舒体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555428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789252" y="2241285"/>
            <a:ext cx="10703802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cxnSp>
        <p:nvCxnSpPr>
          <p:cNvPr id="11878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18789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zh-CN" altLang="en-US" sz="3600" b="1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练习</a:t>
              </a:r>
              <a:r>
                <a:rPr kumimoji="0" lang="en-US" altLang="zh-CN" sz="3600" b="1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Exercises</a:t>
              </a:r>
              <a:endParaRPr kumimoji="0" lang="zh-CN" alt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D09E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8790" name="Text Box 3"/>
          <p:cNvSpPr txBox="1">
            <a:spLocks noChangeArrowheads="1"/>
          </p:cNvSpPr>
          <p:nvPr/>
        </p:nvSpPr>
        <p:spPr bwMode="auto">
          <a:xfrm>
            <a:off x="4551363" y="3063875"/>
            <a:ext cx="9097962" cy="3694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 jiào Mǎlì,           tā bú shì wǒ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她  叫  玛丽（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Mary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），她 不  是  我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______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，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 shì wǒ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她 是 我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______ 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。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 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   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759075"/>
            <a:ext cx="2698750" cy="1800225"/>
          </a:xfrm>
          <a:prstGeom prst="rect">
            <a:avLst/>
          </a:prstGeom>
          <a:noFill/>
          <a:ln w="38100" cap="sq">
            <a:solidFill>
              <a:srgbClr val="000000"/>
            </a:solidFill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42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8792" name="TextBox 14"/>
          <p:cNvSpPr txBox="1">
            <a:spLocks noChangeArrowheads="1"/>
          </p:cNvSpPr>
          <p:nvPr/>
        </p:nvSpPr>
        <p:spPr bwMode="auto">
          <a:xfrm>
            <a:off x="1057275" y="1071563"/>
            <a:ext cx="9301163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用本课新学的语言点和词语描述图片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Describe the pictures using the newly-learned language points and words.</a:t>
            </a: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方正舒体" pitchFamily="2" charset="-122"/>
              <a:ea typeface="方正舒体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07626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35367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cxnSp>
        <p:nvCxnSpPr>
          <p:cNvPr id="11981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19813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zh-CN" altLang="en-US" sz="3600" b="1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练习</a:t>
              </a:r>
              <a:r>
                <a:rPr kumimoji="0" lang="en-US" altLang="zh-CN" sz="3600" b="1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D09E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Exercises</a:t>
              </a:r>
              <a:endParaRPr kumimoji="0" lang="zh-CN" altLang="en-US" sz="3600" b="1" i="1" u="none" strike="noStrike" kern="1200" cap="none" spc="0" normalizeH="0" baseline="0" noProof="0" dirty="0">
                <a:ln>
                  <a:noFill/>
                </a:ln>
                <a:solidFill>
                  <a:srgbClr val="D09E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38" y="2759075"/>
            <a:ext cx="2698750" cy="1800225"/>
          </a:xfrm>
          <a:prstGeom prst="rect">
            <a:avLst/>
          </a:prstGeom>
          <a:noFill/>
          <a:ln w="38100" cap="sq">
            <a:solidFill>
              <a:srgbClr val="000000"/>
            </a:solidFill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42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9815" name="Text Box 3"/>
          <p:cNvSpPr txBox="1">
            <a:spLocks noChangeArrowheads="1"/>
          </p:cNvSpPr>
          <p:nvPr/>
        </p:nvSpPr>
        <p:spPr bwMode="auto">
          <a:xfrm>
            <a:off x="5445125" y="2789238"/>
            <a:ext cx="5335588" cy="3694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 jiào Dàwèi,                    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他  叫  大卫（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David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），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imSun-ExtB" panose="02010609060101010101" pitchFamily="49" charset="-122"/>
                <a:ea typeface="SimSun-ExtB" panose="02010609060101010101" pitchFamily="49" charset="-122"/>
                <a:cs typeface="+mn-cs"/>
                <a:sym typeface="宋体" panose="02010600030101010101" pitchFamily="2" charset="-122"/>
              </a:rPr>
              <a:t>tā  shì wǒmen de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他   是  我们   的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______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。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+mn-cs"/>
                <a:sym typeface="宋体" panose="02010600030101010101" pitchFamily="2" charset="-122"/>
              </a:rPr>
              <a:t> 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  <a:cs typeface="+mn-cs"/>
              <a:sym typeface="宋体" panose="02010600030101010101" pitchFamily="2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  <a:sym typeface="宋体" panose="02010600030101010101" pitchFamily="2" charset="-122"/>
              </a:rPr>
              <a:t>   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SimSun-ExtB" panose="02010609060101010101" pitchFamily="49" charset="-122"/>
              <a:ea typeface="SimSun-ExtB" panose="02010609060101010101" pitchFamily="49" charset="-122"/>
              <a:cs typeface="+mn-cs"/>
              <a:sym typeface="宋体" panose="02010600030101010101" pitchFamily="2" charset="-122"/>
            </a:endParaRPr>
          </a:p>
        </p:txBody>
      </p:sp>
      <p:sp>
        <p:nvSpPr>
          <p:cNvPr id="119816" name="TextBox 13"/>
          <p:cNvSpPr txBox="1">
            <a:spLocks noChangeArrowheads="1"/>
          </p:cNvSpPr>
          <p:nvPr/>
        </p:nvSpPr>
        <p:spPr bwMode="auto">
          <a:xfrm>
            <a:off x="1057275" y="1071563"/>
            <a:ext cx="9301163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用本课新学的语言点和词语描述图片</a:t>
            </a:r>
            <a:endParaRPr kumimoji="0" lang="en-US" altLang="zh-CN" sz="2400" b="1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Describe the pictures using the newly-learned language points and words.</a:t>
            </a: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方正舒体" pitchFamily="2" charset="-122"/>
              <a:ea typeface="方正舒体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50473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130106" y="2807733"/>
            <a:ext cx="6478128" cy="882119"/>
          </a:xfrm>
        </p:spPr>
        <p:txBody>
          <a:bodyPr>
            <a:noAutofit/>
          </a:bodyPr>
          <a:lstStyle/>
          <a:p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她女儿今年二十岁</a:t>
            </a:r>
          </a:p>
          <a:p>
            <a:pPr algn="ctr"/>
            <a:endParaRPr lang="zh-CN" altLang="en-US" sz="5400" dirty="0"/>
          </a:p>
        </p:txBody>
      </p:sp>
      <p:sp>
        <p:nvSpPr>
          <p:cNvPr id="5" name="TextBox 4"/>
          <p:cNvSpPr txBox="1"/>
          <p:nvPr/>
        </p:nvSpPr>
        <p:spPr>
          <a:xfrm>
            <a:off x="2999656" y="1196752"/>
            <a:ext cx="62646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000" smtClean="0">
                <a:latin typeface="黑体" pitchFamily="49" charset="-122"/>
                <a:ea typeface="黑体" pitchFamily="49" charset="-122"/>
              </a:rPr>
              <a:t>Lesson </a:t>
            </a:r>
            <a:r>
              <a:rPr lang="en-US" altLang="zh-CN" sz="6000" dirty="0" smtClean="0">
                <a:latin typeface="黑体" pitchFamily="49" charset="-122"/>
                <a:ea typeface="黑体" pitchFamily="49" charset="-122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389339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68221" cy="646331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47492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2125675" y="1104400"/>
            <a:ext cx="7908966" cy="769441"/>
          </a:xfrm>
          <a:prstGeom prst="round1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zh-CN" altLang="en-US" sz="2400" b="1" dirty="0" smtClean="0">
                <a:solidFill>
                  <a:srgbClr val="00B050"/>
                </a:solidFill>
              </a:rPr>
              <a:t> </a:t>
            </a:r>
            <a:r>
              <a:rPr lang="zh-CN" altLang="en-US" sz="2000" b="1" dirty="0" smtClean="0">
                <a:solidFill>
                  <a:srgbClr val="00B050"/>
                </a:solidFill>
              </a:rPr>
              <a:t>朗读下列音节，注意声调的不同</a:t>
            </a:r>
            <a:endParaRPr lang="en-US" altLang="zh-CN" sz="2400" b="1" dirty="0" smtClean="0">
              <a:solidFill>
                <a:srgbClr val="00B050"/>
              </a:solidFill>
            </a:endParaRPr>
          </a:p>
          <a:p>
            <a:r>
              <a:rPr lang="en-US" altLang="zh-CN" sz="2000" dirty="0" smtClean="0">
                <a:solidFill>
                  <a:srgbClr val="00B050"/>
                </a:solidFill>
                <a:latin typeface="+mn-ea"/>
                <a:ea typeface="+mn-ea"/>
              </a:rPr>
              <a:t>Read the syllables aloud and pay attention to the tones</a:t>
            </a:r>
            <a:endParaRPr lang="zh-CN" altLang="en-US" sz="1400" dirty="0" smtClean="0">
              <a:solidFill>
                <a:srgbClr val="00B050"/>
              </a:solidFill>
              <a:latin typeface="+mn-ea"/>
              <a:ea typeface="+mn-ea"/>
            </a:endParaRPr>
          </a:p>
        </p:txBody>
      </p:sp>
      <p:graphicFrame>
        <p:nvGraphicFramePr>
          <p:cNvPr id="62" name="表格 61"/>
          <p:cNvGraphicFramePr>
            <a:graphicFrameLocks noGrp="1"/>
          </p:cNvGraphicFramePr>
          <p:nvPr/>
        </p:nvGraphicFramePr>
        <p:xfrm>
          <a:off x="2125675" y="2674318"/>
          <a:ext cx="7908964" cy="310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7241"/>
                <a:gridCol w="1977241"/>
                <a:gridCol w="1977241"/>
                <a:gridCol w="1977241"/>
              </a:tblGrid>
              <a:tr h="344384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ā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á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ǎ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à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4384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ō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ó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ǒ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ò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4384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ē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é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ě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è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4384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ī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í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ǐ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ì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4384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ū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ú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ǔ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ù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4384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ǖ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ǘ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ǜ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ǜ</a:t>
                      </a:r>
                      <a:endParaRPr lang="zh-CN" altLang="en-US" sz="2800" b="1" kern="12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29303" y="4723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161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50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68221" cy="646331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47492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TextBox 31"/>
          <p:cNvSpPr txBox="1"/>
          <p:nvPr/>
        </p:nvSpPr>
        <p:spPr>
          <a:xfrm>
            <a:off x="475011" y="914400"/>
            <a:ext cx="9927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 smtClean="0"/>
              <a:t>3. </a:t>
            </a:r>
            <a:r>
              <a:rPr lang="zh-CN" altLang="en-US" sz="2800" b="1" dirty="0" smtClean="0"/>
              <a:t>汉语的音节  </a:t>
            </a:r>
            <a:r>
              <a:rPr lang="en-US" altLang="zh-CN" dirty="0" smtClean="0">
                <a:latin typeface="+mn-ea"/>
                <a:ea typeface="+mn-ea"/>
              </a:rPr>
              <a:t>Chinese Syllables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33" name="表格 32"/>
          <p:cNvGraphicFramePr>
            <a:graphicFrameLocks noGrp="1"/>
          </p:cNvGraphicFramePr>
          <p:nvPr/>
        </p:nvGraphicFramePr>
        <p:xfrm>
          <a:off x="1473858" y="2312126"/>
          <a:ext cx="9451440" cy="32993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860"/>
                <a:gridCol w="2362860"/>
                <a:gridCol w="2362860"/>
                <a:gridCol w="2362860"/>
              </a:tblGrid>
              <a:tr h="834835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汉语的音节</a:t>
                      </a:r>
                      <a:endParaRPr lang="en-US" altLang="zh-CN" sz="2400" dirty="0" smtClean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2400" dirty="0" smtClean="0"/>
                        <a:t>Syllable</a:t>
                      </a:r>
                      <a:endParaRPr lang="zh-CN" altLang="en-US" sz="24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声母</a:t>
                      </a:r>
                      <a:endParaRPr lang="en-US" altLang="zh-CN" sz="24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Initial</a:t>
                      </a:r>
                      <a:endParaRPr lang="zh-CN" altLang="en-US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韵母</a:t>
                      </a:r>
                      <a:endParaRPr lang="en-US" altLang="zh-CN" sz="24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Final</a:t>
                      </a:r>
                      <a:endParaRPr lang="zh-CN" altLang="en-US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声调</a:t>
                      </a:r>
                      <a:endParaRPr lang="en-US" altLang="zh-CN" sz="2400" dirty="0" smtClean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2400" dirty="0" smtClean="0"/>
                        <a:t>Tone</a:t>
                      </a:r>
                      <a:endParaRPr lang="zh-CN" altLang="en-US" sz="24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7952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err="1" smtClean="0">
                          <a:latin typeface="GB Pinyinok-D" pitchFamily="2" charset="-122"/>
                          <a:ea typeface="GB Pinyinok-D" pitchFamily="2" charset="-122"/>
                        </a:rPr>
                        <a:t>māo</a:t>
                      </a:r>
                      <a:r>
                        <a:rPr lang="en-US" altLang="zh-CN" sz="2400" dirty="0" smtClean="0"/>
                        <a:t> </a:t>
                      </a:r>
                      <a:r>
                        <a:rPr lang="zh-CN" altLang="en-US" sz="2400" dirty="0" smtClean="0"/>
                        <a:t>（猫，</a:t>
                      </a:r>
                      <a:r>
                        <a:rPr lang="en-US" altLang="zh-CN" sz="2400" dirty="0" smtClean="0"/>
                        <a:t>cat</a:t>
                      </a:r>
                      <a:r>
                        <a:rPr lang="zh-CN" altLang="en-US" sz="2400" dirty="0" smtClean="0"/>
                        <a:t>）</a:t>
                      </a:r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smtClean="0">
                          <a:latin typeface="GB Pinyinok-D" pitchFamily="2" charset="-122"/>
                          <a:ea typeface="GB Pinyinok-D" pitchFamily="2" charset="-122"/>
                        </a:rPr>
                        <a:t>m</a:t>
                      </a:r>
                      <a:endParaRPr lang="zh-CN" altLang="en-US" sz="28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err="1" smtClean="0">
                          <a:latin typeface="GB Pinyinok-D" pitchFamily="2" charset="-122"/>
                          <a:ea typeface="GB Pinyinok-D" pitchFamily="2" charset="-122"/>
                        </a:rPr>
                        <a:t>ao</a:t>
                      </a:r>
                      <a:endParaRPr lang="zh-CN" altLang="en-US" sz="28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03259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err="1" smtClean="0">
                          <a:latin typeface="GB Pinyinok-D" pitchFamily="2" charset="-122"/>
                          <a:ea typeface="GB Pinyinok-D" pitchFamily="2" charset="-122"/>
                        </a:rPr>
                        <a:t>yú</a:t>
                      </a:r>
                      <a:r>
                        <a:rPr lang="en-US" altLang="zh-CN" sz="2400" dirty="0" smtClean="0"/>
                        <a:t> </a:t>
                      </a:r>
                      <a:r>
                        <a:rPr lang="zh-CN" altLang="en-US" sz="2400" dirty="0" smtClean="0"/>
                        <a:t>（鱼，</a:t>
                      </a:r>
                      <a:r>
                        <a:rPr lang="en-US" altLang="zh-CN" sz="2400" dirty="0" smtClean="0"/>
                        <a:t>fish</a:t>
                      </a:r>
                      <a:r>
                        <a:rPr lang="zh-CN" altLang="en-US" sz="2400" dirty="0" smtClean="0"/>
                        <a:t>）</a:t>
                      </a:r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800" b="1" dirty="0" smtClean="0">
                          <a:latin typeface="GB Pinyinok-D" pitchFamily="2" charset="-122"/>
                          <a:ea typeface="GB Pinyinok-D" pitchFamily="2" charset="-122"/>
                        </a:rPr>
                        <a:t>ü</a:t>
                      </a:r>
                      <a:endParaRPr lang="zh-CN" altLang="en-US" sz="2800" b="1" dirty="0" smtClean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836701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err="1" smtClean="0">
                          <a:latin typeface="GB Pinyinok-D" pitchFamily="2" charset="-122"/>
                          <a:ea typeface="GB Pinyinok-D" pitchFamily="2" charset="-122"/>
                        </a:rPr>
                        <a:t>jiě</a:t>
                      </a:r>
                      <a:r>
                        <a:rPr lang="en-US" altLang="zh-CN" sz="2400" dirty="0" smtClean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zh-CN" altLang="en-US" sz="2400" dirty="0" smtClean="0"/>
                        <a:t>（姐，</a:t>
                      </a:r>
                      <a:endParaRPr lang="en-US" altLang="zh-CN" sz="2400" dirty="0" smtClean="0"/>
                    </a:p>
                    <a:p>
                      <a:pPr algn="ctr"/>
                      <a:r>
                        <a:rPr lang="en-US" altLang="zh-CN" sz="2400" dirty="0" smtClean="0"/>
                        <a:t>elder </a:t>
                      </a:r>
                      <a:r>
                        <a:rPr lang="en-US" altLang="zh-CN" sz="2400" dirty="0" err="1" smtClean="0"/>
                        <a:t>sisiter</a:t>
                      </a:r>
                      <a:r>
                        <a:rPr lang="zh-CN" altLang="en-US" sz="2400" dirty="0" smtClean="0"/>
                        <a:t>）</a:t>
                      </a:r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smtClean="0">
                          <a:latin typeface="GB Pinyinok-D" pitchFamily="2" charset="-122"/>
                          <a:ea typeface="GB Pinyinok-D" pitchFamily="2" charset="-122"/>
                        </a:rPr>
                        <a:t>j</a:t>
                      </a:r>
                      <a:endParaRPr lang="zh-CN" altLang="en-US" sz="28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err="1" smtClean="0">
                          <a:latin typeface="GB Pinyinok-D" pitchFamily="2" charset="-122"/>
                          <a:ea typeface="GB Pinyinok-D" pitchFamily="2" charset="-122"/>
                        </a:rPr>
                        <a:t>ie</a:t>
                      </a:r>
                      <a:endParaRPr lang="zh-CN" altLang="en-US" sz="28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466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err="1" smtClean="0">
                          <a:latin typeface="GB Pinyinok-D" pitchFamily="2" charset="-122"/>
                          <a:ea typeface="GB Pinyinok-D" pitchFamily="2" charset="-122"/>
                        </a:rPr>
                        <a:t>èr</a:t>
                      </a:r>
                      <a:r>
                        <a:rPr lang="en-US" altLang="zh-CN" sz="2400" dirty="0" smtClean="0"/>
                        <a:t> </a:t>
                      </a:r>
                      <a:r>
                        <a:rPr lang="zh-CN" altLang="en-US" sz="2400" dirty="0" smtClean="0"/>
                        <a:t>（二，</a:t>
                      </a:r>
                      <a:r>
                        <a:rPr lang="en-US" altLang="zh-CN" sz="2400" dirty="0" smtClean="0"/>
                        <a:t>two</a:t>
                      </a:r>
                      <a:r>
                        <a:rPr lang="zh-CN" altLang="en-US" sz="2400" dirty="0" smtClean="0"/>
                        <a:t>）</a:t>
                      </a:r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err="1" smtClean="0">
                          <a:latin typeface="GB Pinyinok-D" pitchFamily="2" charset="-122"/>
                          <a:ea typeface="GB Pinyinok-D" pitchFamily="2" charset="-122"/>
                        </a:rPr>
                        <a:t>er</a:t>
                      </a:r>
                      <a:endParaRPr lang="zh-CN" altLang="en-US" sz="28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4" name="图片 33" descr="QQ截图20150728081850.pn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587588" y="3314922"/>
            <a:ext cx="361905" cy="190476"/>
          </a:xfrm>
          <a:prstGeom prst="rect">
            <a:avLst/>
          </a:prstGeom>
        </p:spPr>
      </p:pic>
      <p:pic>
        <p:nvPicPr>
          <p:cNvPr id="35" name="图片 34" descr="QQ截图20150728081907.png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646963" y="3848375"/>
            <a:ext cx="219048" cy="171429"/>
          </a:xfrm>
          <a:prstGeom prst="rect">
            <a:avLst/>
          </a:prstGeom>
        </p:spPr>
      </p:pic>
      <p:pic>
        <p:nvPicPr>
          <p:cNvPr id="36" name="图片 35" descr="QQ截图20150728081917.png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616041" y="4407779"/>
            <a:ext cx="238095" cy="180952"/>
          </a:xfrm>
          <a:prstGeom prst="rect">
            <a:avLst/>
          </a:prstGeom>
        </p:spPr>
      </p:pic>
      <p:pic>
        <p:nvPicPr>
          <p:cNvPr id="37" name="图片 36" descr="QQ截图20150728081926.png"/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616041" y="5250775"/>
            <a:ext cx="285714" cy="2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261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68221" cy="646331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47492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361738" y="772729"/>
            <a:ext cx="11531067" cy="871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zh-CN" altLang="en-US" sz="2400" b="1" dirty="0" smtClean="0">
                <a:solidFill>
                  <a:srgbClr val="00B050"/>
                </a:solidFill>
              </a:rPr>
              <a:t> </a:t>
            </a:r>
            <a:r>
              <a:rPr lang="zh-CN" altLang="en-US" sz="2000" b="1" dirty="0" smtClean="0">
                <a:solidFill>
                  <a:srgbClr val="00B050"/>
                </a:solidFill>
              </a:rPr>
              <a:t>看图片，朗读下列单音节词语</a:t>
            </a:r>
            <a:endParaRPr lang="en-US" altLang="zh-CN" sz="2400" b="1" dirty="0" smtClean="0">
              <a:solidFill>
                <a:srgbClr val="00B050"/>
              </a:solidFill>
            </a:endParaRPr>
          </a:p>
          <a:p>
            <a:r>
              <a:rPr lang="en-US" altLang="zh-CN" sz="2000" dirty="0" smtClean="0">
                <a:solidFill>
                  <a:srgbClr val="00B050"/>
                </a:solidFill>
                <a:latin typeface="+mn-ea"/>
                <a:ea typeface="+mn-ea"/>
              </a:rPr>
              <a:t>Look at the pictures and read the monosyllabic words aloud</a:t>
            </a:r>
            <a:endParaRPr lang="zh-CN" altLang="en-US" sz="1400" dirty="0" smtClean="0">
              <a:solidFill>
                <a:srgbClr val="00B050"/>
              </a:solidFill>
              <a:latin typeface="+mn-ea"/>
              <a:ea typeface="+mn-ea"/>
            </a:endParaRPr>
          </a:p>
        </p:txBody>
      </p:sp>
      <p:pic>
        <p:nvPicPr>
          <p:cNvPr id="1030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6308725" y="-6210300"/>
            <a:ext cx="2160000" cy="1440000"/>
          </a:xfrm>
          <a:prstGeom prst="rect">
            <a:avLst/>
          </a:prstGeom>
          <a:noFill/>
        </p:spPr>
      </p:pic>
      <p:grpSp>
        <p:nvGrpSpPr>
          <p:cNvPr id="37" name="组合 36"/>
          <p:cNvGrpSpPr/>
          <p:nvPr/>
        </p:nvGrpSpPr>
        <p:grpSpPr>
          <a:xfrm>
            <a:off x="584681" y="1778915"/>
            <a:ext cx="2718630" cy="1440000"/>
            <a:chOff x="584681" y="1861030"/>
            <a:chExt cx="2718630" cy="1440000"/>
          </a:xfrm>
        </p:grpSpPr>
        <p:pic>
          <p:nvPicPr>
            <p:cNvPr id="10" name="图片 9" descr="QQ截图20150805170656.png"/>
            <p:cNvPicPr preferRelativeResize="0">
              <a:picLocks/>
            </p:cNvPicPr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84681" y="1861030"/>
              <a:ext cx="2160000" cy="1440000"/>
            </a:xfrm>
            <a:prstGeom prst="rect">
              <a:avLst/>
            </a:prstGeom>
            <a:ln>
              <a:solidFill>
                <a:schemeClr val="tx2"/>
              </a:solidFill>
            </a:ln>
          </p:spPr>
        </p:pic>
        <p:sp>
          <p:nvSpPr>
            <p:cNvPr id="24" name="TextBox 23"/>
            <p:cNvSpPr txBox="1"/>
            <p:nvPr/>
          </p:nvSpPr>
          <p:spPr>
            <a:xfrm>
              <a:off x="2758100" y="2755070"/>
              <a:ext cx="5452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yī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38" name="组合 37"/>
          <p:cNvGrpSpPr/>
          <p:nvPr/>
        </p:nvGrpSpPr>
        <p:grpSpPr>
          <a:xfrm>
            <a:off x="3422061" y="1778915"/>
            <a:ext cx="2827401" cy="1440000"/>
            <a:chOff x="3422061" y="1861030"/>
            <a:chExt cx="2827401" cy="1440000"/>
          </a:xfrm>
        </p:grpSpPr>
        <p:pic>
          <p:nvPicPr>
            <p:cNvPr id="1026" name="Picture 2" descr="E:\HSK1\新建文件夹\1课\1-05五-微图ps2810748（25）.jpg"/>
            <p:cNvPicPr preferRelativeResize="0">
              <a:picLocks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3422061" y="186103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5" name="TextBox 24"/>
            <p:cNvSpPr txBox="1"/>
            <p:nvPr/>
          </p:nvSpPr>
          <p:spPr>
            <a:xfrm>
              <a:off x="5582061" y="2777810"/>
              <a:ext cx="66740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wǔ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6249462" y="1778915"/>
            <a:ext cx="2979598" cy="1440000"/>
            <a:chOff x="6249462" y="1861030"/>
            <a:chExt cx="2979598" cy="1440000"/>
          </a:xfrm>
        </p:grpSpPr>
        <p:pic>
          <p:nvPicPr>
            <p:cNvPr id="1027" name="Picture 3" descr="E:\HSK1\新建文件夹\1课\1-06鱼-微图ps1209846（25）.jpg"/>
            <p:cNvPicPr preferRelativeResize="0">
              <a:picLocks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6249462" y="186103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6" name="TextBox 25"/>
            <p:cNvSpPr txBox="1"/>
            <p:nvPr/>
          </p:nvSpPr>
          <p:spPr>
            <a:xfrm>
              <a:off x="8409462" y="2777810"/>
              <a:ext cx="81959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yú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39" name="组合 38"/>
          <p:cNvGrpSpPr/>
          <p:nvPr/>
        </p:nvGrpSpPr>
        <p:grpSpPr>
          <a:xfrm>
            <a:off x="9062647" y="1778915"/>
            <a:ext cx="2705211" cy="1440000"/>
            <a:chOff x="9062647" y="1861030"/>
            <a:chExt cx="2705211" cy="1440000"/>
          </a:xfrm>
        </p:grpSpPr>
        <p:pic>
          <p:nvPicPr>
            <p:cNvPr id="1028" name="Picture 4" descr="E:\HSK1\新建文件夹\1课\1-07耳-微图ps4340148（25）.jpg"/>
            <p:cNvPicPr preferRelativeResize="0">
              <a:picLocks noChangeArrowheads="1"/>
            </p:cNvPicPr>
            <p:nvPr/>
          </p:nvPicPr>
          <p:blipFill>
            <a:blip r:embed="rId9" cstate="print"/>
            <a:srcRect t="17463" b="17236"/>
            <a:stretch>
              <a:fillRect/>
            </a:stretch>
          </p:blipFill>
          <p:spPr bwMode="auto">
            <a:xfrm>
              <a:off x="9062647" y="186103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8" name="TextBox 27"/>
            <p:cNvSpPr txBox="1"/>
            <p:nvPr/>
          </p:nvSpPr>
          <p:spPr>
            <a:xfrm>
              <a:off x="11222647" y="2777810"/>
              <a:ext cx="5452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ěr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41" name="组合 40"/>
          <p:cNvGrpSpPr/>
          <p:nvPr/>
        </p:nvGrpSpPr>
        <p:grpSpPr>
          <a:xfrm>
            <a:off x="584679" y="3509820"/>
            <a:ext cx="2718632" cy="1440000"/>
            <a:chOff x="584679" y="3591935"/>
            <a:chExt cx="2718632" cy="1440000"/>
          </a:xfrm>
        </p:grpSpPr>
        <p:pic>
          <p:nvPicPr>
            <p:cNvPr id="1029" name="Picture 5" descr="E:\HSK1\新建文件夹\1课\1-08笔-微图ps1714897（25）.jpg"/>
            <p:cNvPicPr preferRelativeResize="0">
              <a:picLocks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584679" y="359193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9" name="TextBox 28"/>
            <p:cNvSpPr txBox="1"/>
            <p:nvPr/>
          </p:nvSpPr>
          <p:spPr>
            <a:xfrm>
              <a:off x="2758100" y="4507265"/>
              <a:ext cx="5452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bǐ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42" name="组合 41"/>
          <p:cNvGrpSpPr/>
          <p:nvPr/>
        </p:nvGrpSpPr>
        <p:grpSpPr>
          <a:xfrm>
            <a:off x="3422061" y="3532560"/>
            <a:ext cx="3287499" cy="1440000"/>
            <a:chOff x="3422061" y="3591935"/>
            <a:chExt cx="3287499" cy="1440000"/>
          </a:xfrm>
        </p:grpSpPr>
        <p:pic>
          <p:nvPicPr>
            <p:cNvPr id="1031" name="Picture 7" descr="E:\HSK1\新建文件夹\1课\1-09猫-微图ps2299392（25）.jpg"/>
            <p:cNvPicPr preferRelativeResize="0">
              <a:picLocks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422061" y="359193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0" name="TextBox 29"/>
            <p:cNvSpPr txBox="1"/>
            <p:nvPr/>
          </p:nvSpPr>
          <p:spPr>
            <a:xfrm>
              <a:off x="5510811" y="4508715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 err="1" smtClean="0">
                  <a:latin typeface="GB Pinyinok-D" pitchFamily="2" charset="-122"/>
                  <a:ea typeface="GB Pinyinok-D" pitchFamily="2" charset="-122"/>
                </a:rPr>
                <a:t>māo</a:t>
              </a:r>
              <a:r>
                <a:rPr lang="en-US" altLang="zh-CN" sz="2800" b="1" dirty="0" smtClean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43" name="组合 42"/>
          <p:cNvGrpSpPr/>
          <p:nvPr/>
        </p:nvGrpSpPr>
        <p:grpSpPr>
          <a:xfrm>
            <a:off x="6249462" y="3531110"/>
            <a:ext cx="3304585" cy="1441450"/>
            <a:chOff x="6249462" y="3590485"/>
            <a:chExt cx="3304585" cy="1441450"/>
          </a:xfrm>
        </p:grpSpPr>
        <p:pic>
          <p:nvPicPr>
            <p:cNvPr id="1032" name="Picture 8" descr="E:\HSK1\新建文件夹\1课\1-10岛-前图38591017（20）替换.jpg"/>
            <p:cNvPicPr preferRelativeResize="0">
              <a:picLocks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6249462" y="3590485"/>
              <a:ext cx="2160000" cy="144145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1" name="TextBox 30"/>
            <p:cNvSpPr txBox="1"/>
            <p:nvPr/>
          </p:nvSpPr>
          <p:spPr>
            <a:xfrm>
              <a:off x="8355298" y="4508715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dǎo</a:t>
              </a:r>
              <a:r>
                <a:rPr lang="en-US" altLang="zh-CN" sz="2800" b="1" dirty="0" smtClean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9062647" y="3531110"/>
            <a:ext cx="3304585" cy="1440000"/>
            <a:chOff x="9062647" y="3590485"/>
            <a:chExt cx="3304585" cy="1440000"/>
          </a:xfrm>
        </p:grpSpPr>
        <p:pic>
          <p:nvPicPr>
            <p:cNvPr id="1033" name="Picture 9" descr="E:\HSK1\新建文件夹\1课\1-11花-前图bigstock-yellow-flower-14475059（利用）替换.jpg"/>
            <p:cNvPicPr preferRelativeResize="0">
              <a:picLocks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9062647" y="359048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2" name="TextBox 31"/>
            <p:cNvSpPr txBox="1"/>
            <p:nvPr/>
          </p:nvSpPr>
          <p:spPr>
            <a:xfrm>
              <a:off x="11168483" y="4507265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huā</a:t>
              </a:r>
              <a:r>
                <a:rPr lang="en-US" altLang="zh-CN" sz="2800" b="1" dirty="0" smtClean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584679" y="5263625"/>
            <a:ext cx="2705211" cy="1440000"/>
            <a:chOff x="584679" y="5263625"/>
            <a:chExt cx="2705211" cy="1440000"/>
          </a:xfrm>
        </p:grpSpPr>
        <p:pic>
          <p:nvPicPr>
            <p:cNvPr id="1034" name="Picture 10" descr="E:\HSK1\新建文件夹\1课\1-12鸡-微图ps14210739（25）.jpg"/>
            <p:cNvPicPr preferRelativeResize="0">
              <a:picLocks noChangeArrowheads="1"/>
            </p:cNvPicPr>
            <p:nvPr/>
          </p:nvPicPr>
          <p:blipFill>
            <a:blip r:embed="rId13" cstate="print"/>
            <a:srcRect l="7576" t="7269" b="13547"/>
            <a:stretch>
              <a:fillRect/>
            </a:stretch>
          </p:blipFill>
          <p:spPr bwMode="auto">
            <a:xfrm>
              <a:off x="584679" y="526362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3" name="TextBox 32"/>
            <p:cNvSpPr txBox="1"/>
            <p:nvPr/>
          </p:nvSpPr>
          <p:spPr>
            <a:xfrm>
              <a:off x="2744679" y="6180405"/>
              <a:ext cx="5452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jī</a:t>
              </a:r>
              <a:r>
                <a:rPr lang="en-US" altLang="zh-CN" sz="2800" b="1" dirty="0" smtClean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51" name="组合 50"/>
          <p:cNvGrpSpPr/>
          <p:nvPr/>
        </p:nvGrpSpPr>
        <p:grpSpPr>
          <a:xfrm>
            <a:off x="3422061" y="5263625"/>
            <a:ext cx="2705211" cy="1440000"/>
            <a:chOff x="3422061" y="5263625"/>
            <a:chExt cx="2705211" cy="1440000"/>
          </a:xfrm>
        </p:grpSpPr>
        <p:pic>
          <p:nvPicPr>
            <p:cNvPr id="1035" name="Picture 11" descr="E:\HSK1\新建文件夹\1课\1-13七-微图ps1813104（25）.jpg"/>
            <p:cNvPicPr preferRelativeResize="0">
              <a:picLocks noChangeArrowheads="1"/>
            </p:cNvPicPr>
            <p:nvPr/>
          </p:nvPicPr>
          <p:blipFill>
            <a:blip r:embed="rId14" cstate="print"/>
            <a:srcRect t="13797" b="13701"/>
            <a:stretch>
              <a:fillRect/>
            </a:stretch>
          </p:blipFill>
          <p:spPr bwMode="auto">
            <a:xfrm>
              <a:off x="3422061" y="526362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4" name="TextBox 33"/>
            <p:cNvSpPr txBox="1"/>
            <p:nvPr/>
          </p:nvSpPr>
          <p:spPr>
            <a:xfrm>
              <a:off x="5582061" y="6180405"/>
              <a:ext cx="5452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qī</a:t>
              </a:r>
              <a:r>
                <a:rPr lang="en-US" altLang="zh-CN" sz="2800" b="1" dirty="0" smtClean="0">
                  <a:latin typeface="GB Pinyinok-D" pitchFamily="2" charset="-122"/>
                  <a:ea typeface="GB Pinyinok-D" pitchFamily="2" charset="-122"/>
                </a:rPr>
                <a:t>  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254673" y="5263625"/>
            <a:ext cx="3358749" cy="1440000"/>
            <a:chOff x="6254673" y="5263625"/>
            <a:chExt cx="3358749" cy="1440000"/>
          </a:xfrm>
        </p:grpSpPr>
        <p:pic>
          <p:nvPicPr>
            <p:cNvPr id="1036" name="Picture 12" descr="E:\HSK1\新建文件夹\1课\1-14鞋-前图3060583（20）替换.jpg"/>
            <p:cNvPicPr preferRelativeResize="0">
              <a:picLocks noChangeArrowheads="1"/>
            </p:cNvPicPr>
            <p:nvPr/>
          </p:nvPicPr>
          <p:blipFill>
            <a:blip r:embed="rId15" cstate="print"/>
            <a:srcRect t="10457" b="22227"/>
            <a:stretch>
              <a:fillRect/>
            </a:stretch>
          </p:blipFill>
          <p:spPr bwMode="auto">
            <a:xfrm>
              <a:off x="6254673" y="526362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5" name="TextBox 34"/>
            <p:cNvSpPr txBox="1"/>
            <p:nvPr/>
          </p:nvSpPr>
          <p:spPr>
            <a:xfrm>
              <a:off x="8414673" y="6180405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xié</a:t>
              </a:r>
              <a:r>
                <a:rPr lang="en-US" altLang="zh-CN" sz="2400" b="1" dirty="0" smtClean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sz="2800" b="1" dirty="0" smtClean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48" name="组合 47"/>
          <p:cNvGrpSpPr/>
          <p:nvPr/>
        </p:nvGrpSpPr>
        <p:grpSpPr>
          <a:xfrm>
            <a:off x="9062647" y="5263625"/>
            <a:ext cx="3323124" cy="1440000"/>
            <a:chOff x="9062647" y="5323000"/>
            <a:chExt cx="3323124" cy="1440000"/>
          </a:xfrm>
        </p:grpSpPr>
        <p:pic>
          <p:nvPicPr>
            <p:cNvPr id="1037" name="Picture 13" descr="E:\HSK1\新建文件夹\1课\1-15雪-前图FF77459（20）替换.jpg"/>
            <p:cNvPicPr preferRelativeResize="0">
              <a:picLocks noChangeArrowheads="1"/>
            </p:cNvPicPr>
            <p:nvPr/>
          </p:nvPicPr>
          <p:blipFill>
            <a:blip r:embed="rId16" cstate="print"/>
            <a:srcRect/>
            <a:stretch>
              <a:fillRect/>
            </a:stretch>
          </p:blipFill>
          <p:spPr bwMode="auto">
            <a:xfrm>
              <a:off x="9062647" y="532300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6" name="TextBox 35"/>
            <p:cNvSpPr txBox="1"/>
            <p:nvPr/>
          </p:nvSpPr>
          <p:spPr>
            <a:xfrm>
              <a:off x="11187022" y="6239780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xuě</a:t>
              </a:r>
              <a:r>
                <a:rPr lang="en-US" altLang="zh-CN" sz="2800" b="1" dirty="0" smtClean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sz="2400" b="1" dirty="0" smtClean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sz="2800" b="1" dirty="0" smtClean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pic>
        <p:nvPicPr>
          <p:cNvPr id="46" name="6-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7596662" y="27321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643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9" dur="38777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audio>
              <p:cMediaNode vol="80000">
                <p:cTn id="5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68221" cy="646331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47492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329360" y="858258"/>
            <a:ext cx="11308458" cy="703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zh-CN" altLang="en-US" sz="2400" b="1" dirty="0" smtClean="0">
                <a:solidFill>
                  <a:srgbClr val="00B050"/>
                </a:solidFill>
              </a:rPr>
              <a:t> </a:t>
            </a:r>
            <a:r>
              <a:rPr lang="zh-CN" altLang="en-US" sz="2000" b="1" dirty="0" smtClean="0">
                <a:solidFill>
                  <a:srgbClr val="00B050"/>
                </a:solidFill>
              </a:rPr>
              <a:t>看图片，朗读下列双音节词语</a:t>
            </a:r>
            <a:endParaRPr lang="en-US" altLang="zh-CN" sz="2400" b="1" dirty="0" smtClean="0">
              <a:solidFill>
                <a:srgbClr val="00B050"/>
              </a:solidFill>
            </a:endParaRPr>
          </a:p>
          <a:p>
            <a:r>
              <a:rPr lang="en-US" altLang="zh-CN" sz="2000" dirty="0" smtClean="0">
                <a:solidFill>
                  <a:srgbClr val="00B050"/>
                </a:solidFill>
                <a:latin typeface="+mn-ea"/>
                <a:ea typeface="+mn-ea"/>
              </a:rPr>
              <a:t>Look at the pictures and read the disyllabic words aloud</a:t>
            </a:r>
            <a:endParaRPr lang="zh-CN" altLang="en-US" sz="1400" dirty="0" smtClean="0">
              <a:solidFill>
                <a:srgbClr val="00B050"/>
              </a:solidFill>
              <a:latin typeface="+mn-ea"/>
              <a:ea typeface="+mn-ea"/>
            </a:endParaRPr>
          </a:p>
        </p:txBody>
      </p:sp>
      <p:pic>
        <p:nvPicPr>
          <p:cNvPr id="1030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6308725" y="-6210300"/>
            <a:ext cx="2160000" cy="1440000"/>
          </a:xfrm>
          <a:prstGeom prst="rect">
            <a:avLst/>
          </a:prstGeom>
          <a:noFill/>
        </p:spPr>
      </p:pic>
      <p:grpSp>
        <p:nvGrpSpPr>
          <p:cNvPr id="48" name="组合 47"/>
          <p:cNvGrpSpPr/>
          <p:nvPr/>
        </p:nvGrpSpPr>
        <p:grpSpPr>
          <a:xfrm>
            <a:off x="716850" y="2147700"/>
            <a:ext cx="2160000" cy="1974435"/>
            <a:chOff x="716850" y="2147700"/>
            <a:chExt cx="2160000" cy="1974435"/>
          </a:xfrm>
        </p:grpSpPr>
        <p:pic>
          <p:nvPicPr>
            <p:cNvPr id="10" name="图片 9" descr="QQ截图20150805170656.png"/>
            <p:cNvPicPr preferRelativeResize="0">
              <a:picLocks/>
            </p:cNvPicPr>
            <p:nvPr/>
          </p:nvPicPr>
          <p:blipFill>
            <a:blip r:embed="rId6" cstate="print"/>
            <a:srcRect l="8102" t="24041" r="8119" b="18551"/>
            <a:stretch>
              <a:fillRect/>
            </a:stretch>
          </p:blipFill>
          <p:spPr>
            <a:xfrm>
              <a:off x="716850" y="2147700"/>
              <a:ext cx="2160000" cy="1440000"/>
            </a:xfrm>
            <a:prstGeom prst="rect">
              <a:avLst/>
            </a:prstGeom>
            <a:ln>
              <a:solidFill>
                <a:schemeClr val="tx2"/>
              </a:solidFill>
            </a:ln>
          </p:spPr>
        </p:pic>
        <p:sp>
          <p:nvSpPr>
            <p:cNvPr id="24" name="TextBox 23"/>
            <p:cNvSpPr txBox="1"/>
            <p:nvPr/>
          </p:nvSpPr>
          <p:spPr>
            <a:xfrm>
              <a:off x="1223154" y="3598915"/>
              <a:ext cx="110440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kāfēi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422061" y="2147700"/>
            <a:ext cx="2160000" cy="1963220"/>
            <a:chOff x="3422061" y="2147700"/>
            <a:chExt cx="2160000" cy="1963220"/>
          </a:xfrm>
        </p:grpSpPr>
        <p:pic>
          <p:nvPicPr>
            <p:cNvPr id="1026" name="Picture 2" descr="E:\HSK1\新建文件夹\1课\1-05五-微图ps2810748（25）.jpg"/>
            <p:cNvPicPr preferRelativeResize="0">
              <a:picLocks noChangeArrowheads="1"/>
            </p:cNvPicPr>
            <p:nvPr/>
          </p:nvPicPr>
          <p:blipFill>
            <a:blip r:embed="rId7" cstate="print"/>
            <a:srcRect t="9299" b="3079"/>
            <a:stretch>
              <a:fillRect/>
            </a:stretch>
          </p:blipFill>
          <p:spPr bwMode="auto">
            <a:xfrm>
              <a:off x="3422061" y="214770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5" name="TextBox 24"/>
            <p:cNvSpPr txBox="1"/>
            <p:nvPr/>
          </p:nvSpPr>
          <p:spPr>
            <a:xfrm>
              <a:off x="3657600" y="3587700"/>
              <a:ext cx="176876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kělè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50" name="组合 49"/>
          <p:cNvGrpSpPr/>
          <p:nvPr/>
        </p:nvGrpSpPr>
        <p:grpSpPr>
          <a:xfrm>
            <a:off x="6249462" y="2189068"/>
            <a:ext cx="2160000" cy="1969352"/>
            <a:chOff x="6249462" y="2189068"/>
            <a:chExt cx="2160000" cy="1969352"/>
          </a:xfrm>
        </p:grpSpPr>
        <p:pic>
          <p:nvPicPr>
            <p:cNvPr id="1027" name="Picture 3" descr="E:\HSK1\新建文件夹\1课\1-06鱼-微图ps1209846（25）.jpg"/>
            <p:cNvPicPr preferRelativeResize="0">
              <a:picLocks noChangeArrowheads="1"/>
            </p:cNvPicPr>
            <p:nvPr/>
          </p:nvPicPr>
          <p:blipFill>
            <a:blip r:embed="rId8" cstate="print"/>
            <a:stretch>
              <a:fillRect/>
            </a:stretch>
          </p:blipFill>
          <p:spPr bwMode="auto">
            <a:xfrm>
              <a:off x="6249462" y="2189068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6" name="TextBox 25"/>
            <p:cNvSpPr txBox="1"/>
            <p:nvPr/>
          </p:nvSpPr>
          <p:spPr>
            <a:xfrm>
              <a:off x="6787756" y="3635200"/>
              <a:ext cx="11858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kǎoyā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51" name="组合 50"/>
          <p:cNvGrpSpPr/>
          <p:nvPr/>
        </p:nvGrpSpPr>
        <p:grpSpPr>
          <a:xfrm>
            <a:off x="9062647" y="2159026"/>
            <a:ext cx="2160000" cy="1974634"/>
            <a:chOff x="9062647" y="2159026"/>
            <a:chExt cx="2160000" cy="1974634"/>
          </a:xfrm>
        </p:grpSpPr>
        <p:pic>
          <p:nvPicPr>
            <p:cNvPr id="1028" name="Picture 4" descr="E:\HSK1\新建文件夹\1课\1-07耳-微图ps4340148（25）.jpg"/>
            <p:cNvPicPr preferRelativeResize="0">
              <a:picLocks noChangeArrowheads="1"/>
            </p:cNvPicPr>
            <p:nvPr/>
          </p:nvPicPr>
          <p:blipFill>
            <a:blip r:embed="rId9" cstate="print"/>
            <a:stretch>
              <a:fillRect/>
            </a:stretch>
          </p:blipFill>
          <p:spPr bwMode="auto">
            <a:xfrm>
              <a:off x="9062647" y="2159026"/>
              <a:ext cx="2160000" cy="1439777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8" name="TextBox 27"/>
            <p:cNvSpPr txBox="1"/>
            <p:nvPr/>
          </p:nvSpPr>
          <p:spPr>
            <a:xfrm>
              <a:off x="9516689" y="3610440"/>
              <a:ext cx="151990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huǒɡuō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710103" y="4388220"/>
            <a:ext cx="2160000" cy="1985960"/>
            <a:chOff x="710103" y="4388220"/>
            <a:chExt cx="2160000" cy="1985960"/>
          </a:xfrm>
        </p:grpSpPr>
        <p:pic>
          <p:nvPicPr>
            <p:cNvPr id="1029" name="Picture 5" descr="E:\HSK1\新建文件夹\1课\1-08笔-微图ps1714897（25）.jpg"/>
            <p:cNvPicPr preferRelativeResize="0">
              <a:picLocks noChangeArrowheads="1"/>
            </p:cNvPicPr>
            <p:nvPr/>
          </p:nvPicPr>
          <p:blipFill>
            <a:blip r:embed="rId10" cstate="print"/>
            <a:stretch>
              <a:fillRect/>
            </a:stretch>
          </p:blipFill>
          <p:spPr bwMode="auto">
            <a:xfrm>
              <a:off x="710103" y="438822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9" name="TextBox 28"/>
            <p:cNvSpPr txBox="1"/>
            <p:nvPr/>
          </p:nvSpPr>
          <p:spPr>
            <a:xfrm>
              <a:off x="1377529" y="5850960"/>
              <a:ext cx="81939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dìtú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53" name="组合 52"/>
          <p:cNvGrpSpPr/>
          <p:nvPr/>
        </p:nvGrpSpPr>
        <p:grpSpPr>
          <a:xfrm>
            <a:off x="3422061" y="4388220"/>
            <a:ext cx="2160000" cy="1963220"/>
            <a:chOff x="3422061" y="4410960"/>
            <a:chExt cx="2160000" cy="1963220"/>
          </a:xfrm>
        </p:grpSpPr>
        <p:pic>
          <p:nvPicPr>
            <p:cNvPr id="1031" name="Picture 7" descr="E:\HSK1\新建文件夹\1课\1-09猫-微图ps2299392（25）.jpg"/>
            <p:cNvPicPr preferRelativeResize="0">
              <a:picLocks noChangeArrowheads="1"/>
            </p:cNvPicPr>
            <p:nvPr/>
          </p:nvPicPr>
          <p:blipFill>
            <a:blip r:embed="rId11" cstate="print"/>
            <a:stretch>
              <a:fillRect/>
            </a:stretch>
          </p:blipFill>
          <p:spPr bwMode="auto">
            <a:xfrm>
              <a:off x="3422061" y="441096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0" name="TextBox 29"/>
            <p:cNvSpPr txBox="1"/>
            <p:nvPr/>
          </p:nvSpPr>
          <p:spPr>
            <a:xfrm>
              <a:off x="3931393" y="5850960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fēijī</a:t>
              </a:r>
              <a:r>
                <a:rPr lang="en-US" altLang="zh-CN" sz="2800" b="1" dirty="0" smtClean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54" name="组合 53"/>
          <p:cNvGrpSpPr/>
          <p:nvPr/>
        </p:nvGrpSpPr>
        <p:grpSpPr>
          <a:xfrm>
            <a:off x="6249462" y="4388220"/>
            <a:ext cx="2160000" cy="1964670"/>
            <a:chOff x="6368494" y="4409510"/>
            <a:chExt cx="2160000" cy="1964670"/>
          </a:xfrm>
        </p:grpSpPr>
        <p:pic>
          <p:nvPicPr>
            <p:cNvPr id="1032" name="Picture 8" descr="E:\HSK1\新建文件夹\1课\1-10岛-前图38591017（20）替换.jpg"/>
            <p:cNvPicPr preferRelativeResize="0">
              <a:picLocks noChangeArrowheads="1"/>
            </p:cNvPicPr>
            <p:nvPr/>
          </p:nvPicPr>
          <p:blipFill>
            <a:blip r:embed="rId12" cstate="print"/>
            <a:stretch>
              <a:fillRect/>
            </a:stretch>
          </p:blipFill>
          <p:spPr bwMode="auto">
            <a:xfrm>
              <a:off x="6368494" y="4409510"/>
              <a:ext cx="2160000" cy="144145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1" name="TextBox 30"/>
            <p:cNvSpPr txBox="1"/>
            <p:nvPr/>
          </p:nvSpPr>
          <p:spPr>
            <a:xfrm>
              <a:off x="6859006" y="5850960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máobǐ</a:t>
              </a:r>
              <a:r>
                <a:rPr lang="en-US" altLang="zh-CN" sz="2800" b="1" dirty="0" smtClean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grpSp>
        <p:nvGrpSpPr>
          <p:cNvPr id="55" name="组合 54"/>
          <p:cNvGrpSpPr/>
          <p:nvPr/>
        </p:nvGrpSpPr>
        <p:grpSpPr>
          <a:xfrm>
            <a:off x="9062647" y="4388220"/>
            <a:ext cx="2160000" cy="1976195"/>
            <a:chOff x="9119913" y="4397985"/>
            <a:chExt cx="2160000" cy="1976195"/>
          </a:xfrm>
        </p:grpSpPr>
        <p:pic>
          <p:nvPicPr>
            <p:cNvPr id="1033" name="Picture 9" descr="E:\HSK1\新建文件夹\1课\1-11花-前图bigstock-yellow-flower-14475059（利用）替换.jpg"/>
            <p:cNvPicPr preferRelativeResize="0">
              <a:picLocks noChangeArrowheads="1"/>
            </p:cNvPicPr>
            <p:nvPr/>
          </p:nvPicPr>
          <p:blipFill>
            <a:blip r:embed="rId13" cstate="print"/>
            <a:stretch>
              <a:fillRect/>
            </a:stretch>
          </p:blipFill>
          <p:spPr bwMode="auto">
            <a:xfrm>
              <a:off x="9119913" y="439798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2" name="TextBox 31"/>
            <p:cNvSpPr txBox="1"/>
            <p:nvPr/>
          </p:nvSpPr>
          <p:spPr>
            <a:xfrm>
              <a:off x="9672191" y="5850960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 smtClean="0">
                  <a:latin typeface="GB Pinyinok-D" pitchFamily="2" charset="-122"/>
                  <a:ea typeface="GB Pinyinok-D" pitchFamily="2" charset="-122"/>
                </a:rPr>
                <a:t>ěrjī</a:t>
              </a:r>
              <a:r>
                <a:rPr lang="en-US" altLang="zh-CN" sz="2800" b="1" dirty="0" smtClean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 smtClean="0"/>
                <a:t> </a:t>
              </a:r>
              <a:endParaRPr lang="zh-CN" altLang="en-US" dirty="0"/>
            </a:p>
          </p:txBody>
        </p:sp>
      </p:grpSp>
      <p:pic>
        <p:nvPicPr>
          <p:cNvPr id="6" name="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787756" y="23104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931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1" dur="3445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5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68221" cy="646331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47492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TextBox 31"/>
          <p:cNvSpPr txBox="1"/>
          <p:nvPr/>
        </p:nvSpPr>
        <p:spPr>
          <a:xfrm>
            <a:off x="475011" y="914400"/>
            <a:ext cx="9927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 smtClean="0"/>
              <a:t>4. </a:t>
            </a:r>
            <a:r>
              <a:rPr lang="zh-CN" altLang="en-US" sz="2800" b="1" dirty="0" smtClean="0"/>
              <a:t>两个三声音节的连读变调  </a:t>
            </a:r>
            <a:r>
              <a:rPr lang="en-US" altLang="zh-CN" dirty="0" smtClean="0">
                <a:latin typeface="+mn-ea"/>
                <a:ea typeface="+mn-ea"/>
              </a:rPr>
              <a:t>Tone </a:t>
            </a:r>
            <a:r>
              <a:rPr lang="en-US" altLang="zh-CN" dirty="0" err="1" smtClean="0">
                <a:latin typeface="+mn-ea"/>
                <a:ea typeface="+mn-ea"/>
              </a:rPr>
              <a:t>Sandhi</a:t>
            </a:r>
            <a:r>
              <a:rPr lang="en-US" altLang="zh-CN" dirty="0" smtClean="0">
                <a:latin typeface="+mn-ea"/>
                <a:ea typeface="+mn-ea"/>
              </a:rPr>
              <a:t>: 3</a:t>
            </a:r>
            <a:r>
              <a:rPr lang="en-US" altLang="zh-CN" baseline="30000" dirty="0" smtClean="0">
                <a:latin typeface="+mn-ea"/>
                <a:ea typeface="+mn-ea"/>
              </a:rPr>
              <a:t>rd</a:t>
            </a:r>
            <a:r>
              <a:rPr lang="en-US" altLang="zh-CN" dirty="0" smtClean="0">
                <a:latin typeface="+mn-ea"/>
                <a:ea typeface="+mn-ea"/>
              </a:rPr>
              <a:t> tone +3</a:t>
            </a:r>
            <a:r>
              <a:rPr lang="en-US" altLang="zh-CN" baseline="30000" dirty="0" smtClean="0">
                <a:latin typeface="+mn-ea"/>
                <a:ea typeface="+mn-ea"/>
              </a:rPr>
              <a:t>rd</a:t>
            </a:r>
            <a:r>
              <a:rPr lang="en-US" altLang="zh-CN" dirty="0" smtClean="0">
                <a:latin typeface="+mn-ea"/>
                <a:ea typeface="+mn-ea"/>
              </a:rPr>
              <a:t> tone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33" name="表格 32"/>
          <p:cNvGraphicFramePr>
            <a:graphicFrameLocks noGrp="1"/>
          </p:cNvGraphicFramePr>
          <p:nvPr/>
        </p:nvGraphicFramePr>
        <p:xfrm>
          <a:off x="1473856" y="2481921"/>
          <a:ext cx="9629572" cy="25733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7393"/>
                <a:gridCol w="2407393"/>
                <a:gridCol w="2407393"/>
                <a:gridCol w="2407393"/>
              </a:tblGrid>
              <a:tr h="644126">
                <a:tc>
                  <a:txBody>
                    <a:bodyPr/>
                    <a:lstStyle/>
                    <a:p>
                      <a:pPr algn="ctr"/>
                      <a:endParaRPr lang="zh-CN" altLang="en-US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39446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nǐ</a:t>
                      </a:r>
                      <a:r>
                        <a:rPr lang="en-US" altLang="zh-CN" sz="2400" dirty="0" smtClean="0"/>
                        <a:t> </a:t>
                      </a:r>
                      <a:r>
                        <a:rPr lang="zh-CN" altLang="en-US" sz="2400" dirty="0" smtClean="0"/>
                        <a:t>（你）</a:t>
                      </a:r>
                      <a:endParaRPr lang="zh-CN" altLang="en-US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hǎo</a:t>
                      </a:r>
                      <a:r>
                        <a:rPr lang="zh-CN" altLang="en-US" sz="2400" dirty="0" smtClean="0">
                          <a:latin typeface="GB Pinyinok-D" pitchFamily="2" charset="-122"/>
                          <a:ea typeface="GB Pinyinok-D" pitchFamily="2" charset="-122"/>
                        </a:rPr>
                        <a:t>（好）</a:t>
                      </a:r>
                      <a:endParaRPr lang="zh-CN" altLang="en-US" sz="2400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dirty="0" err="1" smtClean="0">
                          <a:solidFill>
                            <a:srgbClr val="FFC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ní</a:t>
                      </a:r>
                      <a:endParaRPr lang="zh-CN" altLang="en-US" sz="2400" b="1" dirty="0">
                        <a:solidFill>
                          <a:srgbClr val="FFC000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hǎo</a:t>
                      </a:r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60947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kě</a:t>
                      </a:r>
                      <a:r>
                        <a:rPr lang="en-US" altLang="zh-CN" sz="2400" dirty="0" smtClean="0"/>
                        <a:t> </a:t>
                      </a:r>
                      <a:r>
                        <a:rPr lang="zh-CN" altLang="en-US" sz="2400" dirty="0" smtClean="0"/>
                        <a:t>（可）</a:t>
                      </a:r>
                      <a:endParaRPr lang="zh-CN" altLang="en-US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yǐ</a:t>
                      </a:r>
                      <a:r>
                        <a:rPr lang="zh-CN" altLang="en-US" sz="2400" dirty="0" smtClean="0"/>
                        <a:t>（以）</a:t>
                      </a:r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err="1" smtClean="0">
                          <a:solidFill>
                            <a:srgbClr val="FFC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ké</a:t>
                      </a:r>
                      <a:endParaRPr lang="zh-CN" altLang="en-US" sz="2400" b="1" dirty="0" smtClean="0">
                        <a:solidFill>
                          <a:srgbClr val="FFC000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yǐ</a:t>
                      </a:r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28864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fǔ</a:t>
                      </a:r>
                      <a:r>
                        <a:rPr lang="en-US" altLang="zh-CN" sz="2400" dirty="0" smtClean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zh-CN" altLang="en-US" sz="2400" dirty="0" smtClean="0"/>
                        <a:t>（辅）</a:t>
                      </a:r>
                      <a:endParaRPr lang="zh-CN" altLang="en-US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dǎo</a:t>
                      </a:r>
                      <a:r>
                        <a:rPr lang="zh-CN" altLang="en-US" sz="2400" dirty="0" smtClean="0">
                          <a:latin typeface="GB Pinyinok-D" pitchFamily="2" charset="-122"/>
                          <a:ea typeface="GB Pinyinok-D" pitchFamily="2" charset="-122"/>
                        </a:rPr>
                        <a:t>（导）</a:t>
                      </a:r>
                      <a:endParaRPr lang="zh-CN" altLang="en-US" sz="2400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dirty="0" err="1" smtClean="0">
                          <a:solidFill>
                            <a:srgbClr val="FFC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fú</a:t>
                      </a:r>
                      <a:endParaRPr lang="zh-CN" altLang="en-US" sz="2400" b="1" dirty="0">
                        <a:solidFill>
                          <a:srgbClr val="FFC000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dǎo</a:t>
                      </a:r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7" name="圆角矩形 16"/>
          <p:cNvSpPr/>
          <p:nvPr/>
        </p:nvSpPr>
        <p:spPr>
          <a:xfrm>
            <a:off x="1330036" y="2436154"/>
            <a:ext cx="9957592" cy="2765218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n>
                <a:solidFill>
                  <a:schemeClr val="accent6">
                    <a:lumMod val="60000"/>
                    <a:lumOff val="40000"/>
                  </a:schemeClr>
                </a:solidFill>
              </a:ln>
              <a:noFill/>
            </a:endParaRPr>
          </a:p>
        </p:txBody>
      </p:sp>
      <p:grpSp>
        <p:nvGrpSpPr>
          <p:cNvPr id="24" name="组合 23"/>
          <p:cNvGrpSpPr/>
          <p:nvPr/>
        </p:nvGrpSpPr>
        <p:grpSpPr>
          <a:xfrm>
            <a:off x="2201424" y="2335876"/>
            <a:ext cx="7940103" cy="707886"/>
            <a:chOff x="2201424" y="2335876"/>
            <a:chExt cx="7940103" cy="707886"/>
          </a:xfrm>
        </p:grpSpPr>
        <p:grpSp>
          <p:nvGrpSpPr>
            <p:cNvPr id="18" name="组合 17"/>
            <p:cNvGrpSpPr/>
            <p:nvPr/>
          </p:nvGrpSpPr>
          <p:grpSpPr>
            <a:xfrm>
              <a:off x="3479471" y="2335876"/>
              <a:ext cx="5638796" cy="707886"/>
              <a:chOff x="3431971" y="2145876"/>
              <a:chExt cx="5638796" cy="707886"/>
            </a:xfrm>
          </p:grpSpPr>
          <p:sp>
            <p:nvSpPr>
              <p:cNvPr id="12" name="矩形 11"/>
              <p:cNvSpPr/>
              <p:nvPr/>
            </p:nvSpPr>
            <p:spPr>
              <a:xfrm>
                <a:off x="3431971" y="2145876"/>
                <a:ext cx="827046" cy="7078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altLang="zh-CN" sz="4000" dirty="0" smtClean="0">
                    <a:latin typeface="微软雅黑" pitchFamily="34" charset="-122"/>
                    <a:ea typeface="微软雅黑" pitchFamily="34" charset="-122"/>
                  </a:rPr>
                  <a:t>+</a:t>
                </a:r>
                <a:endParaRPr lang="zh-CN" altLang="en-US" sz="4000" dirty="0"/>
              </a:p>
            </p:txBody>
          </p:sp>
          <p:sp>
            <p:nvSpPr>
              <p:cNvPr id="13" name="矩形 12"/>
              <p:cNvSpPr/>
              <p:nvPr/>
            </p:nvSpPr>
            <p:spPr>
              <a:xfrm>
                <a:off x="8243721" y="2145876"/>
                <a:ext cx="827046" cy="7078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altLang="zh-CN" sz="4000" dirty="0" smtClean="0">
                    <a:latin typeface="微软雅黑" pitchFamily="34" charset="-122"/>
                    <a:ea typeface="微软雅黑" pitchFamily="34" charset="-122"/>
                  </a:rPr>
                  <a:t>+</a:t>
                </a:r>
                <a:endParaRPr lang="zh-CN" altLang="en-US" sz="4000" dirty="0"/>
              </a:p>
            </p:txBody>
          </p:sp>
          <p:cxnSp>
            <p:nvCxnSpPr>
              <p:cNvPr id="16" name="直接箭头连接符 15"/>
              <p:cNvCxnSpPr/>
              <p:nvPr/>
            </p:nvCxnSpPr>
            <p:spPr>
              <a:xfrm>
                <a:off x="5844906" y="2517569"/>
                <a:ext cx="827046" cy="0"/>
              </a:xfrm>
              <a:prstGeom prst="straightConnector1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19" name="图片 18" descr="QQ截图20150728081917.png"/>
            <p:cNvPicPr>
              <a:picLocks noChangeAspect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201424" y="2508197"/>
              <a:ext cx="524664" cy="398743"/>
            </a:xfrm>
            <a:prstGeom prst="rect">
              <a:avLst/>
            </a:prstGeom>
          </p:spPr>
        </p:pic>
        <p:pic>
          <p:nvPicPr>
            <p:cNvPr id="20" name="图片 19" descr="QQ截图20150728081917.png"/>
            <p:cNvPicPr>
              <a:picLocks noChangeAspect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785244" y="2508197"/>
              <a:ext cx="524664" cy="398743"/>
            </a:xfrm>
            <a:prstGeom prst="rect">
              <a:avLst/>
            </a:prstGeom>
          </p:spPr>
        </p:pic>
        <p:pic>
          <p:nvPicPr>
            <p:cNvPr id="21" name="图片 20" descr="QQ截图20150728081917.png"/>
            <p:cNvPicPr>
              <a:picLocks noChangeAspect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9616863" y="2508197"/>
              <a:ext cx="524664" cy="398743"/>
            </a:xfrm>
            <a:prstGeom prst="rect">
              <a:avLst/>
            </a:prstGeom>
          </p:spPr>
        </p:pic>
        <p:pic>
          <p:nvPicPr>
            <p:cNvPr id="23" name="图片 22" descr="QQ截图20150728081926.png"/>
            <p:cNvPicPr>
              <a:picLocks noChangeAspect="1"/>
            </p:cNvPicPr>
            <p:nvPr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193475" y="2481921"/>
              <a:ext cx="591078" cy="41375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7613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68221" cy="646331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47492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2125675" y="1104400"/>
            <a:ext cx="7908966" cy="1077218"/>
          </a:xfrm>
          <a:prstGeom prst="round1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zh-CN" altLang="en-US" sz="2400" b="1" dirty="0" smtClean="0">
                <a:solidFill>
                  <a:srgbClr val="00B050"/>
                </a:solidFill>
              </a:rPr>
              <a:t> </a:t>
            </a:r>
            <a:r>
              <a:rPr lang="zh-CN" altLang="en-US" sz="2000" b="1" dirty="0" smtClean="0">
                <a:solidFill>
                  <a:srgbClr val="00B050"/>
                </a:solidFill>
              </a:rPr>
              <a:t>朗读下列词语，注意第三声音节的读音</a:t>
            </a:r>
            <a:endParaRPr lang="en-US" altLang="zh-CN" sz="2400" b="1" dirty="0" smtClean="0">
              <a:solidFill>
                <a:srgbClr val="00B050"/>
              </a:solidFill>
            </a:endParaRPr>
          </a:p>
          <a:p>
            <a:r>
              <a:rPr lang="en-US" altLang="zh-CN" sz="2000" dirty="0" smtClean="0">
                <a:solidFill>
                  <a:srgbClr val="00B050"/>
                </a:solidFill>
                <a:latin typeface="+mn-ea"/>
                <a:ea typeface="+mn-ea"/>
              </a:rPr>
              <a:t>Read the following words aloud and pay attention to the change in the tone of the 3</a:t>
            </a:r>
            <a:r>
              <a:rPr lang="en-US" altLang="zh-CN" sz="2000" baseline="30000" dirty="0" smtClean="0">
                <a:solidFill>
                  <a:srgbClr val="00B050"/>
                </a:solidFill>
                <a:latin typeface="+mn-ea"/>
                <a:ea typeface="+mn-ea"/>
              </a:rPr>
              <a:t>rd</a:t>
            </a:r>
            <a:r>
              <a:rPr lang="en-US" altLang="zh-CN" sz="2000" dirty="0" smtClean="0">
                <a:solidFill>
                  <a:srgbClr val="00B050"/>
                </a:solidFill>
                <a:latin typeface="+mn-ea"/>
                <a:ea typeface="+mn-ea"/>
              </a:rPr>
              <a:t> tone syllables</a:t>
            </a:r>
            <a:endParaRPr lang="zh-CN" altLang="en-US" sz="1400" dirty="0" smtClean="0">
              <a:solidFill>
                <a:srgbClr val="00B050"/>
              </a:solidFill>
              <a:latin typeface="+mn-ea"/>
              <a:ea typeface="+mn-ea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876850" y="2612571"/>
            <a:ext cx="1077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400" b="1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</a:rPr>
              <a:t>hǎo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13666" y="2612571"/>
            <a:ext cx="1077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</a:rPr>
              <a:t>kěyǐ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543853" y="2612571"/>
            <a:ext cx="1077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</a:rPr>
              <a:t>xiǎojiě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091105" y="2612571"/>
            <a:ext cx="1077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</a:rPr>
              <a:t>fǔdǎo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876850" y="3979706"/>
            <a:ext cx="1077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</a:rPr>
              <a:t>kǒuyǔ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513666" y="3979706"/>
            <a:ext cx="1077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</a:rPr>
              <a:t>yǔfǎ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091105" y="3979706"/>
            <a:ext cx="1077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</a:rPr>
              <a:t>Fǎyǔ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7543853" y="3979706"/>
            <a:ext cx="11913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</a:rPr>
              <a:t>tǎo</a:t>
            </a:r>
            <a:r>
              <a:rPr lang="en-US" altLang="zh-CN" sz="2400" b="1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</a:rPr>
              <a:t>hǎo</a:t>
            </a:r>
            <a:endParaRPr lang="zh-CN" altLang="en-US" sz="2400" b="1" dirty="0" smtClean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876850" y="5380995"/>
            <a:ext cx="1077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</a:rPr>
              <a:t>liǎojiě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513666" y="5380995"/>
            <a:ext cx="1412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</a:rPr>
              <a:t>yǒuhǎo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091105" y="5380995"/>
            <a:ext cx="1412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</a:rPr>
              <a:t>yǔsǎn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7543853" y="5380995"/>
            <a:ext cx="1412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</a:rPr>
              <a:t>shǒubiǎo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pic>
        <p:nvPicPr>
          <p:cNvPr id="6" name="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82669" y="291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484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5240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6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4516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 1.</a:t>
            </a:r>
            <a:r>
              <a:rPr lang="zh-CN" altLang="en-US" sz="2800" b="1">
                <a:latin typeface="宋体" pitchFamily="2" charset="-122"/>
              </a:rPr>
              <a:t>发音辨析：声母</a:t>
            </a:r>
            <a:r>
              <a:rPr lang="en-US" altLang="zh-CN" sz="2800" b="1">
                <a:latin typeface="宋体" pitchFamily="2" charset="-122"/>
              </a:rPr>
              <a:t>zh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ch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sh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r</a:t>
            </a:r>
          </a:p>
          <a:p>
            <a:pPr eaLnBrk="0" hangingPunct="0"/>
            <a:r>
              <a:rPr lang="en-US" altLang="zh-CN">
                <a:latin typeface="宋体" pitchFamily="2" charset="-122"/>
              </a:rPr>
              <a:t>  Differentiation</a:t>
            </a:r>
            <a:r>
              <a:rPr lang="zh-CN" altLang="en-US">
                <a:latin typeface="宋体" pitchFamily="2" charset="-122"/>
              </a:rPr>
              <a:t>：</a:t>
            </a:r>
            <a:r>
              <a:rPr lang="en-US" altLang="zh-CN">
                <a:latin typeface="宋体" pitchFamily="2" charset="-122"/>
              </a:rPr>
              <a:t>pronunciation of the initials </a:t>
            </a:r>
            <a:r>
              <a:rPr lang="en-US" altLang="zh-CN" i="1">
                <a:latin typeface="宋体" pitchFamily="2" charset="-122"/>
              </a:rPr>
              <a:t>zh</a:t>
            </a:r>
            <a:r>
              <a:rPr lang="zh-CN" altLang="en-US" i="1">
                <a:latin typeface="宋体" pitchFamily="2" charset="-122"/>
              </a:rPr>
              <a:t>、</a:t>
            </a:r>
            <a:r>
              <a:rPr lang="en-US" altLang="zh-CN" i="1">
                <a:latin typeface="宋体" pitchFamily="2" charset="-122"/>
              </a:rPr>
              <a:t>ch</a:t>
            </a:r>
            <a:r>
              <a:rPr lang="zh-CN" altLang="en-US" i="1">
                <a:latin typeface="宋体" pitchFamily="2" charset="-122"/>
              </a:rPr>
              <a:t>、</a:t>
            </a:r>
            <a:r>
              <a:rPr lang="en-US" altLang="zh-CN" i="1">
                <a:latin typeface="宋体" pitchFamily="2" charset="-122"/>
              </a:rPr>
              <a:t>sh</a:t>
            </a:r>
            <a:r>
              <a:rPr lang="zh-CN" altLang="en-US" i="1">
                <a:latin typeface="宋体" pitchFamily="2" charset="-122"/>
              </a:rPr>
              <a:t>、</a:t>
            </a:r>
            <a:r>
              <a:rPr lang="en-US" altLang="zh-CN" i="1">
                <a:latin typeface="宋体" pitchFamily="2" charset="-122"/>
              </a:rPr>
              <a:t>r</a:t>
            </a:r>
            <a:endParaRPr lang="zh-CN" altLang="en-US" i="1">
              <a:latin typeface="宋体" pitchFamily="2" charset="-122"/>
            </a:endParaRPr>
          </a:p>
        </p:txBody>
      </p:sp>
      <p:pic>
        <p:nvPicPr>
          <p:cNvPr id="64517" name="Picture 7" descr="C:\Users\caofan\Desktop\1509358494.jpg"/>
          <p:cNvPicPr>
            <a:picLocks noChangeAspect="1" noChangeArrowheads="1"/>
          </p:cNvPicPr>
          <p:nvPr/>
        </p:nvPicPr>
        <p:blipFill>
          <a:blip r:embed="rId3" cstate="print">
            <a:grayscl/>
            <a:biLevel thresh="50000"/>
          </a:blip>
          <a:srcRect b="8247"/>
          <a:stretch>
            <a:fillRect/>
          </a:stretch>
        </p:blipFill>
        <p:spPr bwMode="auto">
          <a:xfrm>
            <a:off x="704850" y="2481263"/>
            <a:ext cx="1954213" cy="204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8" name="Picture 9" descr="C:\Users\caofan\Desktop\ch.jpg"/>
          <p:cNvPicPr>
            <a:picLocks noChangeAspect="1" noChangeArrowheads="1"/>
          </p:cNvPicPr>
          <p:nvPr/>
        </p:nvPicPr>
        <p:blipFill>
          <a:blip r:embed="rId4" cstate="print">
            <a:grayscl/>
            <a:biLevel thresh="50000"/>
          </a:blip>
          <a:srcRect/>
          <a:stretch>
            <a:fillRect/>
          </a:stretch>
        </p:blipFill>
        <p:spPr bwMode="auto">
          <a:xfrm>
            <a:off x="3567113" y="2481263"/>
            <a:ext cx="1966912" cy="204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9" name="Picture 10" descr="C:\Users\caofan\Desktop\sh.jpg"/>
          <p:cNvPicPr>
            <a:picLocks noChangeAspect="1" noChangeArrowheads="1"/>
          </p:cNvPicPr>
          <p:nvPr/>
        </p:nvPicPr>
        <p:blipFill>
          <a:blip r:embed="rId5" cstate="print">
            <a:grayscl/>
            <a:biLevel thresh="50000"/>
          </a:blip>
          <a:srcRect b="12746"/>
          <a:stretch>
            <a:fillRect/>
          </a:stretch>
        </p:blipFill>
        <p:spPr bwMode="auto">
          <a:xfrm>
            <a:off x="6535738" y="2563813"/>
            <a:ext cx="1920875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20" name="Picture 11" descr="C:\Users\caofan\Desktop\r.jpg"/>
          <p:cNvPicPr>
            <a:picLocks noChangeAspect="1" noChangeArrowheads="1"/>
          </p:cNvPicPr>
          <p:nvPr/>
        </p:nvPicPr>
        <p:blipFill>
          <a:blip r:embed="rId6" cstate="print">
            <a:grayscl/>
            <a:biLevel thresh="50000"/>
          </a:blip>
          <a:srcRect b="7771"/>
          <a:stretch>
            <a:fillRect/>
          </a:stretch>
        </p:blipFill>
        <p:spPr bwMode="auto">
          <a:xfrm>
            <a:off x="9474200" y="2508250"/>
            <a:ext cx="1838325" cy="203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521" name="TextBox 10"/>
          <p:cNvSpPr txBox="1">
            <a:spLocks noChangeArrowheads="1"/>
          </p:cNvSpPr>
          <p:nvPr/>
        </p:nvSpPr>
        <p:spPr bwMode="auto">
          <a:xfrm>
            <a:off x="1512888" y="4799013"/>
            <a:ext cx="5842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/>
              <a:t>zh</a:t>
            </a:r>
            <a:endParaRPr lang="zh-CN" altLang="en-US" sz="2800"/>
          </a:p>
        </p:txBody>
      </p:sp>
      <p:sp>
        <p:nvSpPr>
          <p:cNvPr id="64522" name="TextBox 11"/>
          <p:cNvSpPr txBox="1">
            <a:spLocks noChangeArrowheads="1"/>
          </p:cNvSpPr>
          <p:nvPr/>
        </p:nvSpPr>
        <p:spPr bwMode="auto">
          <a:xfrm>
            <a:off x="4487863" y="4810125"/>
            <a:ext cx="5635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/>
              <a:t>ch</a:t>
            </a:r>
            <a:endParaRPr lang="zh-CN" altLang="en-US" sz="2800"/>
          </a:p>
        </p:txBody>
      </p:sp>
      <p:sp>
        <p:nvSpPr>
          <p:cNvPr id="64523" name="TextBox 12"/>
          <p:cNvSpPr txBox="1">
            <a:spLocks noChangeArrowheads="1"/>
          </p:cNvSpPr>
          <p:nvPr/>
        </p:nvSpPr>
        <p:spPr bwMode="auto">
          <a:xfrm>
            <a:off x="7405688" y="4778375"/>
            <a:ext cx="5651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/>
              <a:t>sh</a:t>
            </a:r>
            <a:endParaRPr lang="zh-CN" altLang="en-US" sz="2800"/>
          </a:p>
        </p:txBody>
      </p:sp>
      <p:sp>
        <p:nvSpPr>
          <p:cNvPr id="64524" name="TextBox 13"/>
          <p:cNvSpPr txBox="1">
            <a:spLocks noChangeArrowheads="1"/>
          </p:cNvSpPr>
          <p:nvPr/>
        </p:nvSpPr>
        <p:spPr bwMode="auto">
          <a:xfrm>
            <a:off x="10390188" y="4762500"/>
            <a:ext cx="3048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/>
              <a:t>r</a:t>
            </a:r>
            <a:endParaRPr lang="zh-CN" altLang="en-US" sz="2800"/>
          </a:p>
        </p:txBody>
      </p:sp>
    </p:spTree>
    <p:extLst>
      <p:ext uri="{BB962C8B-B14F-4D97-AF65-F5344CB8AC3E}">
        <p14:creationId xmlns:p14="http://schemas.microsoft.com/office/powerpoint/2010/main" val="116318830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>
            <a:grpSpLocks/>
          </p:cNvGrpSpPr>
          <p:nvPr/>
        </p:nvGrpSpPr>
        <p:grpSpPr bwMode="auto">
          <a:xfrm>
            <a:off x="1493838" y="1500188"/>
            <a:ext cx="9226550" cy="4376737"/>
            <a:chOff x="1631612" y="1704946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704946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1612" y="1976911"/>
              <a:ext cx="7908967" cy="1297662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听录音并跟读，注意声母发音的区别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differences between the initials.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51063" y="28940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zhīshi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087813" y="28940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chúshī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191500" y="2894013"/>
            <a:ext cx="338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shànɡ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chē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311900" y="2894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shēnɡrì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51063" y="36322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rènshi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87813" y="36322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chánɡshí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327775" y="36322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shìshí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191500" y="363220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chāorén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52650" y="432435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ránshāo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090988" y="43243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rènao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329363" y="43243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chāi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193088" y="4324350"/>
            <a:ext cx="2640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Chánɡchénɡ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2155825" y="50466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shǒushù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4092575" y="50466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shānɡchǎnɡ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6332538" y="504666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chāoshì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6" name="矩形 25"/>
          <p:cNvSpPr>
            <a:spLocks noChangeArrowheads="1"/>
          </p:cNvSpPr>
          <p:nvPr/>
        </p:nvSpPr>
        <p:spPr bwMode="auto">
          <a:xfrm>
            <a:off x="8196263" y="5046663"/>
            <a:ext cx="2640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chōnɡ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zhí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pic>
        <p:nvPicPr>
          <p:cNvPr id="2" name="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11900" y="6032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39428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7" dur="568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8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6564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 2.</a:t>
            </a:r>
            <a:r>
              <a:rPr lang="zh-CN" altLang="en-US" sz="2800" b="1">
                <a:latin typeface="宋体" pitchFamily="2" charset="-122"/>
              </a:rPr>
              <a:t>发音辨析：前鼻音韵母</a:t>
            </a:r>
            <a:r>
              <a:rPr lang="en-US" altLang="zh-CN" sz="2800" b="1">
                <a:latin typeface="宋体" pitchFamily="2" charset="-122"/>
              </a:rPr>
              <a:t>n</a:t>
            </a:r>
            <a:r>
              <a:rPr lang="zh-CN" altLang="en-US" sz="2800" b="1">
                <a:latin typeface="宋体" pitchFamily="2" charset="-122"/>
              </a:rPr>
              <a:t>和后鼻音韵母</a:t>
            </a:r>
            <a:r>
              <a:rPr lang="en-US" altLang="zh-CN" sz="2800" b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nɡ</a:t>
            </a:r>
          </a:p>
          <a:p>
            <a:pPr eaLnBrk="0" hangingPunct="0"/>
            <a:r>
              <a:rPr lang="en-US" altLang="zh-CN">
                <a:latin typeface="宋体" pitchFamily="2" charset="-122"/>
              </a:rPr>
              <a:t>  Differentiation</a:t>
            </a:r>
            <a:r>
              <a:rPr lang="zh-CN" altLang="en-US">
                <a:latin typeface="宋体" pitchFamily="2" charset="-122"/>
              </a:rPr>
              <a:t>：</a:t>
            </a:r>
            <a:r>
              <a:rPr lang="en-US" altLang="zh-CN">
                <a:latin typeface="宋体" pitchFamily="2" charset="-122"/>
              </a:rPr>
              <a:t>pronunciation of the alveolar </a:t>
            </a:r>
            <a:r>
              <a:rPr lang="en-US" altLang="zh-CN" i="1">
                <a:latin typeface="宋体" pitchFamily="2" charset="-122"/>
              </a:rPr>
              <a:t>n</a:t>
            </a:r>
            <a:r>
              <a:rPr lang="en-US" altLang="zh-CN">
                <a:latin typeface="宋体" pitchFamily="2" charset="-122"/>
              </a:rPr>
              <a:t> and the velar nasal </a:t>
            </a:r>
            <a:r>
              <a:rPr lang="en-US" altLang="zh-CN" i="1">
                <a:latin typeface="宋体" pitchFamily="2" charset="-122"/>
              </a:rPr>
              <a:t>n</a:t>
            </a:r>
            <a:r>
              <a:rPr lang="en-US" altLang="zh-CN" sz="1600" i="1">
                <a:latin typeface="GB Pinyinok-D" pitchFamily="2" charset="-122"/>
                <a:ea typeface="GB Pinyinok-D" pitchFamily="2" charset="-122"/>
              </a:rPr>
              <a:t>ɡ</a:t>
            </a:r>
            <a:endParaRPr lang="zh-CN" altLang="en-US" sz="1600" i="1">
              <a:latin typeface="宋体" pitchFamily="2" charset="-122"/>
            </a:endParaRPr>
          </a:p>
        </p:txBody>
      </p:sp>
      <p:pic>
        <p:nvPicPr>
          <p:cNvPr id="66565" name="Picture 7" descr="C:\Users\caofan\Desktop\n.jpg"/>
          <p:cNvPicPr>
            <a:picLocks noChangeAspect="1" noChangeArrowheads="1"/>
          </p:cNvPicPr>
          <p:nvPr/>
        </p:nvPicPr>
        <p:blipFill>
          <a:blip r:embed="rId3" cstate="print">
            <a:grayscl/>
            <a:biLevel thresh="50000"/>
          </a:blip>
          <a:srcRect/>
          <a:stretch>
            <a:fillRect/>
          </a:stretch>
        </p:blipFill>
        <p:spPr bwMode="auto">
          <a:xfrm>
            <a:off x="1985963" y="2584450"/>
            <a:ext cx="2238375" cy="243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6" name="Picture 8" descr="C:\Users\caofan\Desktop\ng.jpg"/>
          <p:cNvPicPr>
            <a:picLocks noChangeAspect="1" noChangeArrowheads="1"/>
          </p:cNvPicPr>
          <p:nvPr/>
        </p:nvPicPr>
        <p:blipFill>
          <a:blip r:embed="rId4" cstate="print">
            <a:grayscl/>
            <a:biLevel thresh="50000"/>
          </a:blip>
          <a:srcRect/>
          <a:stretch>
            <a:fillRect/>
          </a:stretch>
        </p:blipFill>
        <p:spPr bwMode="auto">
          <a:xfrm>
            <a:off x="6991350" y="2584450"/>
            <a:ext cx="2197100" cy="2363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7" name="TextBox 8"/>
          <p:cNvSpPr txBox="1">
            <a:spLocks noChangeArrowheads="1"/>
          </p:cNvSpPr>
          <p:nvPr/>
        </p:nvSpPr>
        <p:spPr bwMode="auto">
          <a:xfrm>
            <a:off x="2995613" y="5060950"/>
            <a:ext cx="3841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/>
              <a:t>n</a:t>
            </a:r>
            <a:endParaRPr lang="zh-CN" altLang="en-US" sz="2800"/>
          </a:p>
        </p:txBody>
      </p:sp>
      <p:sp>
        <p:nvSpPr>
          <p:cNvPr id="66568" name="TextBox 9"/>
          <p:cNvSpPr txBox="1">
            <a:spLocks noChangeArrowheads="1"/>
          </p:cNvSpPr>
          <p:nvPr/>
        </p:nvSpPr>
        <p:spPr bwMode="auto">
          <a:xfrm flipH="1">
            <a:off x="8008938" y="5011738"/>
            <a:ext cx="7127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/>
              <a:t>ng</a:t>
            </a:r>
            <a:endParaRPr lang="zh-CN" altLang="en-US" sz="2800"/>
          </a:p>
        </p:txBody>
      </p:sp>
    </p:spTree>
    <p:extLst>
      <p:ext uri="{BB962C8B-B14F-4D97-AF65-F5344CB8AC3E}">
        <p14:creationId xmlns:p14="http://schemas.microsoft.com/office/powerpoint/2010/main" val="44179143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7588" name="组合 63"/>
          <p:cNvGrpSpPr>
            <a:grpSpLocks/>
          </p:cNvGrpSpPr>
          <p:nvPr/>
        </p:nvGrpSpPr>
        <p:grpSpPr bwMode="auto">
          <a:xfrm>
            <a:off x="1493838" y="1557338"/>
            <a:ext cx="9226550" cy="4376737"/>
            <a:chOff x="1631612" y="1704946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704946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1612" y="1976911"/>
              <a:ext cx="7908967" cy="162013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听录音并跟读，注意声母发音的区别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differences between the alveolar and the velar nasals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51063" y="295116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an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848100" y="29511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anɡ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431213" y="2951163"/>
            <a:ext cx="338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enɡ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295116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en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35188" y="36893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848100" y="368935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ianɡ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746875" y="36893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45500" y="368935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22488" y="43815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849688" y="43815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uanɡ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734175" y="43815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uen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462963" y="4381500"/>
            <a:ext cx="2640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uenɡ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801938" y="32226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816225" y="395446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876550" y="46450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489825" y="46450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369175" y="39401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385050" y="32226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37288" y="22304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20605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3" dur="4632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8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矩形 60"/>
          <p:cNvSpPr/>
          <p:nvPr/>
        </p:nvSpPr>
        <p:spPr bwMode="auto">
          <a:xfrm>
            <a:off x="1719263" y="2263775"/>
            <a:ext cx="8189912" cy="569913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22780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zhānɡ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318125" y="229393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tiáo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8615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3.</a:t>
            </a:r>
            <a:r>
              <a:rPr lang="zh-CN" altLang="en-US" sz="2800" b="1">
                <a:latin typeface="宋体" pitchFamily="2" charset="-122"/>
              </a:rPr>
              <a:t>“一”的变调 </a:t>
            </a:r>
            <a:r>
              <a:rPr lang="en-US" altLang="zh-CN">
                <a:latin typeface="宋体" pitchFamily="2" charset="-122"/>
              </a:rPr>
              <a:t>Tone Sandhi of “</a:t>
            </a:r>
            <a:r>
              <a:rPr lang="zh-CN" altLang="en-US">
                <a:latin typeface="宋体" pitchFamily="2" charset="-122"/>
              </a:rPr>
              <a:t>一</a:t>
            </a:r>
            <a:r>
              <a:rPr lang="en-US" altLang="zh-CN">
                <a:latin typeface="宋体" pitchFamily="2" charset="-122"/>
              </a:rPr>
              <a:t>(yī)”</a:t>
            </a:r>
            <a:endParaRPr lang="zh-CN" altLang="en-US">
              <a:latin typeface="宋体" pitchFamily="2" charset="-122"/>
            </a:endParaRPr>
          </a:p>
        </p:txBody>
      </p:sp>
      <p:sp>
        <p:nvSpPr>
          <p:cNvPr id="68616" name="TextBox 28"/>
          <p:cNvSpPr txBox="1">
            <a:spLocks noChangeArrowheads="1"/>
          </p:cNvSpPr>
          <p:nvPr/>
        </p:nvSpPr>
        <p:spPr bwMode="auto">
          <a:xfrm>
            <a:off x="738188" y="1555750"/>
            <a:ext cx="9928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宋体" pitchFamily="2" charset="-122"/>
              </a:rPr>
              <a:t>（</a:t>
            </a:r>
            <a:r>
              <a:rPr lang="en-US" altLang="zh-CN" sz="2400" b="1">
                <a:latin typeface="宋体" pitchFamily="2" charset="-122"/>
              </a:rPr>
              <a:t>1</a:t>
            </a:r>
            <a:r>
              <a:rPr lang="zh-CN" altLang="en-US" sz="2400" b="1">
                <a:latin typeface="宋体" pitchFamily="2" charset="-122"/>
              </a:rPr>
              <a:t>）“一”在第一、二、三声音节前变成第四声</a:t>
            </a:r>
            <a:endParaRPr lang="zh-CN" altLang="en-US" sz="1600">
              <a:latin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7850188" y="23241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zhǒnɡ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8618" name="TextBox 28"/>
          <p:cNvSpPr txBox="1">
            <a:spLocks noChangeArrowheads="1"/>
          </p:cNvSpPr>
          <p:nvPr/>
        </p:nvSpPr>
        <p:spPr bwMode="auto">
          <a:xfrm>
            <a:off x="711200" y="4122738"/>
            <a:ext cx="9928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宋体" pitchFamily="2" charset="-122"/>
              </a:rPr>
              <a:t>（</a:t>
            </a:r>
            <a:r>
              <a:rPr lang="en-US" altLang="zh-CN" sz="2400" b="1">
                <a:latin typeface="宋体" pitchFamily="2" charset="-122"/>
              </a:rPr>
              <a:t>2</a:t>
            </a:r>
            <a:r>
              <a:rPr lang="zh-CN" altLang="en-US" sz="2400" b="1">
                <a:latin typeface="宋体" pitchFamily="2" charset="-122"/>
              </a:rPr>
              <a:t>）“一”在第四声音节前变成第二声</a:t>
            </a:r>
            <a:endParaRPr lang="zh-CN" altLang="en-US" sz="1600">
              <a:latin typeface="宋体" pitchFamily="2" charset="-122"/>
            </a:endParaRPr>
          </a:p>
        </p:txBody>
      </p:sp>
      <p:sp>
        <p:nvSpPr>
          <p:cNvPr id="16" name="矩形 60"/>
          <p:cNvSpPr/>
          <p:nvPr/>
        </p:nvSpPr>
        <p:spPr bwMode="auto">
          <a:xfrm>
            <a:off x="1766888" y="4784725"/>
            <a:ext cx="8142287" cy="569913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786188" y="48450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yí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dìnɡ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6638925" y="48752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yí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kuài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pic>
        <p:nvPicPr>
          <p:cNvPr id="2" name="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028113" y="3190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89833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3060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0" grpId="0"/>
      <p:bldP spid="11" grpId="0"/>
      <p:bldP spid="19" grpId="0"/>
      <p:bldP spid="17" grpId="0"/>
      <p:bldP spid="1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矩形 60"/>
          <p:cNvSpPr/>
          <p:nvPr/>
        </p:nvSpPr>
        <p:spPr bwMode="auto">
          <a:xfrm>
            <a:off x="1493838" y="2743200"/>
            <a:ext cx="9226550" cy="2305050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28796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èr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sān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5248275" y="41322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bǎifēnzhī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438400" y="413226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shíyī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69641" name="TextBox 28"/>
          <p:cNvSpPr txBox="1">
            <a:spLocks noChangeArrowheads="1"/>
          </p:cNvSpPr>
          <p:nvPr/>
        </p:nvSpPr>
        <p:spPr bwMode="auto">
          <a:xfrm>
            <a:off x="738188" y="1555750"/>
            <a:ext cx="9928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宋体" pitchFamily="2" charset="-122"/>
              </a:rPr>
              <a:t>（</a:t>
            </a:r>
            <a:r>
              <a:rPr lang="en-US" altLang="zh-CN" sz="2400" b="1">
                <a:latin typeface="宋体" pitchFamily="2" charset="-122"/>
              </a:rPr>
              <a:t>3</a:t>
            </a:r>
            <a:r>
              <a:rPr lang="zh-CN" altLang="en-US" sz="2400" b="1">
                <a:latin typeface="宋体" pitchFamily="2" charset="-122"/>
              </a:rPr>
              <a:t>）“一”单用或表示数字时不变调</a:t>
            </a:r>
            <a:endParaRPr lang="zh-CN" altLang="en-US" sz="1600">
              <a:latin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816451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xīngqī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pic>
        <p:nvPicPr>
          <p:cNvPr id="4" name="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82226" y="45799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29362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72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10" grpId="0"/>
      <p:bldP spid="11" grpId="0"/>
      <p:bldP spid="13" grpId="0"/>
      <p:bldP spid="14" grpId="0"/>
      <p:bldP spid="1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065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065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0660" name="组合 63"/>
          <p:cNvGrpSpPr>
            <a:grpSpLocks/>
          </p:cNvGrpSpPr>
          <p:nvPr/>
        </p:nvGrpSpPr>
        <p:grpSpPr bwMode="auto">
          <a:xfrm>
            <a:off x="1493838" y="2159000"/>
            <a:ext cx="9226550" cy="4195763"/>
            <a:chOff x="1631612" y="1998434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1612" y="2105834"/>
              <a:ext cx="7908967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注意 </a:t>
              </a:r>
              <a:r>
                <a:rPr lang="en-US" altLang="zh-CN" sz="2000" b="1" dirty="0">
                  <a:solidFill>
                    <a:srgbClr val="00B050"/>
                  </a:solidFill>
                  <a:latin typeface="+mn-ea"/>
                  <a:ea typeface="+mn-ea"/>
                </a:rPr>
                <a:t>ü 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的拼写与实际发音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use of </a:t>
              </a:r>
              <a:r>
                <a:rPr lang="en-US" altLang="zh-CN" sz="2000" i="1" dirty="0">
                  <a:solidFill>
                    <a:srgbClr val="00B050"/>
                  </a:solidFill>
                  <a:latin typeface="+mn-ea"/>
                </a:rPr>
                <a:t>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and </a:t>
              </a:r>
              <a:r>
                <a:rPr lang="en-US" altLang="zh-CN" sz="2000" i="1" dirty="0">
                  <a:solidFill>
                    <a:srgbClr val="00B050"/>
                  </a:solidFill>
                  <a:latin typeface="+mn-ea"/>
                </a:rPr>
                <a:t>w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95513" y="32750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yóu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087813" y="32750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yǒuyì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086725" y="33194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yuányīn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981700" y="3275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yīnyuè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95513" y="39751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qīngwā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87813" y="39751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yǐngxīnɡ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5997575" y="39751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yīnɡxiónɡ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070850" y="401955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wēixiǎn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57413" y="473868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ɡuó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wài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065588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yīntiān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973763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yǔyán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048625" y="4783138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wǎnɡwǎnɡ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152650" y="5426075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wǎnyàn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092575" y="5426075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yéye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5969000" y="5426075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yínɡyǎnɡ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091488" y="5470525"/>
            <a:ext cx="31289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wǒmen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70677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4. </a:t>
            </a:r>
            <a:r>
              <a:rPr lang="zh-CN" altLang="en-US" sz="2800" b="1">
                <a:latin typeface="宋体" pitchFamily="2" charset="-122"/>
              </a:rPr>
              <a:t>拼音规则（</a:t>
            </a:r>
            <a:r>
              <a:rPr lang="en-US" altLang="zh-CN" sz="2800" b="1">
                <a:latin typeface="宋体" pitchFamily="2" charset="-122"/>
              </a:rPr>
              <a:t>3</a:t>
            </a:r>
            <a:r>
              <a:rPr lang="zh-CN" altLang="en-US" sz="2800" b="1">
                <a:latin typeface="宋体" pitchFamily="2" charset="-122"/>
              </a:rPr>
              <a:t>）：</a:t>
            </a:r>
            <a:r>
              <a:rPr lang="en-US" altLang="zh-CN" sz="2800" b="1">
                <a:latin typeface="宋体" pitchFamily="2" charset="-122"/>
              </a:rPr>
              <a:t>y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w</a:t>
            </a:r>
            <a:r>
              <a:rPr lang="zh-CN" altLang="en-US" sz="2800" b="1">
                <a:latin typeface="宋体" pitchFamily="2" charset="-122"/>
              </a:rPr>
              <a:t>的用法</a:t>
            </a:r>
            <a:endParaRPr lang="en-US" altLang="zh-CN" sz="2800" b="1">
              <a:latin typeface="宋体" pitchFamily="2" charset="-122"/>
            </a:endParaRPr>
          </a:p>
          <a:p>
            <a:pPr eaLnBrk="0" hangingPunct="0"/>
            <a:r>
              <a:rPr lang="en-US" altLang="zh-CN">
                <a:latin typeface="宋体" pitchFamily="2" charset="-122"/>
              </a:rPr>
              <a:t>Rules of </a:t>
            </a:r>
            <a:r>
              <a:rPr lang="en-US" altLang="zh-CN" i="1">
                <a:latin typeface="宋体" pitchFamily="2" charset="-122"/>
              </a:rPr>
              <a:t>Pinyin</a:t>
            </a:r>
            <a:r>
              <a:rPr lang="en-US" altLang="zh-CN">
                <a:latin typeface="宋体" pitchFamily="2" charset="-122"/>
              </a:rPr>
              <a:t>(3):use of </a:t>
            </a:r>
            <a:r>
              <a:rPr lang="en-US" altLang="zh-CN" i="1">
                <a:latin typeface="宋体" pitchFamily="2" charset="-122"/>
              </a:rPr>
              <a:t>y</a:t>
            </a:r>
            <a:r>
              <a:rPr lang="en-US" altLang="zh-CN">
                <a:latin typeface="宋体" pitchFamily="2" charset="-122"/>
              </a:rPr>
              <a:t> and </a:t>
            </a:r>
            <a:r>
              <a:rPr lang="en-US" altLang="zh-CN" i="1">
                <a:latin typeface="宋体" pitchFamily="2" charset="-122"/>
              </a:rPr>
              <a:t>w</a:t>
            </a:r>
            <a:endParaRPr lang="zh-CN" altLang="en-US" i="1">
              <a:latin typeface="宋体" pitchFamily="2" charset="-122"/>
            </a:endParaRPr>
          </a:p>
        </p:txBody>
      </p:sp>
      <p:pic>
        <p:nvPicPr>
          <p:cNvPr id="2" name="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62900" y="28575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8200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2" dur="545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6" name="Text Box 11"/>
          <p:cNvSpPr txBox="1">
            <a:spLocks noChangeArrowheads="1"/>
          </p:cNvSpPr>
          <p:nvPr/>
        </p:nvSpPr>
        <p:spPr bwMode="auto">
          <a:xfrm>
            <a:off x="5377300" y="171451"/>
            <a:ext cx="219162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 堂 活 动</a:t>
            </a:r>
            <a:endParaRPr kumimoji="0" lang="zh-CN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5377300" y="171451"/>
            <a:ext cx="2191626" cy="584775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  <p:sp>
        <p:nvSpPr>
          <p:cNvPr id="23557" name="Text Box 9"/>
          <p:cNvSpPr txBox="1">
            <a:spLocks noChangeArrowheads="1"/>
          </p:cNvSpPr>
          <p:nvPr/>
        </p:nvSpPr>
        <p:spPr bwMode="auto">
          <a:xfrm>
            <a:off x="2022475" y="1004888"/>
            <a:ext cx="7646988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zh-CN" alt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读一读，猜一猜。</a:t>
            </a:r>
            <a:r>
              <a:rPr kumimoji="0" lang="en-US" altLang="zh-CN" sz="1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Read and guess.</a:t>
            </a:r>
            <a:endParaRPr kumimoji="0" lang="zh-CN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zh-CN" alt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根据汉语拼音，猜猜这些外来词语的意思。</a:t>
            </a:r>
            <a:r>
              <a:rPr kumimoji="0" lang="en-US" altLang="zh-CN" sz="1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According to the Chinese Pinyin, guess the meanings of these words.</a:t>
            </a:r>
            <a:endParaRPr kumimoji="0" lang="zh-CN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zh-CN" alt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能够理解，并正确朗读。</a:t>
            </a:r>
            <a:r>
              <a:rPr kumimoji="0" lang="en-US" altLang="zh-CN" sz="1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Understand and read correctly.</a:t>
            </a:r>
            <a:endParaRPr kumimoji="0" lang="zh-CN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493814" y="2855418"/>
            <a:ext cx="1840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参考词语：</a:t>
            </a:r>
            <a:endParaRPr kumimoji="0" lang="zh-CN" altLang="en-US" sz="1800" b="0" i="1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2456214" y="3423443"/>
            <a:ext cx="212766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Bèikè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Hànmǔ</a:t>
            </a:r>
            <a:endParaRPr kumimoji="0" lang="en-US" altLang="zh-CN" sz="2400" b="0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GB Pinyinok-D" pitchFamily="2" charset="-122"/>
              <a:ea typeface="GB Pinyinok-D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</a:t>
            </a:r>
            <a:endParaRPr kumimoji="0" lang="zh-CN" altLang="en-US" sz="1800" b="0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5878261" y="3426625"/>
            <a:ext cx="184067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Hālì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Bōtè</a:t>
            </a:r>
            <a:endParaRPr kumimoji="0" lang="en-US" altLang="zh-CN" sz="2400" b="0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GB Pinyinok-D" pitchFamily="2" charset="-122"/>
              <a:ea typeface="GB Pinyinok-D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</a:t>
            </a:r>
            <a:endParaRPr kumimoji="0" lang="zh-CN" altLang="en-US" sz="2800" b="1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9267051" y="3423443"/>
            <a:ext cx="184067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hàn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bǎo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bāo</a:t>
            </a:r>
            <a:endParaRPr kumimoji="0" lang="en-US" altLang="zh-CN" sz="2400" b="0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GB Pinyinok-D" pitchFamily="2" charset="-122"/>
              <a:ea typeface="GB Pinyinok-D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 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458189" y="4468395"/>
            <a:ext cx="212766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Mài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dānɡ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láo</a:t>
            </a:r>
            <a:endParaRPr kumimoji="0" lang="en-US" altLang="zh-CN" sz="2400" b="0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GB Pinyinok-D" pitchFamily="2" charset="-122"/>
              <a:ea typeface="GB Pinyinok-D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 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949511" y="4468395"/>
            <a:ext cx="184067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ā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dí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dá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sī</a:t>
            </a:r>
            <a:endParaRPr kumimoji="0" lang="en-US" altLang="zh-CN" sz="2400" b="0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GB Pinyinok-D" pitchFamily="2" charset="-122"/>
              <a:ea typeface="GB Pinyinok-D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547714" y="4468395"/>
            <a:ext cx="156001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Nàikè</a:t>
            </a:r>
            <a:endParaRPr kumimoji="0" lang="en-US" altLang="zh-CN" sz="2400" b="0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GB Pinyinok-D" pitchFamily="2" charset="-122"/>
              <a:ea typeface="GB Pinyinok-D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</a:t>
            </a:r>
          </a:p>
        </p:txBody>
      </p:sp>
      <p:sp>
        <p:nvSpPr>
          <p:cNvPr id="24" name="对角圆角矩形 23"/>
          <p:cNvSpPr/>
          <p:nvPr/>
        </p:nvSpPr>
        <p:spPr>
          <a:xfrm>
            <a:off x="475013" y="2759213"/>
            <a:ext cx="11388435" cy="3359525"/>
          </a:xfrm>
          <a:prstGeom prst="round2Diag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47689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1" grpId="0"/>
      <p:bldP spid="22" grpId="0"/>
      <p:bldP spid="2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图片 25" descr="QQ截图20150806152024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4501" y="2875995"/>
            <a:ext cx="1089600" cy="144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0726" name="Text Box 11"/>
          <p:cNvSpPr txBox="1">
            <a:spLocks noChangeArrowheads="1"/>
          </p:cNvSpPr>
          <p:nvPr/>
        </p:nvSpPr>
        <p:spPr bwMode="auto">
          <a:xfrm>
            <a:off x="5377300" y="171451"/>
            <a:ext cx="219162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 堂 活 动</a:t>
            </a:r>
            <a:endParaRPr kumimoji="0" lang="zh-CN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5377300" y="171451"/>
            <a:ext cx="2191626" cy="584775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  <p:sp>
        <p:nvSpPr>
          <p:cNvPr id="23557" name="Text Box 9"/>
          <p:cNvSpPr txBox="1">
            <a:spLocks noChangeArrowheads="1"/>
          </p:cNvSpPr>
          <p:nvPr/>
        </p:nvSpPr>
        <p:spPr bwMode="auto">
          <a:xfrm>
            <a:off x="2022475" y="1004888"/>
            <a:ext cx="7646988" cy="1338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zh-CN" alt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读一读，猜一猜。</a:t>
            </a:r>
            <a:endParaRPr kumimoji="0" lang="zh-CN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zh-CN" alt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根据汉语拼音，猜猜这些外来词语的意思。</a:t>
            </a:r>
            <a:endParaRPr kumimoji="0" lang="zh-CN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zh-CN" altLang="en-US" sz="1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能够理解，并正确朗读。</a:t>
            </a:r>
            <a:endParaRPr kumimoji="0" lang="zh-CN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对角圆角矩形 9"/>
          <p:cNvSpPr/>
          <p:nvPr/>
        </p:nvSpPr>
        <p:spPr>
          <a:xfrm>
            <a:off x="475013" y="2532391"/>
            <a:ext cx="11388435" cy="3586348"/>
          </a:xfrm>
          <a:prstGeom prst="round2Diag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456214" y="3423443"/>
            <a:ext cx="212766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Bèikè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Hànmǔ</a:t>
            </a:r>
            <a:endParaRPr kumimoji="0" lang="en-US" altLang="zh-CN" sz="2400" b="0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GB Pinyinok-D" pitchFamily="2" charset="-122"/>
              <a:ea typeface="GB Pinyinok-D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贝克   汉姆</a:t>
            </a:r>
            <a:r>
              <a:rPr kumimoji="0" lang="zh-CN" alt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    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878261" y="3426625"/>
            <a:ext cx="184067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Hālì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Bōtè</a:t>
            </a:r>
            <a:endParaRPr kumimoji="0" lang="en-US" altLang="zh-CN" sz="2400" b="0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GB Pinyinok-D" pitchFamily="2" charset="-122"/>
              <a:ea typeface="GB Pinyinok-D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哈利</a:t>
            </a:r>
            <a:r>
              <a:rPr kumimoji="0" lang="en-US" altLang="zh-CN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·</a:t>
            </a: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波特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267051" y="3423443"/>
            <a:ext cx="184067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hàn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bǎo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bāo</a:t>
            </a:r>
            <a:endParaRPr kumimoji="0" lang="en-US" altLang="zh-CN" sz="2400" b="0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GB Pinyinok-D" pitchFamily="2" charset="-122"/>
              <a:ea typeface="GB Pinyinok-D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汉 堡  包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458189" y="4468395"/>
            <a:ext cx="212766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Mài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dānɡ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láo</a:t>
            </a:r>
            <a:endParaRPr kumimoji="0" lang="en-US" altLang="zh-CN" sz="2400" b="0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GB Pinyinok-D" pitchFamily="2" charset="-122"/>
              <a:ea typeface="GB Pinyinok-D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麦  当  劳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949511" y="4468395"/>
            <a:ext cx="184067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ā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dí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dá</a:t>
            </a:r>
            <a:r>
              <a:rPr kumimoji="0" lang="en-US" altLang="zh-CN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</a:t>
            </a: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sī</a:t>
            </a:r>
            <a:endParaRPr kumimoji="0" lang="en-US" altLang="zh-CN" sz="2400" b="0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GB Pinyinok-D" pitchFamily="2" charset="-122"/>
              <a:ea typeface="GB Pinyinok-D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阿迪达斯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547714" y="4468395"/>
            <a:ext cx="156001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Nàikè</a:t>
            </a:r>
            <a:endParaRPr kumimoji="0" lang="en-US" altLang="zh-CN" sz="2400" b="0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GB Pinyinok-D" pitchFamily="2" charset="-122"/>
              <a:ea typeface="GB Pinyinok-D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耐克</a:t>
            </a:r>
          </a:p>
        </p:txBody>
      </p:sp>
      <p:pic>
        <p:nvPicPr>
          <p:cNvPr id="24" name="图片 23" descr="3279936_094231021979_2.jpg"/>
          <p:cNvPicPr>
            <a:picLocks noChangeAspect="1"/>
          </p:cNvPicPr>
          <p:nvPr/>
        </p:nvPicPr>
        <p:blipFill>
          <a:blip r:embed="rId3" cstate="print"/>
          <a:srcRect b="5410"/>
          <a:stretch>
            <a:fillRect/>
          </a:stretch>
        </p:blipFill>
        <p:spPr>
          <a:xfrm>
            <a:off x="1338018" y="2874020"/>
            <a:ext cx="1064457" cy="144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5" name="图片 24" descr="QQ截图20150806152137.png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27286"/>
          <a:stretch>
            <a:fillRect/>
          </a:stretch>
        </p:blipFill>
        <p:spPr>
          <a:xfrm>
            <a:off x="1195518" y="4488603"/>
            <a:ext cx="1415071" cy="1039398"/>
          </a:xfrm>
          <a:prstGeom prst="rect">
            <a:avLst/>
          </a:prstGeom>
        </p:spPr>
      </p:pic>
      <p:pic>
        <p:nvPicPr>
          <p:cNvPr id="27" name="图片 26" descr="t0167f1145c01e3b690.jpg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585851" y="4325565"/>
            <a:ext cx="1365665" cy="1365665"/>
          </a:xfrm>
          <a:prstGeom prst="rect">
            <a:avLst/>
          </a:prstGeom>
        </p:spPr>
      </p:pic>
      <p:pic>
        <p:nvPicPr>
          <p:cNvPr id="28" name="图片 27" descr="906787_102454034_2.jpg"/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09463" y="2987249"/>
            <a:ext cx="1339094" cy="1035423"/>
          </a:xfrm>
          <a:prstGeom prst="rect">
            <a:avLst/>
          </a:prstGeom>
        </p:spPr>
      </p:pic>
      <p:pic>
        <p:nvPicPr>
          <p:cNvPr id="29" name="图片 28" descr="2012827145223_634816759437656250.jpg"/>
          <p:cNvPicPr>
            <a:picLocks noChangeAspect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93801" y="4302145"/>
            <a:ext cx="1575074" cy="1575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327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  <p:bldP spid="17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3575" y="2797175"/>
            <a:ext cx="2160588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1017588" y="4259263"/>
            <a:ext cx="20415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xiǎoháir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小孩儿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94100" y="2795588"/>
            <a:ext cx="2159000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600450" y="4235450"/>
            <a:ext cx="212248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xiǎoniǎor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小鸟儿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1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6538" y="2797175"/>
            <a:ext cx="2159000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2" name="TextBox 30"/>
          <p:cNvSpPr txBox="1">
            <a:spLocks noChangeArrowheads="1"/>
          </p:cNvSpPr>
          <p:nvPr/>
        </p:nvSpPr>
        <p:spPr bwMode="auto">
          <a:xfrm>
            <a:off x="6705600" y="4237038"/>
            <a:ext cx="19256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fànɡuǎnr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饭馆儿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3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491663" y="2795588"/>
            <a:ext cx="2159000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4" name="TextBox 31"/>
          <p:cNvSpPr txBox="1">
            <a:spLocks noChangeArrowheads="1"/>
          </p:cNvSpPr>
          <p:nvPr/>
        </p:nvSpPr>
        <p:spPr bwMode="auto">
          <a:xfrm>
            <a:off x="9302750" y="4248150"/>
            <a:ext cx="25495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xiānɡshuǐr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香水儿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儿化的发音 </a:t>
            </a:r>
            <a:r>
              <a:rPr lang="en-US" altLang="zh-CN" dirty="0">
                <a:latin typeface="+mn-ea"/>
                <a:ea typeface="+mn-ea"/>
              </a:rPr>
              <a:t>The Retroflex Final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2" name="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818438" y="6524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34652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457200" y="329906"/>
            <a:ext cx="8229600" cy="60939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/>
          <a:p>
            <a:pPr marL="12700"/>
            <a:r>
              <a:rPr spc="-5" dirty="0">
                <a:latin typeface="宋体" panose="02010600030101010101" pitchFamily="2" charset="-122"/>
                <a:cs typeface="宋体" panose="02010600030101010101" pitchFamily="2" charset="-122"/>
              </a:rPr>
              <a:t>再见！</a:t>
            </a:r>
            <a:r>
              <a:rPr spc="-5" dirty="0"/>
              <a:t>zàijiàn</a:t>
            </a:r>
          </a:p>
        </p:txBody>
      </p:sp>
      <p:sp>
        <p:nvSpPr>
          <p:cNvPr id="3" name="object 3"/>
          <p:cNvSpPr/>
          <p:nvPr/>
        </p:nvSpPr>
        <p:spPr>
          <a:xfrm>
            <a:off x="1680973" y="1712976"/>
            <a:ext cx="3336036" cy="31120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096000" y="2031494"/>
            <a:ext cx="3374136" cy="30479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8809393" y="1465268"/>
            <a:ext cx="2653665" cy="1275715"/>
          </a:xfrm>
          <a:custGeom>
            <a:avLst/>
            <a:gdLst/>
            <a:ahLst/>
            <a:cxnLst/>
            <a:rect l="l" t="t" r="r" b="b"/>
            <a:pathLst>
              <a:path w="2653665" h="1275714">
                <a:moveTo>
                  <a:pt x="1342502" y="0"/>
                </a:moveTo>
                <a:lnTo>
                  <a:pt x="1288544" y="216"/>
                </a:lnTo>
                <a:lnTo>
                  <a:pt x="1234756" y="1367"/>
                </a:lnTo>
                <a:lnTo>
                  <a:pt x="1181207" y="3444"/>
                </a:lnTo>
                <a:lnTo>
                  <a:pt x="1127964" y="6440"/>
                </a:lnTo>
                <a:lnTo>
                  <a:pt x="1075095" y="10345"/>
                </a:lnTo>
                <a:lnTo>
                  <a:pt x="1022668" y="15153"/>
                </a:lnTo>
                <a:lnTo>
                  <a:pt x="970750" y="20855"/>
                </a:lnTo>
                <a:lnTo>
                  <a:pt x="919409" y="27443"/>
                </a:lnTo>
                <a:lnTo>
                  <a:pt x="868714" y="34908"/>
                </a:lnTo>
                <a:lnTo>
                  <a:pt x="818731" y="43244"/>
                </a:lnTo>
                <a:lnTo>
                  <a:pt x="769529" y="52441"/>
                </a:lnTo>
                <a:lnTo>
                  <a:pt x="721176" y="62493"/>
                </a:lnTo>
                <a:lnTo>
                  <a:pt x="673739" y="73390"/>
                </a:lnTo>
                <a:lnTo>
                  <a:pt x="627286" y="85124"/>
                </a:lnTo>
                <a:lnTo>
                  <a:pt x="581885" y="97689"/>
                </a:lnTo>
                <a:lnTo>
                  <a:pt x="537603" y="111075"/>
                </a:lnTo>
                <a:lnTo>
                  <a:pt x="494509" y="125274"/>
                </a:lnTo>
                <a:lnTo>
                  <a:pt x="452670" y="140279"/>
                </a:lnTo>
                <a:lnTo>
                  <a:pt x="412154" y="156081"/>
                </a:lnTo>
                <a:lnTo>
                  <a:pt x="373030" y="172673"/>
                </a:lnTo>
                <a:lnTo>
                  <a:pt x="335363" y="190046"/>
                </a:lnTo>
                <a:lnTo>
                  <a:pt x="299224" y="208192"/>
                </a:lnTo>
                <a:lnTo>
                  <a:pt x="264678" y="227104"/>
                </a:lnTo>
                <a:lnTo>
                  <a:pt x="231795" y="246772"/>
                </a:lnTo>
                <a:lnTo>
                  <a:pt x="171285" y="288348"/>
                </a:lnTo>
                <a:lnTo>
                  <a:pt x="137226" y="315849"/>
                </a:lnTo>
                <a:lnTo>
                  <a:pt x="107031" y="343779"/>
                </a:lnTo>
                <a:lnTo>
                  <a:pt x="80663" y="372079"/>
                </a:lnTo>
                <a:lnTo>
                  <a:pt x="39252" y="429552"/>
                </a:lnTo>
                <a:lnTo>
                  <a:pt x="12686" y="487798"/>
                </a:lnTo>
                <a:lnTo>
                  <a:pt x="658" y="546345"/>
                </a:lnTo>
                <a:lnTo>
                  <a:pt x="0" y="575585"/>
                </a:lnTo>
                <a:lnTo>
                  <a:pt x="2860" y="604723"/>
                </a:lnTo>
                <a:lnTo>
                  <a:pt x="18987" y="662460"/>
                </a:lnTo>
                <a:lnTo>
                  <a:pt x="48730" y="719085"/>
                </a:lnTo>
                <a:lnTo>
                  <a:pt x="91782" y="774126"/>
                </a:lnTo>
                <a:lnTo>
                  <a:pt x="147838" y="827114"/>
                </a:lnTo>
                <a:lnTo>
                  <a:pt x="180645" y="852689"/>
                </a:lnTo>
                <a:lnTo>
                  <a:pt x="216588" y="877575"/>
                </a:lnTo>
                <a:lnTo>
                  <a:pt x="255628" y="901711"/>
                </a:lnTo>
                <a:lnTo>
                  <a:pt x="297727" y="925040"/>
                </a:lnTo>
                <a:lnTo>
                  <a:pt x="342847" y="947501"/>
                </a:lnTo>
                <a:lnTo>
                  <a:pt x="390948" y="969036"/>
                </a:lnTo>
                <a:lnTo>
                  <a:pt x="441993" y="989587"/>
                </a:lnTo>
                <a:lnTo>
                  <a:pt x="495943" y="1009093"/>
                </a:lnTo>
                <a:lnTo>
                  <a:pt x="552759" y="1027498"/>
                </a:lnTo>
                <a:lnTo>
                  <a:pt x="612405" y="1044740"/>
                </a:lnTo>
                <a:lnTo>
                  <a:pt x="674840" y="1060762"/>
                </a:lnTo>
                <a:lnTo>
                  <a:pt x="774027" y="1275646"/>
                </a:lnTo>
                <a:lnTo>
                  <a:pt x="1155027" y="1129088"/>
                </a:lnTo>
                <a:lnTo>
                  <a:pt x="1499119" y="1129088"/>
                </a:lnTo>
                <a:lnTo>
                  <a:pt x="1551275" y="1125749"/>
                </a:lnTo>
                <a:lnTo>
                  <a:pt x="1606180" y="1121211"/>
                </a:lnTo>
                <a:lnTo>
                  <a:pt x="1660458" y="1115701"/>
                </a:lnTo>
                <a:lnTo>
                  <a:pt x="1714038" y="1109234"/>
                </a:lnTo>
                <a:lnTo>
                  <a:pt x="1766855" y="1101824"/>
                </a:lnTo>
                <a:lnTo>
                  <a:pt x="1818840" y="1093486"/>
                </a:lnTo>
                <a:lnTo>
                  <a:pt x="1869925" y="1084233"/>
                </a:lnTo>
                <a:lnTo>
                  <a:pt x="1920043" y="1074082"/>
                </a:lnTo>
                <a:lnTo>
                  <a:pt x="1969126" y="1063045"/>
                </a:lnTo>
                <a:lnTo>
                  <a:pt x="2017106" y="1051138"/>
                </a:lnTo>
                <a:lnTo>
                  <a:pt x="2063915" y="1038375"/>
                </a:lnTo>
                <a:lnTo>
                  <a:pt x="2109486" y="1024770"/>
                </a:lnTo>
                <a:lnTo>
                  <a:pt x="2153751" y="1010338"/>
                </a:lnTo>
                <a:lnTo>
                  <a:pt x="2196642" y="995094"/>
                </a:lnTo>
                <a:lnTo>
                  <a:pt x="2238091" y="979052"/>
                </a:lnTo>
                <a:lnTo>
                  <a:pt x="2278031" y="962226"/>
                </a:lnTo>
                <a:lnTo>
                  <a:pt x="2316393" y="944631"/>
                </a:lnTo>
                <a:lnTo>
                  <a:pt x="2353111" y="926281"/>
                </a:lnTo>
                <a:lnTo>
                  <a:pt x="2388116" y="907191"/>
                </a:lnTo>
                <a:lnTo>
                  <a:pt x="2421340" y="887375"/>
                </a:lnTo>
                <a:lnTo>
                  <a:pt x="2482177" y="845624"/>
                </a:lnTo>
                <a:lnTo>
                  <a:pt x="2516236" y="818124"/>
                </a:lnTo>
                <a:lnTo>
                  <a:pt x="2546431" y="790194"/>
                </a:lnTo>
                <a:lnTo>
                  <a:pt x="2572799" y="761894"/>
                </a:lnTo>
                <a:lnTo>
                  <a:pt x="2614210" y="704421"/>
                </a:lnTo>
                <a:lnTo>
                  <a:pt x="2640776" y="646175"/>
                </a:lnTo>
                <a:lnTo>
                  <a:pt x="2652804" y="587628"/>
                </a:lnTo>
                <a:lnTo>
                  <a:pt x="2653462" y="558388"/>
                </a:lnTo>
                <a:lnTo>
                  <a:pt x="2650601" y="529250"/>
                </a:lnTo>
                <a:lnTo>
                  <a:pt x="2634475" y="471513"/>
                </a:lnTo>
                <a:lnTo>
                  <a:pt x="2604732" y="414888"/>
                </a:lnTo>
                <a:lnTo>
                  <a:pt x="2561679" y="359847"/>
                </a:lnTo>
                <a:lnTo>
                  <a:pt x="2505624" y="306859"/>
                </a:lnTo>
                <a:lnTo>
                  <a:pt x="2472816" y="281284"/>
                </a:lnTo>
                <a:lnTo>
                  <a:pt x="2436873" y="256398"/>
                </a:lnTo>
                <a:lnTo>
                  <a:pt x="2397833" y="232262"/>
                </a:lnTo>
                <a:lnTo>
                  <a:pt x="2355734" y="208933"/>
                </a:lnTo>
                <a:lnTo>
                  <a:pt x="2310615" y="186472"/>
                </a:lnTo>
                <a:lnTo>
                  <a:pt x="2262514" y="164937"/>
                </a:lnTo>
                <a:lnTo>
                  <a:pt x="2211469" y="144386"/>
                </a:lnTo>
                <a:lnTo>
                  <a:pt x="2157519" y="124880"/>
                </a:lnTo>
                <a:lnTo>
                  <a:pt x="2100702" y="106475"/>
                </a:lnTo>
                <a:lnTo>
                  <a:pt x="2041057" y="89233"/>
                </a:lnTo>
                <a:lnTo>
                  <a:pt x="1978622" y="73210"/>
                </a:lnTo>
                <a:lnTo>
                  <a:pt x="1927906" y="61587"/>
                </a:lnTo>
                <a:lnTo>
                  <a:pt x="1876546" y="50994"/>
                </a:lnTo>
                <a:lnTo>
                  <a:pt x="1824612" y="41424"/>
                </a:lnTo>
                <a:lnTo>
                  <a:pt x="1772170" y="32869"/>
                </a:lnTo>
                <a:lnTo>
                  <a:pt x="1719288" y="25321"/>
                </a:lnTo>
                <a:lnTo>
                  <a:pt x="1666035" y="18772"/>
                </a:lnTo>
                <a:lnTo>
                  <a:pt x="1612477" y="13214"/>
                </a:lnTo>
                <a:lnTo>
                  <a:pt x="1558683" y="8638"/>
                </a:lnTo>
                <a:lnTo>
                  <a:pt x="1504721" y="5036"/>
                </a:lnTo>
                <a:lnTo>
                  <a:pt x="1450658" y="2402"/>
                </a:lnTo>
                <a:lnTo>
                  <a:pt x="1396563" y="725"/>
                </a:lnTo>
                <a:lnTo>
                  <a:pt x="1342502" y="0"/>
                </a:lnTo>
                <a:close/>
              </a:path>
              <a:path w="2653665" h="1275714">
                <a:moveTo>
                  <a:pt x="1499119" y="1129088"/>
                </a:moveTo>
                <a:lnTo>
                  <a:pt x="1155027" y="1129088"/>
                </a:lnTo>
                <a:lnTo>
                  <a:pt x="1212435" y="1131758"/>
                </a:lnTo>
                <a:lnTo>
                  <a:pt x="1269689" y="1133355"/>
                </a:lnTo>
                <a:lnTo>
                  <a:pt x="1326722" y="1133893"/>
                </a:lnTo>
                <a:lnTo>
                  <a:pt x="1383464" y="1133387"/>
                </a:lnTo>
                <a:lnTo>
                  <a:pt x="1439849" y="1131851"/>
                </a:lnTo>
                <a:lnTo>
                  <a:pt x="1495808" y="1129301"/>
                </a:lnTo>
                <a:lnTo>
                  <a:pt x="1499119" y="1129088"/>
                </a:lnTo>
                <a:close/>
              </a:path>
            </a:pathLst>
          </a:custGeom>
          <a:solidFill>
            <a:srgbClr val="CCEBFF"/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809393" y="1465268"/>
            <a:ext cx="2653665" cy="1275715"/>
          </a:xfrm>
          <a:custGeom>
            <a:avLst/>
            <a:gdLst/>
            <a:ahLst/>
            <a:cxnLst/>
            <a:rect l="l" t="t" r="r" b="b"/>
            <a:pathLst>
              <a:path w="2653665" h="1275714">
                <a:moveTo>
                  <a:pt x="774027" y="1275646"/>
                </a:moveTo>
                <a:lnTo>
                  <a:pt x="674840" y="1060762"/>
                </a:lnTo>
                <a:lnTo>
                  <a:pt x="612405" y="1044740"/>
                </a:lnTo>
                <a:lnTo>
                  <a:pt x="552759" y="1027498"/>
                </a:lnTo>
                <a:lnTo>
                  <a:pt x="495943" y="1009093"/>
                </a:lnTo>
                <a:lnTo>
                  <a:pt x="441993" y="989587"/>
                </a:lnTo>
                <a:lnTo>
                  <a:pt x="390948" y="969036"/>
                </a:lnTo>
                <a:lnTo>
                  <a:pt x="342847" y="947501"/>
                </a:lnTo>
                <a:lnTo>
                  <a:pt x="297727" y="925040"/>
                </a:lnTo>
                <a:lnTo>
                  <a:pt x="255628" y="901711"/>
                </a:lnTo>
                <a:lnTo>
                  <a:pt x="216588" y="877575"/>
                </a:lnTo>
                <a:lnTo>
                  <a:pt x="180645" y="852689"/>
                </a:lnTo>
                <a:lnTo>
                  <a:pt x="147838" y="827114"/>
                </a:lnTo>
                <a:lnTo>
                  <a:pt x="118204" y="800906"/>
                </a:lnTo>
                <a:lnTo>
                  <a:pt x="68612" y="746833"/>
                </a:lnTo>
                <a:lnTo>
                  <a:pt x="32175" y="690941"/>
                </a:lnTo>
                <a:lnTo>
                  <a:pt x="9202" y="633701"/>
                </a:lnTo>
                <a:lnTo>
                  <a:pt x="0" y="575585"/>
                </a:lnTo>
                <a:lnTo>
                  <a:pt x="658" y="546345"/>
                </a:lnTo>
                <a:lnTo>
                  <a:pt x="12686" y="487798"/>
                </a:lnTo>
                <a:lnTo>
                  <a:pt x="39252" y="429552"/>
                </a:lnTo>
                <a:lnTo>
                  <a:pt x="80663" y="372079"/>
                </a:lnTo>
                <a:lnTo>
                  <a:pt x="107031" y="343779"/>
                </a:lnTo>
                <a:lnTo>
                  <a:pt x="137226" y="315849"/>
                </a:lnTo>
                <a:lnTo>
                  <a:pt x="171285" y="288348"/>
                </a:lnTo>
                <a:lnTo>
                  <a:pt x="231795" y="246772"/>
                </a:lnTo>
                <a:lnTo>
                  <a:pt x="264678" y="227104"/>
                </a:lnTo>
                <a:lnTo>
                  <a:pt x="299224" y="208192"/>
                </a:lnTo>
                <a:lnTo>
                  <a:pt x="335363" y="190046"/>
                </a:lnTo>
                <a:lnTo>
                  <a:pt x="373030" y="172673"/>
                </a:lnTo>
                <a:lnTo>
                  <a:pt x="412154" y="156081"/>
                </a:lnTo>
                <a:lnTo>
                  <a:pt x="452670" y="140279"/>
                </a:lnTo>
                <a:lnTo>
                  <a:pt x="494509" y="125274"/>
                </a:lnTo>
                <a:lnTo>
                  <a:pt x="537603" y="111075"/>
                </a:lnTo>
                <a:lnTo>
                  <a:pt x="581885" y="97689"/>
                </a:lnTo>
                <a:lnTo>
                  <a:pt x="627286" y="85124"/>
                </a:lnTo>
                <a:lnTo>
                  <a:pt x="673739" y="73390"/>
                </a:lnTo>
                <a:lnTo>
                  <a:pt x="721176" y="62493"/>
                </a:lnTo>
                <a:lnTo>
                  <a:pt x="769529" y="52441"/>
                </a:lnTo>
                <a:lnTo>
                  <a:pt x="818731" y="43244"/>
                </a:lnTo>
                <a:lnTo>
                  <a:pt x="868714" y="34908"/>
                </a:lnTo>
                <a:lnTo>
                  <a:pt x="919409" y="27443"/>
                </a:lnTo>
                <a:lnTo>
                  <a:pt x="970750" y="20855"/>
                </a:lnTo>
                <a:lnTo>
                  <a:pt x="1022668" y="15153"/>
                </a:lnTo>
                <a:lnTo>
                  <a:pt x="1075095" y="10345"/>
                </a:lnTo>
                <a:lnTo>
                  <a:pt x="1127964" y="6440"/>
                </a:lnTo>
                <a:lnTo>
                  <a:pt x="1181207" y="3444"/>
                </a:lnTo>
                <a:lnTo>
                  <a:pt x="1234756" y="1367"/>
                </a:lnTo>
                <a:lnTo>
                  <a:pt x="1288544" y="216"/>
                </a:lnTo>
                <a:lnTo>
                  <a:pt x="1342502" y="0"/>
                </a:lnTo>
                <a:lnTo>
                  <a:pt x="1396563" y="725"/>
                </a:lnTo>
                <a:lnTo>
                  <a:pt x="1450658" y="2402"/>
                </a:lnTo>
                <a:lnTo>
                  <a:pt x="1504721" y="5036"/>
                </a:lnTo>
                <a:lnTo>
                  <a:pt x="1558683" y="8638"/>
                </a:lnTo>
                <a:lnTo>
                  <a:pt x="1612477" y="13214"/>
                </a:lnTo>
                <a:lnTo>
                  <a:pt x="1666035" y="18772"/>
                </a:lnTo>
                <a:lnTo>
                  <a:pt x="1719288" y="25321"/>
                </a:lnTo>
                <a:lnTo>
                  <a:pt x="1772170" y="32869"/>
                </a:lnTo>
                <a:lnTo>
                  <a:pt x="1824612" y="41424"/>
                </a:lnTo>
                <a:lnTo>
                  <a:pt x="1876546" y="50994"/>
                </a:lnTo>
                <a:lnTo>
                  <a:pt x="1927906" y="61587"/>
                </a:lnTo>
                <a:lnTo>
                  <a:pt x="1978622" y="73210"/>
                </a:lnTo>
                <a:lnTo>
                  <a:pt x="2041057" y="89233"/>
                </a:lnTo>
                <a:lnTo>
                  <a:pt x="2100702" y="106475"/>
                </a:lnTo>
                <a:lnTo>
                  <a:pt x="2157519" y="124880"/>
                </a:lnTo>
                <a:lnTo>
                  <a:pt x="2211469" y="144386"/>
                </a:lnTo>
                <a:lnTo>
                  <a:pt x="2262514" y="164937"/>
                </a:lnTo>
                <a:lnTo>
                  <a:pt x="2310615" y="186472"/>
                </a:lnTo>
                <a:lnTo>
                  <a:pt x="2355734" y="208933"/>
                </a:lnTo>
                <a:lnTo>
                  <a:pt x="2397833" y="232262"/>
                </a:lnTo>
                <a:lnTo>
                  <a:pt x="2436873" y="256398"/>
                </a:lnTo>
                <a:lnTo>
                  <a:pt x="2472816" y="281284"/>
                </a:lnTo>
                <a:lnTo>
                  <a:pt x="2505624" y="306859"/>
                </a:lnTo>
                <a:lnTo>
                  <a:pt x="2535258" y="333067"/>
                </a:lnTo>
                <a:lnTo>
                  <a:pt x="2584850" y="387140"/>
                </a:lnTo>
                <a:lnTo>
                  <a:pt x="2621286" y="443032"/>
                </a:lnTo>
                <a:lnTo>
                  <a:pt x="2644259" y="500272"/>
                </a:lnTo>
                <a:lnTo>
                  <a:pt x="2653462" y="558388"/>
                </a:lnTo>
                <a:lnTo>
                  <a:pt x="2652804" y="587628"/>
                </a:lnTo>
                <a:lnTo>
                  <a:pt x="2640776" y="646175"/>
                </a:lnTo>
                <a:lnTo>
                  <a:pt x="2614210" y="704421"/>
                </a:lnTo>
                <a:lnTo>
                  <a:pt x="2572799" y="761894"/>
                </a:lnTo>
                <a:lnTo>
                  <a:pt x="2546431" y="790194"/>
                </a:lnTo>
                <a:lnTo>
                  <a:pt x="2516236" y="818124"/>
                </a:lnTo>
                <a:lnTo>
                  <a:pt x="2482177" y="845624"/>
                </a:lnTo>
                <a:lnTo>
                  <a:pt x="2421340" y="887375"/>
                </a:lnTo>
                <a:lnTo>
                  <a:pt x="2388116" y="907191"/>
                </a:lnTo>
                <a:lnTo>
                  <a:pt x="2353111" y="926281"/>
                </a:lnTo>
                <a:lnTo>
                  <a:pt x="2316393" y="944631"/>
                </a:lnTo>
                <a:lnTo>
                  <a:pt x="2278031" y="962226"/>
                </a:lnTo>
                <a:lnTo>
                  <a:pt x="2238091" y="979052"/>
                </a:lnTo>
                <a:lnTo>
                  <a:pt x="2196642" y="995094"/>
                </a:lnTo>
                <a:lnTo>
                  <a:pt x="2153751" y="1010338"/>
                </a:lnTo>
                <a:lnTo>
                  <a:pt x="2109486" y="1024770"/>
                </a:lnTo>
                <a:lnTo>
                  <a:pt x="2063915" y="1038375"/>
                </a:lnTo>
                <a:lnTo>
                  <a:pt x="2017106" y="1051138"/>
                </a:lnTo>
                <a:lnTo>
                  <a:pt x="1969126" y="1063045"/>
                </a:lnTo>
                <a:lnTo>
                  <a:pt x="1920043" y="1074082"/>
                </a:lnTo>
                <a:lnTo>
                  <a:pt x="1869925" y="1084233"/>
                </a:lnTo>
                <a:lnTo>
                  <a:pt x="1818840" y="1093486"/>
                </a:lnTo>
                <a:lnTo>
                  <a:pt x="1766855" y="1101824"/>
                </a:lnTo>
                <a:lnTo>
                  <a:pt x="1714038" y="1109234"/>
                </a:lnTo>
                <a:lnTo>
                  <a:pt x="1660458" y="1115701"/>
                </a:lnTo>
                <a:lnTo>
                  <a:pt x="1606180" y="1121211"/>
                </a:lnTo>
                <a:lnTo>
                  <a:pt x="1551275" y="1125749"/>
                </a:lnTo>
                <a:lnTo>
                  <a:pt x="1495808" y="1129301"/>
                </a:lnTo>
                <a:lnTo>
                  <a:pt x="1439849" y="1131851"/>
                </a:lnTo>
                <a:lnTo>
                  <a:pt x="1383464" y="1133387"/>
                </a:lnTo>
                <a:lnTo>
                  <a:pt x="1326722" y="1133893"/>
                </a:lnTo>
                <a:lnTo>
                  <a:pt x="1269689" y="1133355"/>
                </a:lnTo>
                <a:lnTo>
                  <a:pt x="1212435" y="1131758"/>
                </a:lnTo>
                <a:lnTo>
                  <a:pt x="1155027" y="1129088"/>
                </a:lnTo>
                <a:lnTo>
                  <a:pt x="774027" y="1275646"/>
                </a:lnTo>
                <a:close/>
              </a:path>
            </a:pathLst>
          </a:custGeom>
          <a:ln w="25908">
            <a:solidFill>
              <a:srgbClr val="94ACBB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233407" y="1790447"/>
            <a:ext cx="1262380" cy="3693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0" i="0" u="none" strike="noStrike" kern="1200" cap="none" spc="-5" normalizeH="0" baseline="0" noProof="0" dirty="0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Arial" panose="020B0604020202020204"/>
                <a:ea typeface="宋体" panose="02010600030101010101" pitchFamily="2" charset="-122"/>
                <a:cs typeface="Arial" panose="020B0604020202020204"/>
              </a:rPr>
              <a:t>Goodbye</a:t>
            </a:r>
            <a:endParaRPr kumimoji="0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/>
              <a:ea typeface="宋体" panose="02010600030101010101" pitchFamily="2" charset="-122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136683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4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1633</Words>
  <Application>Microsoft Macintosh PowerPoint</Application>
  <PresentationFormat>宽屏</PresentationFormat>
  <Paragraphs>541</Paragraphs>
  <Slides>34</Slides>
  <Notes>17</Notes>
  <HiddenSlides>0</HiddenSlides>
  <MMClips>13</MMClips>
  <ScaleCrop>false</ScaleCrop>
  <HeadingPairs>
    <vt:vector size="6" baseType="variant">
      <vt:variant>
        <vt:lpstr>已用的字体</vt:lpstr>
      </vt:variant>
      <vt:variant>
        <vt:i4>17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34</vt:i4>
      </vt:variant>
    </vt:vector>
  </HeadingPairs>
  <TitlesOfParts>
    <vt:vector size="54" baseType="lpstr">
      <vt:lpstr>Calibri</vt:lpstr>
      <vt:lpstr>Calibri Light</vt:lpstr>
      <vt:lpstr>GB Pinyinok-D</vt:lpstr>
      <vt:lpstr>Kaiti SC</vt:lpstr>
      <vt:lpstr>Mangal</vt:lpstr>
      <vt:lpstr>SimSun</vt:lpstr>
      <vt:lpstr>SimSun-ExtB</vt:lpstr>
      <vt:lpstr>Times New Roman</vt:lpstr>
      <vt:lpstr>等线</vt:lpstr>
      <vt:lpstr>方正舒体</vt:lpstr>
      <vt:lpstr>黑体</vt:lpstr>
      <vt:lpstr>华文楷体</vt:lpstr>
      <vt:lpstr>楷体_GB2312</vt:lpstr>
      <vt:lpstr>宋体</vt:lpstr>
      <vt:lpstr>微软雅黑</vt:lpstr>
      <vt:lpstr>幼圆</vt:lpstr>
      <vt:lpstr>Arial</vt:lpstr>
      <vt:lpstr>3_默认设计模板</vt:lpstr>
      <vt:lpstr>4_默认设计模板</vt:lpstr>
      <vt:lpstr>默认设计模板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To ask one’s nationality</vt:lpstr>
      <vt:lpstr>PowerPoint 演示文稿</vt:lpstr>
      <vt:lpstr>PowerPoint 演示文稿</vt:lpstr>
      <vt:lpstr>人称代词Pronouns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再见！zàijiàn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Jia Zou</dc:creator>
  <cp:lastModifiedBy>Microsoft Office 用户</cp:lastModifiedBy>
  <cp:revision>70</cp:revision>
  <dcterms:created xsi:type="dcterms:W3CDTF">2019-08-12T20:07:56Z</dcterms:created>
  <dcterms:modified xsi:type="dcterms:W3CDTF">2020-05-28T10:06:01Z</dcterms:modified>
</cp:coreProperties>
</file>