
<file path=[Content_Types].xml><?xml version="1.0" encoding="utf-8"?>
<Types xmlns="http://schemas.openxmlformats.org/package/2006/content-types">
  <Default Extension="png" ContentType="image/png"/>
  <Default Extension="bin" ContentType="application/vnd.openxmlformats-officedocument.oleObject"/>
  <Default Extension="emf" ContentType="image/x-emf"/>
  <Default Extension="jpeg" ContentType="image/jpeg"/>
  <Default Extension="rels" ContentType="application/vnd.openxmlformats-package.relationships+xml"/>
  <Default Extension="xml" ContentType="application/xml"/>
  <Default Extension="gif" ContentType="image/gif"/>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notesMasterIdLst>
    <p:notesMasterId r:id="rId42"/>
  </p:notesMasterIdLst>
  <p:handoutMasterIdLst>
    <p:handoutMasterId r:id="rId43"/>
  </p:handoutMasterIdLst>
  <p:sldIdLst>
    <p:sldId id="340" r:id="rId3"/>
    <p:sldId id="330" r:id="rId4"/>
    <p:sldId id="305" r:id="rId5"/>
    <p:sldId id="276" r:id="rId6"/>
    <p:sldId id="274" r:id="rId7"/>
    <p:sldId id="332" r:id="rId8"/>
    <p:sldId id="333" r:id="rId9"/>
    <p:sldId id="275" r:id="rId10"/>
    <p:sldId id="301" r:id="rId11"/>
    <p:sldId id="334" r:id="rId12"/>
    <p:sldId id="328" r:id="rId13"/>
    <p:sldId id="329" r:id="rId14"/>
    <p:sldId id="322" r:id="rId15"/>
    <p:sldId id="323" r:id="rId16"/>
    <p:sldId id="325" r:id="rId17"/>
    <p:sldId id="326" r:id="rId18"/>
    <p:sldId id="306" r:id="rId19"/>
    <p:sldId id="310" r:id="rId20"/>
    <p:sldId id="311" r:id="rId21"/>
    <p:sldId id="312" r:id="rId22"/>
    <p:sldId id="313" r:id="rId23"/>
    <p:sldId id="314" r:id="rId24"/>
    <p:sldId id="307" r:id="rId25"/>
    <p:sldId id="315" r:id="rId26"/>
    <p:sldId id="303" r:id="rId27"/>
    <p:sldId id="335" r:id="rId28"/>
    <p:sldId id="289" r:id="rId29"/>
    <p:sldId id="279" r:id="rId30"/>
    <p:sldId id="280" r:id="rId31"/>
    <p:sldId id="319" r:id="rId32"/>
    <p:sldId id="320" r:id="rId33"/>
    <p:sldId id="336" r:id="rId34"/>
    <p:sldId id="302" r:id="rId35"/>
    <p:sldId id="316" r:id="rId36"/>
    <p:sldId id="337" r:id="rId37"/>
    <p:sldId id="338" r:id="rId38"/>
    <p:sldId id="339" r:id="rId39"/>
    <p:sldId id="298" r:id="rId40"/>
    <p:sldId id="341" r:id="rId41"/>
  </p:sldIdLst>
  <p:sldSz cx="9144000" cy="6858000" type="screen4x3"/>
  <p:notesSz cx="6858000" cy="9144000"/>
  <p:custDataLst>
    <p:tags r:id="rId44"/>
  </p:custDataLst>
  <p:defaultTextStyle>
    <a:defPPr>
      <a:defRPr lang="en-US"/>
    </a:defPPr>
    <a:lvl1pPr algn="l" rtl="0" fontAlgn="base">
      <a:spcBef>
        <a:spcPct val="0"/>
      </a:spcBef>
      <a:spcAft>
        <a:spcPct val="0"/>
      </a:spcAft>
      <a:defRPr sz="2000" kern="1200">
        <a:solidFill>
          <a:schemeClr val="tx1"/>
        </a:solidFill>
        <a:latin typeface="Arial" charset="0"/>
        <a:ea typeface="+mn-ea"/>
        <a:cs typeface="+mn-cs"/>
      </a:defRPr>
    </a:lvl1pPr>
    <a:lvl2pPr marL="457200" algn="l" rtl="0" fontAlgn="base">
      <a:spcBef>
        <a:spcPct val="0"/>
      </a:spcBef>
      <a:spcAft>
        <a:spcPct val="0"/>
      </a:spcAft>
      <a:defRPr sz="2000" kern="1200">
        <a:solidFill>
          <a:schemeClr val="tx1"/>
        </a:solidFill>
        <a:latin typeface="Arial" charset="0"/>
        <a:ea typeface="+mn-ea"/>
        <a:cs typeface="+mn-cs"/>
      </a:defRPr>
    </a:lvl2pPr>
    <a:lvl3pPr marL="914400" algn="l" rtl="0" fontAlgn="base">
      <a:spcBef>
        <a:spcPct val="0"/>
      </a:spcBef>
      <a:spcAft>
        <a:spcPct val="0"/>
      </a:spcAft>
      <a:defRPr sz="2000" kern="1200">
        <a:solidFill>
          <a:schemeClr val="tx1"/>
        </a:solidFill>
        <a:latin typeface="Arial" charset="0"/>
        <a:ea typeface="+mn-ea"/>
        <a:cs typeface="+mn-cs"/>
      </a:defRPr>
    </a:lvl3pPr>
    <a:lvl4pPr marL="1371600" algn="l" rtl="0" fontAlgn="base">
      <a:spcBef>
        <a:spcPct val="0"/>
      </a:spcBef>
      <a:spcAft>
        <a:spcPct val="0"/>
      </a:spcAft>
      <a:defRPr sz="2000" kern="1200">
        <a:solidFill>
          <a:schemeClr val="tx1"/>
        </a:solidFill>
        <a:latin typeface="Arial" charset="0"/>
        <a:ea typeface="+mn-ea"/>
        <a:cs typeface="+mn-cs"/>
      </a:defRPr>
    </a:lvl4pPr>
    <a:lvl5pPr marL="1828800" algn="l" rtl="0" fontAlgn="base">
      <a:spcBef>
        <a:spcPct val="0"/>
      </a:spcBef>
      <a:spcAft>
        <a:spcPct val="0"/>
      </a:spcAft>
      <a:defRPr sz="2000" kern="1200">
        <a:solidFill>
          <a:schemeClr val="tx1"/>
        </a:solidFill>
        <a:latin typeface="Arial" charset="0"/>
        <a:ea typeface="+mn-ea"/>
        <a:cs typeface="+mn-cs"/>
      </a:defRPr>
    </a:lvl5pPr>
    <a:lvl6pPr marL="2286000" algn="l" defTabSz="914400" rtl="0" eaLnBrk="1" latinLnBrk="0" hangingPunct="1">
      <a:defRPr sz="2000" kern="1200">
        <a:solidFill>
          <a:schemeClr val="tx1"/>
        </a:solidFill>
        <a:latin typeface="Arial" charset="0"/>
        <a:ea typeface="+mn-ea"/>
        <a:cs typeface="+mn-cs"/>
      </a:defRPr>
    </a:lvl6pPr>
    <a:lvl7pPr marL="2743200" algn="l" defTabSz="914400" rtl="0" eaLnBrk="1" latinLnBrk="0" hangingPunct="1">
      <a:defRPr sz="2000" kern="1200">
        <a:solidFill>
          <a:schemeClr val="tx1"/>
        </a:solidFill>
        <a:latin typeface="Arial" charset="0"/>
        <a:ea typeface="+mn-ea"/>
        <a:cs typeface="+mn-cs"/>
      </a:defRPr>
    </a:lvl7pPr>
    <a:lvl8pPr marL="3200400" algn="l" defTabSz="914400" rtl="0" eaLnBrk="1" latinLnBrk="0" hangingPunct="1">
      <a:defRPr sz="2000" kern="1200">
        <a:solidFill>
          <a:schemeClr val="tx1"/>
        </a:solidFill>
        <a:latin typeface="Arial" charset="0"/>
        <a:ea typeface="+mn-ea"/>
        <a:cs typeface="+mn-cs"/>
      </a:defRPr>
    </a:lvl8pPr>
    <a:lvl9pPr marL="3657600" algn="l" defTabSz="914400" rtl="0" eaLnBrk="1" latinLnBrk="0" hangingPunct="1">
      <a:defRPr sz="20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1">
          <p15:clr>
            <a:srgbClr val="A4A3A4"/>
          </p15:clr>
        </p15:guide>
        <p15:guide id="2" orient="horz" pos="3889">
          <p15:clr>
            <a:srgbClr val="A4A3A4"/>
          </p15:clr>
        </p15:guide>
        <p15:guide id="3" orient="horz" pos="273">
          <p15:clr>
            <a:srgbClr val="A4A3A4"/>
          </p15:clr>
        </p15:guide>
        <p15:guide id="4" orient="horz" pos="796">
          <p15:clr>
            <a:srgbClr val="A4A3A4"/>
          </p15:clr>
        </p15:guide>
        <p15:guide id="5" pos="295">
          <p15:clr>
            <a:srgbClr val="A4A3A4"/>
          </p15:clr>
        </p15:guide>
        <p15:guide id="6" pos="87">
          <p15:clr>
            <a:srgbClr val="A4A3A4"/>
          </p15:clr>
        </p15:guide>
        <p15:guide id="7" pos="434">
          <p15:clr>
            <a:srgbClr val="A4A3A4"/>
          </p15:clr>
        </p15:guide>
        <p15:guide id="8"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laser" initials="a" lastIdx="4" clrIdx="0"/>
  <p:cmAuthor id="1" name="lw-dlf" initials="Q" lastIdx="11" clrIdx="1"/>
  <p:cmAuthor id="2" name="Dlf-lw" initials="D" lastIdx="1"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BA7"/>
    <a:srgbClr val="CCECFF"/>
    <a:srgbClr val="CCFFCC"/>
    <a:srgbClr val="99CCFF"/>
    <a:srgbClr val="CCFF99"/>
    <a:srgbClr val="FFFFCC"/>
    <a:srgbClr val="9933FF"/>
    <a:srgbClr val="6699FF"/>
    <a:srgbClr val="CCFF66"/>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752" autoAdjust="0"/>
    <p:restoredTop sz="74096" autoAdjust="0"/>
  </p:normalViewPr>
  <p:slideViewPr>
    <p:cSldViewPr showGuides="1">
      <p:cViewPr varScale="1">
        <p:scale>
          <a:sx n="82" d="100"/>
          <a:sy n="82" d="100"/>
        </p:scale>
        <p:origin x="1944" y="120"/>
      </p:cViewPr>
      <p:guideLst>
        <p:guide orient="horz" pos="2161"/>
        <p:guide orient="horz" pos="3889"/>
        <p:guide orient="horz" pos="273"/>
        <p:guide orient="horz" pos="796"/>
        <p:guide pos="295"/>
        <p:guide pos="87"/>
        <p:guide pos="434"/>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66" d="100"/>
        <a:sy n="66" d="100"/>
      </p:scale>
      <p:origin x="0" y="0"/>
    </p:cViewPr>
  </p:sorterViewPr>
  <p:notesViewPr>
    <p:cSldViewPr showGuides="1">
      <p:cViewPr varScale="1">
        <p:scale>
          <a:sx n="85" d="100"/>
          <a:sy n="85" d="100"/>
        </p:scale>
        <p:origin x="-3786"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47"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commentAuthors" Target="commentAuthor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gs" Target="tags/tag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handoutMaster" Target="handoutMasters/handoutMaster1.xml"/><Relationship Id="rId48" Type="http://schemas.openxmlformats.org/officeDocument/2006/relationships/theme" Target="theme/theme1.xml"/><Relationship Id="rId8" Type="http://schemas.openxmlformats.org/officeDocument/2006/relationships/slide" Target="slides/slide6.xml"/></Relationships>
</file>

<file path=ppt/_rels/viewProps.xml.rels><?xml version="1.0" encoding="UTF-8" standalone="yes"?>
<Relationships xmlns="http://schemas.openxmlformats.org/package/2006/relationships"><Relationship Id="rId1" Type="http://schemas.openxmlformats.org/officeDocument/2006/relationships/slide" Target="slides/slide1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2.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2.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endParaRPr lang="en-US"/>
          </a:p>
        </p:txBody>
      </p:sp>
      <p:sp>
        <p:nvSpPr>
          <p:cNvPr id="7171"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endParaRPr lang="en-US"/>
          </a:p>
        </p:txBody>
      </p:sp>
      <p:sp>
        <p:nvSpPr>
          <p:cNvPr id="7172"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endParaRPr lang="en-US"/>
          </a:p>
        </p:txBody>
      </p:sp>
      <p:sp>
        <p:nvSpPr>
          <p:cNvPr id="7173"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fld id="{1F95ADEC-FFF8-42A1-A518-39F027BA9A01}" type="slidenum">
              <a:rPr lang="en-US"/>
              <a:pPr/>
              <a:t>‹#›</a:t>
            </a:fld>
            <a:endParaRPr lang="en-US"/>
          </a:p>
        </p:txBody>
      </p:sp>
    </p:spTree>
    <p:extLst>
      <p:ext uri="{BB962C8B-B14F-4D97-AF65-F5344CB8AC3E}">
        <p14:creationId xmlns:p14="http://schemas.microsoft.com/office/powerpoint/2010/main" val="15470782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2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endParaRPr lang="en-GB"/>
          </a:p>
        </p:txBody>
      </p:sp>
      <p:sp>
        <p:nvSpPr>
          <p:cNvPr id="26627"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endParaRPr lang="en-GB"/>
          </a:p>
        </p:txBody>
      </p:sp>
      <p:sp>
        <p:nvSpPr>
          <p:cNvPr id="2662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26629"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26630"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endParaRPr lang="en-GB"/>
          </a:p>
        </p:txBody>
      </p:sp>
      <p:sp>
        <p:nvSpPr>
          <p:cNvPr id="26631"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fld id="{5D35E665-4FE7-4DBB-B996-302FD131312E}" type="slidenum">
              <a:rPr lang="en-GB"/>
              <a:pPr/>
              <a:t>‹#›</a:t>
            </a:fld>
            <a:endParaRPr lang="en-GB"/>
          </a:p>
        </p:txBody>
      </p:sp>
    </p:spTree>
    <p:extLst>
      <p:ext uri="{BB962C8B-B14F-4D97-AF65-F5344CB8AC3E}">
        <p14:creationId xmlns:p14="http://schemas.microsoft.com/office/powerpoint/2010/main" val="743576210"/>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pitchFamily="18" charset="0"/>
        <a:ea typeface="+mn-ea"/>
        <a:cs typeface="+mn-cs"/>
      </a:defRPr>
    </a:lvl1pPr>
    <a:lvl2pPr marL="457200" algn="l" rtl="0" fontAlgn="base">
      <a:spcBef>
        <a:spcPct val="30000"/>
      </a:spcBef>
      <a:spcAft>
        <a:spcPct val="0"/>
      </a:spcAft>
      <a:defRPr sz="1200" kern="1200">
        <a:solidFill>
          <a:schemeClr val="tx1"/>
        </a:solidFill>
        <a:latin typeface="Times New Roman" pitchFamily="18" charset="0"/>
        <a:ea typeface="+mn-ea"/>
        <a:cs typeface="+mn-cs"/>
      </a:defRPr>
    </a:lvl2pPr>
    <a:lvl3pPr marL="914400" algn="l" rtl="0" fontAlgn="base">
      <a:spcBef>
        <a:spcPct val="30000"/>
      </a:spcBef>
      <a:spcAft>
        <a:spcPct val="0"/>
      </a:spcAft>
      <a:defRPr sz="1200" kern="1200">
        <a:solidFill>
          <a:schemeClr val="tx1"/>
        </a:solidFill>
        <a:latin typeface="Times New Roman" pitchFamily="18" charset="0"/>
        <a:ea typeface="+mn-ea"/>
        <a:cs typeface="+mn-cs"/>
      </a:defRPr>
    </a:lvl3pPr>
    <a:lvl4pPr marL="1371600" algn="l" rtl="0" fontAlgn="base">
      <a:spcBef>
        <a:spcPct val="30000"/>
      </a:spcBef>
      <a:spcAft>
        <a:spcPct val="0"/>
      </a:spcAft>
      <a:defRPr sz="1200" kern="1200">
        <a:solidFill>
          <a:schemeClr val="tx1"/>
        </a:solidFill>
        <a:latin typeface="Times New Roman" pitchFamily="18" charset="0"/>
        <a:ea typeface="+mn-ea"/>
        <a:cs typeface="+mn-cs"/>
      </a:defRPr>
    </a:lvl4pPr>
    <a:lvl5pPr marL="1828800" algn="l" rtl="0" fontAlgn="base">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slide" Target="../slides/slide30.xml"/><Relationship Id="rId2" Type="http://schemas.openxmlformats.org/officeDocument/2006/relationships/notesMaster" Target="../notesMasters/notesMaster1.xml"/><Relationship Id="rId1" Type="http://schemas.openxmlformats.org/officeDocument/2006/relationships/vmlDrawing" Target="../drawings/vmlDrawing1.vml"/><Relationship Id="rId5" Type="http://schemas.openxmlformats.org/officeDocument/2006/relationships/image" Target="../media/image12.emf"/><Relationship Id="rId4" Type="http://schemas.openxmlformats.org/officeDocument/2006/relationships/oleObject" Target="../embeddings/oleObject1.bin"/></Relationships>
</file>

<file path=ppt/notesSlides/_rels/notesSlide31.xml.rels><?xml version="1.0" encoding="UTF-8" standalone="yes"?>
<Relationships xmlns="http://schemas.openxmlformats.org/package/2006/relationships"><Relationship Id="rId3" Type="http://schemas.openxmlformats.org/officeDocument/2006/relationships/slide" Target="../slides/slide31.xml"/><Relationship Id="rId2" Type="http://schemas.openxmlformats.org/officeDocument/2006/relationships/notesMaster" Target="../notesMasters/notesMaster1.xml"/><Relationship Id="rId1" Type="http://schemas.openxmlformats.org/officeDocument/2006/relationships/vmlDrawing" Target="../drawings/vmlDrawing2.vml"/><Relationship Id="rId5" Type="http://schemas.openxmlformats.org/officeDocument/2006/relationships/image" Target="../media/image12.emf"/><Relationship Id="rId4" Type="http://schemas.openxmlformats.org/officeDocument/2006/relationships/oleObject" Target="../embeddings/oleObject2.bin"/></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1296988" y="800100"/>
            <a:ext cx="4264025" cy="3198813"/>
          </a:xfrm>
          <a:ln/>
        </p:spPr>
      </p:sp>
      <p:sp>
        <p:nvSpPr>
          <p:cNvPr id="35843" name="Notes Placeholder 2"/>
          <p:cNvSpPr>
            <a:spLocks noGrp="1"/>
          </p:cNvSpPr>
          <p:nvPr>
            <p:ph type="body" idx="1"/>
          </p:nvPr>
        </p:nvSpPr>
        <p:spPr>
          <a:noFill/>
          <a:ln/>
        </p:spPr>
        <p:txBody>
          <a:bodyPr/>
          <a:lstStyle/>
          <a:p>
            <a:pPr eaLnBrk="1" hangingPunct="1"/>
            <a:endParaRPr lang="en-GB" smtClean="0"/>
          </a:p>
        </p:txBody>
      </p:sp>
      <p:sp>
        <p:nvSpPr>
          <p:cNvPr id="35844" name="Slide Number Placeholder 3"/>
          <p:cNvSpPr>
            <a:spLocks noGrp="1"/>
          </p:cNvSpPr>
          <p:nvPr>
            <p:ph type="sldNum" sz="quarter" idx="5"/>
          </p:nvPr>
        </p:nvSpPr>
        <p:spPr>
          <a:xfrm>
            <a:off x="3884613" y="8685213"/>
            <a:ext cx="2971800" cy="457200"/>
          </a:xfrm>
          <a:prstGeom prst="rect">
            <a:avLst/>
          </a:prstGeom>
          <a:noFill/>
        </p:spPr>
        <p:txBody>
          <a:bodyPr/>
          <a:lstStyle/>
          <a:p>
            <a:fld id="{4989652C-EA08-4A74-BA28-A1ADB37D6756}" type="slidenum">
              <a:rPr lang="en-US" smtClean="0"/>
              <a:pPr/>
              <a:t>1</a:t>
            </a:fld>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2D3B0839-D00F-411F-A1B3-D61A90817C4B}" type="slidenum">
              <a:rPr lang="en-GB" smtClean="0"/>
              <a:pPr>
                <a:defRPr/>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D35E665-4FE7-4DBB-B996-302FD131312E}"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D35E665-4FE7-4DBB-B996-302FD131312E}"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b="1" dirty="0" smtClean="0">
                <a:latin typeface="Arial" pitchFamily="34" charset="0"/>
                <a:cs typeface="Arial" pitchFamily="34" charset="0"/>
              </a:rPr>
              <a:t>Figure 15.2  (a) Traditional and (b) lean synchronized flow between stages</a:t>
            </a:r>
          </a:p>
          <a:p>
            <a:endParaRPr lang="en-GB" dirty="0"/>
          </a:p>
        </p:txBody>
      </p:sp>
      <p:sp>
        <p:nvSpPr>
          <p:cNvPr id="4" name="Slide Number Placeholder 3"/>
          <p:cNvSpPr>
            <a:spLocks noGrp="1"/>
          </p:cNvSpPr>
          <p:nvPr>
            <p:ph type="sldNum" sz="quarter" idx="10"/>
          </p:nvPr>
        </p:nvSpPr>
        <p:spPr/>
        <p:txBody>
          <a:bodyPr/>
          <a:lstStyle/>
          <a:p>
            <a:fld id="{5D35E665-4FE7-4DBB-B996-302FD131312E}"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D35E665-4FE7-4DBB-B996-302FD131312E}"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latin typeface="Arial" pitchFamily="34" charset="0"/>
                <a:cs typeface="Arial" pitchFamily="34" charset="0"/>
              </a:rPr>
              <a:t>Figure 15.4  Reducing the level of inventory (water) allows operations management (the ship) to see the problems in the operation (the rocks) and work to reduce them</a:t>
            </a:r>
          </a:p>
          <a:p>
            <a:endParaRPr lang="en-GB" b="1"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5D35E665-4FE7-4DBB-B996-302FD131312E}"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b="1" dirty="0" smtClean="0">
                <a:latin typeface="Arial" pitchFamily="34" charset="0"/>
                <a:cs typeface="Arial" pitchFamily="34" charset="0"/>
              </a:rPr>
              <a:t>Figure 15.5  The different views of capacity utilization in (a) traditional and (b) lean approaches to operations</a:t>
            </a:r>
          </a:p>
          <a:p>
            <a:endParaRPr lang="en-GB" dirty="0"/>
          </a:p>
        </p:txBody>
      </p:sp>
      <p:sp>
        <p:nvSpPr>
          <p:cNvPr id="4" name="Slide Number Placeholder 3"/>
          <p:cNvSpPr>
            <a:spLocks noGrp="1"/>
          </p:cNvSpPr>
          <p:nvPr>
            <p:ph type="sldNum" sz="quarter" idx="10"/>
          </p:nvPr>
        </p:nvSpPr>
        <p:spPr/>
        <p:txBody>
          <a:bodyPr/>
          <a:lstStyle/>
          <a:p>
            <a:fld id="{5D35E665-4FE7-4DBB-B996-302FD131312E}"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D35E665-4FE7-4DBB-B996-302FD131312E}"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D35E665-4FE7-4DBB-B996-302FD131312E}"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D35E665-4FE7-4DBB-B996-302FD131312E}"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D35E665-4FE7-4DBB-B996-302FD131312E}"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p:cNvSpPr>
            <a:spLocks noGrp="1" noChangeArrowheads="1"/>
          </p:cNvSpPr>
          <p:nvPr>
            <p:ph type="sldNum" sz="quarter" idx="5"/>
          </p:nvPr>
        </p:nvSpPr>
        <p:spPr>
          <a:ln/>
        </p:spPr>
        <p:txBody>
          <a:bodyPr/>
          <a:lstStyle/>
          <a:p>
            <a:fld id="{963BC7D9-5451-4EB7-B511-A9A08B05F700}" type="slidenum">
              <a:rPr lang="en-US"/>
              <a:pPr/>
              <a:t>13</a:t>
            </a:fld>
            <a:endParaRPr lang="en-US"/>
          </a:p>
        </p:txBody>
      </p:sp>
      <p:sp>
        <p:nvSpPr>
          <p:cNvPr id="544770" name="Rectangle 2"/>
          <p:cNvSpPr>
            <a:spLocks noGrp="1" noRot="1" noChangeAspect="1" noChangeArrowheads="1" noTextEdit="1"/>
          </p:cNvSpPr>
          <p:nvPr>
            <p:ph type="sldImg"/>
          </p:nvPr>
        </p:nvSpPr>
        <p:spPr>
          <a:ln/>
        </p:spPr>
      </p:sp>
      <p:sp>
        <p:nvSpPr>
          <p:cNvPr id="544771" name="Rectangle 3"/>
          <p:cNvSpPr>
            <a:spLocks noGrp="1" noChangeArrowheads="1"/>
          </p:cNvSpPr>
          <p:nvPr>
            <p:ph type="body" idx="1"/>
          </p:nvPr>
        </p:nvSpPr>
        <p:spPr/>
        <p:txBody>
          <a:bodyPr/>
          <a:lstStyle/>
          <a:p>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p:cNvSpPr>
            <a:spLocks noGrp="1" noChangeArrowheads="1"/>
          </p:cNvSpPr>
          <p:nvPr>
            <p:ph type="sldNum" sz="quarter" idx="5"/>
          </p:nvPr>
        </p:nvSpPr>
        <p:spPr>
          <a:ln/>
        </p:spPr>
        <p:txBody>
          <a:bodyPr/>
          <a:lstStyle/>
          <a:p>
            <a:fld id="{95A251AC-D07E-4840-BB8A-EDB7375F293F}" type="slidenum">
              <a:rPr lang="en-US"/>
              <a:pPr/>
              <a:t>14</a:t>
            </a:fld>
            <a:endParaRPr lang="en-US"/>
          </a:p>
        </p:txBody>
      </p:sp>
      <p:sp>
        <p:nvSpPr>
          <p:cNvPr id="545794" name="Rectangle 2"/>
          <p:cNvSpPr>
            <a:spLocks noGrp="1" noRot="1" noChangeAspect="1" noChangeArrowheads="1" noTextEdit="1"/>
          </p:cNvSpPr>
          <p:nvPr>
            <p:ph type="sldImg"/>
          </p:nvPr>
        </p:nvSpPr>
        <p:spPr>
          <a:ln/>
        </p:spPr>
      </p:sp>
      <p:sp>
        <p:nvSpPr>
          <p:cNvPr id="545795" name="Rectangle 3"/>
          <p:cNvSpPr>
            <a:spLocks noGrp="1" noChangeArrowheads="1"/>
          </p:cNvSpPr>
          <p:nvPr>
            <p:ph type="body" idx="1"/>
          </p:nvPr>
        </p:nvSpPr>
        <p:spPr/>
        <p:txBody>
          <a:bodyPr/>
          <a:lstStyle/>
          <a:p>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p:cNvSpPr>
            <a:spLocks noGrp="1" noChangeArrowheads="1"/>
          </p:cNvSpPr>
          <p:nvPr>
            <p:ph type="sldNum" sz="quarter" idx="5"/>
          </p:nvPr>
        </p:nvSpPr>
        <p:spPr>
          <a:ln/>
        </p:spPr>
        <p:txBody>
          <a:bodyPr/>
          <a:lstStyle/>
          <a:p>
            <a:fld id="{4B11CDC3-79A6-40B5-BAB2-14F7600FBF9A}" type="slidenum">
              <a:rPr lang="en-US"/>
              <a:pPr/>
              <a:t>15</a:t>
            </a:fld>
            <a:endParaRPr lang="en-US"/>
          </a:p>
        </p:txBody>
      </p:sp>
      <p:sp>
        <p:nvSpPr>
          <p:cNvPr id="546818" name="Rectangle 2"/>
          <p:cNvSpPr>
            <a:spLocks noGrp="1" noRot="1" noChangeAspect="1" noChangeArrowheads="1" noTextEdit="1"/>
          </p:cNvSpPr>
          <p:nvPr>
            <p:ph type="sldImg"/>
          </p:nvPr>
        </p:nvSpPr>
        <p:spPr>
          <a:ln/>
        </p:spPr>
      </p:sp>
      <p:sp>
        <p:nvSpPr>
          <p:cNvPr id="546819" name="Rectangle 3"/>
          <p:cNvSpPr>
            <a:spLocks noGrp="1" noChangeArrowheads="1"/>
          </p:cNvSpPr>
          <p:nvPr>
            <p:ph type="body" idx="1"/>
          </p:nvPr>
        </p:nvSpPr>
        <p:spPr/>
        <p:txBody>
          <a:bodyPr/>
          <a:lstStyle/>
          <a:p>
            <a:r>
              <a:rPr lang="en-US" sz="1400" b="1">
                <a:latin typeface="Barclays Sans" pitchFamily="34" charset="0"/>
              </a:rPr>
              <a:t>Defects</a:t>
            </a:r>
          </a:p>
          <a:p>
            <a:r>
              <a:rPr lang="en-US" sz="1400" b="1">
                <a:latin typeface="Barclays Sans" pitchFamily="34" charset="0"/>
              </a:rPr>
              <a:t>Out of 20 , 2 are defective.</a:t>
            </a:r>
          </a:p>
          <a:p>
            <a:r>
              <a:rPr lang="en-US" sz="1400" b="1">
                <a:latin typeface="Barclays Sans" pitchFamily="34" charset="0"/>
              </a:rPr>
              <a:t>The later that a defect gets caught, the higher the cost associated with it.</a:t>
            </a:r>
          </a:p>
          <a:p>
            <a:r>
              <a:rPr lang="en-US" sz="1400" b="1">
                <a:latin typeface="Barclays Sans" pitchFamily="34" charset="0"/>
              </a:rPr>
              <a:t>Company – Firewall produced defective tyres which were given to the customer. There were many accidents and the company had to recall tyres – which costed them millions – eventually the company went bankrupt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p:cNvSpPr>
            <a:spLocks noGrp="1" noChangeArrowheads="1"/>
          </p:cNvSpPr>
          <p:nvPr>
            <p:ph type="sldNum" sz="quarter" idx="5"/>
          </p:nvPr>
        </p:nvSpPr>
        <p:spPr>
          <a:ln/>
        </p:spPr>
        <p:txBody>
          <a:bodyPr/>
          <a:lstStyle/>
          <a:p>
            <a:fld id="{CE55201D-FC74-4204-87CB-46F8643A96A3}" type="slidenum">
              <a:rPr lang="en-US"/>
              <a:pPr/>
              <a:t>16</a:t>
            </a:fld>
            <a:endParaRPr lang="en-US"/>
          </a:p>
        </p:txBody>
      </p:sp>
      <p:sp>
        <p:nvSpPr>
          <p:cNvPr id="703490" name="Rectangle 2"/>
          <p:cNvSpPr>
            <a:spLocks noGrp="1" noRot="1" noChangeAspect="1" noChangeArrowheads="1" noTextEdit="1"/>
          </p:cNvSpPr>
          <p:nvPr>
            <p:ph type="sldImg"/>
          </p:nvPr>
        </p:nvSpPr>
        <p:spPr bwMode="auto">
          <a:xfrm>
            <a:off x="1144588" y="685800"/>
            <a:ext cx="4570412" cy="3427413"/>
          </a:xfrm>
          <a:prstGeom prst="rect">
            <a:avLst/>
          </a:prstGeom>
          <a:solidFill>
            <a:srgbClr val="FFFFFF"/>
          </a:solidFill>
          <a:ln>
            <a:solidFill>
              <a:srgbClr val="000000"/>
            </a:solidFill>
            <a:miter lim="800000"/>
            <a:headEnd/>
            <a:tailEnd/>
          </a:ln>
        </p:spPr>
      </p:sp>
      <p:sp>
        <p:nvSpPr>
          <p:cNvPr id="703491" name="Rectangle 3"/>
          <p:cNvSpPr>
            <a:spLocks noGrp="1" noChangeArrowheads="1"/>
          </p:cNvSpPr>
          <p:nvPr>
            <p:ph type="body" idx="1"/>
          </p:nvPr>
        </p:nvSpPr>
        <p:spPr bwMode="auto">
          <a:xfrm>
            <a:off x="914183" y="4343363"/>
            <a:ext cx="5029635" cy="4115462"/>
          </a:xfrm>
          <a:prstGeom prst="rect">
            <a:avLst/>
          </a:prstGeom>
          <a:solidFill>
            <a:srgbClr val="FFFFFF"/>
          </a:solidFill>
          <a:ln>
            <a:solidFill>
              <a:srgbClr val="000000"/>
            </a:solidFill>
            <a:miter lim="800000"/>
            <a:headEnd/>
            <a:tailEnd/>
          </a:ln>
        </p:spPr>
        <p:txBody>
          <a:bodyPr/>
          <a:lstStyle/>
          <a:p>
            <a:r>
              <a:rPr lang="en-US" sz="1400" b="1" dirty="0">
                <a:latin typeface="Arial" charset="0"/>
              </a:rPr>
              <a:t>EXERCISE IN THE BOOK (</a:t>
            </a:r>
            <a:r>
              <a:rPr lang="en-US" sz="1400" b="1" dirty="0" err="1">
                <a:latin typeface="Arial" charset="0"/>
              </a:rPr>
              <a:t>Pg</a:t>
            </a:r>
            <a:r>
              <a:rPr lang="en-US" sz="1400" b="1" dirty="0">
                <a:latin typeface="Arial" charset="0"/>
              </a:rPr>
              <a:t> 11)</a:t>
            </a:r>
          </a:p>
          <a:p>
            <a:r>
              <a:rPr lang="en-US" sz="1400" b="1" dirty="0">
                <a:latin typeface="Arial" charset="0"/>
              </a:rPr>
              <a:t>Same exercise is given in the workbook.</a:t>
            </a:r>
          </a:p>
          <a:p>
            <a:r>
              <a:rPr lang="en-US" sz="1400" b="1" dirty="0">
                <a:latin typeface="Arial" charset="0"/>
              </a:rPr>
              <a:t>Give the group 5 minutes to do this exercise.</a:t>
            </a:r>
          </a:p>
          <a:p>
            <a:endParaRPr lang="en-US" sz="1400" b="1" dirty="0">
              <a:latin typeface="Arial" charset="0"/>
            </a:endParaRPr>
          </a:p>
          <a:p>
            <a:r>
              <a:rPr lang="en-US" sz="1400" dirty="0">
                <a:latin typeface="Arial" charset="0"/>
              </a:rPr>
              <a:t>Once it is over, run through each example – let the group mark themselves.</a:t>
            </a:r>
          </a:p>
          <a:p>
            <a:endParaRPr lang="en-US" sz="1400" dirty="0">
              <a:latin typeface="Arial" charset="0"/>
            </a:endParaRPr>
          </a:p>
          <a:p>
            <a:r>
              <a:rPr lang="en-US" sz="1400" dirty="0">
                <a:latin typeface="Arial" charset="0"/>
              </a:rPr>
              <a:t>Distribute chocolates to the top 3 winners.</a:t>
            </a:r>
          </a:p>
          <a:p>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D35E665-4FE7-4DBB-B996-302FD131312E}" type="slidenum">
              <a:rPr lang="en-GB" smtClean="0"/>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p:cNvSpPr>
            <a:spLocks noGrp="1" noChangeArrowheads="1"/>
          </p:cNvSpPr>
          <p:nvPr>
            <p:ph type="sldNum" sz="quarter" idx="5"/>
          </p:nvPr>
        </p:nvSpPr>
        <p:spPr>
          <a:ln/>
        </p:spPr>
        <p:txBody>
          <a:bodyPr/>
          <a:lstStyle/>
          <a:p>
            <a:fld id="{42574E8F-F9B0-451D-8A95-18408A6C5C78}" type="slidenum">
              <a:rPr lang="en-US"/>
              <a:pPr/>
              <a:t>18</a:t>
            </a:fld>
            <a:endParaRPr lang="en-US"/>
          </a:p>
        </p:txBody>
      </p:sp>
      <p:sp>
        <p:nvSpPr>
          <p:cNvPr id="563202" name="Rectangle 2"/>
          <p:cNvSpPr>
            <a:spLocks noGrp="1" noRot="1" noChangeAspect="1" noChangeArrowheads="1" noTextEdit="1"/>
          </p:cNvSpPr>
          <p:nvPr>
            <p:ph type="sldImg"/>
          </p:nvPr>
        </p:nvSpPr>
        <p:spPr>
          <a:ln/>
        </p:spPr>
      </p:sp>
      <p:sp>
        <p:nvSpPr>
          <p:cNvPr id="563203" name="Rectangle 3"/>
          <p:cNvSpPr>
            <a:spLocks noGrp="1" noChangeArrowheads="1"/>
          </p:cNvSpPr>
          <p:nvPr>
            <p:ph type="body" idx="1"/>
          </p:nvPr>
        </p:nvSpPr>
        <p:spPr/>
        <p:txBody>
          <a:bodyPr/>
          <a:lstStyle/>
          <a:p>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p:cNvSpPr>
            <a:spLocks noGrp="1" noChangeArrowheads="1"/>
          </p:cNvSpPr>
          <p:nvPr>
            <p:ph type="sldNum" sz="quarter" idx="5"/>
          </p:nvPr>
        </p:nvSpPr>
        <p:spPr>
          <a:ln/>
        </p:spPr>
        <p:txBody>
          <a:bodyPr/>
          <a:lstStyle/>
          <a:p>
            <a:fld id="{9034EF83-914B-489E-A179-5212B7FC943D}" type="slidenum">
              <a:rPr lang="en-US"/>
              <a:pPr/>
              <a:t>19</a:t>
            </a:fld>
            <a:endParaRPr lang="en-US"/>
          </a:p>
        </p:txBody>
      </p:sp>
      <p:sp>
        <p:nvSpPr>
          <p:cNvPr id="564226" name="Rectangle 2"/>
          <p:cNvSpPr>
            <a:spLocks noGrp="1" noRot="1" noChangeAspect="1" noChangeArrowheads="1" noTextEdit="1"/>
          </p:cNvSpPr>
          <p:nvPr>
            <p:ph type="sldImg"/>
          </p:nvPr>
        </p:nvSpPr>
        <p:spPr>
          <a:ln/>
        </p:spPr>
      </p:sp>
      <p:sp>
        <p:nvSpPr>
          <p:cNvPr id="564227" name="Rectangle 3"/>
          <p:cNvSpPr>
            <a:spLocks noGrp="1" noChangeArrowheads="1"/>
          </p:cNvSpPr>
          <p:nvPr>
            <p:ph type="body" idx="1"/>
          </p:nvPr>
        </p:nvSpPr>
        <p:spPr/>
        <p:txBody>
          <a:bodyPr/>
          <a:lstStyle/>
          <a:p>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p:cNvSpPr>
            <a:spLocks noGrp="1" noChangeArrowheads="1"/>
          </p:cNvSpPr>
          <p:nvPr>
            <p:ph type="sldNum" sz="quarter" idx="5"/>
          </p:nvPr>
        </p:nvSpPr>
        <p:spPr>
          <a:ln/>
        </p:spPr>
        <p:txBody>
          <a:bodyPr/>
          <a:lstStyle/>
          <a:p>
            <a:fld id="{91A6C02C-D412-4953-8626-54853EC978BD}" type="slidenum">
              <a:rPr lang="en-US"/>
              <a:pPr/>
              <a:t>20</a:t>
            </a:fld>
            <a:endParaRPr lang="en-US"/>
          </a:p>
        </p:txBody>
      </p:sp>
      <p:sp>
        <p:nvSpPr>
          <p:cNvPr id="565250" name="Rectangle 2"/>
          <p:cNvSpPr>
            <a:spLocks noGrp="1" noRot="1" noChangeAspect="1" noChangeArrowheads="1" noTextEdit="1"/>
          </p:cNvSpPr>
          <p:nvPr>
            <p:ph type="sldImg"/>
          </p:nvPr>
        </p:nvSpPr>
        <p:spPr>
          <a:ln/>
        </p:spPr>
      </p:sp>
      <p:sp>
        <p:nvSpPr>
          <p:cNvPr id="565251" name="Rectangle 3"/>
          <p:cNvSpPr>
            <a:spLocks noGrp="1" noChangeArrowheads="1"/>
          </p:cNvSpPr>
          <p:nvPr>
            <p:ph type="body" idx="1"/>
          </p:nvPr>
        </p:nvSpPr>
        <p:spPr/>
        <p:txBody>
          <a:bodyPr/>
          <a:lstStyle/>
          <a:p>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p:cNvSpPr>
            <a:spLocks noGrp="1" noChangeArrowheads="1"/>
          </p:cNvSpPr>
          <p:nvPr>
            <p:ph type="sldNum" sz="quarter" idx="5"/>
          </p:nvPr>
        </p:nvSpPr>
        <p:spPr>
          <a:ln/>
        </p:spPr>
        <p:txBody>
          <a:bodyPr/>
          <a:lstStyle/>
          <a:p>
            <a:fld id="{DC586770-BA27-47D8-9814-4E010F2A2660}" type="slidenum">
              <a:rPr lang="en-US"/>
              <a:pPr/>
              <a:t>21</a:t>
            </a:fld>
            <a:endParaRPr lang="en-US"/>
          </a:p>
        </p:txBody>
      </p:sp>
      <p:sp>
        <p:nvSpPr>
          <p:cNvPr id="566274" name="Rectangle 2"/>
          <p:cNvSpPr>
            <a:spLocks noGrp="1" noRot="1" noChangeAspect="1" noChangeArrowheads="1" noTextEdit="1"/>
          </p:cNvSpPr>
          <p:nvPr>
            <p:ph type="sldImg"/>
          </p:nvPr>
        </p:nvSpPr>
        <p:spPr>
          <a:ln/>
        </p:spPr>
      </p:sp>
      <p:sp>
        <p:nvSpPr>
          <p:cNvPr id="566275" name="Rectangle 3"/>
          <p:cNvSpPr>
            <a:spLocks noGrp="1" noChangeArrowheads="1"/>
          </p:cNvSpPr>
          <p:nvPr>
            <p:ph type="body" idx="1"/>
          </p:nvPr>
        </p:nvSpPr>
        <p:spPr/>
        <p:txBody>
          <a:bodyPr/>
          <a:lstStyle/>
          <a:p>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p:cNvSpPr>
            <a:spLocks noGrp="1" noChangeArrowheads="1"/>
          </p:cNvSpPr>
          <p:nvPr>
            <p:ph type="sldNum" sz="quarter" idx="5"/>
          </p:nvPr>
        </p:nvSpPr>
        <p:spPr>
          <a:ln/>
        </p:spPr>
        <p:txBody>
          <a:bodyPr/>
          <a:lstStyle/>
          <a:p>
            <a:fld id="{621B44D0-90BD-47F5-954F-6C89A9BA3F72}" type="slidenum">
              <a:rPr lang="en-US"/>
              <a:pPr/>
              <a:t>22</a:t>
            </a:fld>
            <a:endParaRPr lang="en-US"/>
          </a:p>
        </p:txBody>
      </p:sp>
      <p:sp>
        <p:nvSpPr>
          <p:cNvPr id="567298" name="Rectangle 2"/>
          <p:cNvSpPr>
            <a:spLocks noGrp="1" noRot="1" noChangeAspect="1" noChangeArrowheads="1" noTextEdit="1"/>
          </p:cNvSpPr>
          <p:nvPr>
            <p:ph type="sldImg"/>
          </p:nvPr>
        </p:nvSpPr>
        <p:spPr>
          <a:ln/>
        </p:spPr>
      </p:sp>
      <p:sp>
        <p:nvSpPr>
          <p:cNvPr id="567299" name="Rectangle 3"/>
          <p:cNvSpPr>
            <a:spLocks noGrp="1" noChangeArrowheads="1"/>
          </p:cNvSpPr>
          <p:nvPr>
            <p:ph type="body" idx="1"/>
          </p:nvPr>
        </p:nvSpPr>
        <p:spPr/>
        <p:txBody>
          <a:bodyPr/>
          <a:lstStyle/>
          <a:p>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D35E665-4FE7-4DBB-B996-302FD131312E}" type="slidenum">
              <a:rPr lang="en-GB" smtClean="0"/>
              <a:pPr/>
              <a:t>23</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p:cNvSpPr>
            <a:spLocks noGrp="1" noChangeArrowheads="1"/>
          </p:cNvSpPr>
          <p:nvPr>
            <p:ph type="sldNum" sz="quarter" idx="5"/>
          </p:nvPr>
        </p:nvSpPr>
        <p:spPr>
          <a:ln/>
        </p:spPr>
        <p:txBody>
          <a:bodyPr/>
          <a:lstStyle/>
          <a:p>
            <a:fld id="{212BA56B-8417-4563-A528-98A701676BCE}" type="slidenum">
              <a:rPr lang="en-US"/>
              <a:pPr/>
              <a:t>24</a:t>
            </a:fld>
            <a:endParaRPr lang="en-US"/>
          </a:p>
        </p:txBody>
      </p:sp>
      <p:sp>
        <p:nvSpPr>
          <p:cNvPr id="760834" name="Rectangle 2"/>
          <p:cNvSpPr>
            <a:spLocks noGrp="1" noRot="1" noChangeAspect="1" noChangeArrowheads="1" noTextEdit="1"/>
          </p:cNvSpPr>
          <p:nvPr>
            <p:ph type="sldImg"/>
          </p:nvPr>
        </p:nvSpPr>
        <p:spPr>
          <a:xfrm>
            <a:off x="1141413" y="684213"/>
            <a:ext cx="4576762" cy="3432175"/>
          </a:xfrm>
          <a:ln/>
        </p:spPr>
      </p:sp>
      <p:sp>
        <p:nvSpPr>
          <p:cNvPr id="760835" name="Rectangle 3"/>
          <p:cNvSpPr>
            <a:spLocks noGrp="1" noChangeArrowheads="1"/>
          </p:cNvSpPr>
          <p:nvPr>
            <p:ph type="body" idx="1"/>
          </p:nvPr>
        </p:nvSpPr>
        <p:spPr>
          <a:xfrm>
            <a:off x="915816" y="4341893"/>
            <a:ext cx="5026369" cy="4118402"/>
          </a:xfrm>
        </p:spPr>
        <p:txBody>
          <a:bodyPr/>
          <a:lstStyle/>
          <a:p>
            <a:endParaRPr lang="de-CH"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b="1" baseline="0" dirty="0" smtClean="0">
                <a:latin typeface="Arial" pitchFamily="34" charset="0"/>
              </a:rPr>
              <a:t>Figure 15.6  Value stream map for an industrial air-conditioning installation service</a:t>
            </a:r>
          </a:p>
        </p:txBody>
      </p:sp>
      <p:sp>
        <p:nvSpPr>
          <p:cNvPr id="4" name="Slide Number Placeholder 3"/>
          <p:cNvSpPr>
            <a:spLocks noGrp="1"/>
          </p:cNvSpPr>
          <p:nvPr>
            <p:ph type="sldNum" sz="quarter" idx="10"/>
          </p:nvPr>
        </p:nvSpPr>
        <p:spPr/>
        <p:txBody>
          <a:bodyPr/>
          <a:lstStyle/>
          <a:p>
            <a:fld id="{5D35E665-4FE7-4DBB-B996-302FD131312E}" type="slidenum">
              <a:rPr lang="en-GB" smtClean="0"/>
              <a:pPr/>
              <a:t>25</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b="1" dirty="0" smtClean="0">
                <a:latin typeface="Arial" pitchFamily="34" charset="0"/>
                <a:cs typeface="Arial" pitchFamily="34" charset="0"/>
              </a:rPr>
              <a:t>Figure 15.7  Aircraft maintenance procedures subject to waste reduction analysis</a:t>
            </a:r>
          </a:p>
          <a:p>
            <a:endParaRPr lang="en-IN" dirty="0"/>
          </a:p>
        </p:txBody>
      </p:sp>
      <p:sp>
        <p:nvSpPr>
          <p:cNvPr id="4" name="Slide Number Placeholder 3"/>
          <p:cNvSpPr>
            <a:spLocks noGrp="1"/>
          </p:cNvSpPr>
          <p:nvPr>
            <p:ph type="sldNum" sz="quarter" idx="10"/>
          </p:nvPr>
        </p:nvSpPr>
        <p:spPr/>
        <p:txBody>
          <a:bodyPr/>
          <a:lstStyle/>
          <a:p>
            <a:fld id="{5D35E665-4FE7-4DBB-B996-302FD131312E}" type="slidenum">
              <a:rPr lang="en-GB" smtClean="0"/>
              <a:pPr/>
              <a:t>26</a:t>
            </a:fld>
            <a:endParaRPr lang="en-GB"/>
          </a:p>
        </p:txBody>
      </p:sp>
    </p:spTree>
    <p:extLst>
      <p:ext uri="{BB962C8B-B14F-4D97-AF65-F5344CB8AC3E}">
        <p14:creationId xmlns:p14="http://schemas.microsoft.com/office/powerpoint/2010/main" val="13357246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D35E665-4FE7-4DBB-B996-302FD131312E}" type="slidenum">
              <a:rPr lang="en-GB" smtClean="0"/>
              <a:pPr/>
              <a:t>27</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D35E665-4FE7-4DBB-B996-302FD131312E}" type="slidenum">
              <a:rPr lang="en-GB" smtClean="0"/>
              <a:pPr/>
              <a:t>28</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D35E665-4FE7-4DBB-B996-302FD131312E}" type="slidenum">
              <a:rPr lang="en-GB" smtClean="0"/>
              <a:pPr/>
              <a:t>29</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7"/>
          <p:cNvSpPr>
            <a:spLocks noGrp="1" noChangeArrowheads="1"/>
          </p:cNvSpPr>
          <p:nvPr>
            <p:ph type="sldNum" sz="quarter" idx="5"/>
          </p:nvPr>
        </p:nvSpPr>
        <p:spPr>
          <a:ln/>
        </p:spPr>
        <p:txBody>
          <a:bodyPr/>
          <a:lstStyle/>
          <a:p>
            <a:fld id="{5DE16950-4578-4693-B762-7381421E46F7}" type="slidenum">
              <a:rPr lang="en-US"/>
              <a:pPr/>
              <a:t>30</a:t>
            </a:fld>
            <a:endParaRPr lang="en-US"/>
          </a:p>
        </p:txBody>
      </p:sp>
      <p:sp>
        <p:nvSpPr>
          <p:cNvPr id="684034" name="Rectangle 2"/>
          <p:cNvSpPr>
            <a:spLocks noGrp="1" noRot="1" noChangeAspect="1" noChangeArrowheads="1" noTextEdit="1"/>
          </p:cNvSpPr>
          <p:nvPr>
            <p:ph type="sldImg"/>
          </p:nvPr>
        </p:nvSpPr>
        <p:spPr bwMode="auto">
          <a:xfrm>
            <a:off x="1144588" y="685800"/>
            <a:ext cx="4570412" cy="3427413"/>
          </a:xfrm>
          <a:prstGeom prst="rect">
            <a:avLst/>
          </a:prstGeom>
          <a:solidFill>
            <a:srgbClr val="FFFFFF"/>
          </a:solidFill>
          <a:ln>
            <a:solidFill>
              <a:srgbClr val="000000"/>
            </a:solidFill>
            <a:miter lim="800000"/>
            <a:headEnd/>
            <a:tailEnd/>
          </a:ln>
        </p:spPr>
      </p:sp>
      <p:sp>
        <p:nvSpPr>
          <p:cNvPr id="684035" name="Rectangle 3"/>
          <p:cNvSpPr>
            <a:spLocks noGrp="1" noChangeArrowheads="1"/>
          </p:cNvSpPr>
          <p:nvPr>
            <p:ph type="body" idx="1"/>
          </p:nvPr>
        </p:nvSpPr>
        <p:spPr bwMode="auto">
          <a:xfrm>
            <a:off x="914183" y="4343363"/>
            <a:ext cx="5029635" cy="4115462"/>
          </a:xfrm>
          <a:prstGeom prst="rect">
            <a:avLst/>
          </a:prstGeom>
          <a:solidFill>
            <a:srgbClr val="FFFFFF"/>
          </a:solidFill>
          <a:ln>
            <a:solidFill>
              <a:srgbClr val="000000"/>
            </a:solidFill>
            <a:miter lim="800000"/>
            <a:headEnd/>
            <a:tailEnd/>
          </a:ln>
        </p:spPr>
        <p:txBody>
          <a:bodyPr/>
          <a:lstStyle/>
          <a:p>
            <a:endParaRPr lang="en-US" b="1" dirty="0">
              <a:latin typeface="Barclays Sans" pitchFamily="34" charset="0"/>
            </a:endParaRPr>
          </a:p>
        </p:txBody>
      </p:sp>
      <p:graphicFrame>
        <p:nvGraphicFramePr>
          <p:cNvPr id="684036" name="Object 4"/>
          <p:cNvGraphicFramePr>
            <a:graphicFrameLocks noChangeAspect="1"/>
          </p:cNvGraphicFramePr>
          <p:nvPr/>
        </p:nvGraphicFramePr>
        <p:xfrm>
          <a:off x="742774" y="6201864"/>
          <a:ext cx="5576512" cy="2773048"/>
        </p:xfrm>
        <a:graphic>
          <a:graphicData uri="http://schemas.openxmlformats.org/presentationml/2006/ole">
            <mc:AlternateContent xmlns:mc="http://schemas.openxmlformats.org/markup-compatibility/2006">
              <mc:Choice xmlns:v="urn:schemas-microsoft-com:vml" Requires="v">
                <p:oleObj spid="_x0000_s76839" name="Worksheet" r:id="rId4" imgW="5184000" imgH="2862000" progId="Excel.Sheet.8">
                  <p:embed/>
                </p:oleObj>
              </mc:Choice>
              <mc:Fallback>
                <p:oleObj name="Worksheet" r:id="rId4" imgW="5184000" imgH="2862000" progId="Excel.Sheet.8">
                  <p:embed/>
                  <p:pic>
                    <p:nvPicPr>
                      <p:cNvPr id="0" name="Picture 2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2774" y="6201864"/>
                        <a:ext cx="5576512" cy="27730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8099" dir="2700000" algn="ctr" rotWithShape="0">
                                <a:schemeClr val="bg2">
                                  <a:alpha val="74997"/>
                                </a:schemeClr>
                              </a:outerShdw>
                            </a:effectLst>
                          </a14:hiddenEffects>
                        </a:ext>
                      </a:extLst>
                    </p:spPr>
                  </p:pic>
                </p:oleObj>
              </mc:Fallback>
            </mc:AlternateContent>
          </a:graphicData>
        </a:graphic>
      </p:graphicFrame>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7"/>
          <p:cNvSpPr>
            <a:spLocks noGrp="1" noChangeArrowheads="1"/>
          </p:cNvSpPr>
          <p:nvPr>
            <p:ph type="sldNum" sz="quarter" idx="5"/>
          </p:nvPr>
        </p:nvSpPr>
        <p:spPr>
          <a:ln/>
        </p:spPr>
        <p:txBody>
          <a:bodyPr/>
          <a:lstStyle/>
          <a:p>
            <a:fld id="{5DE16950-4578-4693-B762-7381421E46F7}" type="slidenum">
              <a:rPr lang="en-US"/>
              <a:pPr/>
              <a:t>31</a:t>
            </a:fld>
            <a:endParaRPr lang="en-US"/>
          </a:p>
        </p:txBody>
      </p:sp>
      <p:sp>
        <p:nvSpPr>
          <p:cNvPr id="684034" name="Rectangle 2"/>
          <p:cNvSpPr>
            <a:spLocks noGrp="1" noRot="1" noChangeAspect="1" noChangeArrowheads="1" noTextEdit="1"/>
          </p:cNvSpPr>
          <p:nvPr>
            <p:ph type="sldImg"/>
          </p:nvPr>
        </p:nvSpPr>
        <p:spPr bwMode="auto">
          <a:xfrm>
            <a:off x="1144588" y="685800"/>
            <a:ext cx="4570412" cy="3427413"/>
          </a:xfrm>
          <a:prstGeom prst="rect">
            <a:avLst/>
          </a:prstGeom>
          <a:solidFill>
            <a:srgbClr val="FFFFFF"/>
          </a:solidFill>
          <a:ln>
            <a:solidFill>
              <a:srgbClr val="000000"/>
            </a:solidFill>
            <a:miter lim="800000"/>
            <a:headEnd/>
            <a:tailEnd/>
          </a:ln>
        </p:spPr>
      </p:sp>
      <p:sp>
        <p:nvSpPr>
          <p:cNvPr id="684035" name="Rectangle 3"/>
          <p:cNvSpPr>
            <a:spLocks noGrp="1" noChangeArrowheads="1"/>
          </p:cNvSpPr>
          <p:nvPr>
            <p:ph type="body" idx="1"/>
          </p:nvPr>
        </p:nvSpPr>
        <p:spPr bwMode="auto">
          <a:xfrm>
            <a:off x="914183" y="4343363"/>
            <a:ext cx="5029635" cy="4115462"/>
          </a:xfrm>
          <a:prstGeom prst="rect">
            <a:avLst/>
          </a:prstGeom>
          <a:solidFill>
            <a:srgbClr val="FFFFFF"/>
          </a:solidFill>
          <a:ln>
            <a:solidFill>
              <a:srgbClr val="000000"/>
            </a:solidFill>
            <a:miter lim="800000"/>
            <a:headEnd/>
            <a:tailEnd/>
          </a:ln>
        </p:spPr>
        <p:txBody>
          <a:bodyPr/>
          <a:lstStyle/>
          <a:p>
            <a:endParaRPr lang="en-US" b="1" dirty="0">
              <a:latin typeface="Barclays Sans" pitchFamily="34" charset="0"/>
            </a:endParaRPr>
          </a:p>
        </p:txBody>
      </p:sp>
      <p:graphicFrame>
        <p:nvGraphicFramePr>
          <p:cNvPr id="684036" name="Object 4"/>
          <p:cNvGraphicFramePr>
            <a:graphicFrameLocks noChangeAspect="1"/>
          </p:cNvGraphicFramePr>
          <p:nvPr/>
        </p:nvGraphicFramePr>
        <p:xfrm>
          <a:off x="742774" y="6201864"/>
          <a:ext cx="5576512" cy="2773048"/>
        </p:xfrm>
        <a:graphic>
          <a:graphicData uri="http://schemas.openxmlformats.org/presentationml/2006/ole">
            <mc:AlternateContent xmlns:mc="http://schemas.openxmlformats.org/markup-compatibility/2006">
              <mc:Choice xmlns:v="urn:schemas-microsoft-com:vml" Requires="v">
                <p:oleObj spid="_x0000_s77863" name="Worksheet" r:id="rId4" imgW="5184000" imgH="2862000" progId="Excel.Sheet.8">
                  <p:embed/>
                </p:oleObj>
              </mc:Choice>
              <mc:Fallback>
                <p:oleObj name="Worksheet" r:id="rId4" imgW="5184000" imgH="2862000" progId="Excel.Sheet.8">
                  <p:embed/>
                  <p:pic>
                    <p:nvPicPr>
                      <p:cNvPr id="0" name="Picture 2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2774" y="6201864"/>
                        <a:ext cx="5576512" cy="27730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8099" dir="2700000" algn="ctr" rotWithShape="0">
                                <a:schemeClr val="bg2">
                                  <a:alpha val="74997"/>
                                </a:schemeClr>
                              </a:outerShdw>
                            </a:effectLst>
                          </a14:hiddenEffects>
                        </a:ext>
                      </a:extLst>
                    </p:spPr>
                  </p:pic>
                </p:oleObj>
              </mc:Fallback>
            </mc:AlternateContent>
          </a:graphicData>
        </a:graphic>
      </p:graphicFrame>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D35E665-4FE7-4DBB-B996-302FD131312E}" type="slidenum">
              <a:rPr lang="en-GB" smtClean="0"/>
              <a:pPr/>
              <a:t>32</a:t>
            </a:fld>
            <a:endParaRPr lang="en-GB"/>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b="1" dirty="0" smtClean="0">
                <a:latin typeface="Arial" pitchFamily="34" charset="0"/>
                <a:cs typeface="Arial" pitchFamily="34" charset="0"/>
              </a:rPr>
              <a:t>Figure 15.9  Levelled scheduling equalizes the mix of items made each day</a:t>
            </a:r>
          </a:p>
          <a:p>
            <a:endParaRPr lang="en-GB" dirty="0"/>
          </a:p>
        </p:txBody>
      </p:sp>
      <p:sp>
        <p:nvSpPr>
          <p:cNvPr id="4" name="Slide Number Placeholder 3"/>
          <p:cNvSpPr>
            <a:spLocks noGrp="1"/>
          </p:cNvSpPr>
          <p:nvPr>
            <p:ph type="sldNum" sz="quarter" idx="10"/>
          </p:nvPr>
        </p:nvSpPr>
        <p:spPr/>
        <p:txBody>
          <a:bodyPr/>
          <a:lstStyle/>
          <a:p>
            <a:fld id="{5D35E665-4FE7-4DBB-B996-302FD131312E}" type="slidenum">
              <a:rPr lang="en-GB" smtClean="0"/>
              <a:pPr/>
              <a:t>33</a:t>
            </a:fld>
            <a:endParaRPr lang="en-GB"/>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dirty="0" smtClean="0">
                <a:latin typeface="Arial" pitchFamily="34" charset="0"/>
                <a:cs typeface="Arial" pitchFamily="34" charset="0"/>
              </a:rPr>
              <a:t>Figure 15.9  Levelled scheduling equalizes the mix of items made each day</a:t>
            </a:r>
          </a:p>
          <a:p>
            <a:endParaRPr lang="en-GB" dirty="0"/>
          </a:p>
        </p:txBody>
      </p:sp>
      <p:sp>
        <p:nvSpPr>
          <p:cNvPr id="4" name="Slide Number Placeholder 3"/>
          <p:cNvSpPr>
            <a:spLocks noGrp="1"/>
          </p:cNvSpPr>
          <p:nvPr>
            <p:ph type="sldNum" sz="quarter" idx="10"/>
          </p:nvPr>
        </p:nvSpPr>
        <p:spPr/>
        <p:txBody>
          <a:bodyPr/>
          <a:lstStyle/>
          <a:p>
            <a:fld id="{5D35E665-4FE7-4DBB-B996-302FD131312E}" type="slidenum">
              <a:rPr lang="en-GB" smtClean="0"/>
              <a:pPr/>
              <a:t>34</a:t>
            </a:fld>
            <a:endParaRPr lang="en-GB"/>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D35E665-4FE7-4DBB-B996-302FD131312E}" type="slidenum">
              <a:rPr lang="en-GB" smtClean="0"/>
              <a:pPr/>
              <a:t>35</a:t>
            </a:fld>
            <a:endParaRPr lang="en-GB"/>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D35E665-4FE7-4DBB-B996-302FD131312E}" type="slidenum">
              <a:rPr lang="en-GB" smtClean="0"/>
              <a:pPr/>
              <a:t>36</a:t>
            </a:fld>
            <a:endParaRPr lang="en-GB"/>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D35E665-4FE7-4DBB-B996-302FD131312E}" type="slidenum">
              <a:rPr lang="en-GB" smtClean="0"/>
              <a:pPr/>
              <a:t>37</a:t>
            </a:fld>
            <a:endParaRPr lang="en-GB"/>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kumimoji="0" lang="en-US" sz="1200" b="1" i="0" u="none" strike="noStrike" kern="1200" cap="none" spc="0" normalizeH="0" baseline="0" noProof="0" dirty="0" smtClean="0">
                <a:ln>
                  <a:noFill/>
                </a:ln>
                <a:solidFill>
                  <a:srgbClr val="000000"/>
                </a:solidFill>
                <a:effectLst/>
                <a:uLnTx/>
                <a:uFillTx/>
                <a:latin typeface="Arial" pitchFamily="34" charset="0"/>
                <a:ea typeface="+mn-ea"/>
                <a:cs typeface="Arial" pitchFamily="34" charset="0"/>
              </a:rPr>
              <a:t>Figure 15.12  Complexity as a determinant of an appropriate planning and control system</a:t>
            </a:r>
            <a:endParaRPr lang="en-GB" sz="1200" b="1"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5D35E665-4FE7-4DBB-B996-302FD131312E}" type="slidenum">
              <a:rPr lang="en-GB" smtClean="0"/>
              <a:pPr/>
              <a:t>38</a:t>
            </a:fld>
            <a:endParaRPr lang="en-GB"/>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solidFill>
                  <a:prstClr val="black"/>
                </a:solidFill>
              </a:rPr>
              <a:pPr/>
              <a:t>39</a:t>
            </a:fld>
            <a:endParaRPr lang="en-US" dirty="0">
              <a:solidFill>
                <a:prstClr val="black"/>
              </a:solidFill>
            </a:endParaRPr>
          </a:p>
        </p:txBody>
      </p:sp>
    </p:spTree>
    <p:extLst>
      <p:ext uri="{BB962C8B-B14F-4D97-AF65-F5344CB8AC3E}">
        <p14:creationId xmlns:p14="http://schemas.microsoft.com/office/powerpoint/2010/main" val="41223141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a:prstGeom prst="rect">
            <a:avLst/>
          </a:prstGeom>
        </p:spPr>
        <p:txBody>
          <a:bodyPr anchor="t"/>
          <a:lstStyle/>
          <a:p>
            <a:r>
              <a:rPr lang="en-US" dirty="0" smtClean="0"/>
              <a:t>Click to edit Master title style</a:t>
            </a:r>
            <a:endParaRPr lang="en-US" dirty="0"/>
          </a:p>
        </p:txBody>
      </p:sp>
      <p:sp>
        <p:nvSpPr>
          <p:cNvPr id="7" name="Text Placeholder 6"/>
          <p:cNvSpPr>
            <a:spLocks noGrp="1"/>
          </p:cNvSpPr>
          <p:nvPr>
            <p:ph type="body" sz="quarter" idx="13" hasCustomPrompt="1"/>
          </p:nvPr>
        </p:nvSpPr>
        <p:spPr>
          <a:xfrm>
            <a:off x="457200" y="816430"/>
            <a:ext cx="8229600" cy="478970"/>
          </a:xfrm>
          <a:prstGeom prst="rect">
            <a:avLst/>
          </a:prstGeo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smtClean="0"/>
              <a:t>Add edition here</a:t>
            </a:r>
            <a:endParaRPr lang="en-US" dirty="0"/>
          </a:p>
        </p:txBody>
      </p:sp>
      <p:sp>
        <p:nvSpPr>
          <p:cNvPr id="9" name="Text Placeholder 8"/>
          <p:cNvSpPr>
            <a:spLocks noGrp="1"/>
          </p:cNvSpPr>
          <p:nvPr>
            <p:ph type="body" sz="quarter" idx="14" hasCustomPrompt="1"/>
          </p:nvPr>
        </p:nvSpPr>
        <p:spPr>
          <a:xfrm>
            <a:off x="5029200" y="1600201"/>
            <a:ext cx="3657600" cy="1600199"/>
          </a:xfrm>
          <a:prstGeom prst="rect">
            <a:avLst/>
          </a:prstGeo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smtClean="0"/>
              <a:t>Chapter ##</a:t>
            </a:r>
            <a:endParaRPr lang="en-US" dirty="0"/>
          </a:p>
        </p:txBody>
      </p:sp>
      <p:sp>
        <p:nvSpPr>
          <p:cNvPr id="10" name="Text Placeholder 8"/>
          <p:cNvSpPr>
            <a:spLocks noGrp="1"/>
          </p:cNvSpPr>
          <p:nvPr>
            <p:ph type="body" sz="quarter" idx="15" hasCustomPrompt="1"/>
          </p:nvPr>
        </p:nvSpPr>
        <p:spPr>
          <a:xfrm>
            <a:off x="5029200" y="3200400"/>
            <a:ext cx="3657600" cy="2925763"/>
          </a:xfrm>
          <a:prstGeom prst="rect">
            <a:avLst/>
          </a:prstGeo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smtClean="0"/>
              <a:t>Chapter title</a:t>
            </a:r>
            <a:endParaRPr lang="en-US" dirty="0"/>
          </a:p>
        </p:txBody>
      </p:sp>
      <p:sp>
        <p:nvSpPr>
          <p:cNvPr id="16" name="Footer Placeholder 2"/>
          <p:cNvSpPr>
            <a:spLocks noGrp="1"/>
          </p:cNvSpPr>
          <p:nvPr>
            <p:ph type="ftr" sz="quarter" idx="10"/>
          </p:nvPr>
        </p:nvSpPr>
        <p:spPr>
          <a:xfrm>
            <a:off x="93969" y="6165337"/>
            <a:ext cx="8595360" cy="235463"/>
          </a:xfrm>
          <a:prstGeom prst="rect">
            <a:avLst/>
          </a:prstGeom>
        </p:spPr>
        <p:txBody>
          <a:bodyPr/>
          <a:lstStyle/>
          <a:p>
            <a:endParaRPr lang="en-US" sz="1800" dirty="0">
              <a:solidFill>
                <a:srgbClr val="000000"/>
              </a:solidFill>
            </a:endParaRPr>
          </a:p>
        </p:txBody>
      </p:sp>
      <p:sp>
        <p:nvSpPr>
          <p:cNvPr id="4" name="Date Placeholder 3"/>
          <p:cNvSpPr>
            <a:spLocks noGrp="1"/>
          </p:cNvSpPr>
          <p:nvPr>
            <p:ph type="dt" sz="half" idx="11"/>
          </p:nvPr>
        </p:nvSpPr>
        <p:spPr>
          <a:xfrm>
            <a:off x="6335713" y="113072"/>
            <a:ext cx="2133600" cy="182880"/>
          </a:xfrm>
          <a:prstGeom prst="rect">
            <a:avLst/>
          </a:prstGeom>
        </p:spPr>
        <p:txBody>
          <a:bodyPr/>
          <a:lstStyle/>
          <a:p>
            <a:fld id="{A9DF6EFB-3F44-496C-A842-1E0B3D3B975A}" type="datetimeFigureOut">
              <a:rPr lang="en-US" sz="1800" smtClean="0">
                <a:solidFill>
                  <a:srgbClr val="000000"/>
                </a:solidFill>
              </a:rPr>
              <a:pPr/>
              <a:t>1/22/2018</a:t>
            </a:fld>
            <a:endParaRPr lang="en-US" sz="1800" dirty="0">
              <a:solidFill>
                <a:srgbClr val="000000"/>
              </a:solidFill>
            </a:endParaRPr>
          </a:p>
        </p:txBody>
      </p:sp>
      <p:sp>
        <p:nvSpPr>
          <p:cNvPr id="5" name="Slide Number Placeholder 4"/>
          <p:cNvSpPr>
            <a:spLocks noGrp="1"/>
          </p:cNvSpPr>
          <p:nvPr>
            <p:ph type="sldNum" sz="quarter" idx="12"/>
          </p:nvPr>
        </p:nvSpPr>
        <p:spPr>
          <a:xfrm>
            <a:off x="8469312" y="113072"/>
            <a:ext cx="551783" cy="182880"/>
          </a:xfrm>
          <a:prstGeom prst="rect">
            <a:avLst/>
          </a:prstGeom>
        </p:spPr>
        <p:txBody>
          <a:bodyPr/>
          <a:lstStyle/>
          <a:p>
            <a:fld id="{200B2350-5261-4F5C-9DF5-EF0D264FC8D2}" type="slidenum">
              <a:rPr lang="en-US" sz="1800" smtClean="0">
                <a:solidFill>
                  <a:srgbClr val="000000"/>
                </a:solidFill>
              </a:rPr>
              <a:pPr/>
              <a:t>‹#›</a:t>
            </a:fld>
            <a:endParaRPr lang="en-US" sz="1800" dirty="0">
              <a:solidFill>
                <a:srgbClr val="000000"/>
              </a:solidFill>
            </a:endParaRPr>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extLst>
      <p:ext uri="{BB962C8B-B14F-4D97-AF65-F5344CB8AC3E}">
        <p14:creationId xmlns:p14="http://schemas.microsoft.com/office/powerpoint/2010/main" val="69539955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extLst>
      <p:ext uri="{BB962C8B-B14F-4D97-AF65-F5344CB8AC3E}">
        <p14:creationId xmlns:p14="http://schemas.microsoft.com/office/powerpoint/2010/main" val="36535482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4446169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20770624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42517865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6199285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Tree>
    <p:extLst>
      <p:ext uri="{BB962C8B-B14F-4D97-AF65-F5344CB8AC3E}">
        <p14:creationId xmlns:p14="http://schemas.microsoft.com/office/powerpoint/2010/main" val="21012407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188379877"/>
      </p:ext>
    </p:extLst>
  </p:cSld>
  <p:clrMapOvr>
    <a:masterClrMapping/>
  </p:clrMapOvr>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346592783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92905551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66570399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022252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 name="TextBox 2"/>
          <p:cNvSpPr txBox="1"/>
          <p:nvPr userDrawn="1"/>
        </p:nvSpPr>
        <p:spPr>
          <a:xfrm>
            <a:off x="1600200" y="6429345"/>
            <a:ext cx="7162800" cy="200055"/>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700" b="1" i="0" dirty="0" smtClean="0">
                <a:ea typeface="Verdana" panose="020B0604030504040204" pitchFamily="34" charset="0"/>
                <a:cs typeface="Verdana" panose="020B0604030504040204" pitchFamily="34" charset="0"/>
              </a:rPr>
              <a:t>Copyright © 2016, 2013, 2010 Pearson Education, Inc. All Rights Reserved</a:t>
            </a:r>
          </a:p>
        </p:txBody>
      </p:sp>
      <p:pic>
        <p:nvPicPr>
          <p:cNvPr id="4" name="Picture 3" descr="Pearson Logo"/>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73" r:id="rId13"/>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pitchFamily="18" charset="0"/>
        </a:defRPr>
      </a:lvl2pPr>
      <a:lvl3pPr algn="ctr" rtl="0" fontAlgn="base">
        <a:spcBef>
          <a:spcPct val="0"/>
        </a:spcBef>
        <a:spcAft>
          <a:spcPct val="0"/>
        </a:spcAft>
        <a:defRPr sz="4400">
          <a:solidFill>
            <a:schemeClr val="tx2"/>
          </a:solidFill>
          <a:latin typeface="Times New Roman" pitchFamily="18" charset="0"/>
        </a:defRPr>
      </a:lvl3pPr>
      <a:lvl4pPr algn="ctr" rtl="0" fontAlgn="base">
        <a:spcBef>
          <a:spcPct val="0"/>
        </a:spcBef>
        <a:spcAft>
          <a:spcPct val="0"/>
        </a:spcAft>
        <a:defRPr sz="4400">
          <a:solidFill>
            <a:schemeClr val="tx2"/>
          </a:solidFill>
          <a:latin typeface="Times New Roman" pitchFamily="18" charset="0"/>
        </a:defRPr>
      </a:lvl4pPr>
      <a:lvl5pPr algn="ctr" rtl="0" fontAlgn="base">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 name="TextBox 2"/>
          <p:cNvSpPr txBox="1"/>
          <p:nvPr userDrawn="1"/>
        </p:nvSpPr>
        <p:spPr>
          <a:xfrm>
            <a:off x="1600200" y="6429345"/>
            <a:ext cx="7162800" cy="200055"/>
          </a:xfrm>
          <a:prstGeom prst="rect">
            <a:avLst/>
          </a:prstGeom>
          <a:noFill/>
        </p:spPr>
        <p:txBody>
          <a:bodyPr wrap="square" rtlCol="0">
            <a:spAutoFit/>
          </a:bodyPr>
          <a:lstStyle/>
          <a:p>
            <a:pPr algn="r" fontAlgn="auto">
              <a:spcBef>
                <a:spcPts val="0"/>
              </a:spcBef>
              <a:spcAft>
                <a:spcPts val="0"/>
              </a:spcAft>
              <a:defRPr/>
            </a:pPr>
            <a:r>
              <a:rPr lang="en-US" altLang="en-US" sz="700" b="1" dirty="0" smtClean="0">
                <a:solidFill>
                  <a:srgbClr val="000000"/>
                </a:solidFill>
                <a:ea typeface="Verdana" panose="020B0604030504040204" pitchFamily="34" charset="0"/>
                <a:cs typeface="Verdana" panose="020B0604030504040204" pitchFamily="34" charset="0"/>
              </a:rPr>
              <a:t>Copyright © 2016, 2013, 2010 Pearson Education, Inc. All Rights Reserved</a:t>
            </a:r>
          </a:p>
        </p:txBody>
      </p:sp>
    </p:spTree>
    <p:extLst>
      <p:ext uri="{BB962C8B-B14F-4D97-AF65-F5344CB8AC3E}">
        <p14:creationId xmlns:p14="http://schemas.microsoft.com/office/powerpoint/2010/main" val="198371197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TextBox 46"/>
          <p:cNvSpPr txBox="1"/>
          <p:nvPr/>
        </p:nvSpPr>
        <p:spPr>
          <a:xfrm>
            <a:off x="24726" y="94545"/>
            <a:ext cx="8331198" cy="1015663"/>
          </a:xfrm>
          <a:prstGeom prst="rect">
            <a:avLst/>
          </a:prstGeom>
          <a:noFill/>
        </p:spPr>
        <p:txBody>
          <a:bodyPr wrap="square" rtlCol="0">
            <a:spAutoFit/>
          </a:bodyPr>
          <a:lstStyle/>
          <a:p>
            <a:pPr algn="ctr"/>
            <a:r>
              <a:rPr lang="en-US" sz="2400" b="1" dirty="0" smtClean="0">
                <a:solidFill>
                  <a:srgbClr val="007BA7"/>
                </a:solidFill>
              </a:rPr>
              <a:t/>
            </a:r>
            <a:br>
              <a:rPr lang="en-US" sz="2400" b="1" dirty="0" smtClean="0">
                <a:solidFill>
                  <a:srgbClr val="007BA7"/>
                </a:solidFill>
              </a:rPr>
            </a:br>
            <a:r>
              <a:rPr lang="en-US" sz="3600" b="1" dirty="0" smtClean="0">
                <a:solidFill>
                  <a:srgbClr val="007BA7"/>
                </a:solidFill>
              </a:rPr>
              <a:t>Lean </a:t>
            </a:r>
            <a:r>
              <a:rPr lang="en-US" sz="3600" b="1" dirty="0" smtClean="0">
                <a:solidFill>
                  <a:srgbClr val="007BA7"/>
                </a:solidFill>
              </a:rPr>
              <a:t>operations</a:t>
            </a:r>
            <a:endParaRPr lang="en-US" sz="3600" b="1" dirty="0">
              <a:solidFill>
                <a:srgbClr val="007BA7"/>
              </a:solidFill>
            </a:endParaRPr>
          </a:p>
        </p:txBody>
      </p:sp>
      <p:pic>
        <p:nvPicPr>
          <p:cNvPr id="151554" name="Picture 2" descr="Y:\08VOL4\Graphics\Powerpoint\PE_UK\PE522-SLACK\Final files\GIF\ch15\figure-15-1.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4117" y="1431707"/>
            <a:ext cx="8495766" cy="4419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228950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71472" y="1142984"/>
            <a:ext cx="8182303" cy="3385542"/>
          </a:xfrm>
          <a:prstGeom prst="rect">
            <a:avLst/>
          </a:prstGeom>
          <a:noFill/>
        </p:spPr>
        <p:txBody>
          <a:bodyPr wrap="square" rtlCol="0">
            <a:spAutoFit/>
          </a:bodyPr>
          <a:lstStyle/>
          <a:p>
            <a:r>
              <a:rPr lang="en-US" sz="2400" i="1" dirty="0" smtClean="0"/>
              <a:t>In Chapter 15</a:t>
            </a:r>
            <a:r>
              <a:rPr lang="en-GB" sz="2400" i="1" dirty="0" smtClean="0"/>
              <a:t> </a:t>
            </a:r>
            <a:r>
              <a:rPr lang="en-US" sz="2400" i="1" dirty="0" smtClean="0"/>
              <a:t>–</a:t>
            </a:r>
            <a:r>
              <a:rPr lang="en-GB" sz="2400" i="1" dirty="0" smtClean="0"/>
              <a:t> Lean operations</a:t>
            </a:r>
            <a:r>
              <a:rPr lang="en-US" sz="2400" i="1" dirty="0" smtClean="0"/>
              <a:t> – Slack et al. identify the following key questions…</a:t>
            </a:r>
          </a:p>
          <a:p>
            <a:endParaRPr lang="en-GB" sz="2400" dirty="0"/>
          </a:p>
          <a:p>
            <a:pPr marL="388938" indent="-388938">
              <a:lnSpc>
                <a:spcPct val="150000"/>
              </a:lnSpc>
              <a:buClr>
                <a:srgbClr val="FF0000"/>
              </a:buClr>
              <a:buFont typeface="Wingdings" pitchFamily="2" charset="2"/>
              <a:buChar char="q"/>
            </a:pPr>
            <a:r>
              <a:rPr lang="en-GB" sz="2400" dirty="0" smtClean="0"/>
              <a:t>What is lean?</a:t>
            </a:r>
          </a:p>
          <a:p>
            <a:pPr marL="388938" indent="-388938">
              <a:lnSpc>
                <a:spcPct val="150000"/>
              </a:lnSpc>
              <a:buClr>
                <a:srgbClr val="FF0000"/>
              </a:buClr>
              <a:buFont typeface="Wingdings" pitchFamily="2" charset="2"/>
              <a:buChar char="q"/>
            </a:pPr>
            <a:r>
              <a:rPr lang="en-GB" sz="2400" dirty="0" smtClean="0"/>
              <a:t>How does lean eliminate waste?</a:t>
            </a:r>
          </a:p>
          <a:p>
            <a:pPr marL="388938" indent="-388938">
              <a:lnSpc>
                <a:spcPct val="150000"/>
              </a:lnSpc>
              <a:buClr>
                <a:srgbClr val="FF0000"/>
              </a:buClr>
              <a:buFont typeface="Wingdings" pitchFamily="2" charset="2"/>
              <a:buChar char="q"/>
            </a:pPr>
            <a:r>
              <a:rPr lang="en-GB" sz="2400" dirty="0" smtClean="0"/>
              <a:t>How does lean apply throughout the supply network?</a:t>
            </a:r>
          </a:p>
          <a:p>
            <a:pPr marL="388938" indent="-388938">
              <a:lnSpc>
                <a:spcPct val="150000"/>
              </a:lnSpc>
              <a:buClr>
                <a:srgbClr val="FF0000"/>
              </a:buClr>
              <a:buFont typeface="Wingdings" pitchFamily="2" charset="2"/>
              <a:buChar char="q"/>
            </a:pPr>
            <a:r>
              <a:rPr lang="en-GB" sz="2400" dirty="0" smtClean="0"/>
              <a:t>How does lean compare with other approaches?</a:t>
            </a:r>
          </a:p>
        </p:txBody>
      </p:sp>
      <p:sp>
        <p:nvSpPr>
          <p:cNvPr id="3" name="TextBox 2"/>
          <p:cNvSpPr txBox="1"/>
          <p:nvPr/>
        </p:nvSpPr>
        <p:spPr>
          <a:xfrm>
            <a:off x="15758" y="31513"/>
            <a:ext cx="4508946" cy="523220"/>
          </a:xfrm>
          <a:prstGeom prst="rect">
            <a:avLst/>
          </a:prstGeom>
          <a:noFill/>
        </p:spPr>
        <p:txBody>
          <a:bodyPr wrap="square" rtlCol="0">
            <a:spAutoFit/>
          </a:bodyPr>
          <a:lstStyle/>
          <a:p>
            <a:r>
              <a:rPr lang="en-US" sz="2800" b="1" dirty="0" smtClean="0">
                <a:solidFill>
                  <a:srgbClr val="007BA7"/>
                </a:solidFill>
              </a:rPr>
              <a:t>Key questions</a:t>
            </a:r>
            <a:endParaRPr lang="en-GB" sz="2800" b="1" dirty="0" smtClean="0">
              <a:solidFill>
                <a:srgbClr val="007BA7"/>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6" name="Text Box 4"/>
          <p:cNvSpPr txBox="1">
            <a:spLocks noChangeArrowheads="1"/>
          </p:cNvSpPr>
          <p:nvPr/>
        </p:nvSpPr>
        <p:spPr bwMode="auto">
          <a:xfrm>
            <a:off x="684213" y="1341438"/>
            <a:ext cx="7920037" cy="4281487"/>
          </a:xfrm>
          <a:prstGeom prst="rect">
            <a:avLst/>
          </a:prstGeom>
          <a:solidFill>
            <a:schemeClr val="bg1"/>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lnSpc>
                <a:spcPct val="140000"/>
              </a:lnSpc>
              <a:spcBef>
                <a:spcPct val="50000"/>
              </a:spcBef>
            </a:pPr>
            <a:r>
              <a:rPr lang="en-GB" sz="2800" dirty="0"/>
              <a:t>‘The key principle of </a:t>
            </a:r>
            <a:r>
              <a:rPr lang="en-GB" sz="2800" b="1" dirty="0" smtClean="0"/>
              <a:t>lean </a:t>
            </a:r>
            <a:r>
              <a:rPr lang="en-GB" sz="2800" dirty="0" smtClean="0"/>
              <a:t>is </a:t>
            </a:r>
            <a:r>
              <a:rPr lang="en-GB" sz="2800" dirty="0"/>
              <a:t>relatively straightforward to </a:t>
            </a:r>
            <a:r>
              <a:rPr lang="en-GB" sz="2800" dirty="0" smtClean="0"/>
              <a:t>understand; </a:t>
            </a:r>
            <a:r>
              <a:rPr lang="en-GB" sz="2800" dirty="0"/>
              <a:t>it means moving towards the elimination of all waste in order to develop an operation that is faster, more dependable, produces higher quality products and services and, above all, operates at low cost’</a:t>
            </a:r>
            <a:r>
              <a:rPr lang="en-GB" sz="2800" i="1" dirty="0"/>
              <a:t>. </a:t>
            </a:r>
          </a:p>
        </p:txBody>
      </p:sp>
      <p:sp>
        <p:nvSpPr>
          <p:cNvPr id="3" name="Rectangle 4"/>
          <p:cNvSpPr>
            <a:spLocks noChangeArrowheads="1"/>
          </p:cNvSpPr>
          <p:nvPr/>
        </p:nvSpPr>
        <p:spPr bwMode="auto">
          <a:xfrm>
            <a:off x="16934" y="34396"/>
            <a:ext cx="5076056" cy="520655"/>
          </a:xfrm>
          <a:prstGeom prst="rect">
            <a:avLst/>
          </a:prstGeom>
          <a:noFill/>
          <a:ln w="12700">
            <a:noFill/>
            <a:miter lim="800000"/>
            <a:headEnd/>
            <a:tailEnd/>
          </a:ln>
        </p:spPr>
        <p:txBody>
          <a:bodyPr wrap="square" lIns="90488" tIns="44450" rIns="90488" bIns="44450">
            <a:spAutoFit/>
          </a:bodyPr>
          <a:lstStyle/>
          <a:p>
            <a:r>
              <a:rPr lang="en-US" sz="2800" b="1" dirty="0" smtClean="0">
                <a:solidFill>
                  <a:srgbClr val="007BA7"/>
                </a:solidFill>
              </a:rPr>
              <a:t>Lean</a:t>
            </a:r>
            <a:endParaRPr lang="en-GB" sz="2800" b="1" dirty="0">
              <a:solidFill>
                <a:srgbClr val="007BA7"/>
              </a:solidFill>
              <a:latin typeface="Times New Roman"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4" name="Text Box 8"/>
          <p:cNvSpPr txBox="1">
            <a:spLocks noChangeArrowheads="1"/>
          </p:cNvSpPr>
          <p:nvPr/>
        </p:nvSpPr>
        <p:spPr bwMode="auto">
          <a:xfrm>
            <a:off x="352393" y="1139282"/>
            <a:ext cx="1944688" cy="457200"/>
          </a:xfrm>
          <a:prstGeom prst="rect">
            <a:avLst/>
          </a:prstGeom>
          <a:noFill/>
          <a:ln w="38100">
            <a:noFill/>
            <a:miter lim="800000"/>
            <a:headEnd/>
            <a:tailEnd/>
          </a:ln>
          <a:effectLst/>
        </p:spPr>
        <p:txBody>
          <a:bodyPr>
            <a:spAutoFit/>
          </a:bodyPr>
          <a:lstStyle/>
          <a:p>
            <a:pPr>
              <a:spcBef>
                <a:spcPct val="50000"/>
              </a:spcBef>
            </a:pPr>
            <a:r>
              <a:rPr lang="en-GB" sz="2400" dirty="0"/>
              <a:t>Synonyms</a:t>
            </a:r>
            <a:endParaRPr lang="en-US" sz="2400" dirty="0"/>
          </a:p>
        </p:txBody>
      </p:sp>
      <p:grpSp>
        <p:nvGrpSpPr>
          <p:cNvPr id="24616" name="Group 40"/>
          <p:cNvGrpSpPr>
            <a:grpSpLocks/>
          </p:cNvGrpSpPr>
          <p:nvPr/>
        </p:nvGrpSpPr>
        <p:grpSpPr bwMode="auto">
          <a:xfrm>
            <a:off x="465137" y="1665284"/>
            <a:ext cx="4338638" cy="396875"/>
            <a:chOff x="686" y="1113"/>
            <a:chExt cx="2733" cy="250"/>
          </a:xfrm>
        </p:grpSpPr>
        <p:sp>
          <p:nvSpPr>
            <p:cNvPr id="24588" name="Text Box 12"/>
            <p:cNvSpPr txBox="1">
              <a:spLocks noChangeArrowheads="1"/>
            </p:cNvSpPr>
            <p:nvPr/>
          </p:nvSpPr>
          <p:spPr bwMode="auto">
            <a:xfrm>
              <a:off x="834" y="1113"/>
              <a:ext cx="2585" cy="250"/>
            </a:xfrm>
            <a:prstGeom prst="rect">
              <a:avLst/>
            </a:prstGeom>
            <a:noFill/>
            <a:ln w="38100">
              <a:noFill/>
              <a:miter lim="800000"/>
              <a:headEnd/>
              <a:tailEnd/>
            </a:ln>
            <a:effectLst/>
          </p:spPr>
          <p:txBody>
            <a:bodyPr>
              <a:spAutoFit/>
            </a:bodyPr>
            <a:lstStyle/>
            <a:p>
              <a:pPr>
                <a:spcBef>
                  <a:spcPct val="50000"/>
                </a:spcBef>
              </a:pPr>
              <a:r>
                <a:rPr lang="en-GB" dirty="0" smtClean="0"/>
                <a:t>Continuous </a:t>
              </a:r>
              <a:r>
                <a:rPr lang="en-GB" dirty="0"/>
                <a:t>flow manufacture</a:t>
              </a:r>
              <a:endParaRPr lang="en-US" dirty="0"/>
            </a:p>
          </p:txBody>
        </p:sp>
        <p:sp>
          <p:nvSpPr>
            <p:cNvPr id="24608" name="Oval 32"/>
            <p:cNvSpPr>
              <a:spLocks noChangeArrowheads="1"/>
            </p:cNvSpPr>
            <p:nvPr/>
          </p:nvSpPr>
          <p:spPr bwMode="auto">
            <a:xfrm>
              <a:off x="686" y="1190"/>
              <a:ext cx="113" cy="113"/>
            </a:xfrm>
            <a:prstGeom prst="ellipse">
              <a:avLst/>
            </a:prstGeom>
            <a:solidFill>
              <a:srgbClr val="FF0000"/>
            </a:solidFill>
            <a:ln w="9525">
              <a:solidFill>
                <a:schemeClr val="tx1"/>
              </a:solidFill>
              <a:round/>
              <a:headEnd/>
              <a:tailEnd/>
            </a:ln>
            <a:effectLst/>
          </p:spPr>
          <p:txBody>
            <a:bodyPr wrap="none" anchor="ctr"/>
            <a:lstStyle/>
            <a:p>
              <a:endParaRPr lang="en-GB" i="1"/>
            </a:p>
          </p:txBody>
        </p:sp>
      </p:grpSp>
      <p:grpSp>
        <p:nvGrpSpPr>
          <p:cNvPr id="24617" name="Group 41"/>
          <p:cNvGrpSpPr>
            <a:grpSpLocks/>
          </p:cNvGrpSpPr>
          <p:nvPr/>
        </p:nvGrpSpPr>
        <p:grpSpPr bwMode="auto">
          <a:xfrm>
            <a:off x="457200" y="2135184"/>
            <a:ext cx="4329112" cy="396875"/>
            <a:chOff x="681" y="1409"/>
            <a:chExt cx="2727" cy="250"/>
          </a:xfrm>
        </p:grpSpPr>
        <p:sp>
          <p:nvSpPr>
            <p:cNvPr id="24589" name="Text Box 13"/>
            <p:cNvSpPr txBox="1">
              <a:spLocks noChangeArrowheads="1"/>
            </p:cNvSpPr>
            <p:nvPr/>
          </p:nvSpPr>
          <p:spPr bwMode="auto">
            <a:xfrm>
              <a:off x="823" y="1409"/>
              <a:ext cx="2585" cy="250"/>
            </a:xfrm>
            <a:prstGeom prst="rect">
              <a:avLst/>
            </a:prstGeom>
            <a:noFill/>
            <a:ln w="38100">
              <a:noFill/>
              <a:miter lim="800000"/>
              <a:headEnd/>
              <a:tailEnd/>
            </a:ln>
            <a:effectLst/>
          </p:spPr>
          <p:txBody>
            <a:bodyPr>
              <a:spAutoFit/>
            </a:bodyPr>
            <a:lstStyle/>
            <a:p>
              <a:pPr>
                <a:spcBef>
                  <a:spcPct val="50000"/>
                </a:spcBef>
              </a:pPr>
              <a:r>
                <a:rPr lang="en-GB" dirty="0" smtClean="0"/>
                <a:t>High </a:t>
              </a:r>
              <a:r>
                <a:rPr lang="en-GB" dirty="0"/>
                <a:t>value-added manufacture</a:t>
              </a:r>
              <a:endParaRPr lang="en-US" dirty="0"/>
            </a:p>
          </p:txBody>
        </p:sp>
        <p:sp>
          <p:nvSpPr>
            <p:cNvPr id="24609" name="Oval 33"/>
            <p:cNvSpPr>
              <a:spLocks noChangeArrowheads="1"/>
            </p:cNvSpPr>
            <p:nvPr/>
          </p:nvSpPr>
          <p:spPr bwMode="auto">
            <a:xfrm>
              <a:off x="681" y="1465"/>
              <a:ext cx="113" cy="113"/>
            </a:xfrm>
            <a:prstGeom prst="ellipse">
              <a:avLst/>
            </a:prstGeom>
            <a:solidFill>
              <a:srgbClr val="FF0000"/>
            </a:solidFill>
            <a:ln w="9525">
              <a:solidFill>
                <a:schemeClr val="tx1"/>
              </a:solidFill>
              <a:round/>
              <a:headEnd/>
              <a:tailEnd/>
            </a:ln>
            <a:effectLst/>
          </p:spPr>
          <p:txBody>
            <a:bodyPr wrap="none" anchor="ctr"/>
            <a:lstStyle/>
            <a:p>
              <a:endParaRPr lang="en-GB" i="1"/>
            </a:p>
          </p:txBody>
        </p:sp>
      </p:grpSp>
      <p:grpSp>
        <p:nvGrpSpPr>
          <p:cNvPr id="24618" name="Group 42"/>
          <p:cNvGrpSpPr>
            <a:grpSpLocks/>
          </p:cNvGrpSpPr>
          <p:nvPr/>
        </p:nvGrpSpPr>
        <p:grpSpPr bwMode="auto">
          <a:xfrm>
            <a:off x="461962" y="2593971"/>
            <a:ext cx="4341813" cy="396875"/>
            <a:chOff x="684" y="1698"/>
            <a:chExt cx="2735" cy="250"/>
          </a:xfrm>
        </p:grpSpPr>
        <p:sp>
          <p:nvSpPr>
            <p:cNvPr id="24590" name="Text Box 14"/>
            <p:cNvSpPr txBox="1">
              <a:spLocks noChangeArrowheads="1"/>
            </p:cNvSpPr>
            <p:nvPr/>
          </p:nvSpPr>
          <p:spPr bwMode="auto">
            <a:xfrm>
              <a:off x="834" y="1698"/>
              <a:ext cx="2585" cy="250"/>
            </a:xfrm>
            <a:prstGeom prst="rect">
              <a:avLst/>
            </a:prstGeom>
            <a:noFill/>
            <a:ln w="38100">
              <a:noFill/>
              <a:miter lim="800000"/>
              <a:headEnd/>
              <a:tailEnd/>
            </a:ln>
            <a:effectLst/>
          </p:spPr>
          <p:txBody>
            <a:bodyPr>
              <a:spAutoFit/>
            </a:bodyPr>
            <a:lstStyle/>
            <a:p>
              <a:pPr>
                <a:spcBef>
                  <a:spcPct val="50000"/>
                </a:spcBef>
              </a:pPr>
              <a:r>
                <a:rPr lang="en-GB" dirty="0" smtClean="0"/>
                <a:t>Stockless </a:t>
              </a:r>
              <a:r>
                <a:rPr lang="en-GB" dirty="0"/>
                <a:t>production</a:t>
              </a:r>
              <a:endParaRPr lang="en-US" dirty="0"/>
            </a:p>
          </p:txBody>
        </p:sp>
        <p:sp>
          <p:nvSpPr>
            <p:cNvPr id="24610" name="Oval 34"/>
            <p:cNvSpPr>
              <a:spLocks noChangeArrowheads="1"/>
            </p:cNvSpPr>
            <p:nvPr/>
          </p:nvSpPr>
          <p:spPr bwMode="auto">
            <a:xfrm>
              <a:off x="684" y="1772"/>
              <a:ext cx="113" cy="113"/>
            </a:xfrm>
            <a:prstGeom prst="ellipse">
              <a:avLst/>
            </a:prstGeom>
            <a:solidFill>
              <a:srgbClr val="FF0000"/>
            </a:solidFill>
            <a:ln w="9525">
              <a:solidFill>
                <a:schemeClr val="tx1"/>
              </a:solidFill>
              <a:round/>
              <a:headEnd/>
              <a:tailEnd/>
            </a:ln>
            <a:effectLst/>
          </p:spPr>
          <p:txBody>
            <a:bodyPr wrap="none" anchor="ctr"/>
            <a:lstStyle/>
            <a:p>
              <a:endParaRPr lang="en-GB" i="1"/>
            </a:p>
          </p:txBody>
        </p:sp>
      </p:grpSp>
      <p:grpSp>
        <p:nvGrpSpPr>
          <p:cNvPr id="24619" name="Group 43"/>
          <p:cNvGrpSpPr>
            <a:grpSpLocks/>
          </p:cNvGrpSpPr>
          <p:nvPr/>
        </p:nvGrpSpPr>
        <p:grpSpPr bwMode="auto">
          <a:xfrm>
            <a:off x="457200" y="3057521"/>
            <a:ext cx="4341812" cy="396875"/>
            <a:chOff x="681" y="1990"/>
            <a:chExt cx="2735" cy="250"/>
          </a:xfrm>
        </p:grpSpPr>
        <p:sp>
          <p:nvSpPr>
            <p:cNvPr id="24591" name="Text Box 15"/>
            <p:cNvSpPr txBox="1">
              <a:spLocks noChangeArrowheads="1"/>
            </p:cNvSpPr>
            <p:nvPr/>
          </p:nvSpPr>
          <p:spPr bwMode="auto">
            <a:xfrm>
              <a:off x="831" y="1990"/>
              <a:ext cx="2585" cy="250"/>
            </a:xfrm>
            <a:prstGeom prst="rect">
              <a:avLst/>
            </a:prstGeom>
            <a:noFill/>
            <a:ln w="38100">
              <a:noFill/>
              <a:miter lim="800000"/>
              <a:headEnd/>
              <a:tailEnd/>
            </a:ln>
            <a:effectLst/>
          </p:spPr>
          <p:txBody>
            <a:bodyPr>
              <a:spAutoFit/>
            </a:bodyPr>
            <a:lstStyle/>
            <a:p>
              <a:pPr>
                <a:spcBef>
                  <a:spcPct val="50000"/>
                </a:spcBef>
              </a:pPr>
              <a:r>
                <a:rPr lang="en-GB" dirty="0" smtClean="0"/>
                <a:t>Low-inventory </a:t>
              </a:r>
              <a:r>
                <a:rPr lang="en-GB" dirty="0"/>
                <a:t>production</a:t>
              </a:r>
              <a:endParaRPr lang="en-US" dirty="0"/>
            </a:p>
          </p:txBody>
        </p:sp>
        <p:sp>
          <p:nvSpPr>
            <p:cNvPr id="24611" name="Oval 35"/>
            <p:cNvSpPr>
              <a:spLocks noChangeArrowheads="1"/>
            </p:cNvSpPr>
            <p:nvPr/>
          </p:nvSpPr>
          <p:spPr bwMode="auto">
            <a:xfrm>
              <a:off x="681" y="2039"/>
              <a:ext cx="113" cy="113"/>
            </a:xfrm>
            <a:prstGeom prst="ellipse">
              <a:avLst/>
            </a:prstGeom>
            <a:solidFill>
              <a:srgbClr val="FF0000"/>
            </a:solidFill>
            <a:ln w="9525">
              <a:solidFill>
                <a:schemeClr val="tx1"/>
              </a:solidFill>
              <a:round/>
              <a:headEnd/>
              <a:tailEnd/>
            </a:ln>
            <a:effectLst/>
          </p:spPr>
          <p:txBody>
            <a:bodyPr wrap="none" anchor="ctr"/>
            <a:lstStyle/>
            <a:p>
              <a:endParaRPr lang="en-GB" i="1"/>
            </a:p>
          </p:txBody>
        </p:sp>
      </p:grpSp>
      <p:grpSp>
        <p:nvGrpSpPr>
          <p:cNvPr id="24620" name="Group 44"/>
          <p:cNvGrpSpPr>
            <a:grpSpLocks/>
          </p:cNvGrpSpPr>
          <p:nvPr/>
        </p:nvGrpSpPr>
        <p:grpSpPr bwMode="auto">
          <a:xfrm>
            <a:off x="458787" y="3516309"/>
            <a:ext cx="4327525" cy="396875"/>
            <a:chOff x="682" y="2279"/>
            <a:chExt cx="2726" cy="250"/>
          </a:xfrm>
        </p:grpSpPr>
        <p:sp>
          <p:nvSpPr>
            <p:cNvPr id="24592" name="Text Box 16"/>
            <p:cNvSpPr txBox="1">
              <a:spLocks noChangeArrowheads="1"/>
            </p:cNvSpPr>
            <p:nvPr/>
          </p:nvSpPr>
          <p:spPr bwMode="auto">
            <a:xfrm>
              <a:off x="823" y="2279"/>
              <a:ext cx="2585" cy="250"/>
            </a:xfrm>
            <a:prstGeom prst="rect">
              <a:avLst/>
            </a:prstGeom>
            <a:noFill/>
            <a:ln w="38100">
              <a:noFill/>
              <a:miter lim="800000"/>
              <a:headEnd/>
              <a:tailEnd/>
            </a:ln>
            <a:effectLst/>
          </p:spPr>
          <p:txBody>
            <a:bodyPr>
              <a:spAutoFit/>
            </a:bodyPr>
            <a:lstStyle/>
            <a:p>
              <a:pPr>
                <a:spcBef>
                  <a:spcPct val="50000"/>
                </a:spcBef>
              </a:pPr>
              <a:r>
                <a:rPr lang="en-GB" dirty="0" smtClean="0"/>
                <a:t>Fast-throughput </a:t>
              </a:r>
              <a:r>
                <a:rPr lang="en-GB" dirty="0"/>
                <a:t>manufacturing</a:t>
              </a:r>
              <a:endParaRPr lang="en-US" dirty="0"/>
            </a:p>
          </p:txBody>
        </p:sp>
        <p:sp>
          <p:nvSpPr>
            <p:cNvPr id="24612" name="Oval 36"/>
            <p:cNvSpPr>
              <a:spLocks noChangeArrowheads="1"/>
            </p:cNvSpPr>
            <p:nvPr/>
          </p:nvSpPr>
          <p:spPr bwMode="auto">
            <a:xfrm>
              <a:off x="682" y="2338"/>
              <a:ext cx="113" cy="113"/>
            </a:xfrm>
            <a:prstGeom prst="ellipse">
              <a:avLst/>
            </a:prstGeom>
            <a:solidFill>
              <a:srgbClr val="FF0000"/>
            </a:solidFill>
            <a:ln w="9525">
              <a:solidFill>
                <a:schemeClr val="tx1"/>
              </a:solidFill>
              <a:round/>
              <a:headEnd/>
              <a:tailEnd/>
            </a:ln>
            <a:effectLst/>
          </p:spPr>
          <p:txBody>
            <a:bodyPr wrap="none" anchor="ctr"/>
            <a:lstStyle/>
            <a:p>
              <a:endParaRPr lang="en-GB" i="1"/>
            </a:p>
          </p:txBody>
        </p:sp>
      </p:grpSp>
      <p:grpSp>
        <p:nvGrpSpPr>
          <p:cNvPr id="24621" name="Group 45"/>
          <p:cNvGrpSpPr>
            <a:grpSpLocks/>
          </p:cNvGrpSpPr>
          <p:nvPr/>
        </p:nvGrpSpPr>
        <p:grpSpPr bwMode="auto">
          <a:xfrm>
            <a:off x="468312" y="3978271"/>
            <a:ext cx="4335463" cy="396875"/>
            <a:chOff x="688" y="2570"/>
            <a:chExt cx="2731" cy="250"/>
          </a:xfrm>
        </p:grpSpPr>
        <p:sp>
          <p:nvSpPr>
            <p:cNvPr id="24593" name="Text Box 17"/>
            <p:cNvSpPr txBox="1">
              <a:spLocks noChangeArrowheads="1"/>
            </p:cNvSpPr>
            <p:nvPr/>
          </p:nvSpPr>
          <p:spPr bwMode="auto">
            <a:xfrm>
              <a:off x="834" y="2570"/>
              <a:ext cx="2585" cy="250"/>
            </a:xfrm>
            <a:prstGeom prst="rect">
              <a:avLst/>
            </a:prstGeom>
            <a:noFill/>
            <a:ln w="38100">
              <a:noFill/>
              <a:miter lim="800000"/>
              <a:headEnd/>
              <a:tailEnd/>
            </a:ln>
            <a:effectLst/>
          </p:spPr>
          <p:txBody>
            <a:bodyPr>
              <a:spAutoFit/>
            </a:bodyPr>
            <a:lstStyle/>
            <a:p>
              <a:pPr>
                <a:spcBef>
                  <a:spcPct val="50000"/>
                </a:spcBef>
              </a:pPr>
              <a:r>
                <a:rPr lang="en-GB" dirty="0" smtClean="0"/>
                <a:t>Lean </a:t>
              </a:r>
              <a:r>
                <a:rPr lang="en-GB" dirty="0"/>
                <a:t>manufacturing</a:t>
              </a:r>
              <a:endParaRPr lang="en-US" dirty="0"/>
            </a:p>
          </p:txBody>
        </p:sp>
        <p:sp>
          <p:nvSpPr>
            <p:cNvPr id="24613" name="Oval 37"/>
            <p:cNvSpPr>
              <a:spLocks noChangeArrowheads="1"/>
            </p:cNvSpPr>
            <p:nvPr/>
          </p:nvSpPr>
          <p:spPr bwMode="auto">
            <a:xfrm>
              <a:off x="688" y="2637"/>
              <a:ext cx="113" cy="113"/>
            </a:xfrm>
            <a:prstGeom prst="ellipse">
              <a:avLst/>
            </a:prstGeom>
            <a:solidFill>
              <a:srgbClr val="FF0000"/>
            </a:solidFill>
            <a:ln w="9525">
              <a:solidFill>
                <a:schemeClr val="tx1"/>
              </a:solidFill>
              <a:round/>
              <a:headEnd/>
              <a:tailEnd/>
            </a:ln>
            <a:effectLst/>
          </p:spPr>
          <p:txBody>
            <a:bodyPr wrap="none" anchor="ctr"/>
            <a:lstStyle/>
            <a:p>
              <a:endParaRPr lang="en-GB" i="1"/>
            </a:p>
          </p:txBody>
        </p:sp>
      </p:grpSp>
      <p:grpSp>
        <p:nvGrpSpPr>
          <p:cNvPr id="24622" name="Group 46"/>
          <p:cNvGrpSpPr>
            <a:grpSpLocks/>
          </p:cNvGrpSpPr>
          <p:nvPr/>
        </p:nvGrpSpPr>
        <p:grpSpPr bwMode="auto">
          <a:xfrm>
            <a:off x="460375" y="4465634"/>
            <a:ext cx="4321175" cy="396875"/>
            <a:chOff x="683" y="2877"/>
            <a:chExt cx="2722" cy="250"/>
          </a:xfrm>
        </p:grpSpPr>
        <p:sp>
          <p:nvSpPr>
            <p:cNvPr id="24594" name="Text Box 18"/>
            <p:cNvSpPr txBox="1">
              <a:spLocks noChangeArrowheads="1"/>
            </p:cNvSpPr>
            <p:nvPr/>
          </p:nvSpPr>
          <p:spPr bwMode="auto">
            <a:xfrm>
              <a:off x="820" y="2877"/>
              <a:ext cx="2585" cy="250"/>
            </a:xfrm>
            <a:prstGeom prst="rect">
              <a:avLst/>
            </a:prstGeom>
            <a:noFill/>
            <a:ln w="38100">
              <a:noFill/>
              <a:miter lim="800000"/>
              <a:headEnd/>
              <a:tailEnd/>
            </a:ln>
            <a:effectLst/>
          </p:spPr>
          <p:txBody>
            <a:bodyPr>
              <a:spAutoFit/>
            </a:bodyPr>
            <a:lstStyle/>
            <a:p>
              <a:pPr>
                <a:spcBef>
                  <a:spcPct val="50000"/>
                </a:spcBef>
              </a:pPr>
              <a:r>
                <a:rPr lang="en-GB" dirty="0"/>
                <a:t>Toyota production system</a:t>
              </a:r>
              <a:endParaRPr lang="en-US" dirty="0"/>
            </a:p>
          </p:txBody>
        </p:sp>
        <p:sp>
          <p:nvSpPr>
            <p:cNvPr id="24614" name="Oval 38"/>
            <p:cNvSpPr>
              <a:spLocks noChangeArrowheads="1"/>
            </p:cNvSpPr>
            <p:nvPr/>
          </p:nvSpPr>
          <p:spPr bwMode="auto">
            <a:xfrm>
              <a:off x="683" y="2931"/>
              <a:ext cx="113" cy="113"/>
            </a:xfrm>
            <a:prstGeom prst="ellipse">
              <a:avLst/>
            </a:prstGeom>
            <a:solidFill>
              <a:srgbClr val="FF0000"/>
            </a:solidFill>
            <a:ln w="9525">
              <a:solidFill>
                <a:schemeClr val="tx1"/>
              </a:solidFill>
              <a:round/>
              <a:headEnd/>
              <a:tailEnd/>
            </a:ln>
            <a:effectLst/>
          </p:spPr>
          <p:txBody>
            <a:bodyPr wrap="none" anchor="ctr"/>
            <a:lstStyle/>
            <a:p>
              <a:endParaRPr lang="en-GB" i="1"/>
            </a:p>
          </p:txBody>
        </p:sp>
      </p:grpSp>
      <p:grpSp>
        <p:nvGrpSpPr>
          <p:cNvPr id="24623" name="Group 47"/>
          <p:cNvGrpSpPr>
            <a:grpSpLocks/>
          </p:cNvGrpSpPr>
          <p:nvPr/>
        </p:nvGrpSpPr>
        <p:grpSpPr bwMode="auto">
          <a:xfrm>
            <a:off x="460375" y="4943471"/>
            <a:ext cx="4308475" cy="396875"/>
            <a:chOff x="683" y="3178"/>
            <a:chExt cx="2714" cy="250"/>
          </a:xfrm>
        </p:grpSpPr>
        <p:sp>
          <p:nvSpPr>
            <p:cNvPr id="24595" name="Text Box 19"/>
            <p:cNvSpPr txBox="1">
              <a:spLocks noChangeArrowheads="1"/>
            </p:cNvSpPr>
            <p:nvPr/>
          </p:nvSpPr>
          <p:spPr bwMode="auto">
            <a:xfrm>
              <a:off x="812" y="3178"/>
              <a:ext cx="2585" cy="250"/>
            </a:xfrm>
            <a:prstGeom prst="rect">
              <a:avLst/>
            </a:prstGeom>
            <a:noFill/>
            <a:ln w="38100">
              <a:noFill/>
              <a:miter lim="800000"/>
              <a:headEnd/>
              <a:tailEnd/>
            </a:ln>
            <a:effectLst/>
          </p:spPr>
          <p:txBody>
            <a:bodyPr>
              <a:spAutoFit/>
            </a:bodyPr>
            <a:lstStyle/>
            <a:p>
              <a:pPr>
                <a:spcBef>
                  <a:spcPct val="50000"/>
                </a:spcBef>
              </a:pPr>
              <a:r>
                <a:rPr lang="en-GB" dirty="0" smtClean="0"/>
                <a:t>Short </a:t>
              </a:r>
              <a:r>
                <a:rPr lang="en-GB" dirty="0"/>
                <a:t>cycle time manufacturing</a:t>
              </a:r>
              <a:endParaRPr lang="en-US" dirty="0"/>
            </a:p>
          </p:txBody>
        </p:sp>
        <p:sp>
          <p:nvSpPr>
            <p:cNvPr id="24615" name="Oval 39"/>
            <p:cNvSpPr>
              <a:spLocks noChangeArrowheads="1"/>
            </p:cNvSpPr>
            <p:nvPr/>
          </p:nvSpPr>
          <p:spPr bwMode="auto">
            <a:xfrm>
              <a:off x="683" y="3235"/>
              <a:ext cx="113" cy="113"/>
            </a:xfrm>
            <a:prstGeom prst="ellipse">
              <a:avLst/>
            </a:prstGeom>
            <a:solidFill>
              <a:srgbClr val="FF0000"/>
            </a:solidFill>
            <a:ln w="9525">
              <a:solidFill>
                <a:schemeClr val="tx1"/>
              </a:solidFill>
              <a:round/>
              <a:headEnd/>
              <a:tailEnd/>
            </a:ln>
            <a:effectLst/>
          </p:spPr>
          <p:txBody>
            <a:bodyPr wrap="none" anchor="ctr"/>
            <a:lstStyle/>
            <a:p>
              <a:endParaRPr lang="en-GB"/>
            </a:p>
          </p:txBody>
        </p:sp>
      </p:grpSp>
      <p:sp>
        <p:nvSpPr>
          <p:cNvPr id="29" name="Rectangle 4"/>
          <p:cNvSpPr>
            <a:spLocks noChangeArrowheads="1"/>
          </p:cNvSpPr>
          <p:nvPr/>
        </p:nvSpPr>
        <p:spPr bwMode="auto">
          <a:xfrm>
            <a:off x="16934" y="42863"/>
            <a:ext cx="5076056" cy="520655"/>
          </a:xfrm>
          <a:prstGeom prst="rect">
            <a:avLst/>
          </a:prstGeom>
          <a:noFill/>
          <a:ln w="12700">
            <a:noFill/>
            <a:miter lim="800000"/>
            <a:headEnd/>
            <a:tailEnd/>
          </a:ln>
        </p:spPr>
        <p:txBody>
          <a:bodyPr wrap="square" lIns="90488" tIns="44450" rIns="90488" bIns="44450">
            <a:spAutoFit/>
          </a:bodyPr>
          <a:lstStyle/>
          <a:p>
            <a:r>
              <a:rPr lang="en-US" sz="2800" b="1" i="1" dirty="0" smtClean="0">
                <a:solidFill>
                  <a:srgbClr val="007BA7"/>
                </a:solidFill>
              </a:rPr>
              <a:t>Lean</a:t>
            </a:r>
            <a:r>
              <a:rPr lang="en-GB" sz="2800" b="1" i="1" dirty="0" smtClean="0">
                <a:solidFill>
                  <a:srgbClr val="007BA7"/>
                </a:solidFill>
              </a:rPr>
              <a:t> operations</a:t>
            </a:r>
            <a:endParaRPr lang="en-GB" sz="2800" b="1" i="1" dirty="0">
              <a:solidFill>
                <a:srgbClr val="007BA7"/>
              </a:solidFill>
              <a:latin typeface="Times New Roman"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4616"/>
                                        </p:tgtEl>
                                        <p:attrNameLst>
                                          <p:attrName>style.visibility</p:attrName>
                                        </p:attrNameLst>
                                      </p:cBhvr>
                                      <p:to>
                                        <p:strVal val="visible"/>
                                      </p:to>
                                    </p:set>
                                    <p:animEffect transition="in" filter="wipe(left)">
                                      <p:cBhvr>
                                        <p:cTn id="7" dur="2000"/>
                                        <p:tgtEl>
                                          <p:spTgt spid="2461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4617"/>
                                        </p:tgtEl>
                                        <p:attrNameLst>
                                          <p:attrName>style.visibility</p:attrName>
                                        </p:attrNameLst>
                                      </p:cBhvr>
                                      <p:to>
                                        <p:strVal val="visible"/>
                                      </p:to>
                                    </p:set>
                                    <p:animEffect transition="in" filter="wipe(left)">
                                      <p:cBhvr>
                                        <p:cTn id="12" dur="2000"/>
                                        <p:tgtEl>
                                          <p:spTgt spid="2461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24618"/>
                                        </p:tgtEl>
                                        <p:attrNameLst>
                                          <p:attrName>style.visibility</p:attrName>
                                        </p:attrNameLst>
                                      </p:cBhvr>
                                      <p:to>
                                        <p:strVal val="visible"/>
                                      </p:to>
                                    </p:set>
                                    <p:animEffect transition="in" filter="wipe(left)">
                                      <p:cBhvr>
                                        <p:cTn id="17" dur="2000"/>
                                        <p:tgtEl>
                                          <p:spTgt spid="2461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24619"/>
                                        </p:tgtEl>
                                        <p:attrNameLst>
                                          <p:attrName>style.visibility</p:attrName>
                                        </p:attrNameLst>
                                      </p:cBhvr>
                                      <p:to>
                                        <p:strVal val="visible"/>
                                      </p:to>
                                    </p:set>
                                    <p:animEffect transition="in" filter="wipe(left)">
                                      <p:cBhvr>
                                        <p:cTn id="22" dur="2000"/>
                                        <p:tgtEl>
                                          <p:spTgt spid="24619"/>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24620"/>
                                        </p:tgtEl>
                                        <p:attrNameLst>
                                          <p:attrName>style.visibility</p:attrName>
                                        </p:attrNameLst>
                                      </p:cBhvr>
                                      <p:to>
                                        <p:strVal val="visible"/>
                                      </p:to>
                                    </p:set>
                                    <p:animEffect transition="in" filter="wipe(left)">
                                      <p:cBhvr>
                                        <p:cTn id="27" dur="2000"/>
                                        <p:tgtEl>
                                          <p:spTgt spid="24620"/>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nodeType="clickEffect">
                                  <p:stCondLst>
                                    <p:cond delay="0"/>
                                  </p:stCondLst>
                                  <p:childTnLst>
                                    <p:set>
                                      <p:cBhvr>
                                        <p:cTn id="31" dur="1" fill="hold">
                                          <p:stCondLst>
                                            <p:cond delay="0"/>
                                          </p:stCondLst>
                                        </p:cTn>
                                        <p:tgtEl>
                                          <p:spTgt spid="24621"/>
                                        </p:tgtEl>
                                        <p:attrNameLst>
                                          <p:attrName>style.visibility</p:attrName>
                                        </p:attrNameLst>
                                      </p:cBhvr>
                                      <p:to>
                                        <p:strVal val="visible"/>
                                      </p:to>
                                    </p:set>
                                    <p:animEffect transition="in" filter="wipe(left)">
                                      <p:cBhvr>
                                        <p:cTn id="32" dur="2000"/>
                                        <p:tgtEl>
                                          <p:spTgt spid="24621"/>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nodeType="clickEffect">
                                  <p:stCondLst>
                                    <p:cond delay="0"/>
                                  </p:stCondLst>
                                  <p:childTnLst>
                                    <p:set>
                                      <p:cBhvr>
                                        <p:cTn id="36" dur="1" fill="hold">
                                          <p:stCondLst>
                                            <p:cond delay="0"/>
                                          </p:stCondLst>
                                        </p:cTn>
                                        <p:tgtEl>
                                          <p:spTgt spid="24622"/>
                                        </p:tgtEl>
                                        <p:attrNameLst>
                                          <p:attrName>style.visibility</p:attrName>
                                        </p:attrNameLst>
                                      </p:cBhvr>
                                      <p:to>
                                        <p:strVal val="visible"/>
                                      </p:to>
                                    </p:set>
                                    <p:animEffect transition="in" filter="wipe(left)">
                                      <p:cBhvr>
                                        <p:cTn id="37" dur="2000"/>
                                        <p:tgtEl>
                                          <p:spTgt spid="24622"/>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nodeType="clickEffect">
                                  <p:stCondLst>
                                    <p:cond delay="0"/>
                                  </p:stCondLst>
                                  <p:childTnLst>
                                    <p:set>
                                      <p:cBhvr>
                                        <p:cTn id="41" dur="1" fill="hold">
                                          <p:stCondLst>
                                            <p:cond delay="0"/>
                                          </p:stCondLst>
                                        </p:cTn>
                                        <p:tgtEl>
                                          <p:spTgt spid="24623"/>
                                        </p:tgtEl>
                                        <p:attrNameLst>
                                          <p:attrName>style.visibility</p:attrName>
                                        </p:attrNameLst>
                                      </p:cBhvr>
                                      <p:to>
                                        <p:strVal val="visible"/>
                                      </p:to>
                                    </p:set>
                                    <p:animEffect transition="in" filter="wipe(left)">
                                      <p:cBhvr>
                                        <p:cTn id="42" dur="2000"/>
                                        <p:tgtEl>
                                          <p:spTgt spid="246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Rectangle 4"/>
          <p:cNvSpPr>
            <a:spLocks noChangeArrowheads="1"/>
          </p:cNvSpPr>
          <p:nvPr/>
        </p:nvSpPr>
        <p:spPr bwMode="auto">
          <a:xfrm>
            <a:off x="16934" y="42863"/>
            <a:ext cx="5076056" cy="520655"/>
          </a:xfrm>
          <a:prstGeom prst="rect">
            <a:avLst/>
          </a:prstGeom>
          <a:noFill/>
          <a:ln w="12700">
            <a:noFill/>
            <a:miter lim="800000"/>
            <a:headEnd/>
            <a:tailEnd/>
          </a:ln>
        </p:spPr>
        <p:txBody>
          <a:bodyPr wrap="square" lIns="90488" tIns="44450" rIns="90488" bIns="44450">
            <a:spAutoFit/>
          </a:bodyPr>
          <a:lstStyle/>
          <a:p>
            <a:r>
              <a:rPr lang="en-US" sz="2800" b="1" dirty="0" smtClean="0">
                <a:solidFill>
                  <a:srgbClr val="007BA7"/>
                </a:solidFill>
              </a:rPr>
              <a:t>Lean</a:t>
            </a:r>
            <a:r>
              <a:rPr lang="en-GB" sz="2800" b="1" dirty="0" smtClean="0">
                <a:solidFill>
                  <a:srgbClr val="007BA7"/>
                </a:solidFill>
              </a:rPr>
              <a:t> synchronization</a:t>
            </a:r>
            <a:endParaRPr lang="en-GB" sz="2800" b="1" dirty="0">
              <a:solidFill>
                <a:srgbClr val="007BA7"/>
              </a:solidFill>
              <a:latin typeface="Times New Roman" pitchFamily="18" charset="0"/>
            </a:endParaRPr>
          </a:p>
        </p:txBody>
      </p:sp>
      <p:pic>
        <p:nvPicPr>
          <p:cNvPr id="152578" name="Picture 2" descr="Y:\08VOL4\Graphics\Powerpoint\PE_UK\PE522-SLACK\Final files\GIF\ch15\figure-15-2.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5221" y="992188"/>
            <a:ext cx="8213558" cy="48768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p:cNvSpPr txBox="1"/>
          <p:nvPr/>
        </p:nvSpPr>
        <p:spPr>
          <a:xfrm>
            <a:off x="12439" y="52358"/>
            <a:ext cx="8104833" cy="954107"/>
          </a:xfrm>
          <a:prstGeom prst="rect">
            <a:avLst/>
          </a:prstGeom>
          <a:noFill/>
        </p:spPr>
        <p:txBody>
          <a:bodyPr wrap="square" rtlCol="0">
            <a:spAutoFit/>
          </a:bodyPr>
          <a:lstStyle/>
          <a:p>
            <a:r>
              <a:rPr lang="en-US" sz="2800" b="1" dirty="0" smtClean="0">
                <a:solidFill>
                  <a:srgbClr val="007BA7"/>
                </a:solidFill>
              </a:rPr>
              <a:t>Figure 15.3  </a:t>
            </a:r>
            <a:br>
              <a:rPr lang="en-US" sz="2800" b="1" dirty="0" smtClean="0">
                <a:solidFill>
                  <a:srgbClr val="007BA7"/>
                </a:solidFill>
              </a:rPr>
            </a:br>
            <a:r>
              <a:rPr lang="en-US" sz="2800" b="1" dirty="0" smtClean="0">
                <a:solidFill>
                  <a:srgbClr val="007BA7"/>
                </a:solidFill>
              </a:rPr>
              <a:t>The four elements of lean</a:t>
            </a:r>
            <a:endParaRPr lang="en-US" sz="2800" b="1" dirty="0">
              <a:solidFill>
                <a:srgbClr val="007BA7"/>
              </a:solidFill>
            </a:endParaRPr>
          </a:p>
        </p:txBody>
      </p:sp>
      <p:pic>
        <p:nvPicPr>
          <p:cNvPr id="153602" name="Picture 2" descr="Y:\08VOL4\Graphics\Powerpoint\PE_UK\PE522-SLACK\Final files\GIF\ch15\figure-15-3.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41400" y="1326280"/>
            <a:ext cx="7061200" cy="47244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146" name="Text Box 210"/>
          <p:cNvSpPr txBox="1">
            <a:spLocks noChangeArrowheads="1"/>
          </p:cNvSpPr>
          <p:nvPr/>
        </p:nvSpPr>
        <p:spPr bwMode="auto">
          <a:xfrm>
            <a:off x="25401" y="33844"/>
            <a:ext cx="7077074" cy="523220"/>
          </a:xfrm>
          <a:prstGeom prst="rect">
            <a:avLst/>
          </a:prstGeom>
          <a:noFill/>
          <a:ln w="9525">
            <a:noFill/>
            <a:miter lim="800000"/>
            <a:headEnd/>
            <a:tailEnd/>
          </a:ln>
          <a:effectLst/>
        </p:spPr>
        <p:txBody>
          <a:bodyPr wrap="square">
            <a:spAutoFit/>
          </a:bodyPr>
          <a:lstStyle/>
          <a:p>
            <a:pPr>
              <a:spcBef>
                <a:spcPct val="50000"/>
              </a:spcBef>
            </a:pPr>
            <a:r>
              <a:rPr lang="en-GB" sz="2800" b="1" dirty="0" smtClean="0">
                <a:solidFill>
                  <a:srgbClr val="007BA7"/>
                </a:solidFill>
              </a:rPr>
              <a:t>The ‘river and rocks’ analogy</a:t>
            </a:r>
            <a:endParaRPr lang="en-US" sz="2800" b="1" dirty="0">
              <a:solidFill>
                <a:srgbClr val="007BA7"/>
              </a:solidFill>
            </a:endParaRPr>
          </a:p>
        </p:txBody>
      </p:sp>
      <p:pic>
        <p:nvPicPr>
          <p:cNvPr id="150575" name="Picture 47" descr="Y:\08VOL4\Graphics\Powerpoint\PE_UK\PE522-SLACK\Final files\GIF\ch15\figure-15-4.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5194" y="2057400"/>
            <a:ext cx="8873612" cy="27432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Rectangle 4"/>
          <p:cNvSpPr>
            <a:spLocks noChangeArrowheads="1"/>
          </p:cNvSpPr>
          <p:nvPr/>
        </p:nvSpPr>
        <p:spPr bwMode="auto">
          <a:xfrm>
            <a:off x="16933" y="34396"/>
            <a:ext cx="5620015" cy="520655"/>
          </a:xfrm>
          <a:prstGeom prst="rect">
            <a:avLst/>
          </a:prstGeom>
          <a:noFill/>
          <a:ln w="12700">
            <a:noFill/>
            <a:miter lim="800000"/>
            <a:headEnd/>
            <a:tailEnd/>
          </a:ln>
        </p:spPr>
        <p:txBody>
          <a:bodyPr wrap="square" lIns="90488" tIns="44450" rIns="90488" bIns="44450">
            <a:spAutoFit/>
          </a:bodyPr>
          <a:lstStyle/>
          <a:p>
            <a:r>
              <a:rPr lang="en-US" sz="2800" b="1" dirty="0" smtClean="0">
                <a:solidFill>
                  <a:srgbClr val="007BA7"/>
                </a:solidFill>
              </a:rPr>
              <a:t>Lean</a:t>
            </a:r>
            <a:r>
              <a:rPr lang="en-GB" sz="2800" b="1" dirty="0" smtClean="0">
                <a:solidFill>
                  <a:srgbClr val="007BA7"/>
                </a:solidFill>
              </a:rPr>
              <a:t> synchronization (1 of 2)</a:t>
            </a:r>
            <a:endParaRPr lang="en-GB" sz="2800" b="1" dirty="0">
              <a:solidFill>
                <a:srgbClr val="007BA7"/>
              </a:solidFill>
              <a:latin typeface="Times New Roman" pitchFamily="18" charset="0"/>
            </a:endParaRPr>
          </a:p>
        </p:txBody>
      </p:sp>
      <p:pic>
        <p:nvPicPr>
          <p:cNvPr id="154626" name="Picture 2" descr="Y:\08VOL4\Graphics\Powerpoint\PE_UK\PE522-SLACK\Final files\GIF\ch15\figure-15-5.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1000" y="1739215"/>
            <a:ext cx="8382000" cy="385582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AutoShape 3"/>
          <p:cNvSpPr>
            <a:spLocks noChangeArrowheads="1"/>
          </p:cNvSpPr>
          <p:nvPr/>
        </p:nvSpPr>
        <p:spPr bwMode="auto">
          <a:xfrm>
            <a:off x="285720" y="857232"/>
            <a:ext cx="8607455" cy="4995881"/>
          </a:xfrm>
          <a:prstGeom prst="roundRect">
            <a:avLst>
              <a:gd name="adj" fmla="val 16667"/>
            </a:avLst>
          </a:prstGeom>
          <a:solidFill>
            <a:schemeClr val="bg1">
              <a:lumMod val="95000"/>
            </a:schemeClr>
          </a:solidFill>
          <a:ln w="9525">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a:p>
        </p:txBody>
      </p:sp>
      <p:grpSp>
        <p:nvGrpSpPr>
          <p:cNvPr id="56383" name="Group 63"/>
          <p:cNvGrpSpPr>
            <a:grpSpLocks/>
          </p:cNvGrpSpPr>
          <p:nvPr/>
        </p:nvGrpSpPr>
        <p:grpSpPr bwMode="auto">
          <a:xfrm>
            <a:off x="1225550" y="1235075"/>
            <a:ext cx="6081714" cy="1166813"/>
            <a:chOff x="772" y="778"/>
            <a:chExt cx="3831" cy="735"/>
          </a:xfrm>
        </p:grpSpPr>
        <p:sp>
          <p:nvSpPr>
            <p:cNvPr id="56324" name="AutoShape 4"/>
            <p:cNvSpPr>
              <a:spLocks noChangeArrowheads="1"/>
            </p:cNvSpPr>
            <p:nvPr/>
          </p:nvSpPr>
          <p:spPr bwMode="auto">
            <a:xfrm>
              <a:off x="772" y="778"/>
              <a:ext cx="3765" cy="735"/>
            </a:xfrm>
            <a:prstGeom prst="roundRect">
              <a:avLst>
                <a:gd name="adj" fmla="val 16667"/>
              </a:avLst>
            </a:prstGeom>
            <a:solidFill>
              <a:srgbClr val="CCECFF"/>
            </a:solidFill>
            <a:ln w="9525">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a:p>
          </p:txBody>
        </p:sp>
        <p:sp>
          <p:nvSpPr>
            <p:cNvPr id="56326" name="Text Box 6"/>
            <p:cNvSpPr txBox="1">
              <a:spLocks noChangeArrowheads="1"/>
            </p:cNvSpPr>
            <p:nvPr/>
          </p:nvSpPr>
          <p:spPr bwMode="auto">
            <a:xfrm>
              <a:off x="1259" y="797"/>
              <a:ext cx="2821" cy="250"/>
            </a:xfrm>
            <a:prstGeom prst="rect">
              <a:avLst/>
            </a:prstGeom>
            <a:noFill/>
            <a:ln w="9525">
              <a:noFill/>
              <a:miter lim="800000"/>
              <a:headEnd/>
              <a:tailEnd/>
            </a:ln>
            <a:effectLst/>
          </p:spPr>
          <p:txBody>
            <a:bodyPr>
              <a:spAutoFit/>
            </a:bodyPr>
            <a:lstStyle/>
            <a:p>
              <a:pPr algn="ctr">
                <a:spcBef>
                  <a:spcPct val="50000"/>
                </a:spcBef>
              </a:pPr>
              <a:r>
                <a:rPr lang="en-GB" i="1" dirty="0"/>
                <a:t>The lean philosophy of operations</a:t>
              </a:r>
              <a:endParaRPr lang="en-US" i="1" dirty="0"/>
            </a:p>
          </p:txBody>
        </p:sp>
        <p:sp>
          <p:nvSpPr>
            <p:cNvPr id="56327" name="Text Box 7"/>
            <p:cNvSpPr txBox="1">
              <a:spLocks noChangeArrowheads="1"/>
            </p:cNvSpPr>
            <p:nvPr/>
          </p:nvSpPr>
          <p:spPr bwMode="auto">
            <a:xfrm>
              <a:off x="793" y="1127"/>
              <a:ext cx="1249" cy="233"/>
            </a:xfrm>
            <a:prstGeom prst="rect">
              <a:avLst/>
            </a:prstGeom>
            <a:noFill/>
            <a:ln w="9525">
              <a:noFill/>
              <a:miter lim="800000"/>
              <a:headEnd/>
              <a:tailEnd/>
            </a:ln>
            <a:effectLst/>
          </p:spPr>
          <p:txBody>
            <a:bodyPr>
              <a:spAutoFit/>
            </a:bodyPr>
            <a:lstStyle/>
            <a:p>
              <a:pPr algn="ctr">
                <a:spcBef>
                  <a:spcPct val="50000"/>
                </a:spcBef>
              </a:pPr>
              <a:r>
                <a:rPr lang="en-GB" sz="1800" dirty="0"/>
                <a:t>Eliminate waste</a:t>
              </a:r>
              <a:endParaRPr lang="en-US" sz="1800" dirty="0"/>
            </a:p>
          </p:txBody>
        </p:sp>
        <p:sp>
          <p:nvSpPr>
            <p:cNvPr id="56328" name="Text Box 8"/>
            <p:cNvSpPr txBox="1">
              <a:spLocks noChangeArrowheads="1"/>
            </p:cNvSpPr>
            <p:nvPr/>
          </p:nvSpPr>
          <p:spPr bwMode="auto">
            <a:xfrm>
              <a:off x="2062" y="1124"/>
              <a:ext cx="1249" cy="233"/>
            </a:xfrm>
            <a:prstGeom prst="rect">
              <a:avLst/>
            </a:prstGeom>
            <a:noFill/>
            <a:ln w="9525">
              <a:noFill/>
              <a:miter lim="800000"/>
              <a:headEnd/>
              <a:tailEnd/>
            </a:ln>
            <a:effectLst/>
          </p:spPr>
          <p:txBody>
            <a:bodyPr>
              <a:spAutoFit/>
            </a:bodyPr>
            <a:lstStyle/>
            <a:p>
              <a:pPr algn="ctr">
                <a:spcBef>
                  <a:spcPct val="50000"/>
                </a:spcBef>
              </a:pPr>
              <a:r>
                <a:rPr lang="en-GB" sz="1800"/>
                <a:t>Involve everyone</a:t>
              </a:r>
              <a:endParaRPr lang="en-US" sz="1800"/>
            </a:p>
          </p:txBody>
        </p:sp>
        <p:sp>
          <p:nvSpPr>
            <p:cNvPr id="56329" name="Text Box 9"/>
            <p:cNvSpPr txBox="1">
              <a:spLocks noChangeArrowheads="1"/>
            </p:cNvSpPr>
            <p:nvPr/>
          </p:nvSpPr>
          <p:spPr bwMode="auto">
            <a:xfrm>
              <a:off x="3348" y="1046"/>
              <a:ext cx="1255" cy="407"/>
            </a:xfrm>
            <a:prstGeom prst="rect">
              <a:avLst/>
            </a:prstGeom>
            <a:noFill/>
            <a:ln w="9525">
              <a:noFill/>
              <a:miter lim="800000"/>
              <a:headEnd/>
              <a:tailEnd/>
            </a:ln>
            <a:effectLst/>
          </p:spPr>
          <p:txBody>
            <a:bodyPr wrap="square">
              <a:spAutoFit/>
            </a:bodyPr>
            <a:lstStyle/>
            <a:p>
              <a:pPr algn="ctr">
                <a:spcBef>
                  <a:spcPct val="50000"/>
                </a:spcBef>
              </a:pPr>
              <a:r>
                <a:rPr lang="en-GB" sz="1800" dirty="0"/>
                <a:t>Continuous improvement</a:t>
              </a:r>
              <a:endParaRPr lang="en-US" sz="1800" dirty="0"/>
            </a:p>
          </p:txBody>
        </p:sp>
      </p:grpSp>
      <p:grpSp>
        <p:nvGrpSpPr>
          <p:cNvPr id="56388" name="Group 68"/>
          <p:cNvGrpSpPr>
            <a:grpSpLocks/>
          </p:cNvGrpSpPr>
          <p:nvPr/>
        </p:nvGrpSpPr>
        <p:grpSpPr bwMode="auto">
          <a:xfrm>
            <a:off x="830262" y="2281238"/>
            <a:ext cx="7918449" cy="3495675"/>
            <a:chOff x="523" y="1437"/>
            <a:chExt cx="4988" cy="2202"/>
          </a:xfrm>
        </p:grpSpPr>
        <p:grpSp>
          <p:nvGrpSpPr>
            <p:cNvPr id="56386" name="Group 66"/>
            <p:cNvGrpSpPr>
              <a:grpSpLocks/>
            </p:cNvGrpSpPr>
            <p:nvPr/>
          </p:nvGrpSpPr>
          <p:grpSpPr bwMode="auto">
            <a:xfrm>
              <a:off x="523" y="1595"/>
              <a:ext cx="4988" cy="2044"/>
              <a:chOff x="575" y="1595"/>
              <a:chExt cx="4898" cy="2044"/>
            </a:xfrm>
          </p:grpSpPr>
          <p:sp>
            <p:nvSpPr>
              <p:cNvPr id="56325" name="AutoShape 5"/>
              <p:cNvSpPr>
                <a:spLocks noChangeArrowheads="1"/>
              </p:cNvSpPr>
              <p:nvPr/>
            </p:nvSpPr>
            <p:spPr bwMode="auto">
              <a:xfrm>
                <a:off x="575" y="1595"/>
                <a:ext cx="4898" cy="2044"/>
              </a:xfrm>
              <a:prstGeom prst="roundRect">
                <a:avLst>
                  <a:gd name="adj" fmla="val 16667"/>
                </a:avLst>
              </a:prstGeom>
              <a:solidFill>
                <a:srgbClr val="CCFFCC"/>
              </a:solidFill>
              <a:ln w="9525">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a:p>
            </p:txBody>
          </p:sp>
          <p:sp>
            <p:nvSpPr>
              <p:cNvPr id="56330" name="Text Box 10"/>
              <p:cNvSpPr txBox="1">
                <a:spLocks noChangeArrowheads="1"/>
              </p:cNvSpPr>
              <p:nvPr/>
            </p:nvSpPr>
            <p:spPr bwMode="auto">
              <a:xfrm>
                <a:off x="841" y="1649"/>
                <a:ext cx="2673" cy="446"/>
              </a:xfrm>
              <a:prstGeom prst="rect">
                <a:avLst/>
              </a:prstGeom>
              <a:noFill/>
              <a:ln w="9525">
                <a:noFill/>
                <a:miter lim="800000"/>
                <a:headEnd/>
                <a:tailEnd/>
              </a:ln>
              <a:effectLst/>
            </p:spPr>
            <p:txBody>
              <a:bodyPr wrap="square">
                <a:spAutoFit/>
              </a:bodyPr>
              <a:lstStyle/>
              <a:p>
                <a:pPr algn="ctr">
                  <a:spcBef>
                    <a:spcPct val="50000"/>
                  </a:spcBef>
                </a:pPr>
                <a:r>
                  <a:rPr lang="en-GB" i="1" dirty="0" smtClean="0"/>
                  <a:t>Lean </a:t>
                </a:r>
                <a:r>
                  <a:rPr lang="en-GB" i="1" dirty="0"/>
                  <a:t>as a set of techniques for managing operations</a:t>
                </a:r>
                <a:endParaRPr lang="en-US" i="1" dirty="0"/>
              </a:p>
            </p:txBody>
          </p:sp>
          <p:sp>
            <p:nvSpPr>
              <p:cNvPr id="56351" name="Oval 31"/>
              <p:cNvSpPr>
                <a:spLocks noChangeArrowheads="1"/>
              </p:cNvSpPr>
              <p:nvPr/>
            </p:nvSpPr>
            <p:spPr bwMode="auto">
              <a:xfrm>
                <a:off x="620" y="2178"/>
                <a:ext cx="91" cy="91"/>
              </a:xfrm>
              <a:prstGeom prst="ellipse">
                <a:avLst/>
              </a:prstGeom>
              <a:solidFill>
                <a:srgbClr val="0000FF"/>
              </a:solidFill>
              <a:ln w="9525">
                <a:solidFill>
                  <a:schemeClr val="tx1"/>
                </a:solidFill>
                <a:round/>
                <a:headEnd/>
                <a:tailEnd/>
              </a:ln>
              <a:effectLst/>
            </p:spPr>
            <p:txBody>
              <a:bodyPr wrap="none" anchor="ctr"/>
              <a:lstStyle/>
              <a:p>
                <a:endParaRPr lang="en-GB"/>
              </a:p>
            </p:txBody>
          </p:sp>
          <p:sp>
            <p:nvSpPr>
              <p:cNvPr id="56352" name="Oval 32"/>
              <p:cNvSpPr>
                <a:spLocks noChangeArrowheads="1"/>
              </p:cNvSpPr>
              <p:nvPr/>
            </p:nvSpPr>
            <p:spPr bwMode="auto">
              <a:xfrm>
                <a:off x="620" y="2410"/>
                <a:ext cx="91" cy="91"/>
              </a:xfrm>
              <a:prstGeom prst="ellipse">
                <a:avLst/>
              </a:prstGeom>
              <a:solidFill>
                <a:srgbClr val="0000FF"/>
              </a:solidFill>
              <a:ln w="9525">
                <a:solidFill>
                  <a:schemeClr val="tx1"/>
                </a:solidFill>
                <a:round/>
                <a:headEnd/>
                <a:tailEnd/>
              </a:ln>
              <a:effectLst/>
            </p:spPr>
            <p:txBody>
              <a:bodyPr wrap="none" anchor="ctr"/>
              <a:lstStyle/>
              <a:p>
                <a:endParaRPr lang="en-GB"/>
              </a:p>
            </p:txBody>
          </p:sp>
          <p:sp>
            <p:nvSpPr>
              <p:cNvPr id="56353" name="Oval 33"/>
              <p:cNvSpPr>
                <a:spLocks noChangeArrowheads="1"/>
              </p:cNvSpPr>
              <p:nvPr/>
            </p:nvSpPr>
            <p:spPr bwMode="auto">
              <a:xfrm>
                <a:off x="620" y="2642"/>
                <a:ext cx="91" cy="91"/>
              </a:xfrm>
              <a:prstGeom prst="ellipse">
                <a:avLst/>
              </a:prstGeom>
              <a:solidFill>
                <a:srgbClr val="0000FF"/>
              </a:solidFill>
              <a:ln w="9525">
                <a:solidFill>
                  <a:schemeClr val="tx1"/>
                </a:solidFill>
                <a:round/>
                <a:headEnd/>
                <a:tailEnd/>
              </a:ln>
              <a:effectLst/>
            </p:spPr>
            <p:txBody>
              <a:bodyPr wrap="none" anchor="ctr"/>
              <a:lstStyle/>
              <a:p>
                <a:endParaRPr lang="en-GB"/>
              </a:p>
            </p:txBody>
          </p:sp>
          <p:sp>
            <p:nvSpPr>
              <p:cNvPr id="56354" name="Oval 34"/>
              <p:cNvSpPr>
                <a:spLocks noChangeArrowheads="1"/>
              </p:cNvSpPr>
              <p:nvPr/>
            </p:nvSpPr>
            <p:spPr bwMode="auto">
              <a:xfrm>
                <a:off x="620" y="2866"/>
                <a:ext cx="91" cy="91"/>
              </a:xfrm>
              <a:prstGeom prst="ellipse">
                <a:avLst/>
              </a:prstGeom>
              <a:solidFill>
                <a:srgbClr val="0000FF"/>
              </a:solidFill>
              <a:ln w="9525">
                <a:solidFill>
                  <a:schemeClr val="tx1"/>
                </a:solidFill>
                <a:round/>
                <a:headEnd/>
                <a:tailEnd/>
              </a:ln>
              <a:effectLst/>
            </p:spPr>
            <p:txBody>
              <a:bodyPr wrap="none" anchor="ctr"/>
              <a:lstStyle/>
              <a:p>
                <a:endParaRPr lang="en-GB"/>
              </a:p>
            </p:txBody>
          </p:sp>
          <p:sp>
            <p:nvSpPr>
              <p:cNvPr id="56355" name="Oval 35"/>
              <p:cNvSpPr>
                <a:spLocks noChangeArrowheads="1"/>
              </p:cNvSpPr>
              <p:nvPr/>
            </p:nvSpPr>
            <p:spPr bwMode="auto">
              <a:xfrm>
                <a:off x="620" y="3098"/>
                <a:ext cx="91" cy="91"/>
              </a:xfrm>
              <a:prstGeom prst="ellipse">
                <a:avLst/>
              </a:prstGeom>
              <a:solidFill>
                <a:srgbClr val="0000FF"/>
              </a:solidFill>
              <a:ln w="9525">
                <a:solidFill>
                  <a:schemeClr val="tx1"/>
                </a:solidFill>
                <a:round/>
                <a:headEnd/>
                <a:tailEnd/>
              </a:ln>
              <a:effectLst/>
            </p:spPr>
            <p:txBody>
              <a:bodyPr wrap="none" anchor="ctr"/>
              <a:lstStyle/>
              <a:p>
                <a:endParaRPr lang="en-GB"/>
              </a:p>
            </p:txBody>
          </p:sp>
          <p:sp>
            <p:nvSpPr>
              <p:cNvPr id="56356" name="Text Box 36"/>
              <p:cNvSpPr txBox="1">
                <a:spLocks noChangeArrowheads="1"/>
              </p:cNvSpPr>
              <p:nvPr/>
            </p:nvSpPr>
            <p:spPr bwMode="auto">
              <a:xfrm>
                <a:off x="702" y="2125"/>
                <a:ext cx="1724" cy="212"/>
              </a:xfrm>
              <a:prstGeom prst="rect">
                <a:avLst/>
              </a:prstGeom>
              <a:noFill/>
              <a:ln w="9525">
                <a:noFill/>
                <a:miter lim="800000"/>
                <a:headEnd/>
                <a:tailEnd/>
              </a:ln>
              <a:effectLst/>
            </p:spPr>
            <p:txBody>
              <a:bodyPr>
                <a:spAutoFit/>
              </a:bodyPr>
              <a:lstStyle/>
              <a:p>
                <a:pPr>
                  <a:spcBef>
                    <a:spcPct val="50000"/>
                  </a:spcBef>
                </a:pPr>
                <a:r>
                  <a:rPr lang="en-GB" sz="1600"/>
                  <a:t>Basic working practices</a:t>
                </a:r>
                <a:endParaRPr lang="en-US" sz="1600"/>
              </a:p>
            </p:txBody>
          </p:sp>
          <p:sp>
            <p:nvSpPr>
              <p:cNvPr id="56357" name="Text Box 37"/>
              <p:cNvSpPr txBox="1">
                <a:spLocks noChangeArrowheads="1"/>
              </p:cNvSpPr>
              <p:nvPr/>
            </p:nvSpPr>
            <p:spPr bwMode="auto">
              <a:xfrm>
                <a:off x="702" y="2353"/>
                <a:ext cx="1724" cy="212"/>
              </a:xfrm>
              <a:prstGeom prst="rect">
                <a:avLst/>
              </a:prstGeom>
              <a:noFill/>
              <a:ln w="9525">
                <a:noFill/>
                <a:miter lim="800000"/>
                <a:headEnd/>
                <a:tailEnd/>
              </a:ln>
              <a:effectLst/>
            </p:spPr>
            <p:txBody>
              <a:bodyPr>
                <a:spAutoFit/>
              </a:bodyPr>
              <a:lstStyle/>
              <a:p>
                <a:pPr>
                  <a:spcBef>
                    <a:spcPct val="50000"/>
                  </a:spcBef>
                </a:pPr>
                <a:r>
                  <a:rPr lang="en-GB" sz="1600"/>
                  <a:t>Design for manufacture</a:t>
                </a:r>
                <a:endParaRPr lang="en-US" sz="1600"/>
              </a:p>
            </p:txBody>
          </p:sp>
          <p:sp>
            <p:nvSpPr>
              <p:cNvPr id="56358" name="Text Box 38"/>
              <p:cNvSpPr txBox="1">
                <a:spLocks noChangeArrowheads="1"/>
              </p:cNvSpPr>
              <p:nvPr/>
            </p:nvSpPr>
            <p:spPr bwMode="auto">
              <a:xfrm>
                <a:off x="702" y="2581"/>
                <a:ext cx="1724" cy="212"/>
              </a:xfrm>
              <a:prstGeom prst="rect">
                <a:avLst/>
              </a:prstGeom>
              <a:noFill/>
              <a:ln w="9525">
                <a:noFill/>
                <a:miter lim="800000"/>
                <a:headEnd/>
                <a:tailEnd/>
              </a:ln>
              <a:effectLst/>
            </p:spPr>
            <p:txBody>
              <a:bodyPr>
                <a:spAutoFit/>
              </a:bodyPr>
              <a:lstStyle/>
              <a:p>
                <a:pPr>
                  <a:spcBef>
                    <a:spcPct val="50000"/>
                  </a:spcBef>
                </a:pPr>
                <a:r>
                  <a:rPr lang="en-GB" sz="1600"/>
                  <a:t>Operations focus</a:t>
                </a:r>
                <a:endParaRPr lang="en-US" sz="1600"/>
              </a:p>
            </p:txBody>
          </p:sp>
          <p:sp>
            <p:nvSpPr>
              <p:cNvPr id="56359" name="Text Box 39"/>
              <p:cNvSpPr txBox="1">
                <a:spLocks noChangeArrowheads="1"/>
              </p:cNvSpPr>
              <p:nvPr/>
            </p:nvSpPr>
            <p:spPr bwMode="auto">
              <a:xfrm>
                <a:off x="702" y="2809"/>
                <a:ext cx="1724" cy="212"/>
              </a:xfrm>
              <a:prstGeom prst="rect">
                <a:avLst/>
              </a:prstGeom>
              <a:noFill/>
              <a:ln w="9525">
                <a:noFill/>
                <a:miter lim="800000"/>
                <a:headEnd/>
                <a:tailEnd/>
              </a:ln>
              <a:effectLst/>
            </p:spPr>
            <p:txBody>
              <a:bodyPr>
                <a:spAutoFit/>
              </a:bodyPr>
              <a:lstStyle/>
              <a:p>
                <a:pPr>
                  <a:spcBef>
                    <a:spcPct val="50000"/>
                  </a:spcBef>
                </a:pPr>
                <a:r>
                  <a:rPr lang="en-GB" sz="1600"/>
                  <a:t>Small, simple machines</a:t>
                </a:r>
                <a:endParaRPr lang="en-US" sz="1600"/>
              </a:p>
            </p:txBody>
          </p:sp>
          <p:sp>
            <p:nvSpPr>
              <p:cNvPr id="56360" name="Text Box 40"/>
              <p:cNvSpPr txBox="1">
                <a:spLocks noChangeArrowheads="1"/>
              </p:cNvSpPr>
              <p:nvPr/>
            </p:nvSpPr>
            <p:spPr bwMode="auto">
              <a:xfrm>
                <a:off x="702" y="3037"/>
                <a:ext cx="1225" cy="212"/>
              </a:xfrm>
              <a:prstGeom prst="rect">
                <a:avLst/>
              </a:prstGeom>
              <a:noFill/>
              <a:ln w="9525">
                <a:noFill/>
                <a:miter lim="800000"/>
                <a:headEnd/>
                <a:tailEnd/>
              </a:ln>
              <a:effectLst/>
            </p:spPr>
            <p:txBody>
              <a:bodyPr>
                <a:spAutoFit/>
              </a:bodyPr>
              <a:lstStyle/>
              <a:p>
                <a:pPr>
                  <a:spcBef>
                    <a:spcPct val="50000"/>
                  </a:spcBef>
                </a:pPr>
                <a:r>
                  <a:rPr lang="en-GB" sz="1600"/>
                  <a:t>Flow layout</a:t>
                </a:r>
                <a:endParaRPr lang="en-US" sz="1600"/>
              </a:p>
            </p:txBody>
          </p:sp>
          <p:sp>
            <p:nvSpPr>
              <p:cNvPr id="56362" name="Text Box 42"/>
              <p:cNvSpPr txBox="1">
                <a:spLocks noChangeArrowheads="1"/>
              </p:cNvSpPr>
              <p:nvPr/>
            </p:nvSpPr>
            <p:spPr bwMode="auto">
              <a:xfrm>
                <a:off x="2309" y="2131"/>
                <a:ext cx="1724" cy="212"/>
              </a:xfrm>
              <a:prstGeom prst="rect">
                <a:avLst/>
              </a:prstGeom>
              <a:noFill/>
              <a:ln w="9525">
                <a:noFill/>
                <a:miter lim="800000"/>
                <a:headEnd/>
                <a:tailEnd/>
              </a:ln>
              <a:effectLst/>
            </p:spPr>
            <p:txBody>
              <a:bodyPr>
                <a:spAutoFit/>
              </a:bodyPr>
              <a:lstStyle/>
              <a:p>
                <a:pPr>
                  <a:spcBef>
                    <a:spcPct val="50000"/>
                  </a:spcBef>
                </a:pPr>
                <a:r>
                  <a:rPr lang="en-GB" sz="1600"/>
                  <a:t>TPM</a:t>
                </a:r>
                <a:endParaRPr lang="en-US" sz="1600"/>
              </a:p>
            </p:txBody>
          </p:sp>
          <p:sp>
            <p:nvSpPr>
              <p:cNvPr id="56363" name="Text Box 43"/>
              <p:cNvSpPr txBox="1">
                <a:spLocks noChangeArrowheads="1"/>
              </p:cNvSpPr>
              <p:nvPr/>
            </p:nvSpPr>
            <p:spPr bwMode="auto">
              <a:xfrm>
                <a:off x="2309" y="2359"/>
                <a:ext cx="1724" cy="212"/>
              </a:xfrm>
              <a:prstGeom prst="rect">
                <a:avLst/>
              </a:prstGeom>
              <a:noFill/>
              <a:ln w="9525">
                <a:noFill/>
                <a:miter lim="800000"/>
                <a:headEnd/>
                <a:tailEnd/>
              </a:ln>
              <a:effectLst/>
            </p:spPr>
            <p:txBody>
              <a:bodyPr>
                <a:spAutoFit/>
              </a:bodyPr>
              <a:lstStyle/>
              <a:p>
                <a:pPr>
                  <a:spcBef>
                    <a:spcPct val="50000"/>
                  </a:spcBef>
                </a:pPr>
                <a:r>
                  <a:rPr lang="en-GB" sz="1600"/>
                  <a:t>Set-up reduction</a:t>
                </a:r>
                <a:endParaRPr lang="en-US" sz="1600"/>
              </a:p>
            </p:txBody>
          </p:sp>
          <p:sp>
            <p:nvSpPr>
              <p:cNvPr id="56364" name="Text Box 44"/>
              <p:cNvSpPr txBox="1">
                <a:spLocks noChangeArrowheads="1"/>
              </p:cNvSpPr>
              <p:nvPr/>
            </p:nvSpPr>
            <p:spPr bwMode="auto">
              <a:xfrm>
                <a:off x="2309" y="2587"/>
                <a:ext cx="1724" cy="212"/>
              </a:xfrm>
              <a:prstGeom prst="rect">
                <a:avLst/>
              </a:prstGeom>
              <a:noFill/>
              <a:ln w="9525">
                <a:noFill/>
                <a:miter lim="800000"/>
                <a:headEnd/>
                <a:tailEnd/>
              </a:ln>
              <a:effectLst/>
            </p:spPr>
            <p:txBody>
              <a:bodyPr>
                <a:spAutoFit/>
              </a:bodyPr>
              <a:lstStyle/>
              <a:p>
                <a:pPr>
                  <a:spcBef>
                    <a:spcPct val="50000"/>
                  </a:spcBef>
                </a:pPr>
                <a:r>
                  <a:rPr lang="en-GB" sz="1600"/>
                  <a:t>Total people involvement</a:t>
                </a:r>
                <a:endParaRPr lang="en-US" sz="1600"/>
              </a:p>
            </p:txBody>
          </p:sp>
          <p:sp>
            <p:nvSpPr>
              <p:cNvPr id="56365" name="Text Box 45"/>
              <p:cNvSpPr txBox="1">
                <a:spLocks noChangeArrowheads="1"/>
              </p:cNvSpPr>
              <p:nvPr/>
            </p:nvSpPr>
            <p:spPr bwMode="auto">
              <a:xfrm>
                <a:off x="2309" y="2815"/>
                <a:ext cx="1724" cy="212"/>
              </a:xfrm>
              <a:prstGeom prst="rect">
                <a:avLst/>
              </a:prstGeom>
              <a:noFill/>
              <a:ln w="9525">
                <a:noFill/>
                <a:miter lim="800000"/>
                <a:headEnd/>
                <a:tailEnd/>
              </a:ln>
              <a:effectLst/>
            </p:spPr>
            <p:txBody>
              <a:bodyPr>
                <a:spAutoFit/>
              </a:bodyPr>
              <a:lstStyle/>
              <a:p>
                <a:pPr>
                  <a:spcBef>
                    <a:spcPct val="50000"/>
                  </a:spcBef>
                </a:pPr>
                <a:r>
                  <a:rPr lang="en-GB" sz="1600"/>
                  <a:t>Visibility</a:t>
                </a:r>
                <a:endParaRPr lang="en-US" sz="1600"/>
              </a:p>
            </p:txBody>
          </p:sp>
          <p:sp>
            <p:nvSpPr>
              <p:cNvPr id="56366" name="Text Box 46"/>
              <p:cNvSpPr txBox="1">
                <a:spLocks noChangeArrowheads="1"/>
              </p:cNvSpPr>
              <p:nvPr/>
            </p:nvSpPr>
            <p:spPr bwMode="auto">
              <a:xfrm>
                <a:off x="2309" y="3043"/>
                <a:ext cx="1225" cy="212"/>
              </a:xfrm>
              <a:prstGeom prst="rect">
                <a:avLst/>
              </a:prstGeom>
              <a:noFill/>
              <a:ln w="9525">
                <a:noFill/>
                <a:miter lim="800000"/>
                <a:headEnd/>
                <a:tailEnd/>
              </a:ln>
              <a:effectLst/>
            </p:spPr>
            <p:txBody>
              <a:bodyPr>
                <a:spAutoFit/>
              </a:bodyPr>
              <a:lstStyle/>
              <a:p>
                <a:pPr>
                  <a:spcBef>
                    <a:spcPct val="50000"/>
                  </a:spcBef>
                </a:pPr>
                <a:r>
                  <a:rPr lang="en-GB" sz="1600"/>
                  <a:t>JIT supply</a:t>
                </a:r>
                <a:endParaRPr lang="en-US" sz="1600"/>
              </a:p>
            </p:txBody>
          </p:sp>
          <p:sp>
            <p:nvSpPr>
              <p:cNvPr id="56367" name="Oval 47"/>
              <p:cNvSpPr>
                <a:spLocks noChangeArrowheads="1"/>
              </p:cNvSpPr>
              <p:nvPr/>
            </p:nvSpPr>
            <p:spPr bwMode="auto">
              <a:xfrm>
                <a:off x="2218" y="2198"/>
                <a:ext cx="91" cy="91"/>
              </a:xfrm>
              <a:prstGeom prst="ellipse">
                <a:avLst/>
              </a:prstGeom>
              <a:solidFill>
                <a:srgbClr val="0000FF"/>
              </a:solidFill>
              <a:ln w="9525">
                <a:solidFill>
                  <a:schemeClr val="tx1"/>
                </a:solidFill>
                <a:round/>
                <a:headEnd/>
                <a:tailEnd/>
              </a:ln>
              <a:effectLst/>
            </p:spPr>
            <p:txBody>
              <a:bodyPr wrap="none" anchor="ctr"/>
              <a:lstStyle/>
              <a:p>
                <a:endParaRPr lang="en-GB"/>
              </a:p>
            </p:txBody>
          </p:sp>
          <p:sp>
            <p:nvSpPr>
              <p:cNvPr id="56368" name="Oval 48"/>
              <p:cNvSpPr>
                <a:spLocks noChangeArrowheads="1"/>
              </p:cNvSpPr>
              <p:nvPr/>
            </p:nvSpPr>
            <p:spPr bwMode="auto">
              <a:xfrm>
                <a:off x="2218" y="2430"/>
                <a:ext cx="91" cy="91"/>
              </a:xfrm>
              <a:prstGeom prst="ellipse">
                <a:avLst/>
              </a:prstGeom>
              <a:solidFill>
                <a:srgbClr val="0000FF"/>
              </a:solidFill>
              <a:ln w="9525">
                <a:solidFill>
                  <a:schemeClr val="tx1"/>
                </a:solidFill>
                <a:round/>
                <a:headEnd/>
                <a:tailEnd/>
              </a:ln>
              <a:effectLst/>
            </p:spPr>
            <p:txBody>
              <a:bodyPr wrap="none" anchor="ctr"/>
              <a:lstStyle/>
              <a:p>
                <a:endParaRPr lang="en-GB"/>
              </a:p>
            </p:txBody>
          </p:sp>
          <p:sp>
            <p:nvSpPr>
              <p:cNvPr id="56369" name="Oval 49"/>
              <p:cNvSpPr>
                <a:spLocks noChangeArrowheads="1"/>
              </p:cNvSpPr>
              <p:nvPr/>
            </p:nvSpPr>
            <p:spPr bwMode="auto">
              <a:xfrm>
                <a:off x="2218" y="2662"/>
                <a:ext cx="91" cy="91"/>
              </a:xfrm>
              <a:prstGeom prst="ellipse">
                <a:avLst/>
              </a:prstGeom>
              <a:solidFill>
                <a:srgbClr val="0000FF"/>
              </a:solidFill>
              <a:ln w="9525">
                <a:solidFill>
                  <a:schemeClr val="tx1"/>
                </a:solidFill>
                <a:round/>
                <a:headEnd/>
                <a:tailEnd/>
              </a:ln>
              <a:effectLst/>
            </p:spPr>
            <p:txBody>
              <a:bodyPr wrap="none" anchor="ctr"/>
              <a:lstStyle/>
              <a:p>
                <a:endParaRPr lang="en-GB"/>
              </a:p>
            </p:txBody>
          </p:sp>
          <p:sp>
            <p:nvSpPr>
              <p:cNvPr id="56370" name="Oval 50"/>
              <p:cNvSpPr>
                <a:spLocks noChangeArrowheads="1"/>
              </p:cNvSpPr>
              <p:nvPr/>
            </p:nvSpPr>
            <p:spPr bwMode="auto">
              <a:xfrm>
                <a:off x="2218" y="2886"/>
                <a:ext cx="91" cy="91"/>
              </a:xfrm>
              <a:prstGeom prst="ellipse">
                <a:avLst/>
              </a:prstGeom>
              <a:solidFill>
                <a:srgbClr val="0000FF"/>
              </a:solidFill>
              <a:ln w="9525">
                <a:solidFill>
                  <a:schemeClr val="tx1"/>
                </a:solidFill>
                <a:round/>
                <a:headEnd/>
                <a:tailEnd/>
              </a:ln>
              <a:effectLst/>
            </p:spPr>
            <p:txBody>
              <a:bodyPr wrap="none" anchor="ctr"/>
              <a:lstStyle/>
              <a:p>
                <a:endParaRPr lang="en-GB"/>
              </a:p>
            </p:txBody>
          </p:sp>
          <p:sp>
            <p:nvSpPr>
              <p:cNvPr id="56371" name="Oval 51"/>
              <p:cNvSpPr>
                <a:spLocks noChangeArrowheads="1"/>
              </p:cNvSpPr>
              <p:nvPr/>
            </p:nvSpPr>
            <p:spPr bwMode="auto">
              <a:xfrm>
                <a:off x="2218" y="3110"/>
                <a:ext cx="91" cy="91"/>
              </a:xfrm>
              <a:prstGeom prst="ellipse">
                <a:avLst/>
              </a:prstGeom>
              <a:solidFill>
                <a:srgbClr val="0000FF"/>
              </a:solidFill>
              <a:ln w="9525">
                <a:solidFill>
                  <a:schemeClr val="tx1"/>
                </a:solidFill>
                <a:round/>
                <a:headEnd/>
                <a:tailEnd/>
              </a:ln>
              <a:effectLst/>
            </p:spPr>
            <p:txBody>
              <a:bodyPr wrap="none" anchor="ctr"/>
              <a:lstStyle/>
              <a:p>
                <a:endParaRPr lang="en-GB"/>
              </a:p>
            </p:txBody>
          </p:sp>
        </p:grpSp>
        <p:sp>
          <p:nvSpPr>
            <p:cNvPr id="56333" name="AutoShape 13"/>
            <p:cNvSpPr>
              <a:spLocks noChangeArrowheads="1"/>
            </p:cNvSpPr>
            <p:nvPr/>
          </p:nvSpPr>
          <p:spPr bwMode="auto">
            <a:xfrm>
              <a:off x="2543" y="1437"/>
              <a:ext cx="222" cy="266"/>
            </a:xfrm>
            <a:prstGeom prst="downArrow">
              <a:avLst>
                <a:gd name="adj1" fmla="val 67704"/>
                <a:gd name="adj2" fmla="val 48050"/>
              </a:avLst>
            </a:prstGeom>
            <a:solidFill>
              <a:srgbClr val="FF0000"/>
            </a:solidFill>
            <a:ln w="9525">
              <a:solidFill>
                <a:schemeClr val="tx1"/>
              </a:solidFill>
              <a:miter lim="800000"/>
              <a:headEnd/>
              <a:tailEnd/>
            </a:ln>
            <a:effectLst/>
          </p:spPr>
          <p:txBody>
            <a:bodyPr wrap="none" anchor="ctr"/>
            <a:lstStyle/>
            <a:p>
              <a:endParaRPr lang="en-GB"/>
            </a:p>
          </p:txBody>
        </p:sp>
      </p:grpSp>
      <p:grpSp>
        <p:nvGrpSpPr>
          <p:cNvPr id="56387" name="Group 67"/>
          <p:cNvGrpSpPr>
            <a:grpSpLocks/>
          </p:cNvGrpSpPr>
          <p:nvPr/>
        </p:nvGrpSpPr>
        <p:grpSpPr bwMode="auto">
          <a:xfrm>
            <a:off x="5937250" y="2784475"/>
            <a:ext cx="2738438" cy="2763838"/>
            <a:chOff x="3740" y="1754"/>
            <a:chExt cx="1725" cy="1741"/>
          </a:xfrm>
        </p:grpSpPr>
        <p:sp>
          <p:nvSpPr>
            <p:cNvPr id="56334" name="AutoShape 14"/>
            <p:cNvSpPr>
              <a:spLocks noChangeArrowheads="1"/>
            </p:cNvSpPr>
            <p:nvPr/>
          </p:nvSpPr>
          <p:spPr bwMode="auto">
            <a:xfrm>
              <a:off x="3848" y="1754"/>
              <a:ext cx="1617" cy="1741"/>
            </a:xfrm>
            <a:prstGeom prst="roundRect">
              <a:avLst>
                <a:gd name="adj" fmla="val 16667"/>
              </a:avLst>
            </a:prstGeom>
            <a:solidFill>
              <a:schemeClr val="accent2">
                <a:lumMod val="20000"/>
                <a:lumOff val="80000"/>
              </a:schemeClr>
            </a:solidFill>
            <a:ln w="9525">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a:p>
          </p:txBody>
        </p:sp>
        <p:sp>
          <p:nvSpPr>
            <p:cNvPr id="56335" name="Text Box 15"/>
            <p:cNvSpPr txBox="1">
              <a:spLocks noChangeArrowheads="1"/>
            </p:cNvSpPr>
            <p:nvPr/>
          </p:nvSpPr>
          <p:spPr bwMode="auto">
            <a:xfrm>
              <a:off x="3856" y="1807"/>
              <a:ext cx="1584" cy="442"/>
            </a:xfrm>
            <a:prstGeom prst="rect">
              <a:avLst/>
            </a:prstGeom>
            <a:noFill/>
            <a:ln w="9525">
              <a:noFill/>
              <a:miter lim="800000"/>
              <a:headEnd/>
              <a:tailEnd/>
            </a:ln>
            <a:effectLst/>
          </p:spPr>
          <p:txBody>
            <a:bodyPr>
              <a:spAutoFit/>
            </a:bodyPr>
            <a:lstStyle/>
            <a:p>
              <a:pPr algn="ctr">
                <a:spcBef>
                  <a:spcPct val="50000"/>
                </a:spcBef>
              </a:pPr>
              <a:r>
                <a:rPr lang="en-GB" i="1" dirty="0" smtClean="0"/>
                <a:t>Lean </a:t>
              </a:r>
              <a:r>
                <a:rPr lang="en-GB" i="1" dirty="0"/>
                <a:t>as a method of planning and control</a:t>
              </a:r>
              <a:endParaRPr lang="en-US" i="1" dirty="0"/>
            </a:p>
          </p:txBody>
        </p:sp>
        <p:sp>
          <p:nvSpPr>
            <p:cNvPr id="56337" name="AutoShape 17"/>
            <p:cNvSpPr>
              <a:spLocks noChangeArrowheads="1"/>
            </p:cNvSpPr>
            <p:nvPr/>
          </p:nvSpPr>
          <p:spPr bwMode="auto">
            <a:xfrm rot="-5400000">
              <a:off x="3718" y="2377"/>
              <a:ext cx="266" cy="222"/>
            </a:xfrm>
            <a:prstGeom prst="upDownArrow">
              <a:avLst>
                <a:gd name="adj1" fmla="val 56250"/>
                <a:gd name="adj2" fmla="val 29167"/>
              </a:avLst>
            </a:prstGeom>
            <a:solidFill>
              <a:srgbClr val="FF0000"/>
            </a:solidFill>
            <a:ln w="9525">
              <a:solidFill>
                <a:schemeClr val="tx1"/>
              </a:solidFill>
              <a:miter lim="800000"/>
              <a:headEnd/>
              <a:tailEnd/>
            </a:ln>
            <a:effectLst/>
          </p:spPr>
          <p:txBody>
            <a:bodyPr wrap="none" anchor="ctr"/>
            <a:lstStyle/>
            <a:p>
              <a:endParaRPr lang="en-GB"/>
            </a:p>
          </p:txBody>
        </p:sp>
        <p:sp>
          <p:nvSpPr>
            <p:cNvPr id="56373" name="Text Box 53"/>
            <p:cNvSpPr txBox="1">
              <a:spLocks noChangeArrowheads="1"/>
            </p:cNvSpPr>
            <p:nvPr/>
          </p:nvSpPr>
          <p:spPr bwMode="auto">
            <a:xfrm>
              <a:off x="4059" y="2261"/>
              <a:ext cx="1180" cy="212"/>
            </a:xfrm>
            <a:prstGeom prst="rect">
              <a:avLst/>
            </a:prstGeom>
            <a:noFill/>
            <a:ln w="9525">
              <a:noFill/>
              <a:miter lim="800000"/>
              <a:headEnd/>
              <a:tailEnd/>
            </a:ln>
            <a:effectLst/>
          </p:spPr>
          <p:txBody>
            <a:bodyPr>
              <a:spAutoFit/>
            </a:bodyPr>
            <a:lstStyle/>
            <a:p>
              <a:pPr>
                <a:spcBef>
                  <a:spcPct val="50000"/>
                </a:spcBef>
              </a:pPr>
              <a:r>
                <a:rPr lang="en-GB" sz="1600"/>
                <a:t>Pull scheduling</a:t>
              </a:r>
              <a:endParaRPr lang="en-US" sz="1600"/>
            </a:p>
          </p:txBody>
        </p:sp>
        <p:sp>
          <p:nvSpPr>
            <p:cNvPr id="56374" name="Text Box 54"/>
            <p:cNvSpPr txBox="1">
              <a:spLocks noChangeArrowheads="1"/>
            </p:cNvSpPr>
            <p:nvPr/>
          </p:nvSpPr>
          <p:spPr bwMode="auto">
            <a:xfrm>
              <a:off x="4059" y="2489"/>
              <a:ext cx="1089" cy="212"/>
            </a:xfrm>
            <a:prstGeom prst="rect">
              <a:avLst/>
            </a:prstGeom>
            <a:noFill/>
            <a:ln w="9525">
              <a:noFill/>
              <a:miter lim="800000"/>
              <a:headEnd/>
              <a:tailEnd/>
            </a:ln>
            <a:effectLst/>
          </p:spPr>
          <p:txBody>
            <a:bodyPr>
              <a:spAutoFit/>
            </a:bodyPr>
            <a:lstStyle/>
            <a:p>
              <a:pPr>
                <a:spcBef>
                  <a:spcPct val="50000"/>
                </a:spcBef>
              </a:pPr>
              <a:r>
                <a:rPr lang="en-GB" sz="1600"/>
                <a:t>Kanban control</a:t>
              </a:r>
              <a:endParaRPr lang="en-US" sz="1600"/>
            </a:p>
          </p:txBody>
        </p:sp>
        <p:sp>
          <p:nvSpPr>
            <p:cNvPr id="56375" name="Text Box 55"/>
            <p:cNvSpPr txBox="1">
              <a:spLocks noChangeArrowheads="1"/>
            </p:cNvSpPr>
            <p:nvPr/>
          </p:nvSpPr>
          <p:spPr bwMode="auto">
            <a:xfrm>
              <a:off x="4059" y="2717"/>
              <a:ext cx="1316" cy="212"/>
            </a:xfrm>
            <a:prstGeom prst="rect">
              <a:avLst/>
            </a:prstGeom>
            <a:noFill/>
            <a:ln w="9525">
              <a:noFill/>
              <a:miter lim="800000"/>
              <a:headEnd/>
              <a:tailEnd/>
            </a:ln>
            <a:effectLst/>
          </p:spPr>
          <p:txBody>
            <a:bodyPr>
              <a:spAutoFit/>
            </a:bodyPr>
            <a:lstStyle/>
            <a:p>
              <a:pPr>
                <a:spcBef>
                  <a:spcPct val="50000"/>
                </a:spcBef>
              </a:pPr>
              <a:r>
                <a:rPr lang="en-GB" sz="1600"/>
                <a:t>Levelled scheduling</a:t>
              </a:r>
              <a:endParaRPr lang="en-US" sz="1600"/>
            </a:p>
          </p:txBody>
        </p:sp>
        <p:sp>
          <p:nvSpPr>
            <p:cNvPr id="56376" name="Text Box 56"/>
            <p:cNvSpPr txBox="1">
              <a:spLocks noChangeArrowheads="1"/>
            </p:cNvSpPr>
            <p:nvPr/>
          </p:nvSpPr>
          <p:spPr bwMode="auto">
            <a:xfrm>
              <a:off x="4059" y="2945"/>
              <a:ext cx="1225" cy="212"/>
            </a:xfrm>
            <a:prstGeom prst="rect">
              <a:avLst/>
            </a:prstGeom>
            <a:noFill/>
            <a:ln w="9525">
              <a:noFill/>
              <a:miter lim="800000"/>
              <a:headEnd/>
              <a:tailEnd/>
            </a:ln>
            <a:effectLst/>
          </p:spPr>
          <p:txBody>
            <a:bodyPr>
              <a:spAutoFit/>
            </a:bodyPr>
            <a:lstStyle/>
            <a:p>
              <a:pPr>
                <a:spcBef>
                  <a:spcPct val="50000"/>
                </a:spcBef>
              </a:pPr>
              <a:r>
                <a:rPr lang="en-GB" sz="1600"/>
                <a:t>Mixed modelling</a:t>
              </a:r>
              <a:endParaRPr lang="en-US" sz="1600"/>
            </a:p>
          </p:txBody>
        </p:sp>
        <p:sp>
          <p:nvSpPr>
            <p:cNvPr id="56377" name="Text Box 57"/>
            <p:cNvSpPr txBox="1">
              <a:spLocks noChangeArrowheads="1"/>
            </p:cNvSpPr>
            <p:nvPr/>
          </p:nvSpPr>
          <p:spPr bwMode="auto">
            <a:xfrm>
              <a:off x="4059" y="3173"/>
              <a:ext cx="1044" cy="212"/>
            </a:xfrm>
            <a:prstGeom prst="rect">
              <a:avLst/>
            </a:prstGeom>
            <a:noFill/>
            <a:ln w="9525">
              <a:noFill/>
              <a:miter lim="800000"/>
              <a:headEnd/>
              <a:tailEnd/>
            </a:ln>
            <a:effectLst/>
          </p:spPr>
          <p:txBody>
            <a:bodyPr>
              <a:spAutoFit/>
            </a:bodyPr>
            <a:lstStyle/>
            <a:p>
              <a:pPr>
                <a:spcBef>
                  <a:spcPct val="50000"/>
                </a:spcBef>
              </a:pPr>
              <a:r>
                <a:rPr lang="en-GB" sz="1600"/>
                <a:t>Synchronization</a:t>
              </a:r>
              <a:endParaRPr lang="en-US" sz="1600"/>
            </a:p>
          </p:txBody>
        </p:sp>
        <p:sp>
          <p:nvSpPr>
            <p:cNvPr id="56378" name="Oval 58"/>
            <p:cNvSpPr>
              <a:spLocks noChangeArrowheads="1"/>
            </p:cNvSpPr>
            <p:nvPr/>
          </p:nvSpPr>
          <p:spPr bwMode="auto">
            <a:xfrm>
              <a:off x="3968" y="2328"/>
              <a:ext cx="91" cy="91"/>
            </a:xfrm>
            <a:prstGeom prst="ellipse">
              <a:avLst/>
            </a:prstGeom>
            <a:solidFill>
              <a:srgbClr val="0000FF"/>
            </a:solidFill>
            <a:ln w="9525">
              <a:solidFill>
                <a:schemeClr val="tx1"/>
              </a:solidFill>
              <a:round/>
              <a:headEnd/>
              <a:tailEnd/>
            </a:ln>
            <a:effectLst/>
          </p:spPr>
          <p:txBody>
            <a:bodyPr wrap="none" anchor="ctr"/>
            <a:lstStyle/>
            <a:p>
              <a:endParaRPr lang="en-GB"/>
            </a:p>
          </p:txBody>
        </p:sp>
        <p:sp>
          <p:nvSpPr>
            <p:cNvPr id="56379" name="Oval 59"/>
            <p:cNvSpPr>
              <a:spLocks noChangeArrowheads="1"/>
            </p:cNvSpPr>
            <p:nvPr/>
          </p:nvSpPr>
          <p:spPr bwMode="auto">
            <a:xfrm>
              <a:off x="3968" y="2560"/>
              <a:ext cx="91" cy="91"/>
            </a:xfrm>
            <a:prstGeom prst="ellipse">
              <a:avLst/>
            </a:prstGeom>
            <a:solidFill>
              <a:srgbClr val="0000FF"/>
            </a:solidFill>
            <a:ln w="9525">
              <a:solidFill>
                <a:schemeClr val="tx1"/>
              </a:solidFill>
              <a:round/>
              <a:headEnd/>
              <a:tailEnd/>
            </a:ln>
            <a:effectLst/>
          </p:spPr>
          <p:txBody>
            <a:bodyPr wrap="none" anchor="ctr"/>
            <a:lstStyle/>
            <a:p>
              <a:endParaRPr lang="en-GB"/>
            </a:p>
          </p:txBody>
        </p:sp>
        <p:sp>
          <p:nvSpPr>
            <p:cNvPr id="56380" name="Oval 60"/>
            <p:cNvSpPr>
              <a:spLocks noChangeArrowheads="1"/>
            </p:cNvSpPr>
            <p:nvPr/>
          </p:nvSpPr>
          <p:spPr bwMode="auto">
            <a:xfrm>
              <a:off x="3968" y="2792"/>
              <a:ext cx="91" cy="91"/>
            </a:xfrm>
            <a:prstGeom prst="ellipse">
              <a:avLst/>
            </a:prstGeom>
            <a:solidFill>
              <a:srgbClr val="0000FF"/>
            </a:solidFill>
            <a:ln w="9525">
              <a:solidFill>
                <a:schemeClr val="tx1"/>
              </a:solidFill>
              <a:round/>
              <a:headEnd/>
              <a:tailEnd/>
            </a:ln>
            <a:effectLst/>
          </p:spPr>
          <p:txBody>
            <a:bodyPr wrap="none" anchor="ctr"/>
            <a:lstStyle/>
            <a:p>
              <a:endParaRPr lang="en-GB"/>
            </a:p>
          </p:txBody>
        </p:sp>
        <p:sp>
          <p:nvSpPr>
            <p:cNvPr id="56381" name="Oval 61"/>
            <p:cNvSpPr>
              <a:spLocks noChangeArrowheads="1"/>
            </p:cNvSpPr>
            <p:nvPr/>
          </p:nvSpPr>
          <p:spPr bwMode="auto">
            <a:xfrm>
              <a:off x="3968" y="3016"/>
              <a:ext cx="91" cy="91"/>
            </a:xfrm>
            <a:prstGeom prst="ellipse">
              <a:avLst/>
            </a:prstGeom>
            <a:solidFill>
              <a:srgbClr val="0000FF"/>
            </a:solidFill>
            <a:ln w="9525">
              <a:solidFill>
                <a:schemeClr val="tx1"/>
              </a:solidFill>
              <a:round/>
              <a:headEnd/>
              <a:tailEnd/>
            </a:ln>
            <a:effectLst/>
          </p:spPr>
          <p:txBody>
            <a:bodyPr wrap="none" anchor="ctr"/>
            <a:lstStyle/>
            <a:p>
              <a:endParaRPr lang="en-GB"/>
            </a:p>
          </p:txBody>
        </p:sp>
        <p:sp>
          <p:nvSpPr>
            <p:cNvPr id="56382" name="Oval 62"/>
            <p:cNvSpPr>
              <a:spLocks noChangeArrowheads="1"/>
            </p:cNvSpPr>
            <p:nvPr/>
          </p:nvSpPr>
          <p:spPr bwMode="auto">
            <a:xfrm>
              <a:off x="3968" y="3248"/>
              <a:ext cx="91" cy="91"/>
            </a:xfrm>
            <a:prstGeom prst="ellipse">
              <a:avLst/>
            </a:prstGeom>
            <a:solidFill>
              <a:srgbClr val="0000FF"/>
            </a:solidFill>
            <a:ln w="9525">
              <a:solidFill>
                <a:schemeClr val="tx1"/>
              </a:solidFill>
              <a:round/>
              <a:headEnd/>
              <a:tailEnd/>
            </a:ln>
            <a:effectLst/>
          </p:spPr>
          <p:txBody>
            <a:bodyPr wrap="none" anchor="ctr"/>
            <a:lstStyle/>
            <a:p>
              <a:endParaRPr lang="en-GB"/>
            </a:p>
          </p:txBody>
        </p:sp>
      </p:grpSp>
      <p:sp>
        <p:nvSpPr>
          <p:cNvPr id="50" name="Rectangle 4"/>
          <p:cNvSpPr>
            <a:spLocks noChangeArrowheads="1"/>
          </p:cNvSpPr>
          <p:nvPr/>
        </p:nvSpPr>
        <p:spPr bwMode="auto">
          <a:xfrm>
            <a:off x="16933" y="34396"/>
            <a:ext cx="5564721" cy="520655"/>
          </a:xfrm>
          <a:prstGeom prst="rect">
            <a:avLst/>
          </a:prstGeom>
          <a:noFill/>
          <a:ln w="12700">
            <a:noFill/>
            <a:miter lim="800000"/>
            <a:headEnd/>
            <a:tailEnd/>
          </a:ln>
        </p:spPr>
        <p:txBody>
          <a:bodyPr wrap="square" lIns="90488" tIns="44450" rIns="90488" bIns="44450">
            <a:spAutoFit/>
          </a:bodyPr>
          <a:lstStyle/>
          <a:p>
            <a:r>
              <a:rPr lang="en-US" sz="2800" b="1" dirty="0" smtClean="0">
                <a:solidFill>
                  <a:srgbClr val="007BA7"/>
                </a:solidFill>
              </a:rPr>
              <a:t>Lean</a:t>
            </a:r>
            <a:r>
              <a:rPr lang="en-GB" sz="2800" b="1" dirty="0" smtClean="0">
                <a:solidFill>
                  <a:srgbClr val="007BA7"/>
                </a:solidFill>
              </a:rPr>
              <a:t> synchronization (2 of 2)</a:t>
            </a:r>
            <a:endParaRPr lang="en-GB" sz="2800" b="1" dirty="0">
              <a:solidFill>
                <a:srgbClr val="007BA7"/>
              </a:solidFill>
              <a:latin typeface="Times New Roman"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6383"/>
                                        </p:tgtEl>
                                        <p:attrNameLst>
                                          <p:attrName>style.visibility</p:attrName>
                                        </p:attrNameLst>
                                      </p:cBhvr>
                                      <p:to>
                                        <p:strVal val="visible"/>
                                      </p:to>
                                    </p:set>
                                    <p:animEffect transition="in" filter="dissolve">
                                      <p:cBhvr>
                                        <p:cTn id="7" dur="500"/>
                                        <p:tgtEl>
                                          <p:spTgt spid="56383"/>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6388"/>
                                        </p:tgtEl>
                                        <p:attrNameLst>
                                          <p:attrName>style.visibility</p:attrName>
                                        </p:attrNameLst>
                                      </p:cBhvr>
                                      <p:to>
                                        <p:strVal val="visible"/>
                                      </p:to>
                                    </p:set>
                                    <p:animEffect transition="in" filter="dissolve">
                                      <p:cBhvr>
                                        <p:cTn id="12" dur="500"/>
                                        <p:tgtEl>
                                          <p:spTgt spid="56388"/>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56387"/>
                                        </p:tgtEl>
                                        <p:attrNameLst>
                                          <p:attrName>style.visibility</p:attrName>
                                        </p:attrNameLst>
                                      </p:cBhvr>
                                      <p:to>
                                        <p:strVal val="visible"/>
                                      </p:to>
                                    </p:set>
                                    <p:animEffect transition="in" filter="dissolve">
                                      <p:cBhvr>
                                        <p:cTn id="17" dur="500"/>
                                        <p:tgtEl>
                                          <p:spTgt spid="563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7319" y="966059"/>
            <a:ext cx="8712968" cy="707886"/>
          </a:xfrm>
          <a:prstGeom prst="rect">
            <a:avLst/>
          </a:prstGeom>
          <a:noFill/>
        </p:spPr>
        <p:txBody>
          <a:bodyPr wrap="square" rtlCol="0">
            <a:spAutoFit/>
          </a:bodyPr>
          <a:lstStyle/>
          <a:p>
            <a:r>
              <a:rPr lang="en-GB" i="1" dirty="0" err="1" smtClean="0"/>
              <a:t>Muda</a:t>
            </a:r>
            <a:r>
              <a:rPr lang="en-GB" i="1" dirty="0" smtClean="0"/>
              <a:t>, </a:t>
            </a:r>
            <a:r>
              <a:rPr lang="en-GB" i="1" dirty="0" err="1" smtClean="0"/>
              <a:t>mura</a:t>
            </a:r>
            <a:r>
              <a:rPr lang="en-GB" i="1" dirty="0" smtClean="0"/>
              <a:t>, and </a:t>
            </a:r>
            <a:r>
              <a:rPr lang="en-GB" i="1" dirty="0" err="1" smtClean="0"/>
              <a:t>muri</a:t>
            </a:r>
            <a:r>
              <a:rPr lang="en-GB" i="1" dirty="0" smtClean="0"/>
              <a:t> are Japanese terms conveying three causes of waste.</a:t>
            </a:r>
          </a:p>
        </p:txBody>
      </p:sp>
      <p:sp>
        <p:nvSpPr>
          <p:cNvPr id="3" name="TextBox 2"/>
          <p:cNvSpPr txBox="1"/>
          <p:nvPr/>
        </p:nvSpPr>
        <p:spPr>
          <a:xfrm>
            <a:off x="16934" y="33868"/>
            <a:ext cx="7956376" cy="523220"/>
          </a:xfrm>
          <a:prstGeom prst="rect">
            <a:avLst/>
          </a:prstGeom>
          <a:noFill/>
        </p:spPr>
        <p:txBody>
          <a:bodyPr wrap="square" rtlCol="0">
            <a:spAutoFit/>
          </a:bodyPr>
          <a:lstStyle/>
          <a:p>
            <a:r>
              <a:rPr lang="en-GB" sz="2800" b="1" dirty="0" err="1" smtClean="0">
                <a:solidFill>
                  <a:srgbClr val="007BA7"/>
                </a:solidFill>
              </a:rPr>
              <a:t>Muda</a:t>
            </a:r>
            <a:r>
              <a:rPr lang="en-GB" sz="2800" b="1" dirty="0" smtClean="0">
                <a:solidFill>
                  <a:srgbClr val="007BA7"/>
                </a:solidFill>
              </a:rPr>
              <a:t>, </a:t>
            </a:r>
            <a:r>
              <a:rPr lang="en-GB" sz="2800" b="1" dirty="0" err="1" smtClean="0">
                <a:solidFill>
                  <a:srgbClr val="007BA7"/>
                </a:solidFill>
              </a:rPr>
              <a:t>mura</a:t>
            </a:r>
            <a:r>
              <a:rPr lang="en-GB" sz="2800" b="1" dirty="0" smtClean="0">
                <a:solidFill>
                  <a:srgbClr val="007BA7"/>
                </a:solidFill>
              </a:rPr>
              <a:t>, </a:t>
            </a:r>
            <a:r>
              <a:rPr lang="en-GB" sz="2800" b="1" dirty="0" err="1" smtClean="0">
                <a:solidFill>
                  <a:srgbClr val="007BA7"/>
                </a:solidFill>
              </a:rPr>
              <a:t>muri</a:t>
            </a:r>
            <a:endParaRPr lang="en-GB" sz="2800" b="1" dirty="0" smtClean="0">
              <a:solidFill>
                <a:srgbClr val="007BA7"/>
              </a:solidFill>
            </a:endParaRPr>
          </a:p>
        </p:txBody>
      </p:sp>
      <p:sp>
        <p:nvSpPr>
          <p:cNvPr id="4" name="TextBox 3"/>
          <p:cNvSpPr txBox="1"/>
          <p:nvPr/>
        </p:nvSpPr>
        <p:spPr>
          <a:xfrm>
            <a:off x="567265" y="1750016"/>
            <a:ext cx="8064896" cy="707886"/>
          </a:xfrm>
          <a:prstGeom prst="rect">
            <a:avLst/>
          </a:prstGeom>
          <a:noFill/>
        </p:spPr>
        <p:txBody>
          <a:bodyPr wrap="square" rtlCol="0">
            <a:spAutoFit/>
          </a:bodyPr>
          <a:lstStyle/>
          <a:p>
            <a:pPr marL="330200" lvl="0" indent="-330200">
              <a:buClr>
                <a:schemeClr val="accent6">
                  <a:lumMod val="75000"/>
                </a:schemeClr>
              </a:buClr>
              <a:buFont typeface="Wingdings" pitchFamily="2" charset="2"/>
              <a:buChar char="q"/>
            </a:pPr>
            <a:r>
              <a:rPr lang="en-GB" dirty="0" err="1" smtClean="0"/>
              <a:t>Muda</a:t>
            </a:r>
            <a:r>
              <a:rPr lang="en-GB" dirty="0" smtClean="0"/>
              <a:t> – are activities in a process that are wasteful because they do not add value to the operation or the customer. </a:t>
            </a:r>
          </a:p>
        </p:txBody>
      </p:sp>
      <p:sp>
        <p:nvSpPr>
          <p:cNvPr id="5" name="TextBox 4"/>
          <p:cNvSpPr txBox="1"/>
          <p:nvPr/>
        </p:nvSpPr>
        <p:spPr>
          <a:xfrm>
            <a:off x="573343" y="5037137"/>
            <a:ext cx="8496944" cy="1015663"/>
          </a:xfrm>
          <a:prstGeom prst="rect">
            <a:avLst/>
          </a:prstGeom>
          <a:noFill/>
        </p:spPr>
        <p:txBody>
          <a:bodyPr wrap="square" rtlCol="0">
            <a:spAutoFit/>
          </a:bodyPr>
          <a:lstStyle/>
          <a:p>
            <a:r>
              <a:rPr lang="en-GB" i="1" dirty="0" smtClean="0"/>
              <a:t>These three causes of waste are related. Inconsistent processes (</a:t>
            </a:r>
            <a:r>
              <a:rPr lang="en-GB" i="1" dirty="0" err="1" smtClean="0"/>
              <a:t>mura</a:t>
            </a:r>
            <a:r>
              <a:rPr lang="en-GB" i="1" dirty="0" smtClean="0"/>
              <a:t>) lead to overburdening resources (</a:t>
            </a:r>
            <a:r>
              <a:rPr lang="en-GB" i="1" dirty="0" err="1" smtClean="0"/>
              <a:t>muri</a:t>
            </a:r>
            <a:r>
              <a:rPr lang="en-GB" i="1" dirty="0" smtClean="0"/>
              <a:t>) which causes non-value-adding activities (</a:t>
            </a:r>
            <a:r>
              <a:rPr lang="en-GB" i="1" dirty="0" err="1" smtClean="0"/>
              <a:t>muda</a:t>
            </a:r>
            <a:r>
              <a:rPr lang="en-GB" i="1" dirty="0" smtClean="0"/>
              <a:t>).</a:t>
            </a:r>
          </a:p>
        </p:txBody>
      </p:sp>
      <p:sp>
        <p:nvSpPr>
          <p:cNvPr id="6" name="TextBox 5"/>
          <p:cNvSpPr txBox="1"/>
          <p:nvPr/>
        </p:nvSpPr>
        <p:spPr>
          <a:xfrm>
            <a:off x="567265" y="2959050"/>
            <a:ext cx="8064896" cy="707886"/>
          </a:xfrm>
          <a:prstGeom prst="rect">
            <a:avLst/>
          </a:prstGeom>
          <a:noFill/>
        </p:spPr>
        <p:txBody>
          <a:bodyPr wrap="square" rtlCol="0">
            <a:spAutoFit/>
          </a:bodyPr>
          <a:lstStyle/>
          <a:p>
            <a:pPr marL="330200" lvl="0" indent="-330200">
              <a:buClr>
                <a:schemeClr val="accent6">
                  <a:lumMod val="75000"/>
                </a:schemeClr>
              </a:buClr>
              <a:buFont typeface="Wingdings" pitchFamily="2" charset="2"/>
              <a:buChar char="q"/>
            </a:pPr>
            <a:r>
              <a:rPr lang="en-GB" dirty="0" smtClean="0"/>
              <a:t>Mura – means ‘lack of consistency’ or unevenness that results in periodic overloading of staff or equipment. </a:t>
            </a:r>
          </a:p>
        </p:txBody>
      </p:sp>
      <p:sp>
        <p:nvSpPr>
          <p:cNvPr id="7" name="TextBox 6"/>
          <p:cNvSpPr txBox="1"/>
          <p:nvPr/>
        </p:nvSpPr>
        <p:spPr>
          <a:xfrm>
            <a:off x="567265" y="3934063"/>
            <a:ext cx="8064896" cy="1015663"/>
          </a:xfrm>
          <a:prstGeom prst="rect">
            <a:avLst/>
          </a:prstGeom>
          <a:noFill/>
        </p:spPr>
        <p:txBody>
          <a:bodyPr wrap="square" rtlCol="0">
            <a:spAutoFit/>
          </a:bodyPr>
          <a:lstStyle/>
          <a:p>
            <a:pPr marL="330200" lvl="0" indent="-330200">
              <a:buClr>
                <a:schemeClr val="accent6">
                  <a:lumMod val="75000"/>
                </a:schemeClr>
              </a:buClr>
              <a:buFont typeface="Wingdings" pitchFamily="2" charset="2"/>
              <a:buChar char="q"/>
            </a:pPr>
            <a:r>
              <a:rPr lang="en-GB" dirty="0" err="1" smtClean="0"/>
              <a:t>Muri</a:t>
            </a:r>
            <a:r>
              <a:rPr lang="en-GB" dirty="0" smtClean="0"/>
              <a:t> – means absurd or unreasonable. It is based on the idea that unnecessary or unreasonable requirements put on a process will result in poor outcomes.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67265" y="1879594"/>
            <a:ext cx="3907373" cy="577850"/>
          </a:xfrm>
          <a:prstGeom prst="rect">
            <a:avLst/>
          </a:prstGeom>
          <a:noFill/>
        </p:spPr>
        <p:txBody>
          <a:bodyPr wrap="square" rtlCol="0">
            <a:spAutoFit/>
          </a:bodyPr>
          <a:lstStyle/>
          <a:p>
            <a:pPr marL="347663" indent="-347663">
              <a:lnSpc>
                <a:spcPct val="150000"/>
              </a:lnSpc>
              <a:buClr>
                <a:srgbClr val="002060"/>
              </a:buClr>
              <a:buFont typeface="Wingdings" pitchFamily="2" charset="2"/>
              <a:buChar char="q"/>
            </a:pPr>
            <a:r>
              <a:rPr lang="en-GB" sz="2400" dirty="0" smtClean="0"/>
              <a:t>Over-production</a:t>
            </a:r>
          </a:p>
        </p:txBody>
      </p:sp>
      <p:sp>
        <p:nvSpPr>
          <p:cNvPr id="12" name="TextBox 11"/>
          <p:cNvSpPr txBox="1"/>
          <p:nvPr/>
        </p:nvSpPr>
        <p:spPr>
          <a:xfrm>
            <a:off x="16934" y="35983"/>
            <a:ext cx="4499992" cy="523220"/>
          </a:xfrm>
          <a:prstGeom prst="rect">
            <a:avLst/>
          </a:prstGeom>
          <a:noFill/>
        </p:spPr>
        <p:txBody>
          <a:bodyPr wrap="square" rtlCol="0">
            <a:spAutoFit/>
          </a:bodyPr>
          <a:lstStyle/>
          <a:p>
            <a:r>
              <a:rPr lang="en-GB" sz="2800" b="1" dirty="0" smtClean="0">
                <a:solidFill>
                  <a:srgbClr val="007BA7"/>
                </a:solidFill>
              </a:rPr>
              <a:t>Seven types of waste</a:t>
            </a:r>
            <a:endParaRPr lang="en-US" sz="2800" b="1" dirty="0" smtClean="0">
              <a:solidFill>
                <a:srgbClr val="007BA7"/>
              </a:solidFill>
            </a:endParaRPr>
          </a:p>
        </p:txBody>
      </p:sp>
      <p:sp>
        <p:nvSpPr>
          <p:cNvPr id="13" name="Rectangle 38"/>
          <p:cNvSpPr>
            <a:spLocks noChangeArrowheads="1"/>
          </p:cNvSpPr>
          <p:nvPr/>
        </p:nvSpPr>
        <p:spPr bwMode="auto">
          <a:xfrm>
            <a:off x="343926" y="878931"/>
            <a:ext cx="8229600" cy="862002"/>
          </a:xfrm>
          <a:prstGeom prst="rect">
            <a:avLst/>
          </a:prstGeom>
          <a:noFill/>
          <a:ln w="9525">
            <a:noFill/>
            <a:miter lim="800000"/>
            <a:headEnd/>
            <a:tailEnd/>
          </a:ln>
          <a:effectLst/>
        </p:spPr>
        <p:txBody>
          <a:bodyPr/>
          <a:lstStyle/>
          <a:p>
            <a:pPr>
              <a:lnSpc>
                <a:spcPct val="120000"/>
              </a:lnSpc>
              <a:spcBef>
                <a:spcPts val="500"/>
              </a:spcBef>
              <a:spcAft>
                <a:spcPts val="500"/>
              </a:spcAft>
              <a:buClr>
                <a:srgbClr val="0099FF"/>
              </a:buClr>
            </a:pPr>
            <a:r>
              <a:rPr lang="en-US" sz="2400" i="1" dirty="0" smtClean="0"/>
              <a:t>Waste a</a:t>
            </a:r>
            <a:r>
              <a:rPr lang="en-US" sz="2400" b="0" i="1" dirty="0" smtClean="0"/>
              <a:t>ctivities </a:t>
            </a:r>
            <a:r>
              <a:rPr lang="en-US" sz="2400" b="0" i="1" dirty="0"/>
              <a:t>consume time, resources and space, but </a:t>
            </a:r>
            <a:r>
              <a:rPr lang="en-US" sz="2400" b="0" i="1" dirty="0" smtClean="0"/>
              <a:t>do not </a:t>
            </a:r>
            <a:r>
              <a:rPr lang="en-US" sz="2400" b="0" i="1" dirty="0"/>
              <a:t>contribute to satisfying customer needs.</a:t>
            </a:r>
          </a:p>
        </p:txBody>
      </p:sp>
      <p:sp>
        <p:nvSpPr>
          <p:cNvPr id="14" name="TextBox 13"/>
          <p:cNvSpPr txBox="1"/>
          <p:nvPr/>
        </p:nvSpPr>
        <p:spPr>
          <a:xfrm>
            <a:off x="567265" y="2452504"/>
            <a:ext cx="3171402" cy="577850"/>
          </a:xfrm>
          <a:prstGeom prst="rect">
            <a:avLst/>
          </a:prstGeom>
          <a:noFill/>
        </p:spPr>
        <p:txBody>
          <a:bodyPr wrap="square" rtlCol="0">
            <a:spAutoFit/>
          </a:bodyPr>
          <a:lstStyle/>
          <a:p>
            <a:pPr marL="347663" indent="-347663">
              <a:lnSpc>
                <a:spcPct val="150000"/>
              </a:lnSpc>
              <a:buClr>
                <a:srgbClr val="002060"/>
              </a:buClr>
              <a:buFont typeface="Wingdings" pitchFamily="2" charset="2"/>
              <a:buChar char="q"/>
            </a:pPr>
            <a:r>
              <a:rPr lang="en-GB" sz="2400" dirty="0" smtClean="0"/>
              <a:t>Waiting time</a:t>
            </a:r>
          </a:p>
        </p:txBody>
      </p:sp>
      <p:sp>
        <p:nvSpPr>
          <p:cNvPr id="15" name="TextBox 14"/>
          <p:cNvSpPr txBox="1"/>
          <p:nvPr/>
        </p:nvSpPr>
        <p:spPr>
          <a:xfrm>
            <a:off x="567265" y="3093895"/>
            <a:ext cx="2039155" cy="577850"/>
          </a:xfrm>
          <a:prstGeom prst="rect">
            <a:avLst/>
          </a:prstGeom>
          <a:noFill/>
        </p:spPr>
        <p:txBody>
          <a:bodyPr wrap="square" rtlCol="0">
            <a:spAutoFit/>
          </a:bodyPr>
          <a:lstStyle/>
          <a:p>
            <a:pPr marL="347663" indent="-347663">
              <a:lnSpc>
                <a:spcPct val="150000"/>
              </a:lnSpc>
              <a:buClr>
                <a:srgbClr val="002060"/>
              </a:buClr>
              <a:buFont typeface="Wingdings" pitchFamily="2" charset="2"/>
              <a:buChar char="q"/>
            </a:pPr>
            <a:r>
              <a:rPr lang="en-GB" sz="2400" dirty="0" smtClean="0"/>
              <a:t>Transport</a:t>
            </a:r>
          </a:p>
        </p:txBody>
      </p:sp>
      <p:sp>
        <p:nvSpPr>
          <p:cNvPr id="16" name="TextBox 15"/>
          <p:cNvSpPr txBox="1"/>
          <p:nvPr/>
        </p:nvSpPr>
        <p:spPr>
          <a:xfrm>
            <a:off x="567265" y="3735286"/>
            <a:ext cx="4872954" cy="577850"/>
          </a:xfrm>
          <a:prstGeom prst="rect">
            <a:avLst/>
          </a:prstGeom>
          <a:noFill/>
        </p:spPr>
        <p:txBody>
          <a:bodyPr wrap="square" rtlCol="0">
            <a:spAutoFit/>
          </a:bodyPr>
          <a:lstStyle/>
          <a:p>
            <a:pPr marL="347663" indent="-347663">
              <a:lnSpc>
                <a:spcPct val="150000"/>
              </a:lnSpc>
              <a:buClr>
                <a:srgbClr val="002060"/>
              </a:buClr>
              <a:buFont typeface="Wingdings" pitchFamily="2" charset="2"/>
              <a:buChar char="q"/>
            </a:pPr>
            <a:r>
              <a:rPr lang="en-GB" sz="2400" dirty="0" smtClean="0"/>
              <a:t>Process inefficiencies</a:t>
            </a:r>
          </a:p>
        </p:txBody>
      </p:sp>
      <p:sp>
        <p:nvSpPr>
          <p:cNvPr id="17" name="TextBox 16"/>
          <p:cNvSpPr txBox="1"/>
          <p:nvPr/>
        </p:nvSpPr>
        <p:spPr>
          <a:xfrm>
            <a:off x="567265" y="4376677"/>
            <a:ext cx="2214578" cy="577850"/>
          </a:xfrm>
          <a:prstGeom prst="rect">
            <a:avLst/>
          </a:prstGeom>
          <a:noFill/>
        </p:spPr>
        <p:txBody>
          <a:bodyPr wrap="square" rtlCol="0">
            <a:spAutoFit/>
          </a:bodyPr>
          <a:lstStyle/>
          <a:p>
            <a:pPr marL="347663" indent="-347663">
              <a:lnSpc>
                <a:spcPct val="150000"/>
              </a:lnSpc>
              <a:buClr>
                <a:srgbClr val="002060"/>
              </a:buClr>
              <a:buFont typeface="Wingdings" pitchFamily="2" charset="2"/>
              <a:buChar char="q"/>
            </a:pPr>
            <a:r>
              <a:rPr lang="en-GB" sz="2400" dirty="0" smtClean="0"/>
              <a:t>Inventory</a:t>
            </a:r>
          </a:p>
        </p:txBody>
      </p:sp>
      <p:sp>
        <p:nvSpPr>
          <p:cNvPr id="18" name="TextBox 17"/>
          <p:cNvSpPr txBox="1"/>
          <p:nvPr/>
        </p:nvSpPr>
        <p:spPr>
          <a:xfrm>
            <a:off x="567265" y="5018068"/>
            <a:ext cx="3425154" cy="577850"/>
          </a:xfrm>
          <a:prstGeom prst="rect">
            <a:avLst/>
          </a:prstGeom>
          <a:noFill/>
        </p:spPr>
        <p:txBody>
          <a:bodyPr wrap="square" rtlCol="0">
            <a:spAutoFit/>
          </a:bodyPr>
          <a:lstStyle/>
          <a:p>
            <a:pPr marL="347663" indent="-347663">
              <a:lnSpc>
                <a:spcPct val="150000"/>
              </a:lnSpc>
              <a:buClr>
                <a:srgbClr val="002060"/>
              </a:buClr>
              <a:buFont typeface="Wingdings" pitchFamily="2" charset="2"/>
              <a:buChar char="q"/>
            </a:pPr>
            <a:r>
              <a:rPr lang="en-GB" sz="2400" dirty="0" smtClean="0"/>
              <a:t>Wasted motion</a:t>
            </a:r>
          </a:p>
        </p:txBody>
      </p:sp>
      <p:sp>
        <p:nvSpPr>
          <p:cNvPr id="19" name="TextBox 18"/>
          <p:cNvSpPr txBox="1"/>
          <p:nvPr/>
        </p:nvSpPr>
        <p:spPr>
          <a:xfrm>
            <a:off x="567265" y="5659462"/>
            <a:ext cx="2282026" cy="577850"/>
          </a:xfrm>
          <a:prstGeom prst="rect">
            <a:avLst/>
          </a:prstGeom>
          <a:noFill/>
        </p:spPr>
        <p:txBody>
          <a:bodyPr wrap="square" rtlCol="0">
            <a:spAutoFit/>
          </a:bodyPr>
          <a:lstStyle/>
          <a:p>
            <a:pPr marL="347663" indent="-347663">
              <a:lnSpc>
                <a:spcPct val="150000"/>
              </a:lnSpc>
              <a:buClr>
                <a:srgbClr val="002060"/>
              </a:buClr>
              <a:buFont typeface="Wingdings" pitchFamily="2" charset="2"/>
              <a:buChar char="q"/>
            </a:pPr>
            <a:r>
              <a:rPr lang="en-GB" sz="2400" dirty="0" smtClean="0"/>
              <a:t>Defectives</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linds(horizontal)">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10"/>
          <p:cNvGrpSpPr>
            <a:grpSpLocks/>
          </p:cNvGrpSpPr>
          <p:nvPr/>
        </p:nvGrpSpPr>
        <p:grpSpPr bwMode="auto">
          <a:xfrm>
            <a:off x="356685" y="912799"/>
            <a:ext cx="8027986" cy="1827213"/>
            <a:chOff x="249" y="583"/>
            <a:chExt cx="5057" cy="1151"/>
          </a:xfrm>
        </p:grpSpPr>
        <p:sp>
          <p:nvSpPr>
            <p:cNvPr id="4" name="Rectangle 11"/>
            <p:cNvSpPr>
              <a:spLocks noChangeArrowheads="1"/>
            </p:cNvSpPr>
            <p:nvPr/>
          </p:nvSpPr>
          <p:spPr bwMode="auto">
            <a:xfrm>
              <a:off x="249" y="583"/>
              <a:ext cx="5057" cy="431"/>
            </a:xfrm>
            <a:prstGeom prst="rect">
              <a:avLst/>
            </a:prstGeom>
            <a:noFill/>
            <a:ln w="9525">
              <a:noFill/>
              <a:miter lim="800000"/>
              <a:headEnd/>
              <a:tailEnd/>
            </a:ln>
            <a:effectLst/>
          </p:spPr>
          <p:txBody>
            <a:bodyPr/>
            <a:lstStyle/>
            <a:p>
              <a:r>
                <a:rPr lang="en-GB" sz="2400" dirty="0" smtClean="0"/>
                <a:t>Over-production</a:t>
              </a:r>
              <a:endParaRPr lang="en-US" sz="2400" dirty="0"/>
            </a:p>
          </p:txBody>
        </p:sp>
        <p:sp>
          <p:nvSpPr>
            <p:cNvPr id="5" name="Rectangle 12"/>
            <p:cNvSpPr>
              <a:spLocks noChangeArrowheads="1"/>
            </p:cNvSpPr>
            <p:nvPr/>
          </p:nvSpPr>
          <p:spPr bwMode="auto">
            <a:xfrm>
              <a:off x="249" y="897"/>
              <a:ext cx="4911" cy="837"/>
            </a:xfrm>
            <a:prstGeom prst="rect">
              <a:avLst/>
            </a:prstGeom>
            <a:noFill/>
            <a:ln w="9525" algn="ctr">
              <a:noFill/>
              <a:miter lim="800000"/>
              <a:headEnd/>
              <a:tailEnd/>
            </a:ln>
            <a:effectLst/>
          </p:spPr>
          <p:txBody>
            <a:bodyPr wrap="square">
              <a:spAutoFit/>
            </a:bodyPr>
            <a:lstStyle/>
            <a:p>
              <a:pPr algn="just">
                <a:lnSpc>
                  <a:spcPct val="120000"/>
                </a:lnSpc>
                <a:spcBef>
                  <a:spcPts val="500"/>
                </a:spcBef>
                <a:spcAft>
                  <a:spcPts val="500"/>
                </a:spcAft>
                <a:buClr>
                  <a:srgbClr val="0099FF"/>
                </a:buClr>
              </a:pPr>
              <a:r>
                <a:rPr lang="en-GB" b="0" dirty="0" smtClean="0"/>
                <a:t>Make </a:t>
              </a:r>
              <a:r>
                <a:rPr lang="en-GB" b="0" dirty="0"/>
                <a:t>more than is required by the  customer, or to make it earlier than required.</a:t>
              </a:r>
            </a:p>
            <a:p>
              <a:pPr marL="228600" indent="-228600" algn="just">
                <a:lnSpc>
                  <a:spcPct val="120000"/>
                </a:lnSpc>
                <a:spcBef>
                  <a:spcPts val="500"/>
                </a:spcBef>
                <a:spcAft>
                  <a:spcPts val="500"/>
                </a:spcAft>
                <a:buClr>
                  <a:srgbClr val="0099FF"/>
                </a:buClr>
                <a:buFontTx/>
                <a:buChar char="•"/>
              </a:pPr>
              <a:r>
                <a:rPr lang="en-GB" b="0" dirty="0"/>
                <a:t>Taking multiple copies of the document which are not required.</a:t>
              </a:r>
              <a:endParaRPr lang="en-GB" dirty="0"/>
            </a:p>
          </p:txBody>
        </p:sp>
      </p:grpSp>
      <p:grpSp>
        <p:nvGrpSpPr>
          <p:cNvPr id="7" name="Group 5"/>
          <p:cNvGrpSpPr>
            <a:grpSpLocks/>
          </p:cNvGrpSpPr>
          <p:nvPr/>
        </p:nvGrpSpPr>
        <p:grpSpPr bwMode="auto">
          <a:xfrm>
            <a:off x="318525" y="2984918"/>
            <a:ext cx="8027988" cy="1758950"/>
            <a:chOff x="240" y="2417"/>
            <a:chExt cx="5057" cy="1108"/>
          </a:xfrm>
        </p:grpSpPr>
        <p:sp>
          <p:nvSpPr>
            <p:cNvPr id="8" name="Rectangle 6"/>
            <p:cNvSpPr>
              <a:spLocks noChangeArrowheads="1"/>
            </p:cNvSpPr>
            <p:nvPr/>
          </p:nvSpPr>
          <p:spPr bwMode="auto">
            <a:xfrm>
              <a:off x="240" y="2417"/>
              <a:ext cx="5057" cy="431"/>
            </a:xfrm>
            <a:prstGeom prst="rect">
              <a:avLst/>
            </a:prstGeom>
            <a:noFill/>
            <a:ln w="9525">
              <a:noFill/>
              <a:miter lim="800000"/>
              <a:headEnd/>
              <a:tailEnd/>
            </a:ln>
            <a:effectLst/>
          </p:spPr>
          <p:txBody>
            <a:bodyPr/>
            <a:lstStyle/>
            <a:p>
              <a:r>
                <a:rPr lang="en-GB" sz="2400" dirty="0" smtClean="0"/>
                <a:t>Waiting time</a:t>
              </a:r>
              <a:endParaRPr lang="en-US" sz="2400" dirty="0"/>
            </a:p>
          </p:txBody>
        </p:sp>
        <p:sp>
          <p:nvSpPr>
            <p:cNvPr id="9" name="Rectangle 7"/>
            <p:cNvSpPr>
              <a:spLocks noChangeArrowheads="1"/>
            </p:cNvSpPr>
            <p:nvPr/>
          </p:nvSpPr>
          <p:spPr bwMode="auto">
            <a:xfrm>
              <a:off x="249" y="2688"/>
              <a:ext cx="5048" cy="837"/>
            </a:xfrm>
            <a:prstGeom prst="rect">
              <a:avLst/>
            </a:prstGeom>
            <a:noFill/>
            <a:ln w="9525" algn="ctr">
              <a:noFill/>
              <a:miter lim="800000"/>
              <a:headEnd/>
              <a:tailEnd/>
            </a:ln>
            <a:effectLst/>
          </p:spPr>
          <p:txBody>
            <a:bodyPr wrap="square">
              <a:spAutoFit/>
            </a:bodyPr>
            <a:lstStyle/>
            <a:p>
              <a:pPr algn="just">
                <a:lnSpc>
                  <a:spcPct val="120000"/>
                </a:lnSpc>
                <a:spcBef>
                  <a:spcPts val="500"/>
                </a:spcBef>
                <a:spcAft>
                  <a:spcPts val="500"/>
                </a:spcAft>
                <a:buClr>
                  <a:srgbClr val="0099FF"/>
                </a:buClr>
              </a:pPr>
              <a:r>
                <a:rPr lang="en-GB" b="0" dirty="0"/>
                <a:t>Any delay between when one process step/activity ends and the next step/activity begins</a:t>
              </a:r>
              <a:r>
                <a:rPr lang="en-GB" dirty="0"/>
                <a:t>.</a:t>
              </a:r>
            </a:p>
            <a:p>
              <a:pPr marL="228600" indent="-228600" algn="just">
                <a:lnSpc>
                  <a:spcPct val="120000"/>
                </a:lnSpc>
                <a:spcBef>
                  <a:spcPts val="500"/>
                </a:spcBef>
                <a:spcAft>
                  <a:spcPts val="500"/>
                </a:spcAft>
                <a:buClr>
                  <a:srgbClr val="0099FF"/>
                </a:buClr>
                <a:buFontTx/>
                <a:buChar char="•"/>
              </a:pPr>
              <a:r>
                <a:rPr lang="en-GB" b="0" dirty="0" smtClean="0"/>
                <a:t>Waiting </a:t>
              </a:r>
              <a:r>
                <a:rPr lang="en-GB" b="0" dirty="0"/>
                <a:t>for </a:t>
              </a:r>
              <a:r>
                <a:rPr lang="en-GB" dirty="0"/>
                <a:t>a</a:t>
              </a:r>
              <a:r>
                <a:rPr lang="en-GB" b="0" dirty="0" smtClean="0"/>
                <a:t> </a:t>
              </a:r>
              <a:r>
                <a:rPr lang="en-GB" b="0" dirty="0"/>
                <a:t>manager to approve </a:t>
              </a:r>
              <a:r>
                <a:rPr lang="en-GB" dirty="0" smtClean="0"/>
                <a:t>an</a:t>
              </a:r>
              <a:r>
                <a:rPr lang="en-GB" b="0" dirty="0" smtClean="0"/>
                <a:t> </a:t>
              </a:r>
              <a:r>
                <a:rPr lang="en-GB" b="0" dirty="0"/>
                <a:t>application.</a:t>
              </a:r>
            </a:p>
          </p:txBody>
        </p:sp>
      </p:grpSp>
      <p:sp>
        <p:nvSpPr>
          <p:cNvPr id="11" name="TextBox 10"/>
          <p:cNvSpPr txBox="1"/>
          <p:nvPr/>
        </p:nvSpPr>
        <p:spPr>
          <a:xfrm>
            <a:off x="33868" y="27516"/>
            <a:ext cx="4157132" cy="523220"/>
          </a:xfrm>
          <a:prstGeom prst="rect">
            <a:avLst/>
          </a:prstGeom>
          <a:noFill/>
        </p:spPr>
        <p:txBody>
          <a:bodyPr wrap="square" rtlCol="0">
            <a:spAutoFit/>
          </a:bodyPr>
          <a:lstStyle/>
          <a:p>
            <a:r>
              <a:rPr lang="en-GB" sz="2800" b="1" dirty="0" smtClean="0">
                <a:solidFill>
                  <a:srgbClr val="007BA7"/>
                </a:solidFill>
              </a:rPr>
              <a:t>Waste (1 of 4)</a:t>
            </a:r>
            <a:endParaRPr lang="en-US" sz="2800" b="1" dirty="0" smtClean="0">
              <a:solidFill>
                <a:srgbClr val="007BA7"/>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500" fill="hold"/>
                                        <p:tgtEl>
                                          <p:spTgt spid="7"/>
                                        </p:tgtEl>
                                        <p:attrNameLst>
                                          <p:attrName>ppt_w</p:attrName>
                                        </p:attrNameLst>
                                      </p:cBhvr>
                                      <p:tavLst>
                                        <p:tav tm="0">
                                          <p:val>
                                            <p:fltVal val="0"/>
                                          </p:val>
                                        </p:tav>
                                        <p:tav tm="100000">
                                          <p:val>
                                            <p:strVal val="#ppt_w"/>
                                          </p:val>
                                        </p:tav>
                                      </p:tavLst>
                                    </p:anim>
                                    <p:anim calcmode="lin" valueType="num">
                                      <p:cBhvr>
                                        <p:cTn id="15" dur="500" fill="hold"/>
                                        <p:tgtEl>
                                          <p:spTgt spid="7"/>
                                        </p:tgtEl>
                                        <p:attrNameLst>
                                          <p:attrName>ppt_h</p:attrName>
                                        </p:attrNameLst>
                                      </p:cBhvr>
                                      <p:tavLst>
                                        <p:tav tm="0">
                                          <p:val>
                                            <p:fltVal val="0"/>
                                          </p:val>
                                        </p:tav>
                                        <p:tav tm="100000">
                                          <p:val>
                                            <p:strVal val="#ppt_h"/>
                                          </p:val>
                                        </p:tav>
                                      </p:tavLst>
                                    </p:anim>
                                    <p:animEffect transition="in" filter="fade">
                                      <p:cBhvr>
                                        <p:cTn id="1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 name="Group 22"/>
          <p:cNvGrpSpPr/>
          <p:nvPr/>
        </p:nvGrpSpPr>
        <p:grpSpPr>
          <a:xfrm>
            <a:off x="346228" y="908692"/>
            <a:ext cx="8051995" cy="1727028"/>
            <a:chOff x="371280" y="3805262"/>
            <a:chExt cx="8051995" cy="1727028"/>
          </a:xfrm>
        </p:grpSpPr>
        <p:sp>
          <p:nvSpPr>
            <p:cNvPr id="38914" name="Rectangle 2"/>
            <p:cNvSpPr>
              <a:spLocks noChangeArrowheads="1"/>
            </p:cNvSpPr>
            <p:nvPr/>
          </p:nvSpPr>
          <p:spPr bwMode="auto">
            <a:xfrm>
              <a:off x="395288" y="3805262"/>
              <a:ext cx="8027987" cy="684212"/>
            </a:xfrm>
            <a:prstGeom prst="rect">
              <a:avLst/>
            </a:prstGeom>
            <a:noFill/>
            <a:ln w="9525">
              <a:noFill/>
              <a:miter lim="800000"/>
              <a:headEnd/>
              <a:tailEnd/>
            </a:ln>
            <a:effectLst/>
          </p:spPr>
          <p:txBody>
            <a:bodyPr/>
            <a:lstStyle/>
            <a:p>
              <a:r>
                <a:rPr lang="en-GB" sz="2400" dirty="0"/>
                <a:t>Transport</a:t>
              </a:r>
              <a:endParaRPr lang="en-US" sz="2400" dirty="0"/>
            </a:p>
          </p:txBody>
        </p:sp>
        <p:sp>
          <p:nvSpPr>
            <p:cNvPr id="38915" name="Rectangle 3"/>
            <p:cNvSpPr>
              <a:spLocks noChangeArrowheads="1"/>
            </p:cNvSpPr>
            <p:nvPr/>
          </p:nvSpPr>
          <p:spPr bwMode="auto">
            <a:xfrm>
              <a:off x="371280" y="4203721"/>
              <a:ext cx="7782120" cy="1328569"/>
            </a:xfrm>
            <a:prstGeom prst="rect">
              <a:avLst/>
            </a:prstGeom>
            <a:noFill/>
            <a:ln w="9525">
              <a:noFill/>
              <a:miter lim="800000"/>
              <a:headEnd/>
              <a:tailEnd/>
            </a:ln>
            <a:effectLst/>
          </p:spPr>
          <p:txBody>
            <a:bodyPr wrap="square">
              <a:spAutoFit/>
            </a:bodyPr>
            <a:lstStyle/>
            <a:p>
              <a:pPr algn="just">
                <a:lnSpc>
                  <a:spcPct val="120000"/>
                </a:lnSpc>
                <a:spcBef>
                  <a:spcPts val="500"/>
                </a:spcBef>
                <a:spcAft>
                  <a:spcPts val="500"/>
                </a:spcAft>
                <a:buClr>
                  <a:srgbClr val="0099FF"/>
                </a:buClr>
              </a:pPr>
              <a:r>
                <a:rPr lang="en-GB" b="0" dirty="0"/>
                <a:t>Movement of work between departments or offices that does not add to the value of the product or service.</a:t>
              </a:r>
            </a:p>
            <a:p>
              <a:pPr algn="just">
                <a:lnSpc>
                  <a:spcPct val="120000"/>
                </a:lnSpc>
                <a:spcBef>
                  <a:spcPts val="500"/>
                </a:spcBef>
                <a:spcAft>
                  <a:spcPts val="500"/>
                </a:spcAft>
                <a:buClr>
                  <a:srgbClr val="0099FF"/>
                </a:buClr>
                <a:buFontTx/>
                <a:buChar char="•"/>
              </a:pPr>
              <a:r>
                <a:rPr lang="en-GB" b="0" i="1" dirty="0"/>
                <a:t> </a:t>
              </a:r>
              <a:r>
                <a:rPr lang="en-GB" b="0" dirty="0"/>
                <a:t>Multiple approvals across different </a:t>
              </a:r>
              <a:r>
                <a:rPr lang="en-GB" b="0" dirty="0" smtClean="0"/>
                <a:t>departments.</a:t>
              </a:r>
              <a:endParaRPr lang="en-GB" b="0" i="1" dirty="0"/>
            </a:p>
          </p:txBody>
        </p:sp>
      </p:grpSp>
      <p:grpSp>
        <p:nvGrpSpPr>
          <p:cNvPr id="24" name="Group 9"/>
          <p:cNvGrpSpPr>
            <a:grpSpLocks/>
          </p:cNvGrpSpPr>
          <p:nvPr/>
        </p:nvGrpSpPr>
        <p:grpSpPr bwMode="auto">
          <a:xfrm>
            <a:off x="357710" y="2832842"/>
            <a:ext cx="8027986" cy="1814513"/>
            <a:chOff x="249" y="2340"/>
            <a:chExt cx="5057" cy="1143"/>
          </a:xfrm>
        </p:grpSpPr>
        <p:sp>
          <p:nvSpPr>
            <p:cNvPr id="25" name="Rectangle 3"/>
            <p:cNvSpPr>
              <a:spLocks noChangeArrowheads="1"/>
            </p:cNvSpPr>
            <p:nvPr/>
          </p:nvSpPr>
          <p:spPr bwMode="auto">
            <a:xfrm>
              <a:off x="249" y="2340"/>
              <a:ext cx="5057" cy="431"/>
            </a:xfrm>
            <a:prstGeom prst="rect">
              <a:avLst/>
            </a:prstGeom>
            <a:noFill/>
            <a:ln w="9525">
              <a:noFill/>
              <a:miter lim="800000"/>
              <a:headEnd/>
              <a:tailEnd/>
            </a:ln>
            <a:effectLst/>
          </p:spPr>
          <p:txBody>
            <a:bodyPr/>
            <a:lstStyle/>
            <a:p>
              <a:r>
                <a:rPr lang="en-GB" sz="2400" dirty="0" smtClean="0"/>
                <a:t>(Over) Processing</a:t>
              </a:r>
              <a:endParaRPr lang="en-US" sz="2400" dirty="0"/>
            </a:p>
          </p:txBody>
        </p:sp>
        <p:sp>
          <p:nvSpPr>
            <p:cNvPr id="26" name="Rectangle 5"/>
            <p:cNvSpPr>
              <a:spLocks noChangeArrowheads="1"/>
            </p:cNvSpPr>
            <p:nvPr/>
          </p:nvSpPr>
          <p:spPr bwMode="auto">
            <a:xfrm>
              <a:off x="249" y="2646"/>
              <a:ext cx="4983" cy="837"/>
            </a:xfrm>
            <a:prstGeom prst="rect">
              <a:avLst/>
            </a:prstGeom>
            <a:noFill/>
            <a:ln w="9525" algn="ctr">
              <a:noFill/>
              <a:miter lim="800000"/>
              <a:headEnd/>
              <a:tailEnd/>
            </a:ln>
            <a:effectLst/>
          </p:spPr>
          <p:txBody>
            <a:bodyPr wrap="square">
              <a:spAutoFit/>
            </a:bodyPr>
            <a:lstStyle/>
            <a:p>
              <a:pPr algn="just">
                <a:lnSpc>
                  <a:spcPct val="120000"/>
                </a:lnSpc>
                <a:spcBef>
                  <a:spcPts val="500"/>
                </a:spcBef>
                <a:spcAft>
                  <a:spcPts val="500"/>
                </a:spcAft>
                <a:buClr>
                  <a:srgbClr val="0099FF"/>
                </a:buClr>
              </a:pPr>
              <a:r>
                <a:rPr lang="en-GB" b="0" dirty="0"/>
                <a:t>Adding more value to a service or product than customers want or will pay for.</a:t>
              </a:r>
            </a:p>
            <a:p>
              <a:pPr algn="just">
                <a:lnSpc>
                  <a:spcPct val="120000"/>
                </a:lnSpc>
                <a:spcBef>
                  <a:spcPts val="500"/>
                </a:spcBef>
                <a:spcAft>
                  <a:spcPts val="500"/>
                </a:spcAft>
                <a:buClr>
                  <a:srgbClr val="0099FF"/>
                </a:buClr>
                <a:buFontTx/>
                <a:buChar char="•"/>
              </a:pPr>
              <a:r>
                <a:rPr lang="en-GB" b="0" dirty="0"/>
                <a:t> Capturing extra information from the customer which is not used.</a:t>
              </a:r>
              <a:endParaRPr lang="en-GB" dirty="0"/>
            </a:p>
          </p:txBody>
        </p:sp>
      </p:grpSp>
      <p:sp>
        <p:nvSpPr>
          <p:cNvPr id="28" name="TextBox 27"/>
          <p:cNvSpPr txBox="1"/>
          <p:nvPr/>
        </p:nvSpPr>
        <p:spPr>
          <a:xfrm>
            <a:off x="33868" y="27516"/>
            <a:ext cx="3776132" cy="954107"/>
          </a:xfrm>
          <a:prstGeom prst="rect">
            <a:avLst/>
          </a:prstGeom>
          <a:noFill/>
        </p:spPr>
        <p:txBody>
          <a:bodyPr wrap="square" rtlCol="0">
            <a:spAutoFit/>
          </a:bodyPr>
          <a:lstStyle/>
          <a:p>
            <a:r>
              <a:rPr lang="en-GB" sz="2800" b="1" dirty="0">
                <a:solidFill>
                  <a:srgbClr val="007BA7"/>
                </a:solidFill>
              </a:rPr>
              <a:t>Waste </a:t>
            </a:r>
            <a:r>
              <a:rPr lang="en-GB" sz="2800" b="1" dirty="0" smtClean="0">
                <a:solidFill>
                  <a:srgbClr val="007BA7"/>
                </a:solidFill>
              </a:rPr>
              <a:t>(2 </a:t>
            </a:r>
            <a:r>
              <a:rPr lang="en-GB" sz="2800" b="1" dirty="0">
                <a:solidFill>
                  <a:srgbClr val="007BA7"/>
                </a:solidFill>
              </a:rPr>
              <a:t>o</a:t>
            </a:r>
            <a:r>
              <a:rPr lang="en-GB" sz="2800" b="1" dirty="0" smtClean="0">
                <a:solidFill>
                  <a:srgbClr val="007BA7"/>
                </a:solidFill>
              </a:rPr>
              <a:t>f </a:t>
            </a:r>
            <a:r>
              <a:rPr lang="en-GB" sz="2800" b="1" dirty="0">
                <a:solidFill>
                  <a:srgbClr val="007BA7"/>
                </a:solidFill>
              </a:rPr>
              <a:t>4)</a:t>
            </a:r>
            <a:endParaRPr lang="en-US" sz="2800" b="1" dirty="0">
              <a:solidFill>
                <a:srgbClr val="007BA7"/>
              </a:solidFill>
            </a:endParaRPr>
          </a:p>
          <a:p>
            <a:endParaRPr lang="en-US" sz="2800" b="1" dirty="0" smtClean="0">
              <a:solidFill>
                <a:srgbClr val="007BA7"/>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p:cTn id="7" dur="500" fill="hold"/>
                                        <p:tgtEl>
                                          <p:spTgt spid="23"/>
                                        </p:tgtEl>
                                        <p:attrNameLst>
                                          <p:attrName>ppt_w</p:attrName>
                                        </p:attrNameLst>
                                      </p:cBhvr>
                                      <p:tavLst>
                                        <p:tav tm="0">
                                          <p:val>
                                            <p:fltVal val="0"/>
                                          </p:val>
                                        </p:tav>
                                        <p:tav tm="100000">
                                          <p:val>
                                            <p:strVal val="#ppt_w"/>
                                          </p:val>
                                        </p:tav>
                                      </p:tavLst>
                                    </p:anim>
                                    <p:anim calcmode="lin" valueType="num">
                                      <p:cBhvr>
                                        <p:cTn id="8" dur="500" fill="hold"/>
                                        <p:tgtEl>
                                          <p:spTgt spid="23"/>
                                        </p:tgtEl>
                                        <p:attrNameLst>
                                          <p:attrName>ppt_h</p:attrName>
                                        </p:attrNameLst>
                                      </p:cBhvr>
                                      <p:tavLst>
                                        <p:tav tm="0">
                                          <p:val>
                                            <p:fltVal val="0"/>
                                          </p:val>
                                        </p:tav>
                                        <p:tav tm="100000">
                                          <p:val>
                                            <p:strVal val="#ppt_h"/>
                                          </p:val>
                                        </p:tav>
                                      </p:tavLst>
                                    </p:anim>
                                    <p:animEffect transition="in" filter="fade">
                                      <p:cBhvr>
                                        <p:cTn id="9" dur="500"/>
                                        <p:tgtEl>
                                          <p:spTgt spid="23"/>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0" fill="hold" nodeType="clickEffect">
                                  <p:stCondLst>
                                    <p:cond delay="0"/>
                                  </p:stCondLst>
                                  <p:childTnLst>
                                    <p:set>
                                      <p:cBhvr>
                                        <p:cTn id="13" dur="1" fill="hold">
                                          <p:stCondLst>
                                            <p:cond delay="0"/>
                                          </p:stCondLst>
                                        </p:cTn>
                                        <p:tgtEl>
                                          <p:spTgt spid="24"/>
                                        </p:tgtEl>
                                        <p:attrNameLst>
                                          <p:attrName>style.visibility</p:attrName>
                                        </p:attrNameLst>
                                      </p:cBhvr>
                                      <p:to>
                                        <p:strVal val="visible"/>
                                      </p:to>
                                    </p:set>
                                    <p:anim calcmode="lin" valueType="num">
                                      <p:cBhvr>
                                        <p:cTn id="14" dur="500" fill="hold"/>
                                        <p:tgtEl>
                                          <p:spTgt spid="24"/>
                                        </p:tgtEl>
                                        <p:attrNameLst>
                                          <p:attrName>ppt_w</p:attrName>
                                        </p:attrNameLst>
                                      </p:cBhvr>
                                      <p:tavLst>
                                        <p:tav tm="0">
                                          <p:val>
                                            <p:fltVal val="0"/>
                                          </p:val>
                                        </p:tav>
                                        <p:tav tm="100000">
                                          <p:val>
                                            <p:strVal val="#ppt_w"/>
                                          </p:val>
                                        </p:tav>
                                      </p:tavLst>
                                    </p:anim>
                                    <p:anim calcmode="lin" valueType="num">
                                      <p:cBhvr>
                                        <p:cTn id="15" dur="500" fill="hold"/>
                                        <p:tgtEl>
                                          <p:spTgt spid="24"/>
                                        </p:tgtEl>
                                        <p:attrNameLst>
                                          <p:attrName>ppt_h</p:attrName>
                                        </p:attrNameLst>
                                      </p:cBhvr>
                                      <p:tavLst>
                                        <p:tav tm="0">
                                          <p:val>
                                            <p:fltVal val="0"/>
                                          </p:val>
                                        </p:tav>
                                        <p:tav tm="100000">
                                          <p:val>
                                            <p:strVal val="#ppt_h"/>
                                          </p:val>
                                        </p:tav>
                                      </p:tavLst>
                                    </p:anim>
                                    <p:animEffect transition="in" filter="fade">
                                      <p:cBhvr>
                                        <p:cTn id="16"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0"/>
          <p:cNvGrpSpPr>
            <a:grpSpLocks/>
          </p:cNvGrpSpPr>
          <p:nvPr/>
        </p:nvGrpSpPr>
        <p:grpSpPr bwMode="auto">
          <a:xfrm>
            <a:off x="357710" y="2525756"/>
            <a:ext cx="8027987" cy="2232026"/>
            <a:chOff x="249" y="614"/>
            <a:chExt cx="5057" cy="1406"/>
          </a:xfrm>
        </p:grpSpPr>
        <p:sp>
          <p:nvSpPr>
            <p:cNvPr id="39938" name="Rectangle 2"/>
            <p:cNvSpPr>
              <a:spLocks noChangeArrowheads="1"/>
            </p:cNvSpPr>
            <p:nvPr/>
          </p:nvSpPr>
          <p:spPr bwMode="auto">
            <a:xfrm>
              <a:off x="249" y="614"/>
              <a:ext cx="5057" cy="431"/>
            </a:xfrm>
            <a:prstGeom prst="rect">
              <a:avLst/>
            </a:prstGeom>
            <a:noFill/>
            <a:ln w="9525">
              <a:noFill/>
              <a:miter lim="800000"/>
              <a:headEnd/>
              <a:tailEnd/>
            </a:ln>
            <a:effectLst/>
          </p:spPr>
          <p:txBody>
            <a:bodyPr/>
            <a:lstStyle/>
            <a:p>
              <a:r>
                <a:rPr lang="en-GB" sz="2400" dirty="0"/>
                <a:t>Motion</a:t>
              </a:r>
              <a:endParaRPr lang="en-US" sz="2400" dirty="0"/>
            </a:p>
          </p:txBody>
        </p:sp>
        <p:sp>
          <p:nvSpPr>
            <p:cNvPr id="39940" name="Rectangle 4"/>
            <p:cNvSpPr>
              <a:spLocks noChangeArrowheads="1"/>
            </p:cNvSpPr>
            <p:nvPr/>
          </p:nvSpPr>
          <p:spPr bwMode="auto">
            <a:xfrm>
              <a:off x="249" y="870"/>
              <a:ext cx="4935" cy="1150"/>
            </a:xfrm>
            <a:prstGeom prst="rect">
              <a:avLst/>
            </a:prstGeom>
            <a:noFill/>
            <a:ln w="9525" algn="ctr">
              <a:noFill/>
              <a:miter lim="800000"/>
              <a:headEnd/>
              <a:tailEnd/>
            </a:ln>
            <a:effectLst/>
          </p:spPr>
          <p:txBody>
            <a:bodyPr wrap="square">
              <a:spAutoFit/>
            </a:bodyPr>
            <a:lstStyle/>
            <a:p>
              <a:pPr algn="just">
                <a:lnSpc>
                  <a:spcPct val="120000"/>
                </a:lnSpc>
                <a:spcBef>
                  <a:spcPts val="500"/>
                </a:spcBef>
                <a:spcAft>
                  <a:spcPts val="500"/>
                </a:spcAft>
                <a:buClr>
                  <a:srgbClr val="0099FF"/>
                </a:buClr>
              </a:pPr>
              <a:r>
                <a:rPr lang="en-GB" dirty="0"/>
                <a:t>Needless movement of </a:t>
              </a:r>
              <a:r>
                <a:rPr lang="en-GB" dirty="0" smtClean="0"/>
                <a:t>people. </a:t>
              </a:r>
              <a:endParaRPr lang="en-GB" dirty="0"/>
            </a:p>
            <a:p>
              <a:pPr algn="just">
                <a:lnSpc>
                  <a:spcPct val="120000"/>
                </a:lnSpc>
                <a:spcBef>
                  <a:spcPts val="500"/>
                </a:spcBef>
                <a:spcAft>
                  <a:spcPts val="500"/>
                </a:spcAft>
                <a:buClr>
                  <a:srgbClr val="0099FF"/>
                </a:buClr>
              </a:pPr>
              <a:r>
                <a:rPr lang="en-GB" dirty="0"/>
                <a:t>While </a:t>
              </a:r>
              <a:r>
                <a:rPr lang="en-GB" dirty="0" smtClean="0"/>
                <a:t>‘transportation’ </a:t>
              </a:r>
              <a:r>
                <a:rPr lang="en-GB" dirty="0"/>
                <a:t>refers to the movement of </a:t>
              </a:r>
              <a:r>
                <a:rPr lang="en-GB" dirty="0" smtClean="0"/>
                <a:t>work</a:t>
              </a:r>
              <a:r>
                <a:rPr lang="en-GB" dirty="0"/>
                <a:t>, </a:t>
              </a:r>
              <a:r>
                <a:rPr lang="en-GB" dirty="0" smtClean="0"/>
                <a:t>‘motion’ </a:t>
              </a:r>
              <a:r>
                <a:rPr lang="en-GB" dirty="0"/>
                <a:t>involves movement of </a:t>
              </a:r>
              <a:r>
                <a:rPr lang="en-GB" dirty="0" smtClean="0"/>
                <a:t>workers.</a:t>
              </a:r>
              <a:endParaRPr lang="en-GB" dirty="0"/>
            </a:p>
            <a:p>
              <a:pPr marL="195263" indent="-195263" algn="just">
                <a:lnSpc>
                  <a:spcPct val="120000"/>
                </a:lnSpc>
                <a:spcBef>
                  <a:spcPts val="500"/>
                </a:spcBef>
                <a:spcAft>
                  <a:spcPts val="500"/>
                </a:spcAft>
                <a:buClr>
                  <a:srgbClr val="0099FF"/>
                </a:buClr>
                <a:buFontTx/>
                <a:buChar char="•"/>
              </a:pPr>
              <a:r>
                <a:rPr lang="en-GB" dirty="0" smtClean="0"/>
                <a:t>Running </a:t>
              </a:r>
              <a:r>
                <a:rPr lang="en-GB" dirty="0"/>
                <a:t>to a printer on a different floor for a printout.</a:t>
              </a:r>
            </a:p>
          </p:txBody>
        </p:sp>
      </p:grpSp>
      <p:grpSp>
        <p:nvGrpSpPr>
          <p:cNvPr id="3" name="Group 11"/>
          <p:cNvGrpSpPr>
            <a:grpSpLocks/>
          </p:cNvGrpSpPr>
          <p:nvPr/>
        </p:nvGrpSpPr>
        <p:grpSpPr bwMode="auto">
          <a:xfrm>
            <a:off x="357710" y="908243"/>
            <a:ext cx="8027987" cy="1408113"/>
            <a:chOff x="249" y="2651"/>
            <a:chExt cx="5057" cy="887"/>
          </a:xfrm>
        </p:grpSpPr>
        <p:sp>
          <p:nvSpPr>
            <p:cNvPr id="39948" name="Rectangle 12"/>
            <p:cNvSpPr>
              <a:spLocks noChangeArrowheads="1"/>
            </p:cNvSpPr>
            <p:nvPr/>
          </p:nvSpPr>
          <p:spPr bwMode="auto">
            <a:xfrm>
              <a:off x="249" y="2651"/>
              <a:ext cx="5057" cy="431"/>
            </a:xfrm>
            <a:prstGeom prst="rect">
              <a:avLst/>
            </a:prstGeom>
            <a:noFill/>
            <a:ln w="9525">
              <a:noFill/>
              <a:miter lim="800000"/>
              <a:headEnd/>
              <a:tailEnd/>
            </a:ln>
            <a:effectLst/>
          </p:spPr>
          <p:txBody>
            <a:bodyPr/>
            <a:lstStyle/>
            <a:p>
              <a:r>
                <a:rPr lang="en-GB" sz="2400" dirty="0"/>
                <a:t>Inventory</a:t>
              </a:r>
              <a:endParaRPr lang="en-US" sz="2400" dirty="0"/>
            </a:p>
          </p:txBody>
        </p:sp>
        <p:sp>
          <p:nvSpPr>
            <p:cNvPr id="39949" name="Rectangle 13"/>
            <p:cNvSpPr>
              <a:spLocks noChangeArrowheads="1"/>
            </p:cNvSpPr>
            <p:nvPr/>
          </p:nvSpPr>
          <p:spPr bwMode="auto">
            <a:xfrm>
              <a:off x="249" y="2934"/>
              <a:ext cx="4785" cy="604"/>
            </a:xfrm>
            <a:prstGeom prst="rect">
              <a:avLst/>
            </a:prstGeom>
            <a:noFill/>
            <a:ln w="9525" algn="ctr">
              <a:noFill/>
              <a:miter lim="800000"/>
              <a:headEnd/>
              <a:tailEnd/>
            </a:ln>
            <a:effectLst/>
          </p:spPr>
          <p:txBody>
            <a:bodyPr wrap="square">
              <a:spAutoFit/>
            </a:bodyPr>
            <a:lstStyle/>
            <a:p>
              <a:pPr algn="just">
                <a:lnSpc>
                  <a:spcPct val="120000"/>
                </a:lnSpc>
                <a:spcBef>
                  <a:spcPts val="500"/>
                </a:spcBef>
                <a:spcAft>
                  <a:spcPts val="500"/>
                </a:spcAft>
                <a:buClr>
                  <a:srgbClr val="0099FF"/>
                </a:buClr>
              </a:pPr>
              <a:r>
                <a:rPr lang="en-GB" dirty="0"/>
                <a:t> More materials or information on hand than is currently </a:t>
              </a:r>
              <a:r>
                <a:rPr lang="en-GB" dirty="0" smtClean="0"/>
                <a:t>required.</a:t>
              </a:r>
              <a:endParaRPr lang="en-GB" dirty="0"/>
            </a:p>
            <a:p>
              <a:pPr marL="195263" indent="-195263" algn="just">
                <a:lnSpc>
                  <a:spcPct val="120000"/>
                </a:lnSpc>
                <a:spcBef>
                  <a:spcPts val="500"/>
                </a:spcBef>
                <a:spcAft>
                  <a:spcPts val="500"/>
                </a:spcAft>
                <a:buClr>
                  <a:srgbClr val="0099FF"/>
                </a:buClr>
                <a:buFontTx/>
                <a:buChar char="•"/>
              </a:pPr>
              <a:r>
                <a:rPr lang="en-GB" dirty="0"/>
                <a:t>100 applications waiting together for data </a:t>
              </a:r>
              <a:r>
                <a:rPr lang="en-GB" dirty="0" smtClean="0"/>
                <a:t>entry.</a:t>
              </a:r>
              <a:endParaRPr lang="en-GB" dirty="0"/>
            </a:p>
          </p:txBody>
        </p:sp>
      </p:grpSp>
      <p:sp>
        <p:nvSpPr>
          <p:cNvPr id="12" name="TextBox 11"/>
          <p:cNvSpPr txBox="1"/>
          <p:nvPr/>
        </p:nvSpPr>
        <p:spPr>
          <a:xfrm>
            <a:off x="33868" y="27516"/>
            <a:ext cx="5757332" cy="954107"/>
          </a:xfrm>
          <a:prstGeom prst="rect">
            <a:avLst/>
          </a:prstGeom>
          <a:noFill/>
        </p:spPr>
        <p:txBody>
          <a:bodyPr wrap="square" rtlCol="0">
            <a:spAutoFit/>
          </a:bodyPr>
          <a:lstStyle/>
          <a:p>
            <a:r>
              <a:rPr lang="en-GB" sz="2800" b="1" dirty="0">
                <a:solidFill>
                  <a:srgbClr val="007BA7"/>
                </a:solidFill>
              </a:rPr>
              <a:t>Waste </a:t>
            </a:r>
            <a:r>
              <a:rPr lang="en-GB" sz="2800" b="1" dirty="0" smtClean="0">
                <a:solidFill>
                  <a:srgbClr val="007BA7"/>
                </a:solidFill>
              </a:rPr>
              <a:t>(3 </a:t>
            </a:r>
            <a:r>
              <a:rPr lang="en-GB" sz="2800" b="1" dirty="0">
                <a:solidFill>
                  <a:srgbClr val="007BA7"/>
                </a:solidFill>
              </a:rPr>
              <a:t>o</a:t>
            </a:r>
            <a:r>
              <a:rPr lang="en-GB" sz="2800" b="1" dirty="0" smtClean="0">
                <a:solidFill>
                  <a:srgbClr val="007BA7"/>
                </a:solidFill>
              </a:rPr>
              <a:t>f </a:t>
            </a:r>
            <a:r>
              <a:rPr lang="en-GB" sz="2800" b="1" dirty="0">
                <a:solidFill>
                  <a:srgbClr val="007BA7"/>
                </a:solidFill>
              </a:rPr>
              <a:t>4)</a:t>
            </a:r>
            <a:endParaRPr lang="en-US" sz="2800" b="1" dirty="0">
              <a:solidFill>
                <a:srgbClr val="007BA7"/>
              </a:solidFill>
            </a:endParaRPr>
          </a:p>
          <a:p>
            <a:endParaRPr lang="en-US" sz="2800" b="1" dirty="0" smtClean="0">
              <a:solidFill>
                <a:srgbClr val="007BA7"/>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p:cTn id="14" dur="500" fill="hold"/>
                                        <p:tgtEl>
                                          <p:spTgt spid="2"/>
                                        </p:tgtEl>
                                        <p:attrNameLst>
                                          <p:attrName>ppt_w</p:attrName>
                                        </p:attrNameLst>
                                      </p:cBhvr>
                                      <p:tavLst>
                                        <p:tav tm="0">
                                          <p:val>
                                            <p:fltVal val="0"/>
                                          </p:val>
                                        </p:tav>
                                        <p:tav tm="100000">
                                          <p:val>
                                            <p:strVal val="#ppt_w"/>
                                          </p:val>
                                        </p:tav>
                                      </p:tavLst>
                                    </p:anim>
                                    <p:anim calcmode="lin" valueType="num">
                                      <p:cBhvr>
                                        <p:cTn id="15" dur="500" fill="hold"/>
                                        <p:tgtEl>
                                          <p:spTgt spid="2"/>
                                        </p:tgtEl>
                                        <p:attrNameLst>
                                          <p:attrName>ppt_h</p:attrName>
                                        </p:attrNameLst>
                                      </p:cBhvr>
                                      <p:tavLst>
                                        <p:tav tm="0">
                                          <p:val>
                                            <p:fltVal val="0"/>
                                          </p:val>
                                        </p:tav>
                                        <p:tav tm="100000">
                                          <p:val>
                                            <p:strVal val="#ppt_h"/>
                                          </p:val>
                                        </p:tav>
                                      </p:tavLst>
                                    </p:anim>
                                    <p:animEffect transition="in" filter="fade">
                                      <p:cBhvr>
                                        <p:cTn id="16"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11"/>
          <p:cNvGrpSpPr>
            <a:grpSpLocks/>
          </p:cNvGrpSpPr>
          <p:nvPr/>
        </p:nvGrpSpPr>
        <p:grpSpPr bwMode="auto">
          <a:xfrm>
            <a:off x="357012" y="1128112"/>
            <a:ext cx="8027987" cy="1574799"/>
            <a:chOff x="249" y="519"/>
            <a:chExt cx="5057" cy="992"/>
          </a:xfrm>
        </p:grpSpPr>
        <p:sp>
          <p:nvSpPr>
            <p:cNvPr id="40972" name="Rectangle 12"/>
            <p:cNvSpPr>
              <a:spLocks noChangeArrowheads="1"/>
            </p:cNvSpPr>
            <p:nvPr/>
          </p:nvSpPr>
          <p:spPr bwMode="auto">
            <a:xfrm>
              <a:off x="249" y="519"/>
              <a:ext cx="5057" cy="431"/>
            </a:xfrm>
            <a:prstGeom prst="rect">
              <a:avLst/>
            </a:prstGeom>
            <a:noFill/>
            <a:ln w="9525">
              <a:noFill/>
              <a:miter lim="800000"/>
              <a:headEnd/>
              <a:tailEnd/>
            </a:ln>
            <a:effectLst/>
          </p:spPr>
          <p:txBody>
            <a:bodyPr/>
            <a:lstStyle/>
            <a:p>
              <a:r>
                <a:rPr lang="en-GB" sz="2400" dirty="0" smtClean="0"/>
                <a:t>Defects/Inspection</a:t>
              </a:r>
              <a:endParaRPr lang="en-US" sz="2400" dirty="0"/>
            </a:p>
          </p:txBody>
        </p:sp>
        <p:sp>
          <p:nvSpPr>
            <p:cNvPr id="40973" name="Rectangle 13"/>
            <p:cNvSpPr>
              <a:spLocks noChangeArrowheads="1"/>
            </p:cNvSpPr>
            <p:nvPr/>
          </p:nvSpPr>
          <p:spPr bwMode="auto">
            <a:xfrm>
              <a:off x="249" y="907"/>
              <a:ext cx="4919" cy="604"/>
            </a:xfrm>
            <a:prstGeom prst="rect">
              <a:avLst/>
            </a:prstGeom>
            <a:noFill/>
            <a:ln w="9525" algn="ctr">
              <a:noFill/>
              <a:miter lim="800000"/>
              <a:headEnd/>
              <a:tailEnd/>
            </a:ln>
            <a:effectLst/>
          </p:spPr>
          <p:txBody>
            <a:bodyPr wrap="square">
              <a:spAutoFit/>
            </a:bodyPr>
            <a:lstStyle/>
            <a:p>
              <a:pPr algn="just">
                <a:lnSpc>
                  <a:spcPct val="120000"/>
                </a:lnSpc>
                <a:spcBef>
                  <a:spcPts val="500"/>
                </a:spcBef>
                <a:spcAft>
                  <a:spcPts val="500"/>
                </a:spcAft>
                <a:buClr>
                  <a:srgbClr val="0099FF"/>
                </a:buClr>
              </a:pPr>
              <a:r>
                <a:rPr lang="en-GB" b="0" dirty="0"/>
                <a:t>Any aspect of the service that does not conform to customer needs.</a:t>
              </a:r>
            </a:p>
            <a:p>
              <a:pPr marL="246063" indent="-246063" algn="just">
                <a:lnSpc>
                  <a:spcPct val="120000"/>
                </a:lnSpc>
                <a:spcBef>
                  <a:spcPts val="500"/>
                </a:spcBef>
                <a:spcAft>
                  <a:spcPts val="500"/>
                </a:spcAft>
                <a:buClr>
                  <a:srgbClr val="0099FF"/>
                </a:buClr>
                <a:buFontTx/>
                <a:buChar char="•"/>
              </a:pPr>
              <a:r>
                <a:rPr lang="en-GB" b="0" dirty="0" smtClean="0"/>
                <a:t>Incorrect </a:t>
              </a:r>
              <a:r>
                <a:rPr lang="en-GB" b="0" dirty="0"/>
                <a:t>customer details captured in the system.</a:t>
              </a:r>
            </a:p>
          </p:txBody>
        </p:sp>
      </p:grpSp>
      <p:sp>
        <p:nvSpPr>
          <p:cNvPr id="34" name="TextBox 33"/>
          <p:cNvSpPr txBox="1"/>
          <p:nvPr/>
        </p:nvSpPr>
        <p:spPr>
          <a:xfrm>
            <a:off x="33868" y="27516"/>
            <a:ext cx="5376332" cy="954107"/>
          </a:xfrm>
          <a:prstGeom prst="rect">
            <a:avLst/>
          </a:prstGeom>
          <a:noFill/>
        </p:spPr>
        <p:txBody>
          <a:bodyPr wrap="square" rtlCol="0">
            <a:spAutoFit/>
          </a:bodyPr>
          <a:lstStyle/>
          <a:p>
            <a:r>
              <a:rPr lang="en-GB" sz="2800" b="1" dirty="0">
                <a:solidFill>
                  <a:srgbClr val="007BA7"/>
                </a:solidFill>
              </a:rPr>
              <a:t>Waste </a:t>
            </a:r>
            <a:r>
              <a:rPr lang="en-GB" sz="2800" b="1" dirty="0" smtClean="0">
                <a:solidFill>
                  <a:srgbClr val="007BA7"/>
                </a:solidFill>
              </a:rPr>
              <a:t>(4 </a:t>
            </a:r>
            <a:r>
              <a:rPr lang="en-GB" sz="2800" b="1" dirty="0">
                <a:solidFill>
                  <a:srgbClr val="007BA7"/>
                </a:solidFill>
              </a:rPr>
              <a:t>o</a:t>
            </a:r>
            <a:r>
              <a:rPr lang="en-GB" sz="2800" b="1" dirty="0" smtClean="0">
                <a:solidFill>
                  <a:srgbClr val="007BA7"/>
                </a:solidFill>
              </a:rPr>
              <a:t>f </a:t>
            </a:r>
            <a:r>
              <a:rPr lang="en-GB" sz="2800" b="1" dirty="0">
                <a:solidFill>
                  <a:srgbClr val="007BA7"/>
                </a:solidFill>
              </a:rPr>
              <a:t>4)</a:t>
            </a:r>
            <a:endParaRPr lang="en-US" sz="2800" b="1" dirty="0">
              <a:solidFill>
                <a:srgbClr val="007BA7"/>
              </a:solidFill>
            </a:endParaRPr>
          </a:p>
          <a:p>
            <a:endParaRPr lang="en-US" sz="2800" b="1" dirty="0" smtClean="0">
              <a:solidFill>
                <a:srgbClr val="007BA7"/>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bwMode="auto">
          <a:xfrm>
            <a:off x="64046" y="879462"/>
            <a:ext cx="6000760" cy="5357850"/>
          </a:xfrm>
          <a:prstGeom prst="rect">
            <a:avLst/>
          </a:prstGeom>
          <a:solidFill>
            <a:schemeClr val="bg1">
              <a:lumMod val="95000"/>
            </a:schemeClr>
          </a:solidFill>
          <a:ln w="9525" cap="flat" cmpd="sng" algn="ctr">
            <a:noFill/>
            <a:prstDash val="solid"/>
            <a:round/>
            <a:headEnd type="none" w="med" len="med"/>
            <a:tailEnd type="triangl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000" b="0" i="0" u="none" strike="noStrike" cap="none" normalizeH="0" baseline="0" smtClean="0">
              <a:ln>
                <a:noFill/>
              </a:ln>
              <a:solidFill>
                <a:schemeClr val="tx1"/>
              </a:solidFill>
              <a:effectLst/>
              <a:latin typeface="Arial" charset="0"/>
            </a:endParaRPr>
          </a:p>
        </p:txBody>
      </p:sp>
      <p:sp>
        <p:nvSpPr>
          <p:cNvPr id="702466" name="Rectangle 4098"/>
          <p:cNvSpPr>
            <a:spLocks noChangeArrowheads="1"/>
          </p:cNvSpPr>
          <p:nvPr/>
        </p:nvSpPr>
        <p:spPr bwMode="gray">
          <a:xfrm>
            <a:off x="142844" y="1281503"/>
            <a:ext cx="6000792" cy="4708981"/>
          </a:xfrm>
          <a:prstGeom prst="rect">
            <a:avLst/>
          </a:prstGeom>
          <a:noFill/>
          <a:ln w="12700" algn="ctr">
            <a:noFill/>
            <a:miter lim="800000"/>
            <a:headEnd/>
            <a:tailEnd/>
          </a:ln>
          <a:effectLst/>
        </p:spPr>
        <p:txBody>
          <a:bodyPr wrap="square" lIns="0" tIns="0" rIns="0" bIns="0">
            <a:spAutoFit/>
          </a:bodyPr>
          <a:lstStyle/>
          <a:p>
            <a:pPr marL="219075" indent="-219075" defTabSz="844550" eaLnBrk="0" hangingPunct="0">
              <a:spcBef>
                <a:spcPct val="30000"/>
              </a:spcBef>
              <a:buClr>
                <a:srgbClr val="FF0000"/>
              </a:buClr>
              <a:buSzPct val="65000"/>
              <a:buFont typeface="Wingdings" pitchFamily="2" charset="2"/>
              <a:buChar char="Ø"/>
              <a:tabLst>
                <a:tab pos="5830888" algn="l"/>
              </a:tabLst>
            </a:pPr>
            <a:r>
              <a:rPr lang="en-GB" b="0" dirty="0">
                <a:latin typeface="Arial" charset="0"/>
              </a:rPr>
              <a:t>Making extra copies just in case </a:t>
            </a:r>
          </a:p>
          <a:p>
            <a:pPr marL="219075" indent="-219075" defTabSz="844550" eaLnBrk="0" hangingPunct="0">
              <a:spcBef>
                <a:spcPct val="30000"/>
              </a:spcBef>
              <a:buClr>
                <a:srgbClr val="FF0000"/>
              </a:buClr>
              <a:buSzPct val="65000"/>
              <a:buFont typeface="Wingdings" pitchFamily="2" charset="2"/>
              <a:buChar char="Ø"/>
              <a:tabLst>
                <a:tab pos="5830888" algn="l"/>
              </a:tabLst>
            </a:pPr>
            <a:r>
              <a:rPr lang="en-GB" b="0" dirty="0">
                <a:latin typeface="Arial" charset="0"/>
              </a:rPr>
              <a:t>Document movement between departments</a:t>
            </a:r>
          </a:p>
          <a:p>
            <a:pPr marL="219075" indent="-219075" defTabSz="844550" eaLnBrk="0" hangingPunct="0">
              <a:spcBef>
                <a:spcPct val="30000"/>
              </a:spcBef>
              <a:buClr>
                <a:srgbClr val="FF0000"/>
              </a:buClr>
              <a:buSzPct val="65000"/>
              <a:buFont typeface="Wingdings" pitchFamily="2" charset="2"/>
              <a:buChar char="Ø"/>
              <a:tabLst>
                <a:tab pos="5830888" algn="l"/>
              </a:tabLst>
            </a:pPr>
            <a:r>
              <a:rPr lang="en-GB" b="0" dirty="0">
                <a:latin typeface="Arial" charset="0"/>
              </a:rPr>
              <a:t>Supervisory approval delays</a:t>
            </a:r>
          </a:p>
          <a:p>
            <a:pPr marL="219075" indent="-219075" defTabSz="844550" eaLnBrk="0" hangingPunct="0">
              <a:spcBef>
                <a:spcPct val="30000"/>
              </a:spcBef>
              <a:buClr>
                <a:srgbClr val="FF0000"/>
              </a:buClr>
              <a:buSzPct val="65000"/>
              <a:buFont typeface="Wingdings" pitchFamily="2" charset="2"/>
              <a:buChar char="Ø"/>
              <a:tabLst>
                <a:tab pos="5830888" algn="l"/>
              </a:tabLst>
            </a:pPr>
            <a:r>
              <a:rPr lang="en-GB" b="0" dirty="0">
                <a:latin typeface="Arial" charset="0"/>
              </a:rPr>
              <a:t>Files waiting to be worked on</a:t>
            </a:r>
          </a:p>
          <a:p>
            <a:pPr marL="219075" indent="-219075" defTabSz="844550" eaLnBrk="0" hangingPunct="0">
              <a:spcBef>
                <a:spcPct val="30000"/>
              </a:spcBef>
              <a:buClr>
                <a:srgbClr val="FF0000"/>
              </a:buClr>
              <a:buSzPct val="65000"/>
              <a:buFont typeface="Wingdings" pitchFamily="2" charset="2"/>
              <a:buChar char="Ø"/>
              <a:tabLst>
                <a:tab pos="5830888" algn="l"/>
              </a:tabLst>
            </a:pPr>
            <a:r>
              <a:rPr lang="en-GB" b="0" dirty="0">
                <a:latin typeface="Arial" charset="0"/>
              </a:rPr>
              <a:t>Multiple calls to the customer for same issue</a:t>
            </a:r>
          </a:p>
          <a:p>
            <a:pPr marL="219075" indent="-219075" defTabSz="844550" eaLnBrk="0" hangingPunct="0">
              <a:spcBef>
                <a:spcPct val="30000"/>
              </a:spcBef>
              <a:buClr>
                <a:srgbClr val="FF0000"/>
              </a:buClr>
              <a:buSzPct val="65000"/>
              <a:buFont typeface="Wingdings" pitchFamily="2" charset="2"/>
              <a:buChar char="Ø"/>
              <a:tabLst>
                <a:tab pos="5830888" algn="l"/>
              </a:tabLst>
            </a:pPr>
            <a:r>
              <a:rPr lang="en-GB" b="0" dirty="0" smtClean="0">
                <a:latin typeface="Arial" charset="0"/>
              </a:rPr>
              <a:t>Incorrect customer address</a:t>
            </a:r>
            <a:endParaRPr lang="en-GB" b="0" dirty="0">
              <a:latin typeface="Arial" charset="0"/>
            </a:endParaRPr>
          </a:p>
          <a:p>
            <a:pPr marL="219075" indent="-219075" defTabSz="844550" eaLnBrk="0" hangingPunct="0">
              <a:spcBef>
                <a:spcPct val="30000"/>
              </a:spcBef>
              <a:buClr>
                <a:srgbClr val="FF0000"/>
              </a:buClr>
              <a:buSzPct val="65000"/>
              <a:buFont typeface="Wingdings" pitchFamily="2" charset="2"/>
              <a:buChar char="Ø"/>
              <a:tabLst>
                <a:tab pos="5830888" algn="l"/>
              </a:tabLst>
            </a:pPr>
            <a:r>
              <a:rPr lang="en-GB" b="0" dirty="0">
                <a:latin typeface="Arial" charset="0"/>
              </a:rPr>
              <a:t>Cupboard </a:t>
            </a:r>
            <a:r>
              <a:rPr lang="en-GB" b="0" dirty="0" smtClean="0">
                <a:latin typeface="Arial" charset="0"/>
              </a:rPr>
              <a:t>full </a:t>
            </a:r>
            <a:r>
              <a:rPr lang="en-GB" b="0" dirty="0">
                <a:latin typeface="Arial" charset="0"/>
              </a:rPr>
              <a:t>of office supplies</a:t>
            </a:r>
          </a:p>
          <a:p>
            <a:pPr marL="219075" indent="-219075" defTabSz="844550" eaLnBrk="0" hangingPunct="0">
              <a:spcBef>
                <a:spcPct val="30000"/>
              </a:spcBef>
              <a:buClr>
                <a:srgbClr val="FF0000"/>
              </a:buClr>
              <a:buSzPct val="65000"/>
              <a:buFont typeface="Wingdings" pitchFamily="2" charset="2"/>
              <a:buChar char="Ø"/>
              <a:tabLst>
                <a:tab pos="5830888" algn="l"/>
              </a:tabLst>
            </a:pPr>
            <a:r>
              <a:rPr lang="en-GB" b="0" dirty="0">
                <a:latin typeface="Arial" charset="0"/>
              </a:rPr>
              <a:t>Capturing additional fields in the system</a:t>
            </a:r>
          </a:p>
          <a:p>
            <a:pPr marL="219075" indent="-219075" defTabSz="844550" eaLnBrk="0" hangingPunct="0">
              <a:spcBef>
                <a:spcPct val="30000"/>
              </a:spcBef>
              <a:buClr>
                <a:srgbClr val="FF0000"/>
              </a:buClr>
              <a:buSzPct val="65000"/>
              <a:buFont typeface="Wingdings" pitchFamily="2" charset="2"/>
              <a:buChar char="Ø"/>
              <a:tabLst>
                <a:tab pos="5830888" algn="l"/>
              </a:tabLst>
            </a:pPr>
            <a:r>
              <a:rPr lang="en-GB" b="0" dirty="0">
                <a:latin typeface="Arial" charset="0"/>
              </a:rPr>
              <a:t>Running for </a:t>
            </a:r>
            <a:r>
              <a:rPr lang="en-GB" b="0" dirty="0" smtClean="0">
                <a:latin typeface="Arial" charset="0"/>
              </a:rPr>
              <a:t> </a:t>
            </a:r>
            <a:r>
              <a:rPr lang="en-GB" b="0" dirty="0">
                <a:latin typeface="Arial" charset="0"/>
              </a:rPr>
              <a:t>photocopier to other floor on building</a:t>
            </a:r>
          </a:p>
          <a:p>
            <a:pPr marL="219075" indent="-219075" defTabSz="844550" eaLnBrk="0" hangingPunct="0">
              <a:spcBef>
                <a:spcPct val="30000"/>
              </a:spcBef>
              <a:buClr>
                <a:srgbClr val="FF0000"/>
              </a:buClr>
              <a:buSzPct val="65000"/>
              <a:buFont typeface="Wingdings" pitchFamily="2" charset="2"/>
              <a:buChar char="Ø"/>
              <a:tabLst>
                <a:tab pos="5830888" algn="l"/>
              </a:tabLst>
            </a:pPr>
            <a:r>
              <a:rPr lang="en-GB" b="0" dirty="0">
                <a:latin typeface="Arial" charset="0"/>
              </a:rPr>
              <a:t>Incorrect </a:t>
            </a:r>
            <a:r>
              <a:rPr lang="en-GB" b="0" dirty="0" smtClean="0">
                <a:latin typeface="Arial" charset="0"/>
              </a:rPr>
              <a:t>processing </a:t>
            </a:r>
            <a:r>
              <a:rPr lang="en-GB" b="0" dirty="0">
                <a:latin typeface="Arial" charset="0"/>
              </a:rPr>
              <a:t>of </a:t>
            </a:r>
            <a:r>
              <a:rPr lang="en-GB" b="0" dirty="0" smtClean="0">
                <a:latin typeface="Arial" charset="0"/>
              </a:rPr>
              <a:t>salary</a:t>
            </a:r>
            <a:endParaRPr lang="en-GB" b="0" dirty="0">
              <a:latin typeface="Arial" charset="0"/>
            </a:endParaRPr>
          </a:p>
          <a:p>
            <a:pPr marL="219075" indent="-219075" defTabSz="844550" eaLnBrk="0" hangingPunct="0">
              <a:spcBef>
                <a:spcPct val="30000"/>
              </a:spcBef>
              <a:buClr>
                <a:srgbClr val="FF0000"/>
              </a:buClr>
              <a:buSzPct val="65000"/>
              <a:buFont typeface="Wingdings" pitchFamily="2" charset="2"/>
              <a:buChar char="Ø"/>
              <a:tabLst>
                <a:tab pos="5830888" algn="l"/>
              </a:tabLst>
            </a:pPr>
            <a:r>
              <a:rPr lang="en-GB" b="0" dirty="0"/>
              <a:t>Customer on hold</a:t>
            </a:r>
          </a:p>
          <a:p>
            <a:pPr marL="219075" indent="-219075" defTabSz="844550" eaLnBrk="0" hangingPunct="0">
              <a:spcBef>
                <a:spcPct val="30000"/>
              </a:spcBef>
              <a:buClr>
                <a:srgbClr val="FF0000"/>
              </a:buClr>
              <a:buSzPct val="65000"/>
              <a:buFont typeface="Wingdings" pitchFamily="2" charset="2"/>
              <a:buChar char="Ø"/>
              <a:tabLst>
                <a:tab pos="5830888" algn="l"/>
              </a:tabLst>
            </a:pPr>
            <a:r>
              <a:rPr lang="en-GB" dirty="0"/>
              <a:t>F</a:t>
            </a:r>
            <a:r>
              <a:rPr lang="en-GB" b="0" dirty="0" smtClean="0">
                <a:latin typeface="Arial" charset="0"/>
              </a:rPr>
              <a:t>orms moving </a:t>
            </a:r>
            <a:r>
              <a:rPr lang="en-GB" b="0" dirty="0">
                <a:latin typeface="Arial" charset="0"/>
              </a:rPr>
              <a:t>different </a:t>
            </a:r>
            <a:r>
              <a:rPr lang="en-GB" b="0" dirty="0" smtClean="0">
                <a:latin typeface="Arial" charset="0"/>
              </a:rPr>
              <a:t>locations</a:t>
            </a:r>
            <a:endParaRPr lang="en-GB" b="0" dirty="0">
              <a:latin typeface="Arial" charset="0"/>
            </a:endParaRPr>
          </a:p>
        </p:txBody>
      </p:sp>
      <p:sp>
        <p:nvSpPr>
          <p:cNvPr id="702467" name="Rectangle 4099"/>
          <p:cNvSpPr>
            <a:spLocks noChangeArrowheads="1"/>
          </p:cNvSpPr>
          <p:nvPr/>
        </p:nvSpPr>
        <p:spPr bwMode="auto">
          <a:xfrm>
            <a:off x="-32" y="31508"/>
            <a:ext cx="8027987" cy="684213"/>
          </a:xfrm>
          <a:prstGeom prst="rect">
            <a:avLst/>
          </a:prstGeom>
          <a:noFill/>
          <a:ln w="9525">
            <a:noFill/>
            <a:miter lim="800000"/>
            <a:headEnd/>
            <a:tailEnd/>
          </a:ln>
          <a:effectLst/>
        </p:spPr>
        <p:txBody>
          <a:bodyPr/>
          <a:lstStyle/>
          <a:p>
            <a:r>
              <a:rPr lang="en-GB" sz="2800" b="1" dirty="0">
                <a:solidFill>
                  <a:srgbClr val="007BA7"/>
                </a:solidFill>
                <a:latin typeface="Arial" charset="0"/>
              </a:rPr>
              <a:t>Some </a:t>
            </a:r>
            <a:r>
              <a:rPr lang="en-GB" sz="2800" b="1" dirty="0" smtClean="0">
                <a:solidFill>
                  <a:srgbClr val="007BA7"/>
                </a:solidFill>
                <a:latin typeface="Arial" charset="0"/>
              </a:rPr>
              <a:t>daily examples</a:t>
            </a:r>
            <a:r>
              <a:rPr lang="en-GB" sz="2800" b="1" dirty="0">
                <a:solidFill>
                  <a:srgbClr val="007BA7"/>
                </a:solidFill>
                <a:latin typeface="Arial" charset="0"/>
              </a:rPr>
              <a:t>…</a:t>
            </a:r>
            <a:endParaRPr lang="en-US" sz="2800" b="1" dirty="0">
              <a:solidFill>
                <a:srgbClr val="007BA7"/>
              </a:solidFill>
              <a:latin typeface="Arial" charset="0"/>
            </a:endParaRPr>
          </a:p>
        </p:txBody>
      </p:sp>
      <p:sp>
        <p:nvSpPr>
          <p:cNvPr id="702468" name="Rectangle 4100"/>
          <p:cNvSpPr>
            <a:spLocks noChangeArrowheads="1"/>
          </p:cNvSpPr>
          <p:nvPr/>
        </p:nvSpPr>
        <p:spPr bwMode="auto">
          <a:xfrm>
            <a:off x="1142976" y="846948"/>
            <a:ext cx="2057400" cy="400110"/>
          </a:xfrm>
          <a:prstGeom prst="rect">
            <a:avLst/>
          </a:prstGeom>
          <a:noFill/>
          <a:ln w="9525">
            <a:noFill/>
            <a:miter lim="800000"/>
            <a:headEnd/>
            <a:tailEnd/>
          </a:ln>
          <a:effectLst/>
        </p:spPr>
        <p:txBody>
          <a:bodyPr>
            <a:spAutoFit/>
          </a:bodyPr>
          <a:lstStyle/>
          <a:p>
            <a:pPr algn="ctr"/>
            <a:r>
              <a:rPr lang="en-GB" b="1" dirty="0">
                <a:latin typeface="Arial" charset="0"/>
              </a:rPr>
              <a:t>Activity</a:t>
            </a:r>
            <a:endParaRPr lang="en-US" b="1" dirty="0">
              <a:latin typeface="Arial" charset="0"/>
            </a:endParaRPr>
          </a:p>
        </p:txBody>
      </p:sp>
      <p:sp>
        <p:nvSpPr>
          <p:cNvPr id="702469" name="Rectangle 4101"/>
          <p:cNvSpPr>
            <a:spLocks noChangeArrowheads="1"/>
          </p:cNvSpPr>
          <p:nvPr/>
        </p:nvSpPr>
        <p:spPr bwMode="gray">
          <a:xfrm>
            <a:off x="6813581" y="898823"/>
            <a:ext cx="2187575" cy="5109091"/>
          </a:xfrm>
          <a:prstGeom prst="rect">
            <a:avLst/>
          </a:prstGeom>
          <a:noFill/>
          <a:ln w="12700" algn="ctr">
            <a:noFill/>
            <a:miter lim="800000"/>
            <a:headEnd/>
            <a:tailEnd/>
          </a:ln>
          <a:effectLst/>
        </p:spPr>
        <p:txBody>
          <a:bodyPr wrap="square" lIns="0" tIns="0" rIns="0" bIns="0">
            <a:spAutoFit/>
          </a:bodyPr>
          <a:lstStyle/>
          <a:p>
            <a:pPr defTabSz="844550">
              <a:buClr>
                <a:srgbClr val="0066FF"/>
              </a:buClr>
              <a:buSzPct val="40000"/>
            </a:pPr>
            <a:r>
              <a:rPr lang="en-US" dirty="0">
                <a:latin typeface="Arial" charset="0"/>
              </a:rPr>
              <a:t>Waste Category</a:t>
            </a:r>
            <a:endParaRPr lang="en-GB" dirty="0">
              <a:latin typeface="Arial" charset="0"/>
            </a:endParaRPr>
          </a:p>
          <a:p>
            <a:pPr defTabSz="844550" eaLnBrk="0" hangingPunct="0">
              <a:spcBef>
                <a:spcPct val="30000"/>
              </a:spcBef>
              <a:buClr>
                <a:srgbClr val="0066FF"/>
              </a:buClr>
              <a:buSzPct val="40000"/>
              <a:buFont typeface="Monotype Sorts" pitchFamily="2" charset="2"/>
              <a:buChar char="l"/>
            </a:pPr>
            <a:r>
              <a:rPr lang="en-GB" dirty="0">
                <a:latin typeface="Arial" charset="0"/>
              </a:rPr>
              <a:t> </a:t>
            </a:r>
            <a:r>
              <a:rPr lang="en-GB" dirty="0" smtClean="0">
                <a:latin typeface="Arial" charset="0"/>
              </a:rPr>
              <a:t>Over-production</a:t>
            </a:r>
            <a:endParaRPr lang="en-GB" dirty="0">
              <a:latin typeface="Arial" charset="0"/>
            </a:endParaRPr>
          </a:p>
          <a:p>
            <a:pPr defTabSz="844550" eaLnBrk="0" hangingPunct="0">
              <a:spcBef>
                <a:spcPct val="30000"/>
              </a:spcBef>
              <a:buClr>
                <a:srgbClr val="0066FF"/>
              </a:buClr>
              <a:buSzPct val="40000"/>
              <a:buFont typeface="Monotype Sorts" pitchFamily="2" charset="2"/>
              <a:buChar char="l"/>
            </a:pPr>
            <a:r>
              <a:rPr lang="en-GB" dirty="0">
                <a:latin typeface="Arial" charset="0"/>
              </a:rPr>
              <a:t> Transport</a:t>
            </a:r>
          </a:p>
          <a:p>
            <a:pPr defTabSz="844550" eaLnBrk="0" hangingPunct="0">
              <a:spcBef>
                <a:spcPct val="30000"/>
              </a:spcBef>
              <a:buClr>
                <a:srgbClr val="0066FF"/>
              </a:buClr>
              <a:buSzPct val="40000"/>
              <a:buFont typeface="Monotype Sorts" pitchFamily="2" charset="2"/>
              <a:buChar char="l"/>
            </a:pPr>
            <a:r>
              <a:rPr lang="en-GB" dirty="0">
                <a:latin typeface="Arial" charset="0"/>
              </a:rPr>
              <a:t> Waiting</a:t>
            </a:r>
          </a:p>
          <a:p>
            <a:pPr defTabSz="844550" eaLnBrk="0" hangingPunct="0">
              <a:spcBef>
                <a:spcPct val="30000"/>
              </a:spcBef>
              <a:buClr>
                <a:srgbClr val="0066FF"/>
              </a:buClr>
              <a:buSzPct val="40000"/>
              <a:buFont typeface="Monotype Sorts" pitchFamily="2" charset="2"/>
              <a:buChar char="l"/>
            </a:pPr>
            <a:r>
              <a:rPr lang="en-GB" dirty="0">
                <a:latin typeface="Arial" charset="0"/>
              </a:rPr>
              <a:t> Inventory</a:t>
            </a:r>
          </a:p>
          <a:p>
            <a:pPr defTabSz="844550" eaLnBrk="0" hangingPunct="0">
              <a:spcBef>
                <a:spcPct val="30000"/>
              </a:spcBef>
              <a:buClr>
                <a:srgbClr val="0066FF"/>
              </a:buClr>
              <a:buSzPct val="40000"/>
              <a:buFont typeface="Monotype Sorts" pitchFamily="2" charset="2"/>
              <a:buChar char="l"/>
            </a:pPr>
            <a:r>
              <a:rPr lang="en-GB" dirty="0">
                <a:latin typeface="Arial" charset="0"/>
              </a:rPr>
              <a:t> </a:t>
            </a:r>
            <a:r>
              <a:rPr lang="en-GB" dirty="0" smtClean="0">
                <a:latin typeface="Arial" charset="0"/>
              </a:rPr>
              <a:t>Over-production </a:t>
            </a:r>
            <a:endParaRPr lang="en-GB" dirty="0">
              <a:latin typeface="Arial" charset="0"/>
            </a:endParaRPr>
          </a:p>
          <a:p>
            <a:pPr defTabSz="844550" eaLnBrk="0" hangingPunct="0">
              <a:spcBef>
                <a:spcPct val="30000"/>
              </a:spcBef>
              <a:buClr>
                <a:srgbClr val="0066FF"/>
              </a:buClr>
              <a:buSzPct val="40000"/>
              <a:buFont typeface="Monotype Sorts" pitchFamily="2" charset="2"/>
              <a:buChar char="l"/>
            </a:pPr>
            <a:r>
              <a:rPr lang="en-GB" dirty="0">
                <a:latin typeface="Arial" charset="0"/>
              </a:rPr>
              <a:t> Defect</a:t>
            </a:r>
          </a:p>
          <a:p>
            <a:pPr defTabSz="844550" eaLnBrk="0" hangingPunct="0">
              <a:spcBef>
                <a:spcPct val="30000"/>
              </a:spcBef>
              <a:buClr>
                <a:srgbClr val="0066FF"/>
              </a:buClr>
              <a:buSzPct val="40000"/>
              <a:buFont typeface="Monotype Sorts" pitchFamily="2" charset="2"/>
              <a:buChar char="l"/>
            </a:pPr>
            <a:r>
              <a:rPr lang="en-GB" dirty="0">
                <a:latin typeface="Arial" charset="0"/>
              </a:rPr>
              <a:t> Inventory</a:t>
            </a:r>
          </a:p>
          <a:p>
            <a:pPr defTabSz="844550" eaLnBrk="0" hangingPunct="0">
              <a:spcBef>
                <a:spcPct val="30000"/>
              </a:spcBef>
              <a:buClr>
                <a:srgbClr val="0066FF"/>
              </a:buClr>
              <a:buSzPct val="40000"/>
              <a:buFont typeface="Monotype Sorts" pitchFamily="2" charset="2"/>
              <a:buChar char="l"/>
            </a:pPr>
            <a:r>
              <a:rPr lang="en-GB" dirty="0">
                <a:latin typeface="Arial" charset="0"/>
              </a:rPr>
              <a:t> </a:t>
            </a:r>
            <a:r>
              <a:rPr lang="en-GB" dirty="0" smtClean="0">
                <a:latin typeface="Arial" charset="0"/>
              </a:rPr>
              <a:t>Over-processing</a:t>
            </a:r>
            <a:endParaRPr lang="en-GB" dirty="0">
              <a:latin typeface="Arial" charset="0"/>
            </a:endParaRPr>
          </a:p>
          <a:p>
            <a:pPr defTabSz="844550" eaLnBrk="0" hangingPunct="0">
              <a:spcBef>
                <a:spcPct val="30000"/>
              </a:spcBef>
              <a:buClr>
                <a:srgbClr val="0066FF"/>
              </a:buClr>
              <a:buSzPct val="40000"/>
              <a:buFont typeface="Monotype Sorts" pitchFamily="2" charset="2"/>
              <a:buChar char="l"/>
            </a:pPr>
            <a:r>
              <a:rPr lang="en-GB" dirty="0">
                <a:latin typeface="Arial" charset="0"/>
              </a:rPr>
              <a:t> Motion</a:t>
            </a:r>
          </a:p>
          <a:p>
            <a:pPr defTabSz="844550" eaLnBrk="0" hangingPunct="0">
              <a:spcBef>
                <a:spcPct val="30000"/>
              </a:spcBef>
              <a:buClr>
                <a:srgbClr val="0066FF"/>
              </a:buClr>
              <a:buSzPct val="40000"/>
              <a:buFont typeface="Monotype Sorts" pitchFamily="2" charset="2"/>
              <a:buChar char="l"/>
            </a:pPr>
            <a:r>
              <a:rPr lang="en-GB" dirty="0">
                <a:latin typeface="Arial" charset="0"/>
              </a:rPr>
              <a:t> Defect</a:t>
            </a:r>
          </a:p>
          <a:p>
            <a:pPr defTabSz="844550" eaLnBrk="0" hangingPunct="0">
              <a:spcBef>
                <a:spcPct val="30000"/>
              </a:spcBef>
              <a:buClr>
                <a:srgbClr val="0066FF"/>
              </a:buClr>
              <a:buSzPct val="40000"/>
              <a:buFont typeface="Monotype Sorts" pitchFamily="2" charset="2"/>
              <a:buChar char="l"/>
            </a:pPr>
            <a:r>
              <a:rPr lang="en-GB" dirty="0">
                <a:latin typeface="Arial" charset="0"/>
              </a:rPr>
              <a:t> </a:t>
            </a:r>
            <a:r>
              <a:rPr lang="en-GB" dirty="0"/>
              <a:t>Waiting</a:t>
            </a:r>
          </a:p>
          <a:p>
            <a:pPr defTabSz="844550" eaLnBrk="0" hangingPunct="0">
              <a:spcBef>
                <a:spcPct val="30000"/>
              </a:spcBef>
              <a:buClr>
                <a:srgbClr val="0066FF"/>
              </a:buClr>
              <a:buSzPct val="40000"/>
              <a:buFont typeface="Monotype Sorts" pitchFamily="2" charset="2"/>
              <a:buChar char="l"/>
            </a:pPr>
            <a:r>
              <a:rPr lang="en-GB" dirty="0">
                <a:latin typeface="Arial" charset="0"/>
              </a:rPr>
              <a:t> Transport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0246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0246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70246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70246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70246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70246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70246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70246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499"/>
                                          </p:stCondLst>
                                        </p:cTn>
                                        <p:tgtEl>
                                          <p:spTgt spid="702469">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499"/>
                                          </p:stCondLst>
                                        </p:cTn>
                                        <p:tgtEl>
                                          <p:spTgt spid="702469">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499"/>
                                          </p:stCondLst>
                                        </p:cTn>
                                        <p:tgtEl>
                                          <p:spTgt spid="702469">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499"/>
                                          </p:stCondLst>
                                        </p:cTn>
                                        <p:tgtEl>
                                          <p:spTgt spid="702469">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499"/>
                                          </p:stCondLst>
                                        </p:cTn>
                                        <p:tgtEl>
                                          <p:spTgt spid="702469">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2469"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0" name="Text Box 4"/>
          <p:cNvSpPr txBox="1">
            <a:spLocks noChangeArrowheads="1"/>
          </p:cNvSpPr>
          <p:nvPr/>
        </p:nvSpPr>
        <p:spPr bwMode="auto">
          <a:xfrm>
            <a:off x="352429" y="699388"/>
            <a:ext cx="8893175" cy="4801314"/>
          </a:xfrm>
          <a:prstGeom prst="rect">
            <a:avLst/>
          </a:prstGeom>
          <a:noFill/>
          <a:ln w="9525">
            <a:noFill/>
            <a:miter lim="800000"/>
            <a:headEnd/>
            <a:tailEnd/>
          </a:ln>
          <a:effectLst/>
        </p:spPr>
        <p:txBody>
          <a:bodyPr>
            <a:spAutoFit/>
          </a:bodyPr>
          <a:lstStyle/>
          <a:p>
            <a:pPr marL="457200" indent="-457200">
              <a:lnSpc>
                <a:spcPct val="85000"/>
              </a:lnSpc>
              <a:buClr>
                <a:srgbClr val="FF0000"/>
              </a:buClr>
              <a:buFont typeface="Wingdings" pitchFamily="2" charset="2"/>
              <a:buChar char="Ø"/>
            </a:pPr>
            <a:endParaRPr lang="en-GB" sz="2400" dirty="0"/>
          </a:p>
          <a:p>
            <a:pPr marL="398463" indent="-398463">
              <a:lnSpc>
                <a:spcPct val="85000"/>
              </a:lnSpc>
              <a:buClr>
                <a:srgbClr val="FF0000"/>
              </a:buClr>
              <a:buFont typeface="Wingdings" pitchFamily="2" charset="2"/>
              <a:buChar char="Ø"/>
            </a:pPr>
            <a:r>
              <a:rPr lang="en-GB" sz="2400" dirty="0"/>
              <a:t>Sort </a:t>
            </a:r>
            <a:r>
              <a:rPr lang="en-GB" sz="2400" dirty="0" smtClean="0"/>
              <a:t>(</a:t>
            </a:r>
            <a:r>
              <a:rPr lang="en-GB" sz="2400" i="1" dirty="0" err="1" smtClean="0"/>
              <a:t>seiri</a:t>
            </a:r>
            <a:r>
              <a:rPr lang="en-GB" sz="2400" dirty="0"/>
              <a:t>) </a:t>
            </a:r>
            <a:r>
              <a:rPr lang="en-GB" sz="2400" dirty="0" smtClean="0"/>
              <a:t> – Eliminate </a:t>
            </a:r>
            <a:r>
              <a:rPr lang="en-GB" sz="2400" dirty="0"/>
              <a:t>what is not needed and keep what is needed. </a:t>
            </a:r>
          </a:p>
          <a:p>
            <a:pPr marL="457200" indent="-457200">
              <a:lnSpc>
                <a:spcPct val="85000"/>
              </a:lnSpc>
              <a:buClr>
                <a:srgbClr val="FF0000"/>
              </a:buClr>
              <a:buFont typeface="Wingdings" pitchFamily="2" charset="2"/>
              <a:buChar char="Ø"/>
            </a:pPr>
            <a:endParaRPr lang="en-GB" sz="2400" dirty="0"/>
          </a:p>
          <a:p>
            <a:pPr marL="398463" indent="-398463">
              <a:lnSpc>
                <a:spcPct val="85000"/>
              </a:lnSpc>
              <a:buClr>
                <a:srgbClr val="FF0000"/>
              </a:buClr>
              <a:buFont typeface="Wingdings" pitchFamily="2" charset="2"/>
              <a:buChar char="Ø"/>
            </a:pPr>
            <a:r>
              <a:rPr lang="en-GB" sz="2400" dirty="0"/>
              <a:t>Straighten </a:t>
            </a:r>
            <a:r>
              <a:rPr lang="en-GB" sz="2400" dirty="0" smtClean="0"/>
              <a:t>(</a:t>
            </a:r>
            <a:r>
              <a:rPr lang="en-GB" sz="2400" i="1" dirty="0" err="1" smtClean="0"/>
              <a:t>seiton</a:t>
            </a:r>
            <a:r>
              <a:rPr lang="en-GB" sz="2400" dirty="0"/>
              <a:t>) </a:t>
            </a:r>
            <a:r>
              <a:rPr lang="en-GB" sz="2400" dirty="0" smtClean="0"/>
              <a:t>– Position </a:t>
            </a:r>
            <a:r>
              <a:rPr lang="en-GB" sz="2400" dirty="0"/>
              <a:t>things in such a way that they can be easily reached whenever they are needed. </a:t>
            </a:r>
          </a:p>
          <a:p>
            <a:pPr marL="398463" indent="-398463">
              <a:lnSpc>
                <a:spcPct val="85000"/>
              </a:lnSpc>
              <a:buClr>
                <a:srgbClr val="FF0000"/>
              </a:buClr>
              <a:buFont typeface="Wingdings" pitchFamily="2" charset="2"/>
              <a:buChar char="Ø"/>
            </a:pPr>
            <a:endParaRPr lang="en-GB" sz="2400" dirty="0"/>
          </a:p>
          <a:p>
            <a:pPr marL="398463" indent="-398463">
              <a:lnSpc>
                <a:spcPct val="85000"/>
              </a:lnSpc>
              <a:buClr>
                <a:srgbClr val="FF0000"/>
              </a:buClr>
              <a:buFont typeface="Wingdings" pitchFamily="2" charset="2"/>
              <a:buChar char="Ø"/>
            </a:pPr>
            <a:r>
              <a:rPr lang="en-GB" sz="2400" dirty="0"/>
              <a:t>Shine </a:t>
            </a:r>
            <a:r>
              <a:rPr lang="en-GB" sz="2400" dirty="0" smtClean="0"/>
              <a:t>(</a:t>
            </a:r>
            <a:r>
              <a:rPr lang="en-GB" sz="2400" i="1" dirty="0" err="1" smtClean="0"/>
              <a:t>seiso</a:t>
            </a:r>
            <a:r>
              <a:rPr lang="en-GB" sz="2400" dirty="0"/>
              <a:t>) </a:t>
            </a:r>
            <a:r>
              <a:rPr lang="en-GB" sz="2400" dirty="0" smtClean="0"/>
              <a:t>– Keep </a:t>
            </a:r>
            <a:r>
              <a:rPr lang="en-GB" sz="2400" dirty="0"/>
              <a:t>things clean and tidy; no refuse or dirt in the work area. </a:t>
            </a:r>
          </a:p>
          <a:p>
            <a:pPr marL="398463" indent="-398463">
              <a:lnSpc>
                <a:spcPct val="85000"/>
              </a:lnSpc>
              <a:buClr>
                <a:srgbClr val="FF0000"/>
              </a:buClr>
              <a:buFont typeface="Wingdings" pitchFamily="2" charset="2"/>
              <a:buChar char="Ø"/>
            </a:pPr>
            <a:endParaRPr lang="en-GB" sz="2400" dirty="0"/>
          </a:p>
          <a:p>
            <a:pPr marL="398463" indent="-398463">
              <a:lnSpc>
                <a:spcPct val="85000"/>
              </a:lnSpc>
              <a:buClr>
                <a:srgbClr val="FF0000"/>
              </a:buClr>
              <a:buFont typeface="Wingdings" pitchFamily="2" charset="2"/>
              <a:buChar char="Ø"/>
            </a:pPr>
            <a:r>
              <a:rPr lang="en-GB" sz="2400" dirty="0"/>
              <a:t>Standardize </a:t>
            </a:r>
            <a:r>
              <a:rPr lang="en-GB" sz="2400" dirty="0" smtClean="0"/>
              <a:t>(</a:t>
            </a:r>
            <a:r>
              <a:rPr lang="en-GB" sz="2400" i="1" dirty="0" err="1" smtClean="0"/>
              <a:t>seiketsu</a:t>
            </a:r>
            <a:r>
              <a:rPr lang="en-GB" sz="2400" dirty="0"/>
              <a:t>) </a:t>
            </a:r>
            <a:r>
              <a:rPr lang="en-GB" sz="2400" dirty="0" smtClean="0"/>
              <a:t>– Maintain </a:t>
            </a:r>
            <a:r>
              <a:rPr lang="en-GB" sz="2400" dirty="0"/>
              <a:t>cleanliness and order </a:t>
            </a:r>
            <a:r>
              <a:rPr lang="en-GB" sz="2400" dirty="0" smtClean="0"/>
              <a:t>– </a:t>
            </a:r>
            <a:r>
              <a:rPr lang="en-GB" sz="2400" dirty="0"/>
              <a:t>perpetual </a:t>
            </a:r>
            <a:r>
              <a:rPr lang="en-GB" sz="2400" dirty="0" smtClean="0"/>
              <a:t>neatness. </a:t>
            </a:r>
            <a:endParaRPr lang="en-GB" sz="2400" dirty="0"/>
          </a:p>
          <a:p>
            <a:pPr marL="398463" indent="-398463">
              <a:lnSpc>
                <a:spcPct val="85000"/>
              </a:lnSpc>
              <a:buClr>
                <a:srgbClr val="FF0000"/>
              </a:buClr>
              <a:buFont typeface="Wingdings" pitchFamily="2" charset="2"/>
              <a:buChar char="Ø"/>
            </a:pPr>
            <a:endParaRPr lang="en-GB" sz="2400" dirty="0"/>
          </a:p>
          <a:p>
            <a:pPr marL="398463" indent="-398463">
              <a:lnSpc>
                <a:spcPct val="85000"/>
              </a:lnSpc>
              <a:buClr>
                <a:srgbClr val="FF0000"/>
              </a:buClr>
              <a:buFont typeface="Wingdings" pitchFamily="2" charset="2"/>
              <a:buChar char="Ø"/>
            </a:pPr>
            <a:r>
              <a:rPr lang="en-GB" sz="2400" dirty="0"/>
              <a:t>Sustain </a:t>
            </a:r>
            <a:r>
              <a:rPr lang="en-GB" sz="2400" dirty="0" smtClean="0"/>
              <a:t>(</a:t>
            </a:r>
            <a:r>
              <a:rPr lang="en-GB" sz="2400" i="1" dirty="0" err="1" smtClean="0"/>
              <a:t>shitsuke</a:t>
            </a:r>
            <a:r>
              <a:rPr lang="en-GB" sz="2400" dirty="0"/>
              <a:t>) </a:t>
            </a:r>
            <a:r>
              <a:rPr lang="en-GB" sz="2400" dirty="0" smtClean="0"/>
              <a:t>– Develop </a:t>
            </a:r>
            <a:r>
              <a:rPr lang="en-GB" sz="2400" dirty="0"/>
              <a:t>a commitment and pride in keeping to standards. </a:t>
            </a:r>
          </a:p>
        </p:txBody>
      </p:sp>
      <p:sp>
        <p:nvSpPr>
          <p:cNvPr id="3" name="Rectangle 4"/>
          <p:cNvSpPr>
            <a:spLocks noChangeArrowheads="1"/>
          </p:cNvSpPr>
          <p:nvPr/>
        </p:nvSpPr>
        <p:spPr bwMode="auto">
          <a:xfrm>
            <a:off x="16934" y="42863"/>
            <a:ext cx="6231466" cy="520655"/>
          </a:xfrm>
          <a:prstGeom prst="rect">
            <a:avLst/>
          </a:prstGeom>
          <a:noFill/>
          <a:ln w="12700">
            <a:noFill/>
            <a:miter lim="800000"/>
            <a:headEnd/>
            <a:tailEnd/>
          </a:ln>
        </p:spPr>
        <p:txBody>
          <a:bodyPr wrap="square" lIns="90488" tIns="44450" rIns="90488" bIns="44450">
            <a:spAutoFit/>
          </a:bodyPr>
          <a:lstStyle/>
          <a:p>
            <a:r>
              <a:rPr lang="en-US" sz="2800" b="1" dirty="0" smtClean="0">
                <a:solidFill>
                  <a:srgbClr val="007BA7"/>
                </a:solidFill>
              </a:rPr>
              <a:t>Lean operations </a:t>
            </a:r>
            <a:r>
              <a:rPr lang="en-GB" sz="2800" b="1" dirty="0" smtClean="0">
                <a:solidFill>
                  <a:srgbClr val="007BA7"/>
                </a:solidFill>
              </a:rPr>
              <a:t>–</a:t>
            </a:r>
            <a:r>
              <a:rPr lang="en-US" sz="2800" b="1" dirty="0" smtClean="0">
                <a:solidFill>
                  <a:srgbClr val="007BA7"/>
                </a:solidFill>
              </a:rPr>
              <a:t> </a:t>
            </a:r>
            <a:r>
              <a:rPr lang="en-GB" sz="2800" b="1" dirty="0" smtClean="0">
                <a:solidFill>
                  <a:srgbClr val="007BA7"/>
                </a:solidFill>
              </a:rPr>
              <a:t>The 5Ss</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7250" name="Rectangle 2"/>
          <p:cNvSpPr>
            <a:spLocks noChangeArrowheads="1"/>
          </p:cNvSpPr>
          <p:nvPr/>
        </p:nvSpPr>
        <p:spPr bwMode="auto">
          <a:xfrm>
            <a:off x="24231" y="-64502"/>
            <a:ext cx="2256988" cy="715962"/>
          </a:xfrm>
          <a:prstGeom prst="rect">
            <a:avLst/>
          </a:prstGeom>
          <a:noFill/>
          <a:ln w="9525">
            <a:noFill/>
            <a:miter lim="800000"/>
            <a:headEnd/>
            <a:tailEnd/>
          </a:ln>
          <a:effectLst/>
        </p:spPr>
        <p:txBody>
          <a:bodyPr anchor="ctr"/>
          <a:lstStyle/>
          <a:p>
            <a:r>
              <a:rPr lang="en-US" sz="2800" b="1" dirty="0">
                <a:solidFill>
                  <a:srgbClr val="007BA7"/>
                </a:solidFill>
              </a:rPr>
              <a:t>Sort  </a:t>
            </a:r>
            <a:r>
              <a:rPr lang="en-US" sz="2800" b="1" dirty="0" smtClean="0">
                <a:solidFill>
                  <a:srgbClr val="007BA7"/>
                </a:solidFill>
              </a:rPr>
              <a:t>(</a:t>
            </a:r>
            <a:r>
              <a:rPr lang="en-US" sz="2800" b="1" i="1" dirty="0" err="1" smtClean="0">
                <a:solidFill>
                  <a:srgbClr val="007BA7"/>
                </a:solidFill>
              </a:rPr>
              <a:t>seri</a:t>
            </a:r>
            <a:r>
              <a:rPr lang="en-US" sz="2800" b="1" dirty="0">
                <a:solidFill>
                  <a:srgbClr val="007BA7"/>
                </a:solidFill>
              </a:rPr>
              <a:t>)</a:t>
            </a:r>
          </a:p>
        </p:txBody>
      </p:sp>
      <p:sp>
        <p:nvSpPr>
          <p:cNvPr id="437251" name="Rectangle 3"/>
          <p:cNvSpPr>
            <a:spLocks noChangeArrowheads="1"/>
          </p:cNvSpPr>
          <p:nvPr/>
        </p:nvSpPr>
        <p:spPr bwMode="auto">
          <a:xfrm>
            <a:off x="353476" y="1187884"/>
            <a:ext cx="7543800" cy="1062054"/>
          </a:xfrm>
          <a:prstGeom prst="rect">
            <a:avLst/>
          </a:prstGeom>
          <a:noFill/>
          <a:ln w="9525">
            <a:noFill/>
            <a:miter lim="800000"/>
            <a:headEnd/>
            <a:tailEnd/>
          </a:ln>
          <a:effectLst/>
        </p:spPr>
        <p:txBody>
          <a:bodyPr/>
          <a:lstStyle/>
          <a:p>
            <a:pPr marL="342900" indent="-342900" eaLnBrk="0" hangingPunct="0">
              <a:lnSpc>
                <a:spcPct val="90000"/>
              </a:lnSpc>
              <a:spcBef>
                <a:spcPct val="30000"/>
              </a:spcBef>
              <a:buClr>
                <a:srgbClr val="0099FF"/>
              </a:buClr>
              <a:buSzPct val="65000"/>
              <a:buFont typeface="Monotype Sorts" pitchFamily="2" charset="2"/>
              <a:buChar char="l"/>
            </a:pPr>
            <a:r>
              <a:rPr lang="en-US" sz="2000" b="0" dirty="0"/>
              <a:t>Eliminate all unnecessary items!!</a:t>
            </a:r>
          </a:p>
          <a:p>
            <a:pPr marL="342900" indent="-342900" eaLnBrk="0" hangingPunct="0">
              <a:lnSpc>
                <a:spcPct val="90000"/>
              </a:lnSpc>
              <a:spcBef>
                <a:spcPct val="30000"/>
              </a:spcBef>
              <a:buClr>
                <a:srgbClr val="0099FF"/>
              </a:buClr>
              <a:buSzPct val="65000"/>
              <a:buFont typeface="Monotype Sorts" pitchFamily="2" charset="2"/>
              <a:buChar char="l"/>
            </a:pPr>
            <a:r>
              <a:rPr lang="en-US" sz="2000" b="0" dirty="0"/>
              <a:t>Unnecessary refers to those things that are not needed for current </a:t>
            </a:r>
            <a:r>
              <a:rPr lang="en-US" sz="2000" b="0" dirty="0" smtClean="0"/>
              <a:t>work.</a:t>
            </a:r>
            <a:endParaRPr lang="en-US" sz="2000" b="0" dirty="0"/>
          </a:p>
        </p:txBody>
      </p:sp>
      <p:sp>
        <p:nvSpPr>
          <p:cNvPr id="437294" name="Rectangle 46"/>
          <p:cNvSpPr>
            <a:spLocks noChangeArrowheads="1"/>
          </p:cNvSpPr>
          <p:nvPr/>
        </p:nvSpPr>
        <p:spPr bwMode="auto">
          <a:xfrm>
            <a:off x="1600200" y="3430588"/>
            <a:ext cx="6429420" cy="708528"/>
          </a:xfrm>
          <a:prstGeom prst="rect">
            <a:avLst/>
          </a:prstGeom>
          <a:solidFill>
            <a:schemeClr val="bg1">
              <a:lumMod val="95000"/>
            </a:schemeClr>
          </a:solidFill>
          <a:ln w="254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411162" tIns="46038" rIns="411162" bIns="46038" anchor="b" anchorCtr="1">
            <a:spAutoFit/>
          </a:bodyPr>
          <a:lstStyle/>
          <a:p>
            <a:pPr algn="ctr" defTabSz="1023938" eaLnBrk="0" hangingPunct="0"/>
            <a:r>
              <a:rPr lang="en-US" sz="2000" i="1" dirty="0">
                <a:solidFill>
                  <a:srgbClr val="003366"/>
                </a:solidFill>
              </a:rPr>
              <a:t>Keep only things that are required in doing </a:t>
            </a:r>
            <a:r>
              <a:rPr lang="en-US" i="1" dirty="0" smtClean="0">
                <a:solidFill>
                  <a:srgbClr val="003366"/>
                </a:solidFill>
              </a:rPr>
              <a:t>the</a:t>
            </a:r>
            <a:r>
              <a:rPr lang="en-US" sz="2000" i="1" dirty="0" smtClean="0">
                <a:solidFill>
                  <a:srgbClr val="003366"/>
                </a:solidFill>
              </a:rPr>
              <a:t> job.</a:t>
            </a:r>
            <a:endParaRPr lang="en-US" sz="2000" i="1" dirty="0">
              <a:solidFill>
                <a:srgbClr val="003366"/>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37251"/>
                                        </p:tgtEl>
                                        <p:attrNameLst>
                                          <p:attrName>style.visibility</p:attrName>
                                        </p:attrNameLst>
                                      </p:cBhvr>
                                      <p:to>
                                        <p:strVal val="visible"/>
                                      </p:to>
                                    </p:set>
                                    <p:animEffect transition="in" filter="dissolve">
                                      <p:cBhvr>
                                        <p:cTn id="7" dur="500"/>
                                        <p:tgtEl>
                                          <p:spTgt spid="437251"/>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0" fill="hold" grpId="0" nodeType="clickEffect">
                                  <p:stCondLst>
                                    <p:cond delay="0"/>
                                  </p:stCondLst>
                                  <p:childTnLst>
                                    <p:set>
                                      <p:cBhvr>
                                        <p:cTn id="11" dur="1" fill="hold">
                                          <p:stCondLst>
                                            <p:cond delay="0"/>
                                          </p:stCondLst>
                                        </p:cTn>
                                        <p:tgtEl>
                                          <p:spTgt spid="437294"/>
                                        </p:tgtEl>
                                        <p:attrNameLst>
                                          <p:attrName>style.visibility</p:attrName>
                                        </p:attrNameLst>
                                      </p:cBhvr>
                                      <p:to>
                                        <p:strVal val="visible"/>
                                      </p:to>
                                    </p:set>
                                    <p:anim calcmode="lin" valueType="num">
                                      <p:cBhvr>
                                        <p:cTn id="12" dur="500" fill="hold"/>
                                        <p:tgtEl>
                                          <p:spTgt spid="437294"/>
                                        </p:tgtEl>
                                        <p:attrNameLst>
                                          <p:attrName>ppt_w</p:attrName>
                                        </p:attrNameLst>
                                      </p:cBhvr>
                                      <p:tavLst>
                                        <p:tav tm="0">
                                          <p:val>
                                            <p:fltVal val="0"/>
                                          </p:val>
                                        </p:tav>
                                        <p:tav tm="100000">
                                          <p:val>
                                            <p:strVal val="#ppt_w"/>
                                          </p:val>
                                        </p:tav>
                                      </p:tavLst>
                                    </p:anim>
                                    <p:anim calcmode="lin" valueType="num">
                                      <p:cBhvr>
                                        <p:cTn id="13" dur="500" fill="hold"/>
                                        <p:tgtEl>
                                          <p:spTgt spid="437294"/>
                                        </p:tgtEl>
                                        <p:attrNameLst>
                                          <p:attrName>ppt_h</p:attrName>
                                        </p:attrNameLst>
                                      </p:cBhvr>
                                      <p:tavLst>
                                        <p:tav tm="0">
                                          <p:val>
                                            <p:fltVal val="0"/>
                                          </p:val>
                                        </p:tav>
                                        <p:tav tm="100000">
                                          <p:val>
                                            <p:strVal val="#ppt_h"/>
                                          </p:val>
                                        </p:tav>
                                      </p:tavLst>
                                    </p:anim>
                                    <p:animEffect transition="in" filter="fade">
                                      <p:cBhvr>
                                        <p:cTn id="14" dur="500"/>
                                        <p:tgtEl>
                                          <p:spTgt spid="4372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7251" grpId="0"/>
      <p:bldP spid="43729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1346" name="Rectangle 1026"/>
          <p:cNvSpPr>
            <a:spLocks noChangeArrowheads="1"/>
          </p:cNvSpPr>
          <p:nvPr/>
        </p:nvSpPr>
        <p:spPr bwMode="auto">
          <a:xfrm>
            <a:off x="23243" y="47042"/>
            <a:ext cx="8229600" cy="486358"/>
          </a:xfrm>
          <a:prstGeom prst="rect">
            <a:avLst/>
          </a:prstGeom>
          <a:noFill/>
          <a:ln w="9525">
            <a:noFill/>
            <a:miter lim="800000"/>
            <a:headEnd/>
            <a:tailEnd/>
          </a:ln>
          <a:effectLst/>
        </p:spPr>
        <p:txBody>
          <a:bodyPr anchor="ctr"/>
          <a:lstStyle/>
          <a:p>
            <a:r>
              <a:rPr lang="en-US" sz="2800" b="1" dirty="0" smtClean="0">
                <a:solidFill>
                  <a:srgbClr val="007BA7"/>
                </a:solidFill>
              </a:rPr>
              <a:t>Straiten (</a:t>
            </a:r>
            <a:r>
              <a:rPr lang="en-US" sz="2800" b="1" i="1" dirty="0" err="1" smtClean="0">
                <a:solidFill>
                  <a:srgbClr val="007BA7"/>
                </a:solidFill>
              </a:rPr>
              <a:t>seiton</a:t>
            </a:r>
            <a:r>
              <a:rPr lang="en-US" sz="2800" b="1" dirty="0">
                <a:solidFill>
                  <a:srgbClr val="007BA7"/>
                </a:solidFill>
              </a:rPr>
              <a:t>)</a:t>
            </a:r>
          </a:p>
        </p:txBody>
      </p:sp>
      <p:sp>
        <p:nvSpPr>
          <p:cNvPr id="441347" name="Rectangle 1027"/>
          <p:cNvSpPr>
            <a:spLocks noChangeArrowheads="1"/>
          </p:cNvSpPr>
          <p:nvPr/>
        </p:nvSpPr>
        <p:spPr bwMode="auto">
          <a:xfrm>
            <a:off x="349774" y="1197179"/>
            <a:ext cx="8294687" cy="1733568"/>
          </a:xfrm>
          <a:prstGeom prst="rect">
            <a:avLst/>
          </a:prstGeom>
          <a:noFill/>
          <a:ln w="9525">
            <a:noFill/>
            <a:miter lim="800000"/>
            <a:headEnd/>
            <a:tailEnd/>
          </a:ln>
          <a:effectLst/>
        </p:spPr>
        <p:txBody>
          <a:bodyPr/>
          <a:lstStyle/>
          <a:p>
            <a:pPr marL="342900" indent="-342900" eaLnBrk="0" hangingPunct="0">
              <a:lnSpc>
                <a:spcPct val="90000"/>
              </a:lnSpc>
              <a:spcBef>
                <a:spcPct val="30000"/>
              </a:spcBef>
              <a:buClr>
                <a:srgbClr val="0099FF"/>
              </a:buClr>
              <a:buSzPct val="65000"/>
              <a:buFont typeface="Monotype Sorts" pitchFamily="2" charset="2"/>
              <a:buChar char="l"/>
            </a:pPr>
            <a:r>
              <a:rPr lang="en-US" sz="2000" b="0" dirty="0"/>
              <a:t>Arrange items so that they can be found quickly by </a:t>
            </a:r>
            <a:r>
              <a:rPr lang="en-US" sz="2000" b="0" dirty="0" smtClean="0"/>
              <a:t>anybody</a:t>
            </a:r>
            <a:r>
              <a:rPr lang="en-US" sz="2000" b="0" dirty="0"/>
              <a:t>, </a:t>
            </a:r>
            <a:r>
              <a:rPr lang="en-US" sz="2000" b="0" dirty="0" smtClean="0"/>
              <a:t>anywhere</a:t>
            </a:r>
            <a:r>
              <a:rPr lang="en-US" sz="2000" b="0" dirty="0"/>
              <a:t>, </a:t>
            </a:r>
            <a:r>
              <a:rPr lang="en-US" sz="2000" b="0" dirty="0" smtClean="0"/>
              <a:t>anytime</a:t>
            </a:r>
            <a:r>
              <a:rPr lang="en-US" sz="2000" b="0" dirty="0"/>
              <a:t>. Items should be easy to find, easy to use and easy to put away.</a:t>
            </a:r>
          </a:p>
          <a:p>
            <a:pPr marL="342900" indent="-342900" eaLnBrk="0" hangingPunct="0">
              <a:lnSpc>
                <a:spcPct val="90000"/>
              </a:lnSpc>
              <a:spcBef>
                <a:spcPct val="30000"/>
              </a:spcBef>
              <a:buClr>
                <a:srgbClr val="0099FF"/>
              </a:buClr>
              <a:buSzPct val="65000"/>
              <a:buFont typeface="Monotype Sorts" pitchFamily="2" charset="2"/>
              <a:buChar char="l"/>
            </a:pPr>
            <a:r>
              <a:rPr lang="en-US" sz="2000" b="0" dirty="0"/>
              <a:t>Tools</a:t>
            </a:r>
          </a:p>
          <a:p>
            <a:pPr marL="681038" lvl="1" indent="-255588" eaLnBrk="0" hangingPunct="0">
              <a:lnSpc>
                <a:spcPct val="90000"/>
              </a:lnSpc>
              <a:spcBef>
                <a:spcPct val="30000"/>
              </a:spcBef>
              <a:buClr>
                <a:srgbClr val="0099FF"/>
              </a:buClr>
              <a:buSzPct val="100000"/>
              <a:buFont typeface="Arial" pitchFamily="34" charset="0"/>
              <a:buChar char="̶"/>
            </a:pPr>
            <a:r>
              <a:rPr lang="en-US" sz="2000" b="0" dirty="0" err="1"/>
              <a:t>Colour</a:t>
            </a:r>
            <a:r>
              <a:rPr lang="en-US" sz="2000" b="0" dirty="0"/>
              <a:t> </a:t>
            </a:r>
            <a:r>
              <a:rPr lang="en-US" sz="2000" b="0" dirty="0" smtClean="0"/>
              <a:t>coding </a:t>
            </a:r>
            <a:r>
              <a:rPr lang="en-US" sz="2000" b="0" dirty="0"/>
              <a:t>, </a:t>
            </a:r>
            <a:r>
              <a:rPr lang="en-US" sz="2000" b="0" dirty="0" smtClean="0"/>
              <a:t>signboards</a:t>
            </a:r>
            <a:r>
              <a:rPr lang="en-US" sz="2000" b="0" dirty="0"/>
              <a:t>, </a:t>
            </a:r>
            <a:r>
              <a:rPr lang="en-US" sz="2000" b="0" dirty="0" err="1" smtClean="0"/>
              <a:t>labelling</a:t>
            </a:r>
            <a:r>
              <a:rPr lang="en-US" sz="2000" b="0" dirty="0" smtClean="0"/>
              <a:t>.</a:t>
            </a:r>
            <a:endParaRPr lang="en-US" sz="2000" b="0" dirty="0"/>
          </a:p>
          <a:p>
            <a:pPr marL="342900" indent="-342900" eaLnBrk="0" hangingPunct="0">
              <a:lnSpc>
                <a:spcPct val="90000"/>
              </a:lnSpc>
              <a:spcBef>
                <a:spcPct val="30000"/>
              </a:spcBef>
              <a:buClr>
                <a:srgbClr val="0099FF"/>
              </a:buClr>
              <a:buSzPct val="65000"/>
              <a:buFont typeface="Monotype Sorts" pitchFamily="2" charset="2"/>
              <a:buChar char="l"/>
            </a:pPr>
            <a:endParaRPr lang="en-US" sz="2000" b="0" dirty="0"/>
          </a:p>
        </p:txBody>
      </p:sp>
      <p:sp>
        <p:nvSpPr>
          <p:cNvPr id="441368" name="Text Box 1048"/>
          <p:cNvSpPr txBox="1">
            <a:spLocks noChangeArrowheads="1"/>
          </p:cNvSpPr>
          <p:nvPr/>
        </p:nvSpPr>
        <p:spPr bwMode="auto">
          <a:xfrm>
            <a:off x="2484900" y="3648430"/>
            <a:ext cx="4071966" cy="400110"/>
          </a:xfrm>
          <a:prstGeom prst="rect">
            <a:avLst/>
          </a:prstGeom>
          <a:solidFill>
            <a:schemeClr val="bg1">
              <a:lumMod val="95000"/>
            </a:schemeClr>
          </a:solidFill>
          <a:ln w="2857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spcBef>
                <a:spcPct val="50000"/>
              </a:spcBef>
            </a:pPr>
            <a:r>
              <a:rPr lang="en-US" sz="2000" i="1" dirty="0">
                <a:solidFill>
                  <a:srgbClr val="003A63"/>
                </a:solidFill>
              </a:rPr>
              <a:t>Keep things in </a:t>
            </a:r>
            <a:r>
              <a:rPr lang="en-US" sz="2000" i="1" dirty="0" smtClean="0">
                <a:solidFill>
                  <a:srgbClr val="003A63"/>
                </a:solidFill>
              </a:rPr>
              <a:t>order.</a:t>
            </a:r>
            <a:endParaRPr lang="en-US" sz="2000" i="1" dirty="0">
              <a:solidFill>
                <a:srgbClr val="003A63"/>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44134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53" presetClass="entr" presetSubtype="0" fill="hold" grpId="0" nodeType="clickEffect">
                                  <p:stCondLst>
                                    <p:cond delay="0"/>
                                  </p:stCondLst>
                                  <p:childTnLst>
                                    <p:set>
                                      <p:cBhvr>
                                        <p:cTn id="10" dur="1" fill="hold">
                                          <p:stCondLst>
                                            <p:cond delay="0"/>
                                          </p:stCondLst>
                                        </p:cTn>
                                        <p:tgtEl>
                                          <p:spTgt spid="441368"/>
                                        </p:tgtEl>
                                        <p:attrNameLst>
                                          <p:attrName>style.visibility</p:attrName>
                                        </p:attrNameLst>
                                      </p:cBhvr>
                                      <p:to>
                                        <p:strVal val="visible"/>
                                      </p:to>
                                    </p:set>
                                    <p:anim calcmode="lin" valueType="num">
                                      <p:cBhvr>
                                        <p:cTn id="11" dur="500" fill="hold"/>
                                        <p:tgtEl>
                                          <p:spTgt spid="441368"/>
                                        </p:tgtEl>
                                        <p:attrNameLst>
                                          <p:attrName>ppt_w</p:attrName>
                                        </p:attrNameLst>
                                      </p:cBhvr>
                                      <p:tavLst>
                                        <p:tav tm="0">
                                          <p:val>
                                            <p:fltVal val="0"/>
                                          </p:val>
                                        </p:tav>
                                        <p:tav tm="100000">
                                          <p:val>
                                            <p:strVal val="#ppt_w"/>
                                          </p:val>
                                        </p:tav>
                                      </p:tavLst>
                                    </p:anim>
                                    <p:anim calcmode="lin" valueType="num">
                                      <p:cBhvr>
                                        <p:cTn id="12" dur="500" fill="hold"/>
                                        <p:tgtEl>
                                          <p:spTgt spid="441368"/>
                                        </p:tgtEl>
                                        <p:attrNameLst>
                                          <p:attrName>ppt_h</p:attrName>
                                        </p:attrNameLst>
                                      </p:cBhvr>
                                      <p:tavLst>
                                        <p:tav tm="0">
                                          <p:val>
                                            <p:fltVal val="0"/>
                                          </p:val>
                                        </p:tav>
                                        <p:tav tm="100000">
                                          <p:val>
                                            <p:strVal val="#ppt_h"/>
                                          </p:val>
                                        </p:tav>
                                      </p:tavLst>
                                    </p:anim>
                                    <p:animEffect transition="in" filter="fade">
                                      <p:cBhvr>
                                        <p:cTn id="13" dur="500"/>
                                        <p:tgtEl>
                                          <p:spTgt spid="4413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1347" grpId="0" autoUpdateAnimBg="0"/>
      <p:bldP spid="44136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2370" name="Rectangle 1026"/>
          <p:cNvSpPr>
            <a:spLocks noChangeArrowheads="1"/>
          </p:cNvSpPr>
          <p:nvPr/>
        </p:nvSpPr>
        <p:spPr bwMode="auto">
          <a:xfrm>
            <a:off x="28073" y="47042"/>
            <a:ext cx="2657436" cy="486358"/>
          </a:xfrm>
          <a:prstGeom prst="rect">
            <a:avLst/>
          </a:prstGeom>
          <a:noFill/>
          <a:ln w="9525">
            <a:noFill/>
            <a:miter lim="800000"/>
            <a:headEnd/>
            <a:tailEnd/>
          </a:ln>
          <a:effectLst/>
        </p:spPr>
        <p:txBody>
          <a:bodyPr anchor="ctr"/>
          <a:lstStyle/>
          <a:p>
            <a:r>
              <a:rPr lang="en-US" sz="2800" b="1" dirty="0">
                <a:solidFill>
                  <a:srgbClr val="007BA7"/>
                </a:solidFill>
              </a:rPr>
              <a:t>Shine </a:t>
            </a:r>
            <a:r>
              <a:rPr lang="en-US" sz="2800" b="1" dirty="0" smtClean="0">
                <a:solidFill>
                  <a:srgbClr val="007BA7"/>
                </a:solidFill>
              </a:rPr>
              <a:t>(</a:t>
            </a:r>
            <a:r>
              <a:rPr lang="en-US" sz="2800" b="1" i="1" dirty="0" err="1" smtClean="0">
                <a:solidFill>
                  <a:srgbClr val="007BA7"/>
                </a:solidFill>
              </a:rPr>
              <a:t>seiso</a:t>
            </a:r>
            <a:r>
              <a:rPr lang="en-US" sz="2800" b="1" dirty="0" smtClean="0">
                <a:solidFill>
                  <a:srgbClr val="007BA7"/>
                </a:solidFill>
              </a:rPr>
              <a:t>)</a:t>
            </a:r>
            <a:endParaRPr lang="en-US" sz="2800" b="1" dirty="0">
              <a:solidFill>
                <a:srgbClr val="007BA7"/>
              </a:solidFill>
            </a:endParaRPr>
          </a:p>
        </p:txBody>
      </p:sp>
      <p:sp>
        <p:nvSpPr>
          <p:cNvPr id="442371" name="Rectangle 1027"/>
          <p:cNvSpPr>
            <a:spLocks noChangeArrowheads="1"/>
          </p:cNvSpPr>
          <p:nvPr/>
        </p:nvSpPr>
        <p:spPr bwMode="auto">
          <a:xfrm>
            <a:off x="360860" y="1180554"/>
            <a:ext cx="8229600" cy="3457575"/>
          </a:xfrm>
          <a:prstGeom prst="rect">
            <a:avLst/>
          </a:prstGeom>
          <a:noFill/>
          <a:ln w="9525">
            <a:noFill/>
            <a:miter lim="800000"/>
            <a:headEnd/>
            <a:tailEnd/>
          </a:ln>
          <a:effectLst/>
        </p:spPr>
        <p:txBody>
          <a:bodyPr/>
          <a:lstStyle/>
          <a:p>
            <a:pPr marL="342900" indent="-342900" eaLnBrk="0" hangingPunct="0">
              <a:lnSpc>
                <a:spcPct val="90000"/>
              </a:lnSpc>
              <a:spcBef>
                <a:spcPct val="30000"/>
              </a:spcBef>
              <a:buClr>
                <a:srgbClr val="0099FF"/>
              </a:buClr>
              <a:buSzPct val="65000"/>
              <a:buFont typeface="Monotype Sorts" pitchFamily="2" charset="2"/>
              <a:buChar char="l"/>
            </a:pPr>
            <a:r>
              <a:rPr lang="en-US" sz="2000" b="0" dirty="0"/>
              <a:t>Everything is clean, neat, tidy and ready to </a:t>
            </a:r>
            <a:r>
              <a:rPr lang="en-US" sz="2000" b="0" dirty="0" smtClean="0"/>
              <a:t>use.</a:t>
            </a:r>
            <a:endParaRPr lang="en-US" sz="2000" b="0" dirty="0"/>
          </a:p>
          <a:p>
            <a:pPr marL="342900" indent="-342900" eaLnBrk="0" hangingPunct="0">
              <a:lnSpc>
                <a:spcPct val="90000"/>
              </a:lnSpc>
              <a:spcBef>
                <a:spcPct val="30000"/>
              </a:spcBef>
              <a:buClr>
                <a:srgbClr val="0099FF"/>
              </a:buClr>
              <a:buSzPct val="65000"/>
              <a:buFont typeface="Monotype Sorts" pitchFamily="2" charset="2"/>
              <a:buChar char="l"/>
            </a:pPr>
            <a:endParaRPr lang="en-US" sz="2000" b="0" dirty="0"/>
          </a:p>
          <a:p>
            <a:pPr marL="342900" indent="-342900" eaLnBrk="0" hangingPunct="0">
              <a:lnSpc>
                <a:spcPct val="90000"/>
              </a:lnSpc>
              <a:spcBef>
                <a:spcPct val="30000"/>
              </a:spcBef>
              <a:buClr>
                <a:srgbClr val="0099FF"/>
              </a:buClr>
              <a:buSzPct val="65000"/>
              <a:buFont typeface="Monotype Sorts" pitchFamily="2" charset="2"/>
              <a:buChar char="l"/>
            </a:pPr>
            <a:r>
              <a:rPr lang="en-US" sz="2000" b="0" dirty="0"/>
              <a:t>Tools:</a:t>
            </a:r>
          </a:p>
          <a:p>
            <a:pPr marL="704850" lvl="1" indent="-279400" eaLnBrk="0" hangingPunct="0">
              <a:lnSpc>
                <a:spcPct val="90000"/>
              </a:lnSpc>
              <a:spcBef>
                <a:spcPct val="30000"/>
              </a:spcBef>
              <a:buClr>
                <a:srgbClr val="0099FF"/>
              </a:buClr>
              <a:buSzPct val="100000"/>
              <a:buFont typeface="Arial" pitchFamily="34" charset="0"/>
              <a:buChar char="̶"/>
            </a:pPr>
            <a:r>
              <a:rPr lang="en-US" altLang="en-US" sz="2000" b="0" dirty="0" smtClean="0"/>
              <a:t>Five-minute shine.</a:t>
            </a:r>
            <a:endParaRPr lang="en-US" altLang="en-US" sz="2000" b="0" dirty="0"/>
          </a:p>
          <a:p>
            <a:pPr marL="704850" lvl="1" indent="-279400" eaLnBrk="0" hangingPunct="0">
              <a:lnSpc>
                <a:spcPct val="90000"/>
              </a:lnSpc>
              <a:spcBef>
                <a:spcPct val="30000"/>
              </a:spcBef>
              <a:buClr>
                <a:srgbClr val="0099FF"/>
              </a:buClr>
              <a:buSzPct val="100000"/>
              <a:buFont typeface="Arial" pitchFamily="34" charset="0"/>
              <a:buChar char="̶"/>
            </a:pPr>
            <a:r>
              <a:rPr lang="en-US" altLang="en-US" sz="2000" b="0" dirty="0"/>
              <a:t>Cleaning </a:t>
            </a:r>
            <a:r>
              <a:rPr lang="en-US" altLang="en-US" sz="2000" b="0" dirty="0" smtClean="0"/>
              <a:t>and inspection checklists.</a:t>
            </a:r>
            <a:endParaRPr lang="en-US" altLang="en-US" sz="2000" b="0" dirty="0"/>
          </a:p>
          <a:p>
            <a:pPr marL="704850" lvl="1" indent="-279400" eaLnBrk="0" hangingPunct="0">
              <a:lnSpc>
                <a:spcPct val="90000"/>
              </a:lnSpc>
              <a:spcBef>
                <a:spcPct val="30000"/>
              </a:spcBef>
              <a:buClr>
                <a:srgbClr val="0099FF"/>
              </a:buClr>
              <a:buSzPct val="100000"/>
              <a:buFont typeface="Arial" pitchFamily="34" charset="0"/>
              <a:buChar char="̶"/>
            </a:pPr>
            <a:r>
              <a:rPr lang="en-US" altLang="en-US" sz="2000" b="0" dirty="0"/>
              <a:t>Checklist of </a:t>
            </a:r>
            <a:r>
              <a:rPr lang="en-US" altLang="en-US" sz="2000" b="0" dirty="0" smtClean="0"/>
              <a:t>activities needing maintenance.</a:t>
            </a:r>
            <a:endParaRPr lang="en-US" altLang="en-US" sz="2000" b="0" dirty="0"/>
          </a:p>
          <a:p>
            <a:pPr marL="742950" lvl="1" indent="-285750" eaLnBrk="0" hangingPunct="0">
              <a:lnSpc>
                <a:spcPct val="90000"/>
              </a:lnSpc>
              <a:spcBef>
                <a:spcPct val="30000"/>
              </a:spcBef>
              <a:buClr>
                <a:srgbClr val="0099FF"/>
              </a:buClr>
              <a:buSzPct val="65000"/>
              <a:buFont typeface="Monotype Sorts" pitchFamily="2" charset="2"/>
              <a:buChar char="l"/>
            </a:pPr>
            <a:endParaRPr lang="en-US" altLang="en-US" sz="2000" b="0" dirty="0"/>
          </a:p>
          <a:p>
            <a:pPr marL="742950" lvl="1" indent="-285750" eaLnBrk="0" hangingPunct="0">
              <a:lnSpc>
                <a:spcPct val="90000"/>
              </a:lnSpc>
              <a:spcBef>
                <a:spcPct val="30000"/>
              </a:spcBef>
              <a:buClr>
                <a:srgbClr val="0099FF"/>
              </a:buClr>
              <a:buSzPct val="65000"/>
              <a:buFont typeface="Monotype Sorts" pitchFamily="2" charset="2"/>
              <a:buNone/>
            </a:pPr>
            <a:r>
              <a:rPr lang="en-US" altLang="en-US" sz="2000" b="0" dirty="0"/>
              <a:t>e.g. the </a:t>
            </a:r>
            <a:r>
              <a:rPr lang="en-US" altLang="en-US" sz="2000" b="0" dirty="0" smtClean="0"/>
              <a:t>‘</a:t>
            </a:r>
            <a:r>
              <a:rPr lang="en-US" altLang="en-US" dirty="0" smtClean="0"/>
              <a:t>5-second stapler’ </a:t>
            </a:r>
            <a:r>
              <a:rPr lang="en-US" altLang="en-US" sz="2000" b="0" dirty="0"/>
              <a:t>test!</a:t>
            </a:r>
          </a:p>
          <a:p>
            <a:pPr marL="742950" lvl="1" indent="-285750" eaLnBrk="0" hangingPunct="0">
              <a:lnSpc>
                <a:spcPct val="90000"/>
              </a:lnSpc>
              <a:spcBef>
                <a:spcPct val="30000"/>
              </a:spcBef>
              <a:buClr>
                <a:srgbClr val="0099FF"/>
              </a:buClr>
              <a:buSzPct val="65000"/>
              <a:buFont typeface="Monotype Sorts" pitchFamily="2" charset="2"/>
              <a:buChar char="l"/>
            </a:pPr>
            <a:endParaRPr lang="en-US" sz="2000" b="0" dirty="0"/>
          </a:p>
          <a:p>
            <a:pPr marL="342900" indent="-342900" eaLnBrk="0" hangingPunct="0">
              <a:lnSpc>
                <a:spcPct val="90000"/>
              </a:lnSpc>
              <a:spcBef>
                <a:spcPct val="30000"/>
              </a:spcBef>
              <a:buClr>
                <a:srgbClr val="0099FF"/>
              </a:buClr>
              <a:buSzPct val="65000"/>
              <a:buFont typeface="Monotype Sorts" pitchFamily="2" charset="2"/>
              <a:buChar char="l"/>
            </a:pPr>
            <a:endParaRPr lang="en-US" sz="2000" b="0" dirty="0"/>
          </a:p>
          <a:p>
            <a:pPr marL="342900" indent="-342900" eaLnBrk="0" hangingPunct="0">
              <a:lnSpc>
                <a:spcPct val="90000"/>
              </a:lnSpc>
              <a:spcBef>
                <a:spcPct val="30000"/>
              </a:spcBef>
              <a:buClr>
                <a:srgbClr val="0099FF"/>
              </a:buClr>
              <a:buSzPct val="65000"/>
              <a:buFont typeface="Monotype Sorts" pitchFamily="2" charset="2"/>
              <a:buChar char="l"/>
            </a:pPr>
            <a:endParaRPr lang="en-US" sz="2000" b="0" dirty="0"/>
          </a:p>
        </p:txBody>
      </p:sp>
      <p:sp>
        <p:nvSpPr>
          <p:cNvPr id="442372" name="Rectangle 1028"/>
          <p:cNvSpPr>
            <a:spLocks noChangeArrowheads="1"/>
          </p:cNvSpPr>
          <p:nvPr/>
        </p:nvSpPr>
        <p:spPr bwMode="auto">
          <a:xfrm>
            <a:off x="718050" y="5038206"/>
            <a:ext cx="6858048" cy="400752"/>
          </a:xfrm>
          <a:prstGeom prst="rect">
            <a:avLst/>
          </a:prstGeom>
          <a:solidFill>
            <a:schemeClr val="bg1">
              <a:lumMod val="95000"/>
            </a:schemeClr>
          </a:solidFill>
          <a:ln w="254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411162" tIns="46038" rIns="411162" bIns="46038" anchor="b" anchorCtr="1">
            <a:spAutoFit/>
          </a:bodyPr>
          <a:lstStyle/>
          <a:p>
            <a:pPr algn="ctr" defTabSz="1023938" eaLnBrk="0" hangingPunct="0"/>
            <a:r>
              <a:rPr lang="en-US" sz="2000" i="1" dirty="0"/>
              <a:t>A clean work place enhances health and </a:t>
            </a:r>
            <a:r>
              <a:rPr lang="en-US" sz="2000" i="1" dirty="0" smtClean="0"/>
              <a:t>productivity.</a:t>
            </a:r>
            <a:endParaRPr lang="en-US" sz="2000" i="1"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3394" name="Rectangle 4098"/>
          <p:cNvSpPr>
            <a:spLocks noChangeArrowheads="1"/>
          </p:cNvSpPr>
          <p:nvPr/>
        </p:nvSpPr>
        <p:spPr bwMode="auto">
          <a:xfrm>
            <a:off x="25401" y="42262"/>
            <a:ext cx="8229600" cy="491138"/>
          </a:xfrm>
          <a:prstGeom prst="rect">
            <a:avLst/>
          </a:prstGeom>
          <a:noFill/>
          <a:ln w="9525">
            <a:noFill/>
            <a:miter lim="800000"/>
            <a:headEnd/>
            <a:tailEnd/>
          </a:ln>
          <a:effectLst/>
        </p:spPr>
        <p:txBody>
          <a:bodyPr anchor="ctr"/>
          <a:lstStyle/>
          <a:p>
            <a:r>
              <a:rPr lang="en-US" sz="2800" b="1" dirty="0" smtClean="0">
                <a:solidFill>
                  <a:srgbClr val="007BA7"/>
                </a:solidFill>
              </a:rPr>
              <a:t>Standardize (</a:t>
            </a:r>
            <a:r>
              <a:rPr lang="en-US" sz="2800" b="1" i="1" dirty="0" err="1" smtClean="0">
                <a:solidFill>
                  <a:srgbClr val="007BA7"/>
                </a:solidFill>
              </a:rPr>
              <a:t>seiketsu</a:t>
            </a:r>
            <a:r>
              <a:rPr lang="en-US" sz="2800" b="1" dirty="0">
                <a:solidFill>
                  <a:srgbClr val="007BA7"/>
                </a:solidFill>
              </a:rPr>
              <a:t>)</a:t>
            </a:r>
          </a:p>
        </p:txBody>
      </p:sp>
      <p:sp>
        <p:nvSpPr>
          <p:cNvPr id="443395" name="Rectangle 4099"/>
          <p:cNvSpPr>
            <a:spLocks noChangeArrowheads="1"/>
          </p:cNvSpPr>
          <p:nvPr/>
        </p:nvSpPr>
        <p:spPr bwMode="auto">
          <a:xfrm>
            <a:off x="360860" y="533400"/>
            <a:ext cx="8458200" cy="2000264"/>
          </a:xfrm>
          <a:prstGeom prst="rect">
            <a:avLst/>
          </a:prstGeom>
          <a:noFill/>
          <a:ln w="9525">
            <a:noFill/>
            <a:miter lim="800000"/>
            <a:headEnd/>
            <a:tailEnd/>
          </a:ln>
          <a:effectLst/>
        </p:spPr>
        <p:txBody>
          <a:bodyPr/>
          <a:lstStyle/>
          <a:p>
            <a:pPr marL="342900" indent="-342900" eaLnBrk="0" hangingPunct="0">
              <a:lnSpc>
                <a:spcPct val="90000"/>
              </a:lnSpc>
              <a:spcBef>
                <a:spcPct val="30000"/>
              </a:spcBef>
              <a:buClr>
                <a:srgbClr val="0099FF"/>
              </a:buClr>
              <a:buSzPct val="65000"/>
              <a:buFont typeface="Monotype Sorts" pitchFamily="2" charset="2"/>
              <a:buChar char="l"/>
            </a:pPr>
            <a:r>
              <a:rPr lang="en-US" sz="2000" b="0" dirty="0"/>
              <a:t>To prevent setbacks in the first </a:t>
            </a:r>
            <a:r>
              <a:rPr lang="en-US" sz="2000" b="0" dirty="0" smtClean="0"/>
              <a:t>three </a:t>
            </a:r>
            <a:r>
              <a:rPr lang="en-US" sz="2000" b="0" dirty="0"/>
              <a:t>pillars </a:t>
            </a:r>
            <a:r>
              <a:rPr lang="en-US" sz="2000" b="0" dirty="0" smtClean="0"/>
              <a:t>(sort</a:t>
            </a:r>
            <a:r>
              <a:rPr lang="en-US" sz="2000" b="0" dirty="0"/>
              <a:t>, </a:t>
            </a:r>
            <a:r>
              <a:rPr lang="en-US" sz="2000" b="0" dirty="0" smtClean="0"/>
              <a:t>set in order </a:t>
            </a:r>
            <a:r>
              <a:rPr lang="en-US" sz="2000" b="0" dirty="0"/>
              <a:t>and </a:t>
            </a:r>
            <a:r>
              <a:rPr lang="en-US" sz="2000" b="0" dirty="0" smtClean="0"/>
              <a:t>shine).</a:t>
            </a:r>
            <a:endParaRPr lang="en-US" sz="2000" b="0" dirty="0"/>
          </a:p>
          <a:p>
            <a:pPr marL="342900" indent="-342900" eaLnBrk="0" hangingPunct="0">
              <a:lnSpc>
                <a:spcPct val="90000"/>
              </a:lnSpc>
              <a:spcBef>
                <a:spcPct val="30000"/>
              </a:spcBef>
              <a:buClr>
                <a:srgbClr val="0099FF"/>
              </a:buClr>
              <a:buSzPct val="65000"/>
              <a:buFont typeface="Monotype Sorts" pitchFamily="2" charset="2"/>
              <a:buChar char="l"/>
            </a:pPr>
            <a:r>
              <a:rPr lang="fr-CA" sz="2000" b="0" dirty="0"/>
              <a:t>Tools</a:t>
            </a:r>
          </a:p>
          <a:p>
            <a:pPr marL="800100" lvl="1" indent="-342900" eaLnBrk="0" hangingPunct="0">
              <a:lnSpc>
                <a:spcPct val="90000"/>
              </a:lnSpc>
              <a:spcBef>
                <a:spcPct val="30000"/>
              </a:spcBef>
              <a:buClr>
                <a:srgbClr val="0099FF"/>
              </a:buClr>
              <a:buSzPct val="100000"/>
              <a:buFont typeface="Arial" pitchFamily="34" charset="0"/>
              <a:buChar char="̶"/>
            </a:pPr>
            <a:r>
              <a:rPr lang="en-US" altLang="en-US" sz="2000" b="0" dirty="0"/>
              <a:t>Best </a:t>
            </a:r>
            <a:r>
              <a:rPr lang="en-US" altLang="en-US" sz="2000" b="0" dirty="0" smtClean="0"/>
              <a:t>practice </a:t>
            </a:r>
            <a:r>
              <a:rPr lang="en-US" altLang="en-US" sz="2000" b="0" dirty="0"/>
              <a:t>documentation and </a:t>
            </a:r>
            <a:r>
              <a:rPr lang="en-US" altLang="en-US" sz="2000" b="0" dirty="0" smtClean="0"/>
              <a:t>sharing.</a:t>
            </a:r>
            <a:endParaRPr lang="en-US" altLang="en-US" sz="2000" b="0" dirty="0"/>
          </a:p>
          <a:p>
            <a:pPr marL="800100" lvl="1" indent="-342900" eaLnBrk="0" hangingPunct="0">
              <a:lnSpc>
                <a:spcPct val="90000"/>
              </a:lnSpc>
              <a:spcBef>
                <a:spcPct val="30000"/>
              </a:spcBef>
              <a:buClr>
                <a:srgbClr val="0099FF"/>
              </a:buClr>
              <a:buSzPct val="100000"/>
              <a:buFont typeface="Arial" pitchFamily="34" charset="0"/>
              <a:buChar char="̶"/>
            </a:pPr>
            <a:r>
              <a:rPr lang="en-US" altLang="en-US" sz="2000" b="0" dirty="0"/>
              <a:t>SOPs documented and </a:t>
            </a:r>
            <a:r>
              <a:rPr lang="en-US" altLang="en-US" sz="2000" b="0" dirty="0" smtClean="0"/>
              <a:t>posted.</a:t>
            </a:r>
            <a:endParaRPr lang="en-US" altLang="en-US" sz="2000" b="0" dirty="0"/>
          </a:p>
          <a:p>
            <a:pPr marL="800100" lvl="1" indent="-342900" eaLnBrk="0" hangingPunct="0">
              <a:lnSpc>
                <a:spcPct val="90000"/>
              </a:lnSpc>
              <a:spcBef>
                <a:spcPct val="30000"/>
              </a:spcBef>
              <a:buClr>
                <a:srgbClr val="0099FF"/>
              </a:buClr>
              <a:buSzPct val="100000"/>
              <a:buFont typeface="Arial" pitchFamily="34" charset="0"/>
              <a:buChar char="̶"/>
            </a:pPr>
            <a:r>
              <a:rPr lang="en-US" altLang="en-US" sz="2000" b="0" dirty="0"/>
              <a:t>Checklists </a:t>
            </a:r>
            <a:r>
              <a:rPr lang="en-US" altLang="en-US" sz="2000" b="0" dirty="0" smtClean="0"/>
              <a:t>and </a:t>
            </a:r>
            <a:r>
              <a:rPr lang="en-US" altLang="en-US" sz="2000" b="0" dirty="0"/>
              <a:t>job cycle </a:t>
            </a:r>
            <a:r>
              <a:rPr lang="en-US" altLang="en-US" sz="2000" b="0" dirty="0" smtClean="0"/>
              <a:t>charts.</a:t>
            </a:r>
            <a:endParaRPr lang="fr-CA" sz="2000" b="0" dirty="0"/>
          </a:p>
          <a:p>
            <a:pPr marL="342900" indent="-342900" eaLnBrk="0" hangingPunct="0">
              <a:lnSpc>
                <a:spcPct val="90000"/>
              </a:lnSpc>
              <a:spcBef>
                <a:spcPct val="30000"/>
              </a:spcBef>
              <a:buClr>
                <a:srgbClr val="0099FF"/>
              </a:buClr>
              <a:buSzPct val="65000"/>
              <a:buFont typeface="Monotype Sorts" pitchFamily="2" charset="2"/>
              <a:buChar char="l"/>
            </a:pPr>
            <a:endParaRPr lang="en-US" sz="2000" b="0" dirty="0"/>
          </a:p>
          <a:p>
            <a:pPr marL="342900" indent="-342900" eaLnBrk="0" hangingPunct="0">
              <a:lnSpc>
                <a:spcPct val="90000"/>
              </a:lnSpc>
              <a:spcBef>
                <a:spcPct val="30000"/>
              </a:spcBef>
              <a:buClr>
                <a:srgbClr val="0099FF"/>
              </a:buClr>
              <a:buSzPct val="65000"/>
              <a:buFont typeface="Monotype Sorts" pitchFamily="2" charset="2"/>
              <a:buChar char="l"/>
            </a:pPr>
            <a:endParaRPr lang="en-US" sz="2000" b="0" dirty="0"/>
          </a:p>
          <a:p>
            <a:pPr marL="742950" lvl="1" indent="-285750" eaLnBrk="0" hangingPunct="0">
              <a:lnSpc>
                <a:spcPct val="90000"/>
              </a:lnSpc>
              <a:spcBef>
                <a:spcPct val="30000"/>
              </a:spcBef>
              <a:buClr>
                <a:srgbClr val="0099FF"/>
              </a:buClr>
              <a:buSzPct val="65000"/>
              <a:buFont typeface="Monotype Sorts" pitchFamily="2" charset="2"/>
              <a:buChar char="l"/>
            </a:pPr>
            <a:endParaRPr lang="en-US" sz="2000" b="0" dirty="0"/>
          </a:p>
          <a:p>
            <a:pPr marL="342900" indent="-342900" eaLnBrk="0" hangingPunct="0">
              <a:lnSpc>
                <a:spcPct val="90000"/>
              </a:lnSpc>
              <a:spcBef>
                <a:spcPct val="30000"/>
              </a:spcBef>
              <a:buClr>
                <a:srgbClr val="0099FF"/>
              </a:buClr>
              <a:buSzPct val="65000"/>
              <a:buFont typeface="Monotype Sorts" pitchFamily="2" charset="2"/>
              <a:buChar char="l"/>
            </a:pPr>
            <a:endParaRPr lang="en-US" sz="2000" b="0" dirty="0"/>
          </a:p>
          <a:p>
            <a:pPr marL="342900" indent="-342900" eaLnBrk="0" hangingPunct="0">
              <a:lnSpc>
                <a:spcPct val="90000"/>
              </a:lnSpc>
              <a:spcBef>
                <a:spcPct val="30000"/>
              </a:spcBef>
              <a:buClr>
                <a:srgbClr val="0099FF"/>
              </a:buClr>
              <a:buSzPct val="65000"/>
              <a:buFont typeface="Monotype Sorts" pitchFamily="2" charset="2"/>
              <a:buChar char="l"/>
            </a:pPr>
            <a:endParaRPr lang="en-US" sz="2000" b="0" dirty="0"/>
          </a:p>
        </p:txBody>
      </p:sp>
      <p:grpSp>
        <p:nvGrpSpPr>
          <p:cNvPr id="13" name="Group 12"/>
          <p:cNvGrpSpPr/>
          <p:nvPr/>
        </p:nvGrpSpPr>
        <p:grpSpPr>
          <a:xfrm>
            <a:off x="324940" y="2741686"/>
            <a:ext cx="8494120" cy="3575482"/>
            <a:chOff x="-76200" y="2757490"/>
            <a:chExt cx="9296400" cy="3913190"/>
          </a:xfrm>
        </p:grpSpPr>
        <p:grpSp>
          <p:nvGrpSpPr>
            <p:cNvPr id="2" name="Group 4114"/>
            <p:cNvGrpSpPr>
              <a:grpSpLocks/>
            </p:cNvGrpSpPr>
            <p:nvPr/>
          </p:nvGrpSpPr>
          <p:grpSpPr bwMode="auto">
            <a:xfrm>
              <a:off x="-76200" y="2757490"/>
              <a:ext cx="9296400" cy="3913190"/>
              <a:chOff x="-48" y="1737"/>
              <a:chExt cx="5856" cy="2465"/>
            </a:xfrm>
          </p:grpSpPr>
          <p:sp>
            <p:nvSpPr>
              <p:cNvPr id="443396" name="Rectangle 4100"/>
              <p:cNvSpPr>
                <a:spLocks noChangeArrowheads="1"/>
              </p:cNvSpPr>
              <p:nvPr/>
            </p:nvSpPr>
            <p:spPr bwMode="auto">
              <a:xfrm>
                <a:off x="150" y="3950"/>
                <a:ext cx="5476" cy="252"/>
              </a:xfrm>
              <a:prstGeom prst="rect">
                <a:avLst/>
              </a:prstGeom>
              <a:noFill/>
              <a:ln w="25400">
                <a:solidFill>
                  <a:schemeClr val="tx1"/>
                </a:solidFill>
                <a:miter lim="800000"/>
                <a:headEnd/>
                <a:tailEnd/>
              </a:ln>
              <a:effectLst/>
            </p:spPr>
            <p:txBody>
              <a:bodyPr lIns="411162" tIns="46038" rIns="411162" bIns="46038" anchor="b" anchorCtr="1">
                <a:spAutoFit/>
              </a:bodyPr>
              <a:lstStyle/>
              <a:p>
                <a:pPr algn="ctr" defTabSz="1023938" eaLnBrk="0" hangingPunct="0"/>
                <a:r>
                  <a:rPr lang="en-US" sz="2000" i="1" dirty="0">
                    <a:solidFill>
                      <a:srgbClr val="003366"/>
                    </a:solidFill>
                    <a:latin typeface="Arial" pitchFamily="34" charset="0"/>
                    <a:cs typeface="Arial" pitchFamily="34" charset="0"/>
                  </a:rPr>
                  <a:t>Learn a smarter way to </a:t>
                </a:r>
                <a:r>
                  <a:rPr lang="en-US" sz="2000" i="1" dirty="0" smtClean="0">
                    <a:solidFill>
                      <a:srgbClr val="003366"/>
                    </a:solidFill>
                    <a:latin typeface="Arial" pitchFamily="34" charset="0"/>
                    <a:cs typeface="Arial" pitchFamily="34" charset="0"/>
                  </a:rPr>
                  <a:t>work.</a:t>
                </a:r>
                <a:endParaRPr lang="en-US" sz="2000" i="1" dirty="0">
                  <a:solidFill>
                    <a:srgbClr val="003366"/>
                  </a:solidFill>
                  <a:latin typeface="Arial" pitchFamily="34" charset="0"/>
                  <a:cs typeface="Arial" pitchFamily="34" charset="0"/>
                </a:endParaRPr>
              </a:p>
            </p:txBody>
          </p:sp>
          <p:sp>
            <p:nvSpPr>
              <p:cNvPr id="443399" name="Text Box 4103"/>
              <p:cNvSpPr txBox="1">
                <a:spLocks noChangeArrowheads="1"/>
              </p:cNvSpPr>
              <p:nvPr/>
            </p:nvSpPr>
            <p:spPr bwMode="auto">
              <a:xfrm>
                <a:off x="2784" y="3696"/>
                <a:ext cx="3024" cy="233"/>
              </a:xfrm>
              <a:prstGeom prst="rect">
                <a:avLst/>
              </a:prstGeom>
              <a:noFill/>
              <a:ln w="38100">
                <a:noFill/>
                <a:miter lim="800000"/>
                <a:headEnd type="none" w="sm" len="sm"/>
                <a:tailEnd type="none" w="sm" len="sm"/>
              </a:ln>
              <a:effectLst/>
            </p:spPr>
            <p:txBody>
              <a:bodyPr>
                <a:spAutoFit/>
              </a:bodyPr>
              <a:lstStyle/>
              <a:p>
                <a:pPr algn="ctr" eaLnBrk="0" hangingPunct="0">
                  <a:spcBef>
                    <a:spcPct val="50000"/>
                  </a:spcBef>
                </a:pPr>
                <a:r>
                  <a:rPr lang="en-US" sz="1800" b="0" dirty="0" smtClean="0">
                    <a:latin typeface="Arial" pitchFamily="34" charset="0"/>
                    <a:cs typeface="Arial" pitchFamily="34" charset="0"/>
                  </a:rPr>
                  <a:t>Standardization </a:t>
                </a:r>
                <a:r>
                  <a:rPr lang="en-US" sz="1800" b="0" dirty="0">
                    <a:latin typeface="Arial" pitchFamily="34" charset="0"/>
                    <a:cs typeface="Arial" pitchFamily="34" charset="0"/>
                  </a:rPr>
                  <a:t>of folders</a:t>
                </a:r>
              </a:p>
            </p:txBody>
          </p:sp>
          <p:sp>
            <p:nvSpPr>
              <p:cNvPr id="443400" name="Text Box 4104"/>
              <p:cNvSpPr txBox="1">
                <a:spLocks noChangeArrowheads="1"/>
              </p:cNvSpPr>
              <p:nvPr/>
            </p:nvSpPr>
            <p:spPr bwMode="auto">
              <a:xfrm>
                <a:off x="-48" y="3696"/>
                <a:ext cx="3024" cy="233"/>
              </a:xfrm>
              <a:prstGeom prst="rect">
                <a:avLst/>
              </a:prstGeom>
              <a:noFill/>
              <a:ln w="38100">
                <a:noFill/>
                <a:miter lim="800000"/>
                <a:headEnd type="none" w="sm" len="sm"/>
                <a:tailEnd type="none" w="sm" len="sm"/>
              </a:ln>
              <a:effectLst/>
            </p:spPr>
            <p:txBody>
              <a:bodyPr>
                <a:spAutoFit/>
              </a:bodyPr>
              <a:lstStyle/>
              <a:p>
                <a:pPr algn="ctr" eaLnBrk="0" hangingPunct="0">
                  <a:spcBef>
                    <a:spcPct val="50000"/>
                  </a:spcBef>
                </a:pPr>
                <a:r>
                  <a:rPr lang="en-US" sz="1800" b="0" dirty="0" smtClean="0">
                    <a:latin typeface="Arial" pitchFamily="34" charset="0"/>
                    <a:cs typeface="Arial" pitchFamily="34" charset="0"/>
                  </a:rPr>
                  <a:t>Disorganized </a:t>
                </a:r>
                <a:r>
                  <a:rPr lang="en-US" sz="1800" b="0" dirty="0">
                    <a:latin typeface="Arial" pitchFamily="34" charset="0"/>
                    <a:cs typeface="Arial" pitchFamily="34" charset="0"/>
                  </a:rPr>
                  <a:t>folders on the shared drive</a:t>
                </a:r>
              </a:p>
            </p:txBody>
          </p:sp>
          <p:pic>
            <p:nvPicPr>
              <p:cNvPr id="443407" name="Picture 4111"/>
              <p:cNvPicPr>
                <a:picLocks noChangeAspect="1" noChangeArrowheads="1"/>
              </p:cNvPicPr>
              <p:nvPr/>
            </p:nvPicPr>
            <p:blipFill>
              <a:blip r:embed="rId3" cstate="print"/>
              <a:srcRect/>
              <a:stretch>
                <a:fillRect/>
              </a:stretch>
            </p:blipFill>
            <p:spPr bwMode="auto">
              <a:xfrm>
                <a:off x="90" y="1737"/>
                <a:ext cx="2385" cy="1908"/>
              </a:xfrm>
              <a:prstGeom prst="rect">
                <a:avLst/>
              </a:prstGeom>
              <a:noFill/>
              <a:ln w="9525">
                <a:noFill/>
                <a:miter lim="800000"/>
                <a:headEnd/>
                <a:tailEnd/>
              </a:ln>
              <a:effectLst/>
            </p:spPr>
          </p:pic>
          <p:pic>
            <p:nvPicPr>
              <p:cNvPr id="443408" name="Picture 4112"/>
              <p:cNvPicPr>
                <a:picLocks noChangeAspect="1" noChangeArrowheads="1"/>
              </p:cNvPicPr>
              <p:nvPr/>
            </p:nvPicPr>
            <p:blipFill>
              <a:blip r:embed="rId4" cstate="print"/>
              <a:srcRect/>
              <a:stretch>
                <a:fillRect/>
              </a:stretch>
            </p:blipFill>
            <p:spPr bwMode="auto">
              <a:xfrm>
                <a:off x="3234" y="1742"/>
                <a:ext cx="2402" cy="1921"/>
              </a:xfrm>
              <a:prstGeom prst="rect">
                <a:avLst/>
              </a:prstGeom>
              <a:noFill/>
              <a:ln w="9525">
                <a:noFill/>
                <a:miter lim="800000"/>
                <a:headEnd/>
                <a:tailEnd/>
              </a:ln>
              <a:effectLst/>
            </p:spPr>
          </p:pic>
        </p:grpSp>
        <p:sp>
          <p:nvSpPr>
            <p:cNvPr id="12" name="AutoShape 59"/>
            <p:cNvSpPr>
              <a:spLocks noChangeArrowheads="1"/>
            </p:cNvSpPr>
            <p:nvPr/>
          </p:nvSpPr>
          <p:spPr bwMode="auto">
            <a:xfrm>
              <a:off x="4154378" y="3857628"/>
              <a:ext cx="774812" cy="1008930"/>
            </a:xfrm>
            <a:prstGeom prst="rightArrow">
              <a:avLst>
                <a:gd name="adj1" fmla="val 63853"/>
                <a:gd name="adj2" fmla="val 45318"/>
              </a:avLst>
            </a:prstGeom>
            <a:gradFill rotWithShape="0">
              <a:gsLst>
                <a:gs pos="0">
                  <a:srgbClr val="00CCFF">
                    <a:gamma/>
                    <a:shade val="46275"/>
                    <a:invGamma/>
                  </a:srgbClr>
                </a:gs>
                <a:gs pos="50000">
                  <a:srgbClr val="00CCFF"/>
                </a:gs>
                <a:gs pos="100000">
                  <a:srgbClr val="00CCFF">
                    <a:gamma/>
                    <a:shade val="46275"/>
                    <a:invGamma/>
                  </a:srgbClr>
                </a:gs>
              </a:gsLst>
              <a:lin ang="0" scaled="1"/>
            </a:gradFill>
            <a:ln w="12700">
              <a:noFill/>
              <a:miter lim="800000"/>
              <a:headEnd type="none" w="sm" len="sm"/>
              <a:tailEnd type="none" w="sm" len="sm"/>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44339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dissolve">
                                      <p:cBhvr>
                                        <p:cTn id="1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3395" grpId="0"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4418" name="Rectangle 1026"/>
          <p:cNvSpPr>
            <a:spLocks noChangeArrowheads="1"/>
          </p:cNvSpPr>
          <p:nvPr/>
        </p:nvSpPr>
        <p:spPr bwMode="auto">
          <a:xfrm>
            <a:off x="25401" y="-62670"/>
            <a:ext cx="3757610" cy="715962"/>
          </a:xfrm>
          <a:prstGeom prst="rect">
            <a:avLst/>
          </a:prstGeom>
          <a:noFill/>
          <a:ln w="9525">
            <a:noFill/>
            <a:miter lim="800000"/>
            <a:headEnd/>
            <a:tailEnd/>
          </a:ln>
          <a:effectLst/>
        </p:spPr>
        <p:txBody>
          <a:bodyPr anchor="ctr"/>
          <a:lstStyle/>
          <a:p>
            <a:r>
              <a:rPr lang="en-US" sz="2800" b="1" dirty="0">
                <a:solidFill>
                  <a:srgbClr val="007BA7"/>
                </a:solidFill>
              </a:rPr>
              <a:t>Sustain </a:t>
            </a:r>
            <a:r>
              <a:rPr lang="en-US" sz="2800" b="1" dirty="0" smtClean="0">
                <a:solidFill>
                  <a:srgbClr val="007BA7"/>
                </a:solidFill>
              </a:rPr>
              <a:t>(</a:t>
            </a:r>
            <a:r>
              <a:rPr lang="en-US" sz="2800" b="1" i="1" dirty="0" err="1" smtClean="0">
                <a:solidFill>
                  <a:srgbClr val="007BA7"/>
                </a:solidFill>
              </a:rPr>
              <a:t>shitsuke</a:t>
            </a:r>
            <a:r>
              <a:rPr lang="en-US" sz="2800" b="1" dirty="0">
                <a:solidFill>
                  <a:srgbClr val="007BA7"/>
                </a:solidFill>
              </a:rPr>
              <a:t>)</a:t>
            </a:r>
          </a:p>
        </p:txBody>
      </p:sp>
      <p:sp>
        <p:nvSpPr>
          <p:cNvPr id="444419" name="Rectangle 1027"/>
          <p:cNvSpPr>
            <a:spLocks noChangeArrowheads="1"/>
          </p:cNvSpPr>
          <p:nvPr/>
        </p:nvSpPr>
        <p:spPr bwMode="auto">
          <a:xfrm>
            <a:off x="358242" y="1185332"/>
            <a:ext cx="8458200" cy="3081868"/>
          </a:xfrm>
          <a:prstGeom prst="rect">
            <a:avLst/>
          </a:prstGeom>
          <a:noFill/>
          <a:ln w="9525">
            <a:noFill/>
            <a:miter lim="800000"/>
            <a:headEnd/>
            <a:tailEnd/>
          </a:ln>
          <a:effectLst/>
        </p:spPr>
        <p:txBody>
          <a:bodyPr/>
          <a:lstStyle/>
          <a:p>
            <a:pPr marL="342900" indent="-342900" eaLnBrk="0" hangingPunct="0">
              <a:lnSpc>
                <a:spcPct val="90000"/>
              </a:lnSpc>
              <a:spcBef>
                <a:spcPct val="30000"/>
              </a:spcBef>
              <a:buClr>
                <a:srgbClr val="0099FF"/>
              </a:buClr>
              <a:buSzPct val="65000"/>
              <a:buFont typeface="Monotype Sorts" pitchFamily="2" charset="2"/>
              <a:buChar char="l"/>
            </a:pPr>
            <a:r>
              <a:rPr lang="en-US" sz="2000" b="0" dirty="0"/>
              <a:t>To make 5S a habit in the way we do our day-to-day </a:t>
            </a:r>
            <a:r>
              <a:rPr lang="en-US" sz="2000" b="0" dirty="0" smtClean="0"/>
              <a:t>activities.</a:t>
            </a:r>
            <a:endParaRPr lang="en-US" sz="2000" b="0" dirty="0"/>
          </a:p>
          <a:p>
            <a:pPr marL="342900" indent="-342900" eaLnBrk="0" hangingPunct="0">
              <a:lnSpc>
                <a:spcPct val="90000"/>
              </a:lnSpc>
              <a:spcBef>
                <a:spcPct val="30000"/>
              </a:spcBef>
              <a:buClr>
                <a:srgbClr val="0099FF"/>
              </a:buClr>
              <a:buSzPct val="65000"/>
              <a:buFont typeface="Monotype Sorts" pitchFamily="2" charset="2"/>
              <a:buChar char="l"/>
            </a:pPr>
            <a:endParaRPr lang="en-US" sz="2000" b="0" dirty="0"/>
          </a:p>
          <a:p>
            <a:pPr marL="342900" indent="-342900" eaLnBrk="0" hangingPunct="0">
              <a:lnSpc>
                <a:spcPct val="90000"/>
              </a:lnSpc>
              <a:spcBef>
                <a:spcPct val="30000"/>
              </a:spcBef>
              <a:buClr>
                <a:srgbClr val="0099FF"/>
              </a:buClr>
              <a:buSzPct val="65000"/>
              <a:buFont typeface="Monotype Sorts" pitchFamily="2" charset="2"/>
              <a:buChar char="l"/>
            </a:pPr>
            <a:r>
              <a:rPr lang="fr-CA" sz="2000" b="0" dirty="0" smtClean="0"/>
              <a:t>Tools </a:t>
            </a:r>
            <a:r>
              <a:rPr lang="fr-CA" sz="2000" b="0" dirty="0" err="1" smtClean="0"/>
              <a:t>include</a:t>
            </a:r>
            <a:r>
              <a:rPr lang="fr-CA" sz="2000" b="0" dirty="0" smtClean="0"/>
              <a:t>…</a:t>
            </a:r>
            <a:endParaRPr lang="fr-CA" sz="2000" b="0" dirty="0"/>
          </a:p>
          <a:p>
            <a:pPr marL="800100" lvl="1" indent="-342900" eaLnBrk="0" hangingPunct="0">
              <a:lnSpc>
                <a:spcPct val="90000"/>
              </a:lnSpc>
              <a:spcBef>
                <a:spcPct val="30000"/>
              </a:spcBef>
              <a:buClr>
                <a:srgbClr val="0099FF"/>
              </a:buClr>
              <a:buSzPct val="100000"/>
              <a:buFont typeface="Arial" pitchFamily="34" charset="0"/>
              <a:buChar char="̶"/>
            </a:pPr>
            <a:r>
              <a:rPr lang="en-US" sz="2000" b="0" dirty="0" smtClean="0"/>
              <a:t>5S contests.</a:t>
            </a:r>
            <a:endParaRPr lang="en-US" sz="2000" b="0" dirty="0"/>
          </a:p>
          <a:p>
            <a:pPr marL="800100" lvl="1" indent="-342900" eaLnBrk="0" hangingPunct="0">
              <a:lnSpc>
                <a:spcPct val="90000"/>
              </a:lnSpc>
              <a:spcBef>
                <a:spcPct val="30000"/>
              </a:spcBef>
              <a:buClr>
                <a:srgbClr val="0099FF"/>
              </a:buClr>
              <a:buSzPct val="100000"/>
              <a:buFont typeface="Arial" pitchFamily="34" charset="0"/>
              <a:buChar char="̶"/>
            </a:pPr>
            <a:r>
              <a:rPr lang="en-US" sz="2000" b="0" dirty="0"/>
              <a:t>Visual management boards showing 5S </a:t>
            </a:r>
            <a:r>
              <a:rPr lang="en-US" sz="2000" b="0" dirty="0" smtClean="0"/>
              <a:t>audit.</a:t>
            </a:r>
            <a:endParaRPr lang="en-US" sz="2000" b="0" dirty="0"/>
          </a:p>
          <a:p>
            <a:pPr marL="800100" lvl="1" indent="-342900" eaLnBrk="0" hangingPunct="0">
              <a:lnSpc>
                <a:spcPct val="90000"/>
              </a:lnSpc>
              <a:spcBef>
                <a:spcPct val="30000"/>
              </a:spcBef>
              <a:buClr>
                <a:srgbClr val="0099FF"/>
              </a:buClr>
              <a:buSzPct val="100000"/>
              <a:buFont typeface="Arial" pitchFamily="34" charset="0"/>
              <a:buChar char="̶"/>
            </a:pPr>
            <a:r>
              <a:rPr lang="en-US" sz="2000" b="0" dirty="0" smtClean="0"/>
              <a:t>Slogans.</a:t>
            </a:r>
            <a:r>
              <a:rPr lang="en-US" sz="2000" b="0" dirty="0"/>
              <a:t>	</a:t>
            </a:r>
          </a:p>
          <a:p>
            <a:pPr marL="800100" lvl="1" indent="-342900" eaLnBrk="0" hangingPunct="0">
              <a:lnSpc>
                <a:spcPct val="90000"/>
              </a:lnSpc>
              <a:spcBef>
                <a:spcPct val="30000"/>
              </a:spcBef>
              <a:buClr>
                <a:srgbClr val="0099FF"/>
              </a:buClr>
              <a:buSzPct val="100000"/>
              <a:buFont typeface="Arial" pitchFamily="34" charset="0"/>
              <a:buChar char="̶"/>
            </a:pPr>
            <a:r>
              <a:rPr lang="en-US" sz="2000" b="0" dirty="0" smtClean="0"/>
              <a:t>Handbooks.</a:t>
            </a:r>
            <a:endParaRPr lang="en-US" sz="2000" b="0" dirty="0"/>
          </a:p>
          <a:p>
            <a:pPr marL="800100" lvl="1" indent="-342900" eaLnBrk="0" hangingPunct="0">
              <a:lnSpc>
                <a:spcPct val="90000"/>
              </a:lnSpc>
              <a:spcBef>
                <a:spcPct val="30000"/>
              </a:spcBef>
              <a:buClr>
                <a:srgbClr val="0099FF"/>
              </a:buClr>
              <a:buSzPct val="100000"/>
              <a:buFont typeface="Arial" pitchFamily="34" charset="0"/>
              <a:buChar char="̶"/>
            </a:pPr>
            <a:r>
              <a:rPr lang="en-US" sz="2000" b="0" dirty="0" err="1"/>
              <a:t>Poka</a:t>
            </a:r>
            <a:r>
              <a:rPr lang="en-US" sz="2000" b="0" dirty="0"/>
              <a:t> Yoke!</a:t>
            </a:r>
          </a:p>
          <a:p>
            <a:pPr marL="342900" indent="-342900" eaLnBrk="0" hangingPunct="0">
              <a:lnSpc>
                <a:spcPct val="90000"/>
              </a:lnSpc>
              <a:spcBef>
                <a:spcPct val="30000"/>
              </a:spcBef>
              <a:buClr>
                <a:srgbClr val="0099FF"/>
              </a:buClr>
              <a:buSzPct val="65000"/>
              <a:buFont typeface="Monotype Sorts" pitchFamily="2" charset="2"/>
              <a:buChar char="l"/>
            </a:pPr>
            <a:endParaRPr lang="en-US" sz="2000" b="0" dirty="0"/>
          </a:p>
          <a:p>
            <a:pPr marL="342900" indent="-342900" eaLnBrk="0" hangingPunct="0">
              <a:lnSpc>
                <a:spcPct val="90000"/>
              </a:lnSpc>
              <a:spcBef>
                <a:spcPct val="30000"/>
              </a:spcBef>
              <a:buClr>
                <a:srgbClr val="0099FF"/>
              </a:buClr>
              <a:buSzPct val="65000"/>
              <a:buFont typeface="Monotype Sorts" pitchFamily="2" charset="2"/>
              <a:buChar char="l"/>
            </a:pPr>
            <a:endParaRPr lang="en-US" sz="2000" b="0" dirty="0"/>
          </a:p>
        </p:txBody>
      </p:sp>
      <p:sp>
        <p:nvSpPr>
          <p:cNvPr id="444435" name="Text Box 1043"/>
          <p:cNvSpPr txBox="1">
            <a:spLocks noChangeArrowheads="1"/>
          </p:cNvSpPr>
          <p:nvPr/>
        </p:nvSpPr>
        <p:spPr bwMode="auto">
          <a:xfrm>
            <a:off x="1797633" y="4714296"/>
            <a:ext cx="5563344" cy="400110"/>
          </a:xfrm>
          <a:prstGeom prst="rect">
            <a:avLst/>
          </a:prstGeom>
          <a:solidFill>
            <a:schemeClr val="bg1">
              <a:lumMod val="95000"/>
            </a:schemeClr>
          </a:solidFill>
          <a:ln w="2857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spcBef>
                <a:spcPct val="50000"/>
              </a:spcBef>
            </a:pPr>
            <a:r>
              <a:rPr lang="en-US" sz="2000" i="1">
                <a:solidFill>
                  <a:srgbClr val="003A63"/>
                </a:solidFill>
              </a:rPr>
              <a:t>Make 5 S a habit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4444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4444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4419" grpId="0" autoUpdateAnimBg="0"/>
      <p:bldP spid="444435" grpId="0" animBg="1"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5" name="Text Box 5"/>
          <p:cNvSpPr txBox="1">
            <a:spLocks noChangeArrowheads="1"/>
          </p:cNvSpPr>
          <p:nvPr/>
        </p:nvSpPr>
        <p:spPr bwMode="auto">
          <a:xfrm>
            <a:off x="369363" y="1116081"/>
            <a:ext cx="8675688" cy="4708981"/>
          </a:xfrm>
          <a:prstGeom prst="rect">
            <a:avLst/>
          </a:prstGeom>
          <a:noFill/>
          <a:ln w="9525">
            <a:noFill/>
            <a:miter lim="800000"/>
            <a:headEnd/>
            <a:tailEnd/>
          </a:ln>
          <a:effectLst/>
        </p:spPr>
        <p:txBody>
          <a:bodyPr>
            <a:spAutoFit/>
          </a:bodyPr>
          <a:lstStyle/>
          <a:p>
            <a:pPr>
              <a:lnSpc>
                <a:spcPct val="125000"/>
              </a:lnSpc>
            </a:pPr>
            <a:r>
              <a:rPr lang="en-GB" dirty="0"/>
              <a:t>‘Value stream’ mapping focuses on value-adding activities and distinguishes between value-adding and non-value-adding activities. It </a:t>
            </a:r>
            <a:r>
              <a:rPr lang="en-GB" dirty="0" smtClean="0"/>
              <a:t>is </a:t>
            </a:r>
            <a:r>
              <a:rPr lang="en-GB" dirty="0"/>
              <a:t>similar to process mapping but different in four ways:</a:t>
            </a:r>
          </a:p>
          <a:p>
            <a:pPr>
              <a:lnSpc>
                <a:spcPct val="125000"/>
              </a:lnSpc>
            </a:pPr>
            <a:endParaRPr lang="en-GB" dirty="0"/>
          </a:p>
          <a:p>
            <a:pPr marL="550863" lvl="1" indent="-330200">
              <a:lnSpc>
                <a:spcPct val="125000"/>
              </a:lnSpc>
              <a:buFont typeface="Wingdings" pitchFamily="2" charset="2"/>
              <a:buChar char="Ø"/>
            </a:pPr>
            <a:r>
              <a:rPr lang="en-GB" dirty="0"/>
              <a:t>It uses a broader range of information than most process maps.</a:t>
            </a:r>
          </a:p>
          <a:p>
            <a:pPr>
              <a:lnSpc>
                <a:spcPct val="125000"/>
              </a:lnSpc>
              <a:buFont typeface="Wingdings" pitchFamily="2" charset="2"/>
              <a:buChar char="Ø"/>
            </a:pPr>
            <a:endParaRPr lang="en-GB" dirty="0"/>
          </a:p>
          <a:p>
            <a:pPr marL="550863" lvl="1" indent="-330200">
              <a:lnSpc>
                <a:spcPct val="125000"/>
              </a:lnSpc>
              <a:buFont typeface="Wingdings" pitchFamily="2" charset="2"/>
              <a:buChar char="Ø"/>
            </a:pPr>
            <a:r>
              <a:rPr lang="en-GB" dirty="0"/>
              <a:t>It is usually at a higher level (</a:t>
            </a:r>
            <a:r>
              <a:rPr lang="en-GB" dirty="0" smtClean="0"/>
              <a:t>5–10 </a:t>
            </a:r>
            <a:r>
              <a:rPr lang="en-GB" dirty="0"/>
              <a:t>activities) than most process maps.</a:t>
            </a:r>
          </a:p>
          <a:p>
            <a:pPr marL="457200" indent="-236538">
              <a:lnSpc>
                <a:spcPct val="125000"/>
              </a:lnSpc>
              <a:buFont typeface="Wingdings" pitchFamily="2" charset="2"/>
              <a:buChar char="Ø"/>
            </a:pPr>
            <a:endParaRPr lang="en-GB" dirty="0"/>
          </a:p>
          <a:p>
            <a:pPr marL="550863" lvl="1" indent="-330200">
              <a:lnSpc>
                <a:spcPct val="125000"/>
              </a:lnSpc>
              <a:buFont typeface="Wingdings" pitchFamily="2" charset="2"/>
              <a:buChar char="Ø"/>
            </a:pPr>
            <a:r>
              <a:rPr lang="en-GB" dirty="0"/>
              <a:t>It often has a wider scope, frequently spanning the whole supply chain.</a:t>
            </a:r>
          </a:p>
          <a:p>
            <a:pPr marL="457200" indent="-236538">
              <a:lnSpc>
                <a:spcPct val="125000"/>
              </a:lnSpc>
              <a:buFont typeface="Wingdings" pitchFamily="2" charset="2"/>
              <a:buChar char="Ø"/>
            </a:pPr>
            <a:endParaRPr lang="en-GB" dirty="0"/>
          </a:p>
          <a:p>
            <a:pPr marL="550863" lvl="1" indent="-330200">
              <a:lnSpc>
                <a:spcPct val="125000"/>
              </a:lnSpc>
              <a:buFont typeface="Wingdings" pitchFamily="2" charset="2"/>
              <a:buChar char="Ø"/>
            </a:pPr>
            <a:r>
              <a:rPr lang="en-GB" dirty="0"/>
              <a:t>It can be used to identify where to focus future improvement activities.</a:t>
            </a:r>
          </a:p>
        </p:txBody>
      </p:sp>
      <p:sp>
        <p:nvSpPr>
          <p:cNvPr id="71686" name="Text Box 6"/>
          <p:cNvSpPr txBox="1">
            <a:spLocks noChangeArrowheads="1"/>
          </p:cNvSpPr>
          <p:nvPr/>
        </p:nvSpPr>
        <p:spPr bwMode="auto">
          <a:xfrm>
            <a:off x="16902" y="32583"/>
            <a:ext cx="5832475" cy="523220"/>
          </a:xfrm>
          <a:prstGeom prst="rect">
            <a:avLst/>
          </a:prstGeom>
          <a:noFill/>
          <a:ln w="9525">
            <a:noFill/>
            <a:miter lim="800000"/>
            <a:headEnd/>
            <a:tailEnd/>
          </a:ln>
          <a:effectLst/>
        </p:spPr>
        <p:txBody>
          <a:bodyPr>
            <a:spAutoFit/>
          </a:bodyPr>
          <a:lstStyle/>
          <a:p>
            <a:pPr>
              <a:spcBef>
                <a:spcPct val="50000"/>
              </a:spcBef>
            </a:pPr>
            <a:r>
              <a:rPr lang="en-GB" sz="2800" b="1" dirty="0" smtClean="0">
                <a:solidFill>
                  <a:srgbClr val="007BA7"/>
                </a:solidFill>
              </a:rPr>
              <a:t>‘Value </a:t>
            </a:r>
            <a:r>
              <a:rPr lang="en-GB" sz="2800" b="1" dirty="0">
                <a:solidFill>
                  <a:srgbClr val="007BA7"/>
                </a:solidFill>
              </a:rPr>
              <a:t>stream’ mapping</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9810" name="Rectangle 2"/>
          <p:cNvSpPr>
            <a:spLocks noChangeArrowheads="1"/>
          </p:cNvSpPr>
          <p:nvPr/>
        </p:nvSpPr>
        <p:spPr bwMode="gray">
          <a:xfrm>
            <a:off x="126974" y="160111"/>
            <a:ext cx="6929486" cy="366712"/>
          </a:xfrm>
          <a:prstGeom prst="rect">
            <a:avLst/>
          </a:prstGeom>
          <a:noFill/>
          <a:ln w="12700" algn="ctr">
            <a:noFill/>
            <a:miter lim="800000"/>
            <a:headEnd/>
            <a:tailEnd/>
          </a:ln>
          <a:effectLst/>
        </p:spPr>
        <p:txBody>
          <a:bodyPr lIns="0" tIns="0" rIns="0" bIns="17414" anchor="b"/>
          <a:lstStyle/>
          <a:p>
            <a:pPr defTabSz="844550" eaLnBrk="0" hangingPunct="0"/>
            <a:r>
              <a:rPr lang="en-GB" sz="2800" b="1" dirty="0">
                <a:solidFill>
                  <a:srgbClr val="007BA7"/>
                </a:solidFill>
              </a:rPr>
              <a:t>Waste is </a:t>
            </a:r>
            <a:r>
              <a:rPr lang="en-GB" sz="2800" b="1" dirty="0" smtClean="0">
                <a:solidFill>
                  <a:srgbClr val="007BA7"/>
                </a:solidFill>
              </a:rPr>
              <a:t>a large part of most processes</a:t>
            </a:r>
            <a:endParaRPr lang="en-GB" sz="2800" b="1" dirty="0">
              <a:solidFill>
                <a:srgbClr val="007BA7"/>
              </a:solidFill>
            </a:endParaRPr>
          </a:p>
        </p:txBody>
      </p:sp>
      <p:sp>
        <p:nvSpPr>
          <p:cNvPr id="759812" name="Text Box 4"/>
          <p:cNvSpPr txBox="1">
            <a:spLocks noChangeArrowheads="1"/>
          </p:cNvSpPr>
          <p:nvPr/>
        </p:nvSpPr>
        <p:spPr bwMode="auto">
          <a:xfrm>
            <a:off x="344486" y="5562600"/>
            <a:ext cx="8596312" cy="830997"/>
          </a:xfrm>
          <a:prstGeom prst="rect">
            <a:avLst/>
          </a:prstGeom>
          <a:noFill/>
          <a:ln w="9525" algn="ctr">
            <a:noFill/>
            <a:miter lim="800000"/>
            <a:headEnd/>
            <a:tailEnd/>
          </a:ln>
          <a:effectLst/>
        </p:spPr>
        <p:txBody>
          <a:bodyPr wrap="square">
            <a:spAutoFit/>
          </a:bodyPr>
          <a:lstStyle/>
          <a:p>
            <a:pPr>
              <a:lnSpc>
                <a:spcPct val="120000"/>
              </a:lnSpc>
              <a:buClr>
                <a:schemeClr val="hlink"/>
              </a:buClr>
              <a:buSzPct val="120000"/>
            </a:pPr>
            <a:r>
              <a:rPr lang="en-GB" dirty="0" smtClean="0">
                <a:latin typeface="Expert Sans Regular" pitchFamily="34" charset="0"/>
              </a:rPr>
              <a:t>Actual </a:t>
            </a:r>
            <a:r>
              <a:rPr lang="en-GB" dirty="0">
                <a:latin typeface="Expert Sans Regular" pitchFamily="34" charset="0"/>
              </a:rPr>
              <a:t>value-add activity may only be </a:t>
            </a:r>
            <a:r>
              <a:rPr lang="en-GB" dirty="0" smtClean="0">
                <a:latin typeface="Expert Sans Regular" pitchFamily="34" charset="0"/>
              </a:rPr>
              <a:t>1–10 per cent </a:t>
            </a:r>
            <a:r>
              <a:rPr lang="en-GB" dirty="0">
                <a:latin typeface="Expert Sans Regular" pitchFamily="34" charset="0"/>
              </a:rPr>
              <a:t>of the total </a:t>
            </a:r>
            <a:r>
              <a:rPr lang="en-GB" dirty="0" smtClean="0">
                <a:latin typeface="Expert Sans Regular" pitchFamily="34" charset="0"/>
              </a:rPr>
              <a:t>process</a:t>
            </a:r>
            <a:br>
              <a:rPr lang="en-GB" dirty="0" smtClean="0">
                <a:latin typeface="Expert Sans Regular" pitchFamily="34" charset="0"/>
              </a:rPr>
            </a:br>
            <a:r>
              <a:rPr lang="en-GB" dirty="0" smtClean="0">
                <a:latin typeface="Expert Sans Regular" pitchFamily="34" charset="0"/>
              </a:rPr>
              <a:t>time</a:t>
            </a:r>
            <a:endParaRPr lang="en-GB" dirty="0">
              <a:latin typeface="Expert Sans Regular" pitchFamily="34" charset="0"/>
            </a:endParaRPr>
          </a:p>
        </p:txBody>
      </p:sp>
      <p:grpSp>
        <p:nvGrpSpPr>
          <p:cNvPr id="2" name="Group 5"/>
          <p:cNvGrpSpPr>
            <a:grpSpLocks/>
          </p:cNvGrpSpPr>
          <p:nvPr/>
        </p:nvGrpSpPr>
        <p:grpSpPr bwMode="auto">
          <a:xfrm>
            <a:off x="285720" y="1785926"/>
            <a:ext cx="8488393" cy="3949700"/>
            <a:chOff x="421" y="1008"/>
            <a:chExt cx="5565" cy="2488"/>
          </a:xfrm>
        </p:grpSpPr>
        <p:sp>
          <p:nvSpPr>
            <p:cNvPr id="759814" name="Rectangle 6"/>
            <p:cNvSpPr>
              <a:spLocks noChangeArrowheads="1"/>
            </p:cNvSpPr>
            <p:nvPr/>
          </p:nvSpPr>
          <p:spPr bwMode="auto">
            <a:xfrm>
              <a:off x="432" y="1008"/>
              <a:ext cx="5320" cy="2488"/>
            </a:xfrm>
            <a:prstGeom prst="rect">
              <a:avLst/>
            </a:prstGeom>
            <a:solidFill>
              <a:schemeClr val="bg1">
                <a:lumMod val="95000"/>
              </a:schemeClr>
            </a:solidFill>
            <a:ln w="9525">
              <a:noFill/>
              <a:miter lim="800000"/>
              <a:headEnd/>
              <a:tailEnd/>
            </a:ln>
            <a:effectLst/>
          </p:spPr>
          <p:txBody>
            <a:bodyPr wrap="none" anchor="ctr"/>
            <a:lstStyle/>
            <a:p>
              <a:endParaRPr lang="en-GB"/>
            </a:p>
          </p:txBody>
        </p:sp>
        <p:sp>
          <p:nvSpPr>
            <p:cNvPr id="759815" name="AutoShape 7"/>
            <p:cNvSpPr>
              <a:spLocks noChangeArrowheads="1"/>
            </p:cNvSpPr>
            <p:nvPr/>
          </p:nvSpPr>
          <p:spPr bwMode="auto">
            <a:xfrm flipV="1">
              <a:off x="824" y="1968"/>
              <a:ext cx="4304" cy="464"/>
            </a:xfrm>
            <a:custGeom>
              <a:avLst/>
              <a:gdLst>
                <a:gd name="G0" fmla="+- 8672 0 0"/>
                <a:gd name="G1" fmla="+- 21600 0 8672"/>
                <a:gd name="G2" fmla="*/ 8672 1 2"/>
                <a:gd name="G3" fmla="+- 21600 0 G2"/>
                <a:gd name="G4" fmla="+/ 8672 21600 2"/>
                <a:gd name="G5" fmla="+/ G1 0 2"/>
                <a:gd name="G6" fmla="*/ 21600 21600 8672"/>
                <a:gd name="G7" fmla="*/ G6 1 2"/>
                <a:gd name="G8" fmla="+- 21600 0 G7"/>
                <a:gd name="G9" fmla="*/ 21600 1 2"/>
                <a:gd name="G10" fmla="+- 8672 0 G9"/>
                <a:gd name="G11" fmla="?: G10 G8 0"/>
                <a:gd name="G12" fmla="?: G10 G7 21600"/>
                <a:gd name="T0" fmla="*/ 17264 w 21600"/>
                <a:gd name="T1" fmla="*/ 10800 h 21600"/>
                <a:gd name="T2" fmla="*/ 10800 w 21600"/>
                <a:gd name="T3" fmla="*/ 21600 h 21600"/>
                <a:gd name="T4" fmla="*/ 4336 w 21600"/>
                <a:gd name="T5" fmla="*/ 10800 h 21600"/>
                <a:gd name="T6" fmla="*/ 10800 w 21600"/>
                <a:gd name="T7" fmla="*/ 0 h 21600"/>
                <a:gd name="T8" fmla="*/ 6136 w 21600"/>
                <a:gd name="T9" fmla="*/ 6136 h 21600"/>
                <a:gd name="T10" fmla="*/ 15464 w 21600"/>
                <a:gd name="T11" fmla="*/ 15464 h 21600"/>
              </a:gdLst>
              <a:ahLst/>
              <a:cxnLst>
                <a:cxn ang="0">
                  <a:pos x="T0" y="T1"/>
                </a:cxn>
                <a:cxn ang="0">
                  <a:pos x="T2" y="T3"/>
                </a:cxn>
                <a:cxn ang="0">
                  <a:pos x="T4" y="T5"/>
                </a:cxn>
                <a:cxn ang="0">
                  <a:pos x="T6" y="T7"/>
                </a:cxn>
              </a:cxnLst>
              <a:rect l="T8" t="T9" r="T10" b="T11"/>
              <a:pathLst>
                <a:path w="21600" h="21600">
                  <a:moveTo>
                    <a:pt x="0" y="0"/>
                  </a:moveTo>
                  <a:lnTo>
                    <a:pt x="8672" y="21600"/>
                  </a:lnTo>
                  <a:lnTo>
                    <a:pt x="12928" y="21600"/>
                  </a:lnTo>
                  <a:lnTo>
                    <a:pt x="21600" y="0"/>
                  </a:lnTo>
                  <a:close/>
                </a:path>
              </a:pathLst>
            </a:custGeom>
            <a:solidFill>
              <a:srgbClr val="FDFDFD"/>
            </a:solidFill>
            <a:ln w="9525">
              <a:noFill/>
              <a:miter lim="800000"/>
              <a:headEnd/>
              <a:tailEnd/>
            </a:ln>
            <a:effectLst/>
          </p:spPr>
          <p:txBody>
            <a:bodyPr wrap="none" anchor="ctr"/>
            <a:lstStyle/>
            <a:p>
              <a:endParaRPr lang="en-GB"/>
            </a:p>
          </p:txBody>
        </p:sp>
        <p:grpSp>
          <p:nvGrpSpPr>
            <p:cNvPr id="3" name="Group 8"/>
            <p:cNvGrpSpPr>
              <a:grpSpLocks/>
            </p:cNvGrpSpPr>
            <p:nvPr/>
          </p:nvGrpSpPr>
          <p:grpSpPr bwMode="auto">
            <a:xfrm>
              <a:off x="852" y="2441"/>
              <a:ext cx="4400" cy="142"/>
              <a:chOff x="796" y="2953"/>
              <a:chExt cx="4401" cy="142"/>
            </a:xfrm>
          </p:grpSpPr>
          <p:sp>
            <p:nvSpPr>
              <p:cNvPr id="759817" name="Rectangle 9"/>
              <p:cNvSpPr>
                <a:spLocks noChangeArrowheads="1"/>
              </p:cNvSpPr>
              <p:nvPr/>
            </p:nvSpPr>
            <p:spPr bwMode="auto">
              <a:xfrm>
                <a:off x="1996" y="2953"/>
                <a:ext cx="963" cy="142"/>
              </a:xfrm>
              <a:prstGeom prst="rect">
                <a:avLst/>
              </a:prstGeom>
              <a:solidFill>
                <a:srgbClr val="FF0000"/>
              </a:solidFill>
              <a:ln w="6350">
                <a:solidFill>
                  <a:schemeClr val="tx1"/>
                </a:solidFill>
                <a:miter lim="800000"/>
                <a:headEnd/>
                <a:tailEnd/>
              </a:ln>
              <a:effectLst/>
            </p:spPr>
            <p:txBody>
              <a:bodyPr wrap="none" anchor="ctr"/>
              <a:lstStyle/>
              <a:p>
                <a:endParaRPr lang="en-GB"/>
              </a:p>
            </p:txBody>
          </p:sp>
          <p:sp>
            <p:nvSpPr>
              <p:cNvPr id="759818" name="Rectangle 10"/>
              <p:cNvSpPr>
                <a:spLocks noChangeArrowheads="1"/>
              </p:cNvSpPr>
              <p:nvPr/>
            </p:nvSpPr>
            <p:spPr bwMode="auto">
              <a:xfrm>
                <a:off x="796" y="2953"/>
                <a:ext cx="963" cy="142"/>
              </a:xfrm>
              <a:prstGeom prst="rect">
                <a:avLst/>
              </a:prstGeom>
              <a:solidFill>
                <a:srgbClr val="FF0000"/>
              </a:solidFill>
              <a:ln w="6350">
                <a:solidFill>
                  <a:schemeClr val="tx1"/>
                </a:solidFill>
                <a:miter lim="800000"/>
                <a:headEnd/>
                <a:tailEnd/>
              </a:ln>
              <a:effectLst/>
            </p:spPr>
            <p:txBody>
              <a:bodyPr wrap="none" anchor="ctr"/>
              <a:lstStyle/>
              <a:p>
                <a:endParaRPr lang="en-GB"/>
              </a:p>
            </p:txBody>
          </p:sp>
          <p:sp>
            <p:nvSpPr>
              <p:cNvPr id="759819" name="Rectangle 11"/>
              <p:cNvSpPr>
                <a:spLocks noChangeArrowheads="1"/>
              </p:cNvSpPr>
              <p:nvPr/>
            </p:nvSpPr>
            <p:spPr bwMode="auto">
              <a:xfrm>
                <a:off x="1751" y="2953"/>
                <a:ext cx="163" cy="142"/>
              </a:xfrm>
              <a:prstGeom prst="rect">
                <a:avLst/>
              </a:prstGeom>
              <a:solidFill>
                <a:schemeClr val="tx1"/>
              </a:solidFill>
              <a:ln w="6350">
                <a:solidFill>
                  <a:schemeClr val="tx1"/>
                </a:solidFill>
                <a:miter lim="800000"/>
                <a:headEnd/>
                <a:tailEnd/>
              </a:ln>
              <a:effectLst/>
            </p:spPr>
            <p:txBody>
              <a:bodyPr wrap="none" anchor="ctr"/>
              <a:lstStyle/>
              <a:p>
                <a:endParaRPr lang="en-GB"/>
              </a:p>
            </p:txBody>
          </p:sp>
          <p:sp>
            <p:nvSpPr>
              <p:cNvPr id="759820" name="Rectangle 12"/>
              <p:cNvSpPr>
                <a:spLocks noChangeArrowheads="1"/>
              </p:cNvSpPr>
              <p:nvPr/>
            </p:nvSpPr>
            <p:spPr bwMode="auto">
              <a:xfrm>
                <a:off x="1914" y="2953"/>
                <a:ext cx="626" cy="142"/>
              </a:xfrm>
              <a:prstGeom prst="rect">
                <a:avLst/>
              </a:prstGeom>
              <a:solidFill>
                <a:srgbClr val="00CC00"/>
              </a:solidFill>
              <a:ln w="6350">
                <a:solidFill>
                  <a:schemeClr val="tx1"/>
                </a:solidFill>
                <a:miter lim="800000"/>
                <a:headEnd/>
                <a:tailEnd/>
              </a:ln>
              <a:effectLst/>
            </p:spPr>
            <p:txBody>
              <a:bodyPr wrap="none" anchor="ctr"/>
              <a:lstStyle/>
              <a:p>
                <a:endParaRPr lang="en-GB"/>
              </a:p>
            </p:txBody>
          </p:sp>
          <p:sp>
            <p:nvSpPr>
              <p:cNvPr id="759821" name="Rectangle 13"/>
              <p:cNvSpPr>
                <a:spLocks noChangeArrowheads="1"/>
              </p:cNvSpPr>
              <p:nvPr/>
            </p:nvSpPr>
            <p:spPr bwMode="auto">
              <a:xfrm>
                <a:off x="2959" y="2953"/>
                <a:ext cx="164" cy="142"/>
              </a:xfrm>
              <a:prstGeom prst="rect">
                <a:avLst/>
              </a:prstGeom>
              <a:solidFill>
                <a:schemeClr val="tx1"/>
              </a:solidFill>
              <a:ln w="6350">
                <a:solidFill>
                  <a:schemeClr val="tx1"/>
                </a:solidFill>
                <a:miter lim="800000"/>
                <a:headEnd/>
                <a:tailEnd/>
              </a:ln>
              <a:effectLst/>
            </p:spPr>
            <p:txBody>
              <a:bodyPr wrap="none" anchor="ctr"/>
              <a:lstStyle/>
              <a:p>
                <a:endParaRPr lang="en-GB"/>
              </a:p>
            </p:txBody>
          </p:sp>
          <p:sp>
            <p:nvSpPr>
              <p:cNvPr id="759822" name="Rectangle 14"/>
              <p:cNvSpPr>
                <a:spLocks noChangeArrowheads="1"/>
              </p:cNvSpPr>
              <p:nvPr/>
            </p:nvSpPr>
            <p:spPr bwMode="auto">
              <a:xfrm>
                <a:off x="3123" y="2953"/>
                <a:ext cx="683" cy="142"/>
              </a:xfrm>
              <a:prstGeom prst="rect">
                <a:avLst/>
              </a:prstGeom>
              <a:solidFill>
                <a:srgbClr val="FF0000"/>
              </a:solidFill>
              <a:ln w="6350">
                <a:solidFill>
                  <a:schemeClr val="tx1"/>
                </a:solidFill>
                <a:miter lim="800000"/>
                <a:headEnd/>
                <a:tailEnd/>
              </a:ln>
              <a:effectLst/>
            </p:spPr>
            <p:txBody>
              <a:bodyPr wrap="none" anchor="ctr"/>
              <a:lstStyle/>
              <a:p>
                <a:endParaRPr lang="en-GB"/>
              </a:p>
            </p:txBody>
          </p:sp>
          <p:sp>
            <p:nvSpPr>
              <p:cNvPr id="759823" name="Rectangle 15"/>
              <p:cNvSpPr>
                <a:spLocks noChangeArrowheads="1"/>
              </p:cNvSpPr>
              <p:nvPr/>
            </p:nvSpPr>
            <p:spPr bwMode="auto">
              <a:xfrm>
                <a:off x="3806" y="2953"/>
                <a:ext cx="81" cy="142"/>
              </a:xfrm>
              <a:prstGeom prst="rect">
                <a:avLst/>
              </a:prstGeom>
              <a:solidFill>
                <a:srgbClr val="00CC00"/>
              </a:solidFill>
              <a:ln w="6350">
                <a:solidFill>
                  <a:schemeClr val="tx1"/>
                </a:solidFill>
                <a:miter lim="800000"/>
                <a:headEnd/>
                <a:tailEnd/>
              </a:ln>
              <a:effectLst/>
            </p:spPr>
            <p:txBody>
              <a:bodyPr wrap="none" anchor="ctr"/>
              <a:lstStyle/>
              <a:p>
                <a:endParaRPr lang="en-GB"/>
              </a:p>
            </p:txBody>
          </p:sp>
          <p:sp>
            <p:nvSpPr>
              <p:cNvPr id="759824" name="Rectangle 16"/>
              <p:cNvSpPr>
                <a:spLocks noChangeArrowheads="1"/>
              </p:cNvSpPr>
              <p:nvPr/>
            </p:nvSpPr>
            <p:spPr bwMode="auto">
              <a:xfrm>
                <a:off x="3887" y="2953"/>
                <a:ext cx="410" cy="142"/>
              </a:xfrm>
              <a:prstGeom prst="rect">
                <a:avLst/>
              </a:prstGeom>
              <a:solidFill>
                <a:srgbClr val="FF0000"/>
              </a:solidFill>
              <a:ln w="6350">
                <a:solidFill>
                  <a:schemeClr val="tx1"/>
                </a:solidFill>
                <a:miter lim="800000"/>
                <a:headEnd/>
                <a:tailEnd/>
              </a:ln>
              <a:effectLst/>
            </p:spPr>
            <p:txBody>
              <a:bodyPr wrap="none" anchor="ctr"/>
              <a:lstStyle/>
              <a:p>
                <a:endParaRPr lang="en-GB"/>
              </a:p>
            </p:txBody>
          </p:sp>
          <p:sp>
            <p:nvSpPr>
              <p:cNvPr id="759825" name="Rectangle 17"/>
              <p:cNvSpPr>
                <a:spLocks noChangeArrowheads="1"/>
              </p:cNvSpPr>
              <p:nvPr/>
            </p:nvSpPr>
            <p:spPr bwMode="auto">
              <a:xfrm>
                <a:off x="4297" y="2953"/>
                <a:ext cx="163" cy="142"/>
              </a:xfrm>
              <a:prstGeom prst="rect">
                <a:avLst/>
              </a:prstGeom>
              <a:solidFill>
                <a:srgbClr val="00CC00"/>
              </a:solidFill>
              <a:ln w="6350">
                <a:solidFill>
                  <a:schemeClr val="tx1"/>
                </a:solidFill>
                <a:miter lim="800000"/>
                <a:headEnd/>
                <a:tailEnd/>
              </a:ln>
              <a:effectLst/>
            </p:spPr>
            <p:txBody>
              <a:bodyPr wrap="none" anchor="ctr"/>
              <a:lstStyle/>
              <a:p>
                <a:endParaRPr lang="en-GB"/>
              </a:p>
            </p:txBody>
          </p:sp>
          <p:sp>
            <p:nvSpPr>
              <p:cNvPr id="759826" name="Rectangle 18"/>
              <p:cNvSpPr>
                <a:spLocks noChangeArrowheads="1"/>
              </p:cNvSpPr>
              <p:nvPr/>
            </p:nvSpPr>
            <p:spPr bwMode="auto">
              <a:xfrm>
                <a:off x="4460" y="2953"/>
                <a:ext cx="164" cy="142"/>
              </a:xfrm>
              <a:prstGeom prst="rect">
                <a:avLst/>
              </a:prstGeom>
              <a:solidFill>
                <a:schemeClr val="tx1"/>
              </a:solidFill>
              <a:ln w="6350">
                <a:solidFill>
                  <a:schemeClr val="tx1"/>
                </a:solidFill>
                <a:miter lim="800000"/>
                <a:headEnd/>
                <a:tailEnd/>
              </a:ln>
              <a:effectLst/>
            </p:spPr>
            <p:txBody>
              <a:bodyPr wrap="none" anchor="ctr"/>
              <a:lstStyle/>
              <a:p>
                <a:endParaRPr lang="en-GB"/>
              </a:p>
            </p:txBody>
          </p:sp>
          <p:sp>
            <p:nvSpPr>
              <p:cNvPr id="759827" name="Rectangle 19"/>
              <p:cNvSpPr>
                <a:spLocks noChangeArrowheads="1"/>
              </p:cNvSpPr>
              <p:nvPr/>
            </p:nvSpPr>
            <p:spPr bwMode="auto">
              <a:xfrm>
                <a:off x="4624" y="2953"/>
                <a:ext cx="573" cy="142"/>
              </a:xfrm>
              <a:prstGeom prst="rect">
                <a:avLst/>
              </a:prstGeom>
              <a:solidFill>
                <a:srgbClr val="FF0000"/>
              </a:solidFill>
              <a:ln w="6350">
                <a:solidFill>
                  <a:schemeClr val="tx1"/>
                </a:solidFill>
                <a:miter lim="800000"/>
                <a:headEnd/>
                <a:tailEnd/>
              </a:ln>
              <a:effectLst/>
            </p:spPr>
            <p:txBody>
              <a:bodyPr wrap="none" anchor="ctr"/>
              <a:lstStyle/>
              <a:p>
                <a:endParaRPr lang="en-GB"/>
              </a:p>
            </p:txBody>
          </p:sp>
        </p:grpSp>
        <p:sp>
          <p:nvSpPr>
            <p:cNvPr id="759828" name="Text Box 20"/>
            <p:cNvSpPr txBox="1">
              <a:spLocks noChangeArrowheads="1"/>
            </p:cNvSpPr>
            <p:nvPr/>
          </p:nvSpPr>
          <p:spPr bwMode="auto">
            <a:xfrm>
              <a:off x="421" y="1054"/>
              <a:ext cx="1999" cy="252"/>
            </a:xfrm>
            <a:prstGeom prst="rect">
              <a:avLst/>
            </a:prstGeom>
            <a:noFill/>
            <a:ln w="9525">
              <a:noFill/>
              <a:miter lim="800000"/>
              <a:headEnd/>
              <a:tailEnd/>
            </a:ln>
            <a:effectLst/>
          </p:spPr>
          <p:txBody>
            <a:bodyPr wrap="none">
              <a:spAutoFit/>
            </a:bodyPr>
            <a:lstStyle/>
            <a:p>
              <a:r>
                <a:rPr lang="en-GB" i="1" dirty="0">
                  <a:latin typeface="Expert Sans Regular" pitchFamily="34" charset="0"/>
                </a:rPr>
                <a:t>High-level process steps </a:t>
              </a:r>
            </a:p>
          </p:txBody>
        </p:sp>
        <p:sp>
          <p:nvSpPr>
            <p:cNvPr id="759829" name="AutoShape 21"/>
            <p:cNvSpPr>
              <a:spLocks noChangeArrowheads="1"/>
            </p:cNvSpPr>
            <p:nvPr/>
          </p:nvSpPr>
          <p:spPr bwMode="auto">
            <a:xfrm>
              <a:off x="471" y="1444"/>
              <a:ext cx="1125" cy="555"/>
            </a:xfrm>
            <a:prstGeom prst="homePlate">
              <a:avLst>
                <a:gd name="adj" fmla="val 50676"/>
              </a:avLst>
            </a:prstGeom>
            <a:solidFill>
              <a:schemeClr val="hlink"/>
            </a:solidFill>
            <a:ln w="9525">
              <a:noFill/>
              <a:miter lim="800000"/>
              <a:headEnd/>
              <a:tailEnd/>
            </a:ln>
            <a:effectLst/>
          </p:spPr>
          <p:txBody>
            <a:bodyPr wrap="none" anchor="ctr"/>
            <a:lstStyle/>
            <a:p>
              <a:endParaRPr lang="en-GB"/>
            </a:p>
          </p:txBody>
        </p:sp>
        <p:sp>
          <p:nvSpPr>
            <p:cNvPr id="759830" name="AutoShape 22"/>
            <p:cNvSpPr>
              <a:spLocks noChangeArrowheads="1"/>
            </p:cNvSpPr>
            <p:nvPr/>
          </p:nvSpPr>
          <p:spPr bwMode="auto">
            <a:xfrm>
              <a:off x="1551" y="1457"/>
              <a:ext cx="1069" cy="514"/>
            </a:xfrm>
            <a:prstGeom prst="chevron">
              <a:avLst>
                <a:gd name="adj" fmla="val 51994"/>
              </a:avLst>
            </a:prstGeom>
            <a:solidFill>
              <a:schemeClr val="hlink"/>
            </a:solidFill>
            <a:ln w="9525">
              <a:noFill/>
              <a:miter lim="800000"/>
              <a:headEnd/>
              <a:tailEnd/>
            </a:ln>
            <a:effectLst/>
          </p:spPr>
          <p:txBody>
            <a:bodyPr wrap="none" anchor="ctr"/>
            <a:lstStyle/>
            <a:p>
              <a:endParaRPr lang="en-GB"/>
            </a:p>
          </p:txBody>
        </p:sp>
        <p:sp>
          <p:nvSpPr>
            <p:cNvPr id="759831" name="AutoShape 23"/>
            <p:cNvSpPr>
              <a:spLocks noChangeArrowheads="1"/>
            </p:cNvSpPr>
            <p:nvPr/>
          </p:nvSpPr>
          <p:spPr bwMode="auto">
            <a:xfrm>
              <a:off x="2571" y="1461"/>
              <a:ext cx="1069" cy="514"/>
            </a:xfrm>
            <a:prstGeom prst="chevron">
              <a:avLst>
                <a:gd name="adj" fmla="val 51994"/>
              </a:avLst>
            </a:prstGeom>
            <a:solidFill>
              <a:schemeClr val="hlink"/>
            </a:solidFill>
            <a:ln w="9525">
              <a:noFill/>
              <a:miter lim="800000"/>
              <a:headEnd/>
              <a:tailEnd/>
            </a:ln>
            <a:effectLst/>
          </p:spPr>
          <p:txBody>
            <a:bodyPr wrap="none" anchor="ctr"/>
            <a:lstStyle/>
            <a:p>
              <a:endParaRPr lang="en-GB"/>
            </a:p>
          </p:txBody>
        </p:sp>
        <p:sp>
          <p:nvSpPr>
            <p:cNvPr id="759832" name="AutoShape 24"/>
            <p:cNvSpPr>
              <a:spLocks noChangeArrowheads="1"/>
            </p:cNvSpPr>
            <p:nvPr/>
          </p:nvSpPr>
          <p:spPr bwMode="auto">
            <a:xfrm>
              <a:off x="3616" y="1465"/>
              <a:ext cx="1069" cy="514"/>
            </a:xfrm>
            <a:prstGeom prst="chevron">
              <a:avLst>
                <a:gd name="adj" fmla="val 51994"/>
              </a:avLst>
            </a:prstGeom>
            <a:solidFill>
              <a:schemeClr val="hlink"/>
            </a:solidFill>
            <a:ln w="9525">
              <a:noFill/>
              <a:miter lim="800000"/>
              <a:headEnd/>
              <a:tailEnd/>
            </a:ln>
            <a:effectLst/>
          </p:spPr>
          <p:txBody>
            <a:bodyPr wrap="none" anchor="ctr"/>
            <a:lstStyle/>
            <a:p>
              <a:endParaRPr lang="en-GB"/>
            </a:p>
          </p:txBody>
        </p:sp>
        <p:sp>
          <p:nvSpPr>
            <p:cNvPr id="759833" name="AutoShape 25"/>
            <p:cNvSpPr>
              <a:spLocks noChangeArrowheads="1"/>
            </p:cNvSpPr>
            <p:nvPr/>
          </p:nvSpPr>
          <p:spPr bwMode="auto">
            <a:xfrm>
              <a:off x="4636" y="1468"/>
              <a:ext cx="1069" cy="514"/>
            </a:xfrm>
            <a:prstGeom prst="chevron">
              <a:avLst>
                <a:gd name="adj" fmla="val 51994"/>
              </a:avLst>
            </a:prstGeom>
            <a:solidFill>
              <a:schemeClr val="hlink"/>
            </a:solidFill>
            <a:ln w="9525">
              <a:noFill/>
              <a:miter lim="800000"/>
              <a:headEnd/>
              <a:tailEnd/>
            </a:ln>
            <a:effectLst/>
          </p:spPr>
          <p:txBody>
            <a:bodyPr wrap="none" anchor="ctr"/>
            <a:lstStyle/>
            <a:p>
              <a:endParaRPr lang="en-GB"/>
            </a:p>
          </p:txBody>
        </p:sp>
        <p:sp>
          <p:nvSpPr>
            <p:cNvPr id="759834" name="Text Box 26"/>
            <p:cNvSpPr txBox="1">
              <a:spLocks noChangeArrowheads="1"/>
            </p:cNvSpPr>
            <p:nvPr/>
          </p:nvSpPr>
          <p:spPr bwMode="auto">
            <a:xfrm>
              <a:off x="1748" y="1513"/>
              <a:ext cx="727" cy="326"/>
            </a:xfrm>
            <a:prstGeom prst="rect">
              <a:avLst/>
            </a:prstGeom>
            <a:noFill/>
            <a:ln w="9525">
              <a:noFill/>
              <a:miter lim="800000"/>
              <a:headEnd/>
              <a:tailEnd/>
            </a:ln>
            <a:effectLst/>
          </p:spPr>
          <p:txBody>
            <a:bodyPr wrap="none">
              <a:spAutoFit/>
            </a:bodyPr>
            <a:lstStyle/>
            <a:p>
              <a:pPr algn="ctr"/>
              <a:r>
                <a:rPr lang="en-GB" sz="1400"/>
                <a:t>Prepare</a:t>
              </a:r>
            </a:p>
            <a:p>
              <a:pPr algn="ctr"/>
              <a:r>
                <a:rPr lang="en-GB" sz="1400"/>
                <a:t>application</a:t>
              </a:r>
            </a:p>
          </p:txBody>
        </p:sp>
        <p:sp>
          <p:nvSpPr>
            <p:cNvPr id="759835" name="Text Box 27"/>
            <p:cNvSpPr txBox="1">
              <a:spLocks noChangeArrowheads="1"/>
            </p:cNvSpPr>
            <p:nvPr/>
          </p:nvSpPr>
          <p:spPr bwMode="auto">
            <a:xfrm>
              <a:off x="539" y="1382"/>
              <a:ext cx="843" cy="460"/>
            </a:xfrm>
            <a:prstGeom prst="rect">
              <a:avLst/>
            </a:prstGeom>
            <a:noFill/>
            <a:ln w="9525">
              <a:noFill/>
              <a:miter lim="800000"/>
              <a:headEnd/>
              <a:tailEnd/>
            </a:ln>
            <a:effectLst/>
          </p:spPr>
          <p:txBody>
            <a:bodyPr wrap="none">
              <a:spAutoFit/>
            </a:bodyPr>
            <a:lstStyle/>
            <a:p>
              <a:pPr algn="ctr"/>
              <a:endParaRPr lang="en-GB" sz="1400"/>
            </a:p>
            <a:p>
              <a:pPr algn="ctr"/>
              <a:r>
                <a:rPr lang="en-GB" sz="1400"/>
                <a:t>Acquire </a:t>
              </a:r>
            </a:p>
            <a:p>
              <a:pPr algn="ctr"/>
              <a:r>
                <a:rPr lang="en-GB" sz="1400"/>
                <a:t>the customer</a:t>
              </a:r>
            </a:p>
          </p:txBody>
        </p:sp>
        <p:sp>
          <p:nvSpPr>
            <p:cNvPr id="759836" name="Text Box 28"/>
            <p:cNvSpPr txBox="1">
              <a:spLocks noChangeArrowheads="1"/>
            </p:cNvSpPr>
            <p:nvPr/>
          </p:nvSpPr>
          <p:spPr bwMode="auto">
            <a:xfrm>
              <a:off x="2767" y="1534"/>
              <a:ext cx="727" cy="326"/>
            </a:xfrm>
            <a:prstGeom prst="rect">
              <a:avLst/>
            </a:prstGeom>
            <a:noFill/>
            <a:ln w="9525">
              <a:noFill/>
              <a:miter lim="800000"/>
              <a:headEnd/>
              <a:tailEnd/>
            </a:ln>
            <a:effectLst/>
          </p:spPr>
          <p:txBody>
            <a:bodyPr wrap="none">
              <a:spAutoFit/>
            </a:bodyPr>
            <a:lstStyle/>
            <a:p>
              <a:pPr algn="ctr"/>
              <a:r>
                <a:rPr lang="en-GB" sz="1400"/>
                <a:t>Process</a:t>
              </a:r>
            </a:p>
            <a:p>
              <a:pPr algn="ctr"/>
              <a:r>
                <a:rPr lang="en-GB" sz="1400"/>
                <a:t>application</a:t>
              </a:r>
            </a:p>
          </p:txBody>
        </p:sp>
        <p:sp>
          <p:nvSpPr>
            <p:cNvPr id="759837" name="Text Box 29"/>
            <p:cNvSpPr txBox="1">
              <a:spLocks noChangeArrowheads="1"/>
            </p:cNvSpPr>
            <p:nvPr/>
          </p:nvSpPr>
          <p:spPr bwMode="auto">
            <a:xfrm>
              <a:off x="3849" y="1550"/>
              <a:ext cx="639" cy="326"/>
            </a:xfrm>
            <a:prstGeom prst="rect">
              <a:avLst/>
            </a:prstGeom>
            <a:noFill/>
            <a:ln w="9525">
              <a:noFill/>
              <a:miter lim="800000"/>
              <a:headEnd/>
              <a:tailEnd/>
            </a:ln>
            <a:effectLst/>
          </p:spPr>
          <p:txBody>
            <a:bodyPr wrap="none">
              <a:spAutoFit/>
            </a:bodyPr>
            <a:lstStyle/>
            <a:p>
              <a:pPr algn="ctr"/>
              <a:r>
                <a:rPr lang="en-GB" sz="1400"/>
                <a:t>Advise </a:t>
              </a:r>
            </a:p>
            <a:p>
              <a:pPr algn="ctr"/>
              <a:r>
                <a:rPr lang="en-GB" sz="1400"/>
                <a:t>customer</a:t>
              </a:r>
            </a:p>
          </p:txBody>
        </p:sp>
        <p:sp>
          <p:nvSpPr>
            <p:cNvPr id="759838" name="Text Box 30"/>
            <p:cNvSpPr txBox="1">
              <a:spLocks noChangeArrowheads="1"/>
            </p:cNvSpPr>
            <p:nvPr/>
          </p:nvSpPr>
          <p:spPr bwMode="auto">
            <a:xfrm>
              <a:off x="4891" y="1547"/>
              <a:ext cx="602" cy="326"/>
            </a:xfrm>
            <a:prstGeom prst="rect">
              <a:avLst/>
            </a:prstGeom>
            <a:noFill/>
            <a:ln w="9525">
              <a:noFill/>
              <a:miter lim="800000"/>
              <a:headEnd/>
              <a:tailEnd/>
            </a:ln>
            <a:effectLst/>
          </p:spPr>
          <p:txBody>
            <a:bodyPr wrap="none">
              <a:spAutoFit/>
            </a:bodyPr>
            <a:lstStyle/>
            <a:p>
              <a:pPr algn="ctr"/>
              <a:r>
                <a:rPr lang="en-GB" sz="1400"/>
                <a:t>Disburse</a:t>
              </a:r>
            </a:p>
            <a:p>
              <a:pPr algn="ctr"/>
              <a:r>
                <a:rPr lang="en-GB" sz="1400"/>
                <a:t>funds</a:t>
              </a:r>
            </a:p>
          </p:txBody>
        </p:sp>
        <p:grpSp>
          <p:nvGrpSpPr>
            <p:cNvPr id="4" name="Group 31"/>
            <p:cNvGrpSpPr>
              <a:grpSpLocks/>
            </p:cNvGrpSpPr>
            <p:nvPr/>
          </p:nvGrpSpPr>
          <p:grpSpPr bwMode="auto">
            <a:xfrm>
              <a:off x="496" y="2751"/>
              <a:ext cx="5490" cy="640"/>
              <a:chOff x="392" y="3127"/>
              <a:chExt cx="5490" cy="690"/>
            </a:xfrm>
          </p:grpSpPr>
          <p:sp>
            <p:nvSpPr>
              <p:cNvPr id="759840" name="Rectangle 32"/>
              <p:cNvSpPr>
                <a:spLocks noChangeArrowheads="1"/>
              </p:cNvSpPr>
              <p:nvPr/>
            </p:nvSpPr>
            <p:spPr bwMode="auto">
              <a:xfrm>
                <a:off x="392" y="3128"/>
                <a:ext cx="440" cy="152"/>
              </a:xfrm>
              <a:prstGeom prst="rect">
                <a:avLst/>
              </a:prstGeom>
              <a:solidFill>
                <a:srgbClr val="33CC33"/>
              </a:solidFill>
              <a:ln w="9525">
                <a:noFill/>
                <a:miter lim="800000"/>
                <a:headEnd/>
                <a:tailEnd/>
              </a:ln>
              <a:effectLst/>
            </p:spPr>
            <p:txBody>
              <a:bodyPr wrap="none" anchor="ctr"/>
              <a:lstStyle/>
              <a:p>
                <a:endParaRPr lang="en-GB"/>
              </a:p>
            </p:txBody>
          </p:sp>
          <p:sp>
            <p:nvSpPr>
              <p:cNvPr id="759841" name="Rectangle 33"/>
              <p:cNvSpPr>
                <a:spLocks noChangeArrowheads="1"/>
              </p:cNvSpPr>
              <p:nvPr/>
            </p:nvSpPr>
            <p:spPr bwMode="auto">
              <a:xfrm>
                <a:off x="392" y="3368"/>
                <a:ext cx="440" cy="152"/>
              </a:xfrm>
              <a:prstGeom prst="rect">
                <a:avLst/>
              </a:prstGeom>
              <a:solidFill>
                <a:schemeClr val="tx1"/>
              </a:solidFill>
              <a:ln w="9525">
                <a:noFill/>
                <a:miter lim="800000"/>
                <a:headEnd/>
                <a:tailEnd/>
              </a:ln>
              <a:effectLst/>
            </p:spPr>
            <p:txBody>
              <a:bodyPr wrap="none" anchor="ctr"/>
              <a:lstStyle/>
              <a:p>
                <a:endParaRPr lang="en-GB"/>
              </a:p>
            </p:txBody>
          </p:sp>
          <p:sp>
            <p:nvSpPr>
              <p:cNvPr id="759842" name="Rectangle 34"/>
              <p:cNvSpPr>
                <a:spLocks noChangeArrowheads="1"/>
              </p:cNvSpPr>
              <p:nvPr/>
            </p:nvSpPr>
            <p:spPr bwMode="auto">
              <a:xfrm>
                <a:off x="392" y="3616"/>
                <a:ext cx="440" cy="152"/>
              </a:xfrm>
              <a:prstGeom prst="rect">
                <a:avLst/>
              </a:prstGeom>
              <a:solidFill>
                <a:srgbClr val="FF0000"/>
              </a:solidFill>
              <a:ln w="9525">
                <a:noFill/>
                <a:miter lim="800000"/>
                <a:headEnd/>
                <a:tailEnd/>
              </a:ln>
              <a:effectLst/>
            </p:spPr>
            <p:txBody>
              <a:bodyPr wrap="none" anchor="ctr"/>
              <a:lstStyle/>
              <a:p>
                <a:endParaRPr lang="en-GB"/>
              </a:p>
            </p:txBody>
          </p:sp>
          <p:sp>
            <p:nvSpPr>
              <p:cNvPr id="759843" name="Text Box 35"/>
              <p:cNvSpPr txBox="1">
                <a:spLocks noChangeArrowheads="1"/>
              </p:cNvSpPr>
              <p:nvPr/>
            </p:nvSpPr>
            <p:spPr bwMode="auto">
              <a:xfrm>
                <a:off x="902" y="3127"/>
                <a:ext cx="3098" cy="187"/>
              </a:xfrm>
              <a:prstGeom prst="rect">
                <a:avLst/>
              </a:prstGeom>
              <a:noFill/>
              <a:ln w="9525">
                <a:noFill/>
                <a:miter lim="800000"/>
                <a:headEnd/>
                <a:tailEnd/>
              </a:ln>
              <a:effectLst/>
            </p:spPr>
            <p:txBody>
              <a:bodyPr wrap="none">
                <a:spAutoFit/>
              </a:bodyPr>
              <a:lstStyle/>
              <a:p>
                <a:r>
                  <a:rPr lang="en-GB" sz="1200" b="0" dirty="0">
                    <a:latin typeface="Expert Sans Regular" pitchFamily="34" charset="0"/>
                  </a:rPr>
                  <a:t>Activities which add value to the customer: e.g. the credit decision</a:t>
                </a:r>
              </a:p>
            </p:txBody>
          </p:sp>
          <p:sp>
            <p:nvSpPr>
              <p:cNvPr id="759844" name="Text Box 36"/>
              <p:cNvSpPr txBox="1">
                <a:spLocks noChangeArrowheads="1"/>
              </p:cNvSpPr>
              <p:nvPr/>
            </p:nvSpPr>
            <p:spPr bwMode="auto">
              <a:xfrm>
                <a:off x="902" y="3383"/>
                <a:ext cx="4080" cy="186"/>
              </a:xfrm>
              <a:prstGeom prst="rect">
                <a:avLst/>
              </a:prstGeom>
              <a:noFill/>
              <a:ln w="9525" algn="ctr">
                <a:noFill/>
                <a:miter lim="800000"/>
                <a:headEnd/>
                <a:tailEnd/>
              </a:ln>
              <a:effectLst/>
            </p:spPr>
            <p:txBody>
              <a:bodyPr wrap="none">
                <a:spAutoFit/>
              </a:bodyPr>
              <a:lstStyle/>
              <a:p>
                <a:r>
                  <a:rPr lang="en-GB" sz="1200" b="0">
                    <a:latin typeface="Expert Sans Regular" pitchFamily="34" charset="0"/>
                  </a:rPr>
                  <a:t>Activities which don’t add value to the customer but are required by regulation: e.g. KYC</a:t>
                </a:r>
              </a:p>
            </p:txBody>
          </p:sp>
          <p:sp>
            <p:nvSpPr>
              <p:cNvPr id="759845" name="Text Box 37"/>
              <p:cNvSpPr txBox="1">
                <a:spLocks noChangeArrowheads="1"/>
              </p:cNvSpPr>
              <p:nvPr/>
            </p:nvSpPr>
            <p:spPr bwMode="auto">
              <a:xfrm>
                <a:off x="902" y="3630"/>
                <a:ext cx="4980" cy="187"/>
              </a:xfrm>
              <a:prstGeom prst="rect">
                <a:avLst/>
              </a:prstGeom>
              <a:noFill/>
              <a:ln w="9525" algn="ctr">
                <a:noFill/>
                <a:miter lim="800000"/>
                <a:headEnd/>
                <a:tailEnd/>
              </a:ln>
              <a:effectLst/>
            </p:spPr>
            <p:txBody>
              <a:bodyPr wrap="none">
                <a:spAutoFit/>
              </a:bodyPr>
              <a:lstStyle/>
              <a:p>
                <a:r>
                  <a:rPr lang="en-GB" sz="1200" b="0">
                    <a:latin typeface="Expert Sans Regular" pitchFamily="34" charset="0"/>
                  </a:rPr>
                  <a:t>Activities which neither add value nor are required by regulation: e.g. carrying files from one desk to another</a:t>
                </a:r>
              </a:p>
            </p:txBody>
          </p:sp>
        </p:grpSp>
        <p:sp>
          <p:nvSpPr>
            <p:cNvPr id="759846" name="Line 38"/>
            <p:cNvSpPr>
              <a:spLocks noChangeShapeType="1"/>
            </p:cNvSpPr>
            <p:nvPr/>
          </p:nvSpPr>
          <p:spPr bwMode="auto">
            <a:xfrm flipH="1">
              <a:off x="1447" y="1968"/>
              <a:ext cx="1137" cy="298"/>
            </a:xfrm>
            <a:prstGeom prst="line">
              <a:avLst/>
            </a:prstGeom>
            <a:noFill/>
            <a:ln w="9525">
              <a:solidFill>
                <a:schemeClr val="tx1"/>
              </a:solidFill>
              <a:prstDash val="lgDash"/>
              <a:round/>
              <a:headEnd/>
              <a:tailEnd/>
            </a:ln>
            <a:effectLst/>
          </p:spPr>
          <p:txBody>
            <a:bodyPr/>
            <a:lstStyle/>
            <a:p>
              <a:endParaRPr lang="en-GB"/>
            </a:p>
          </p:txBody>
        </p:sp>
        <p:sp>
          <p:nvSpPr>
            <p:cNvPr id="759847" name="Text Box 39"/>
            <p:cNvSpPr txBox="1">
              <a:spLocks noChangeArrowheads="1"/>
            </p:cNvSpPr>
            <p:nvPr/>
          </p:nvSpPr>
          <p:spPr bwMode="auto">
            <a:xfrm>
              <a:off x="1269" y="2261"/>
              <a:ext cx="3788" cy="212"/>
            </a:xfrm>
            <a:prstGeom prst="rect">
              <a:avLst/>
            </a:prstGeom>
            <a:noFill/>
            <a:ln w="9525">
              <a:noFill/>
              <a:miter lim="800000"/>
              <a:headEnd/>
              <a:tailEnd/>
            </a:ln>
            <a:effectLst/>
          </p:spPr>
          <p:txBody>
            <a:bodyPr wrap="none">
              <a:spAutoFit/>
            </a:bodyPr>
            <a:lstStyle/>
            <a:p>
              <a:r>
                <a:rPr lang="en-GB" sz="1600" dirty="0" smtClean="0"/>
                <a:t>Step-by-step </a:t>
              </a:r>
              <a:r>
                <a:rPr lang="en-GB" sz="1600" dirty="0"/>
                <a:t>activity analysis for value-add to our customer</a:t>
              </a:r>
            </a:p>
          </p:txBody>
        </p:sp>
        <p:sp>
          <p:nvSpPr>
            <p:cNvPr id="759848" name="Line 40"/>
            <p:cNvSpPr>
              <a:spLocks noChangeShapeType="1"/>
            </p:cNvSpPr>
            <p:nvPr/>
          </p:nvSpPr>
          <p:spPr bwMode="auto">
            <a:xfrm>
              <a:off x="3384" y="1976"/>
              <a:ext cx="1855" cy="472"/>
            </a:xfrm>
            <a:prstGeom prst="line">
              <a:avLst/>
            </a:prstGeom>
            <a:noFill/>
            <a:ln w="9525">
              <a:solidFill>
                <a:schemeClr val="tx1"/>
              </a:solidFill>
              <a:prstDash val="lgDash"/>
              <a:round/>
              <a:headEnd/>
              <a:tailEnd/>
            </a:ln>
            <a:effectLst/>
          </p:spPr>
          <p:txBody>
            <a:bodyPr/>
            <a:lstStyle/>
            <a:p>
              <a:endParaRPr lang="en-GB"/>
            </a:p>
          </p:txBody>
        </p:sp>
        <p:sp>
          <p:nvSpPr>
            <p:cNvPr id="759849" name="Line 41"/>
            <p:cNvSpPr>
              <a:spLocks noChangeShapeType="1"/>
            </p:cNvSpPr>
            <p:nvPr/>
          </p:nvSpPr>
          <p:spPr bwMode="auto">
            <a:xfrm flipH="1">
              <a:off x="872" y="2328"/>
              <a:ext cx="392" cy="112"/>
            </a:xfrm>
            <a:prstGeom prst="line">
              <a:avLst/>
            </a:prstGeom>
            <a:noFill/>
            <a:ln w="9525">
              <a:solidFill>
                <a:schemeClr val="tx1"/>
              </a:solidFill>
              <a:prstDash val="lgDash"/>
              <a:round/>
              <a:headEnd/>
              <a:tailEnd/>
            </a:ln>
            <a:effectLst/>
          </p:spPr>
          <p:txBody>
            <a:bodyPr/>
            <a:lstStyle/>
            <a:p>
              <a:endParaRPr lang="en-GB"/>
            </a:p>
          </p:txBody>
        </p:sp>
      </p:grpSp>
      <p:sp>
        <p:nvSpPr>
          <p:cNvPr id="759850" name="Rectangle 42"/>
          <p:cNvSpPr>
            <a:spLocks noChangeArrowheads="1"/>
          </p:cNvSpPr>
          <p:nvPr/>
        </p:nvSpPr>
        <p:spPr bwMode="auto">
          <a:xfrm>
            <a:off x="344486" y="753536"/>
            <a:ext cx="8027988" cy="461665"/>
          </a:xfrm>
          <a:prstGeom prst="rect">
            <a:avLst/>
          </a:prstGeom>
          <a:noFill/>
          <a:ln w="9525">
            <a:noFill/>
            <a:miter lim="800000"/>
            <a:headEnd/>
            <a:tailEnd/>
          </a:ln>
          <a:effectLst/>
        </p:spPr>
        <p:txBody>
          <a:bodyPr>
            <a:spAutoFit/>
          </a:bodyPr>
          <a:lstStyle/>
          <a:p>
            <a:r>
              <a:rPr lang="en-US" sz="2400" dirty="0" smtClean="0"/>
              <a:t>Mapping the value stream – Example</a:t>
            </a:r>
            <a:endParaRPr lang="en-US" sz="2400" dirty="0"/>
          </a:p>
        </p:txBody>
      </p:sp>
      <p:sp>
        <p:nvSpPr>
          <p:cNvPr id="759851" name="Text Box 43"/>
          <p:cNvSpPr txBox="1">
            <a:spLocks noChangeArrowheads="1"/>
          </p:cNvSpPr>
          <p:nvPr/>
        </p:nvSpPr>
        <p:spPr bwMode="auto">
          <a:xfrm>
            <a:off x="344486" y="1267872"/>
            <a:ext cx="7718780" cy="461665"/>
          </a:xfrm>
          <a:prstGeom prst="rect">
            <a:avLst/>
          </a:prstGeom>
          <a:noFill/>
          <a:ln w="9525">
            <a:noFill/>
            <a:miter lim="800000"/>
            <a:headEnd/>
            <a:tailEnd/>
          </a:ln>
          <a:effectLst/>
        </p:spPr>
        <p:txBody>
          <a:bodyPr wrap="none">
            <a:spAutoFit/>
          </a:bodyPr>
          <a:lstStyle/>
          <a:p>
            <a:r>
              <a:rPr lang="en-GB" sz="2400" dirty="0"/>
              <a:t>High-level process steps for a loan application process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7598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981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5650" name="Picture 2" descr="Y:\08VOL4\Graphics\Powerpoint\PE_UK\PE522-SLACK\Final files\GIF\ch15\figure-15-6.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0867" y="761682"/>
            <a:ext cx="8022266" cy="541210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6674" name="Picture 2" descr="Y:\08VOL4\Graphics\Powerpoint\PE_UK\PE522-SLACK\Final files\GIF\ch15\figure-15-7.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8820" y="993776"/>
            <a:ext cx="8526360" cy="487362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007" name="Text Box 23"/>
          <p:cNvSpPr txBox="1">
            <a:spLocks noChangeArrowheads="1"/>
          </p:cNvSpPr>
          <p:nvPr/>
        </p:nvSpPr>
        <p:spPr bwMode="auto">
          <a:xfrm>
            <a:off x="25401" y="31532"/>
            <a:ext cx="4618036" cy="523220"/>
          </a:xfrm>
          <a:prstGeom prst="rect">
            <a:avLst/>
          </a:prstGeom>
          <a:noFill/>
          <a:ln w="9525">
            <a:noFill/>
            <a:miter lim="800000"/>
            <a:headEnd/>
            <a:tailEnd/>
          </a:ln>
          <a:effectLst/>
        </p:spPr>
        <p:txBody>
          <a:bodyPr wrap="square">
            <a:spAutoFit/>
          </a:bodyPr>
          <a:lstStyle/>
          <a:p>
            <a:pPr>
              <a:spcBef>
                <a:spcPct val="50000"/>
              </a:spcBef>
            </a:pPr>
            <a:r>
              <a:rPr lang="en-GB" sz="2800" b="1" dirty="0">
                <a:solidFill>
                  <a:srgbClr val="007BA7"/>
                </a:solidFill>
              </a:rPr>
              <a:t>Small </a:t>
            </a:r>
            <a:r>
              <a:rPr lang="en-GB" sz="2800" b="1" dirty="0" smtClean="0">
                <a:solidFill>
                  <a:srgbClr val="007BA7"/>
                </a:solidFill>
              </a:rPr>
              <a:t>machines (1 of 2)</a:t>
            </a:r>
            <a:endParaRPr lang="en-US" sz="2800" b="1" dirty="0">
              <a:solidFill>
                <a:srgbClr val="007BA7"/>
              </a:solidFill>
            </a:endParaRPr>
          </a:p>
        </p:txBody>
      </p:sp>
      <p:grpSp>
        <p:nvGrpSpPr>
          <p:cNvPr id="42013" name="Group 29"/>
          <p:cNvGrpSpPr>
            <a:grpSpLocks/>
          </p:cNvGrpSpPr>
          <p:nvPr/>
        </p:nvGrpSpPr>
        <p:grpSpPr bwMode="auto">
          <a:xfrm>
            <a:off x="462514" y="1152514"/>
            <a:ext cx="6867525" cy="707589"/>
            <a:chOff x="824" y="890"/>
            <a:chExt cx="3734" cy="405"/>
          </a:xfrm>
        </p:grpSpPr>
        <p:sp>
          <p:nvSpPr>
            <p:cNvPr id="42009" name="Text Box 25"/>
            <p:cNvSpPr txBox="1">
              <a:spLocks noChangeArrowheads="1"/>
            </p:cNvSpPr>
            <p:nvPr/>
          </p:nvSpPr>
          <p:spPr bwMode="auto">
            <a:xfrm>
              <a:off x="930" y="890"/>
              <a:ext cx="3628" cy="405"/>
            </a:xfrm>
            <a:prstGeom prst="rect">
              <a:avLst/>
            </a:prstGeom>
            <a:noFill/>
            <a:ln w="9525">
              <a:noFill/>
              <a:miter lim="800000"/>
              <a:headEnd/>
              <a:tailEnd/>
            </a:ln>
            <a:effectLst/>
          </p:spPr>
          <p:txBody>
            <a:bodyPr wrap="square">
              <a:spAutoFit/>
            </a:bodyPr>
            <a:lstStyle/>
            <a:p>
              <a:pPr>
                <a:spcBef>
                  <a:spcPct val="50000"/>
                </a:spcBef>
              </a:pPr>
              <a:r>
                <a:rPr lang="en-GB" dirty="0"/>
                <a:t>Conventional </a:t>
              </a:r>
              <a:r>
                <a:rPr lang="en-GB" dirty="0" smtClean="0"/>
                <a:t>western </a:t>
              </a:r>
              <a:r>
                <a:rPr lang="en-GB" dirty="0"/>
                <a:t>approach is to purchase large machines to </a:t>
              </a:r>
              <a:r>
                <a:rPr lang="en-GB" dirty="0" smtClean="0"/>
                <a:t>get ‘economies </a:t>
              </a:r>
              <a:r>
                <a:rPr lang="en-GB" dirty="0"/>
                <a:t>of </a:t>
              </a:r>
              <a:r>
                <a:rPr lang="en-GB" dirty="0" smtClean="0"/>
                <a:t>scale’.</a:t>
              </a:r>
              <a:endParaRPr lang="en-US" dirty="0"/>
            </a:p>
          </p:txBody>
        </p:sp>
        <p:sp>
          <p:nvSpPr>
            <p:cNvPr id="42011" name="Oval 27"/>
            <p:cNvSpPr>
              <a:spLocks noChangeArrowheads="1"/>
            </p:cNvSpPr>
            <p:nvPr/>
          </p:nvSpPr>
          <p:spPr bwMode="auto">
            <a:xfrm>
              <a:off x="824" y="964"/>
              <a:ext cx="90" cy="91"/>
            </a:xfrm>
            <a:prstGeom prst="ellipse">
              <a:avLst/>
            </a:prstGeom>
            <a:solidFill>
              <a:srgbClr val="FF0000"/>
            </a:solidFill>
            <a:ln w="9525">
              <a:solidFill>
                <a:schemeClr val="tx1"/>
              </a:solidFill>
              <a:round/>
              <a:headEnd/>
              <a:tailEnd/>
            </a:ln>
            <a:effectLst/>
          </p:spPr>
          <p:txBody>
            <a:bodyPr wrap="none" anchor="ctr"/>
            <a:lstStyle/>
            <a:p>
              <a:endParaRPr lang="en-GB"/>
            </a:p>
          </p:txBody>
        </p:sp>
      </p:grpSp>
      <p:grpSp>
        <p:nvGrpSpPr>
          <p:cNvPr id="42014" name="Group 30"/>
          <p:cNvGrpSpPr>
            <a:grpSpLocks/>
          </p:cNvGrpSpPr>
          <p:nvPr/>
        </p:nvGrpSpPr>
        <p:grpSpPr bwMode="auto">
          <a:xfrm>
            <a:off x="440266" y="2332531"/>
            <a:ext cx="7080579" cy="724453"/>
            <a:chOff x="818" y="1462"/>
            <a:chExt cx="3850" cy="436"/>
          </a:xfrm>
        </p:grpSpPr>
        <p:sp>
          <p:nvSpPr>
            <p:cNvPr id="42008" name="Text Box 24"/>
            <p:cNvSpPr txBox="1">
              <a:spLocks noChangeArrowheads="1"/>
            </p:cNvSpPr>
            <p:nvPr/>
          </p:nvSpPr>
          <p:spPr bwMode="auto">
            <a:xfrm>
              <a:off x="948" y="1462"/>
              <a:ext cx="3720" cy="436"/>
            </a:xfrm>
            <a:prstGeom prst="rect">
              <a:avLst/>
            </a:prstGeom>
            <a:noFill/>
            <a:ln w="9525">
              <a:noFill/>
              <a:miter lim="800000"/>
              <a:headEnd/>
              <a:tailEnd/>
            </a:ln>
            <a:effectLst/>
          </p:spPr>
          <p:txBody>
            <a:bodyPr wrap="square">
              <a:spAutoFit/>
            </a:bodyPr>
            <a:lstStyle/>
            <a:p>
              <a:pPr>
                <a:spcBef>
                  <a:spcPct val="50000"/>
                </a:spcBef>
              </a:pPr>
              <a:r>
                <a:rPr lang="en-GB" dirty="0"/>
                <a:t>These often have long, complex set-ups, and make big batches quickly creating </a:t>
              </a:r>
              <a:r>
                <a:rPr lang="en-GB" dirty="0" smtClean="0"/>
                <a:t>‘ waste’.</a:t>
              </a:r>
              <a:endParaRPr lang="en-US" dirty="0"/>
            </a:p>
          </p:txBody>
        </p:sp>
        <p:sp>
          <p:nvSpPr>
            <p:cNvPr id="42012" name="Oval 28"/>
            <p:cNvSpPr>
              <a:spLocks noChangeArrowheads="1"/>
            </p:cNvSpPr>
            <p:nvPr/>
          </p:nvSpPr>
          <p:spPr bwMode="auto">
            <a:xfrm>
              <a:off x="818" y="1525"/>
              <a:ext cx="90" cy="91"/>
            </a:xfrm>
            <a:prstGeom prst="ellipse">
              <a:avLst/>
            </a:prstGeom>
            <a:solidFill>
              <a:srgbClr val="FF0000"/>
            </a:solidFill>
            <a:ln w="9525">
              <a:solidFill>
                <a:schemeClr val="tx1"/>
              </a:solidFill>
              <a:round/>
              <a:headEnd/>
              <a:tailEnd/>
            </a:ln>
            <a:effectLst/>
          </p:spPr>
          <p:txBody>
            <a:bodyPr wrap="none" anchor="ctr"/>
            <a:lstStyle/>
            <a:p>
              <a:endParaRPr lang="en-GB"/>
            </a:p>
          </p:txBody>
        </p:sp>
      </p:gr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42013"/>
                                        </p:tgtEl>
                                        <p:attrNameLst>
                                          <p:attrName>style.visibility</p:attrName>
                                        </p:attrNameLst>
                                      </p:cBhvr>
                                      <p:to>
                                        <p:strVal val="visible"/>
                                      </p:to>
                                    </p:set>
                                    <p:animEffect transition="in" filter="wipe(left)">
                                      <p:cBhvr>
                                        <p:cTn id="7" dur="2000"/>
                                        <p:tgtEl>
                                          <p:spTgt spid="4201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42014"/>
                                        </p:tgtEl>
                                        <p:attrNameLst>
                                          <p:attrName>style.visibility</p:attrName>
                                        </p:attrNameLst>
                                      </p:cBhvr>
                                      <p:to>
                                        <p:strVal val="visible"/>
                                      </p:to>
                                    </p:set>
                                    <p:animEffect transition="in" filter="wipe(left)">
                                      <p:cBhvr>
                                        <p:cTn id="12" dur="2000"/>
                                        <p:tgtEl>
                                          <p:spTgt spid="420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27" name="Text Box 31"/>
          <p:cNvSpPr txBox="1">
            <a:spLocks noChangeArrowheads="1"/>
          </p:cNvSpPr>
          <p:nvPr/>
        </p:nvSpPr>
        <p:spPr bwMode="auto">
          <a:xfrm>
            <a:off x="344989" y="1139654"/>
            <a:ext cx="8496300" cy="1200329"/>
          </a:xfrm>
          <a:prstGeom prst="rect">
            <a:avLst/>
          </a:prstGeom>
          <a:noFill/>
          <a:ln w="9525">
            <a:noFill/>
            <a:miter lim="800000"/>
            <a:headEnd/>
            <a:tailEnd/>
          </a:ln>
          <a:effectLst/>
        </p:spPr>
        <p:txBody>
          <a:bodyPr>
            <a:spAutoFit/>
          </a:bodyPr>
          <a:lstStyle/>
          <a:p>
            <a:pPr>
              <a:spcBef>
                <a:spcPct val="50000"/>
              </a:spcBef>
            </a:pPr>
            <a:r>
              <a:rPr lang="en-GB" sz="2400" dirty="0"/>
              <a:t>Using several small machines rather than one large one allows simultaneous processing, is more robust and is more </a:t>
            </a:r>
            <a:r>
              <a:rPr lang="en-GB" sz="2400" dirty="0" smtClean="0"/>
              <a:t>flexible…</a:t>
            </a:r>
            <a:endParaRPr lang="en-US" sz="2400" dirty="0"/>
          </a:p>
        </p:txBody>
      </p:sp>
      <p:sp>
        <p:nvSpPr>
          <p:cNvPr id="34" name="Text Box 23"/>
          <p:cNvSpPr txBox="1">
            <a:spLocks noChangeArrowheads="1"/>
          </p:cNvSpPr>
          <p:nvPr/>
        </p:nvSpPr>
        <p:spPr bwMode="auto">
          <a:xfrm>
            <a:off x="25400" y="31532"/>
            <a:ext cx="4775199" cy="523220"/>
          </a:xfrm>
          <a:prstGeom prst="rect">
            <a:avLst/>
          </a:prstGeom>
          <a:noFill/>
          <a:ln w="9525">
            <a:noFill/>
            <a:miter lim="800000"/>
            <a:headEnd/>
            <a:tailEnd/>
          </a:ln>
          <a:effectLst/>
        </p:spPr>
        <p:txBody>
          <a:bodyPr wrap="square">
            <a:spAutoFit/>
          </a:bodyPr>
          <a:lstStyle/>
          <a:p>
            <a:pPr>
              <a:spcBef>
                <a:spcPct val="50000"/>
              </a:spcBef>
            </a:pPr>
            <a:r>
              <a:rPr lang="en-GB" sz="2800" b="1" dirty="0">
                <a:solidFill>
                  <a:srgbClr val="007BA7"/>
                </a:solidFill>
              </a:rPr>
              <a:t>Small </a:t>
            </a:r>
            <a:r>
              <a:rPr lang="en-GB" sz="2800" b="1" dirty="0" smtClean="0">
                <a:solidFill>
                  <a:srgbClr val="007BA7"/>
                </a:solidFill>
              </a:rPr>
              <a:t>machines (2 of 2)</a:t>
            </a:r>
            <a:endParaRPr lang="en-US" sz="2800" b="1" dirty="0">
              <a:solidFill>
                <a:srgbClr val="007BA7"/>
              </a:solidFill>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0" name="TextBox 299"/>
          <p:cNvSpPr txBox="1"/>
          <p:nvPr/>
        </p:nvSpPr>
        <p:spPr>
          <a:xfrm>
            <a:off x="29807" y="99983"/>
            <a:ext cx="8809393" cy="1200329"/>
          </a:xfrm>
          <a:prstGeom prst="rect">
            <a:avLst/>
          </a:prstGeom>
          <a:noFill/>
        </p:spPr>
        <p:txBody>
          <a:bodyPr wrap="square" rtlCol="0">
            <a:spAutoFit/>
          </a:bodyPr>
          <a:lstStyle/>
          <a:p>
            <a:r>
              <a:rPr lang="en-US" sz="2400" b="1" dirty="0" smtClean="0">
                <a:solidFill>
                  <a:srgbClr val="007BA7"/>
                </a:solidFill>
              </a:rPr>
              <a:t>Figure 15.10  </a:t>
            </a:r>
            <a:br>
              <a:rPr lang="en-US" sz="2400" b="1" dirty="0" smtClean="0">
                <a:solidFill>
                  <a:srgbClr val="007BA7"/>
                </a:solidFill>
              </a:rPr>
            </a:br>
            <a:r>
              <a:rPr lang="en-US" sz="2400" b="1" dirty="0" smtClean="0">
                <a:solidFill>
                  <a:srgbClr val="007BA7"/>
                </a:solidFill>
              </a:rPr>
              <a:t>Delivering smaller quantities more often can reduce inventory levels</a:t>
            </a:r>
            <a:endParaRPr lang="en-US" sz="2400" b="1" dirty="0">
              <a:solidFill>
                <a:srgbClr val="007BA7"/>
              </a:solidFill>
            </a:endParaRPr>
          </a:p>
        </p:txBody>
      </p:sp>
      <p:pic>
        <p:nvPicPr>
          <p:cNvPr id="157698" name="Picture 2" descr="Y:\08VOL4\Graphics\Powerpoint\PE_UK\PE522-SLACK\Final files\GIF\ch15\figure-15-10.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5726" y="2133600"/>
            <a:ext cx="8112548" cy="25908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3010" name="Rectangle 2"/>
          <p:cNvSpPr>
            <a:spLocks noChangeArrowheads="1"/>
          </p:cNvSpPr>
          <p:nvPr/>
        </p:nvSpPr>
        <p:spPr bwMode="auto">
          <a:xfrm>
            <a:off x="20604" y="33927"/>
            <a:ext cx="7345362" cy="523220"/>
          </a:xfrm>
          <a:prstGeom prst="rect">
            <a:avLst/>
          </a:prstGeom>
          <a:noFill/>
          <a:ln w="9525">
            <a:noFill/>
            <a:miter lim="800000"/>
            <a:headEnd/>
            <a:tailEnd/>
          </a:ln>
          <a:effectLst/>
        </p:spPr>
        <p:txBody>
          <a:bodyPr>
            <a:spAutoFit/>
          </a:bodyPr>
          <a:lstStyle/>
          <a:p>
            <a:r>
              <a:rPr lang="en-US" altLang="en-US" sz="2800" b="1" dirty="0" smtClean="0">
                <a:solidFill>
                  <a:srgbClr val="007BA7"/>
                </a:solidFill>
              </a:rPr>
              <a:t>Lean flow principles (1 of 2)</a:t>
            </a:r>
            <a:endParaRPr lang="en-US" altLang="en-US" sz="2800" b="1" dirty="0">
              <a:solidFill>
                <a:srgbClr val="007BA7"/>
              </a:solidFill>
            </a:endParaRPr>
          </a:p>
        </p:txBody>
      </p:sp>
      <p:sp>
        <p:nvSpPr>
          <p:cNvPr id="683224" name="Text Box 216"/>
          <p:cNvSpPr txBox="1">
            <a:spLocks noChangeArrowheads="1"/>
          </p:cNvSpPr>
          <p:nvPr/>
        </p:nvSpPr>
        <p:spPr bwMode="gray">
          <a:xfrm>
            <a:off x="448733" y="1034568"/>
            <a:ext cx="8472518" cy="1458861"/>
          </a:xfrm>
          <a:prstGeom prst="rect">
            <a:avLst/>
          </a:prstGeom>
          <a:noFill/>
          <a:ln w="12700">
            <a:noFill/>
            <a:miter lim="800000"/>
            <a:headEnd/>
            <a:tailEnd/>
          </a:ln>
          <a:effectLst/>
        </p:spPr>
        <p:txBody>
          <a:bodyPr wrap="square" lIns="0" tIns="0" rIns="0" bIns="0">
            <a:spAutoFit/>
          </a:bodyPr>
          <a:lstStyle/>
          <a:p>
            <a:pPr marL="219075" indent="-219075" defTabSz="844550" eaLnBrk="0" hangingPunct="0">
              <a:lnSpc>
                <a:spcPct val="90000"/>
              </a:lnSpc>
              <a:spcBef>
                <a:spcPct val="30000"/>
              </a:spcBef>
              <a:buClr>
                <a:srgbClr val="0099FF"/>
              </a:buClr>
              <a:buSzPct val="65000"/>
              <a:buFont typeface="Monotype Sorts" pitchFamily="2" charset="2"/>
              <a:buNone/>
              <a:tabLst>
                <a:tab pos="5830888" algn="l"/>
              </a:tabLst>
            </a:pPr>
            <a:r>
              <a:rPr lang="en-US" dirty="0"/>
              <a:t>A</a:t>
            </a:r>
            <a:r>
              <a:rPr lang="en-US" b="0" dirty="0" smtClean="0"/>
              <a:t> </a:t>
            </a:r>
            <a:r>
              <a:rPr lang="en-US" b="0" dirty="0"/>
              <a:t>process consists of </a:t>
            </a:r>
            <a:r>
              <a:rPr lang="en-US" b="0" dirty="0" smtClean="0"/>
              <a:t>three </a:t>
            </a:r>
            <a:r>
              <a:rPr lang="en-US" b="0" dirty="0"/>
              <a:t>steps  </a:t>
            </a:r>
            <a:r>
              <a:rPr lang="en-US" b="0" dirty="0" smtClean="0"/>
              <a:t>– </a:t>
            </a:r>
            <a:r>
              <a:rPr lang="en-US" b="0" dirty="0"/>
              <a:t>A , B and C.</a:t>
            </a:r>
          </a:p>
          <a:p>
            <a:pPr marL="219075" indent="-219075" defTabSz="844550" eaLnBrk="0" hangingPunct="0">
              <a:lnSpc>
                <a:spcPct val="90000"/>
              </a:lnSpc>
              <a:spcBef>
                <a:spcPct val="30000"/>
              </a:spcBef>
              <a:buClr>
                <a:srgbClr val="0099FF"/>
              </a:buClr>
              <a:buSzPct val="65000"/>
              <a:buFont typeface="Monotype Sorts" pitchFamily="2" charset="2"/>
              <a:buNone/>
              <a:tabLst>
                <a:tab pos="5830888" algn="l"/>
              </a:tabLst>
            </a:pPr>
            <a:r>
              <a:rPr lang="en-US" dirty="0" smtClean="0"/>
              <a:t>I</a:t>
            </a:r>
            <a:r>
              <a:rPr lang="en-US" b="0" dirty="0" smtClean="0"/>
              <a:t>t </a:t>
            </a:r>
            <a:r>
              <a:rPr lang="en-US" b="0" dirty="0"/>
              <a:t>takes one minute to finish each step of the </a:t>
            </a:r>
            <a:r>
              <a:rPr lang="en-US" b="0" dirty="0" smtClean="0"/>
              <a:t>process </a:t>
            </a:r>
            <a:r>
              <a:rPr lang="en-US" b="0" dirty="0"/>
              <a:t>(A, B and C</a:t>
            </a:r>
            <a:r>
              <a:rPr lang="en-US" b="0" dirty="0" smtClean="0"/>
              <a:t>).</a:t>
            </a:r>
            <a:endParaRPr lang="en-US" b="0" dirty="0"/>
          </a:p>
          <a:p>
            <a:pPr marL="219075" indent="-219075" defTabSz="844550" eaLnBrk="0" hangingPunct="0">
              <a:lnSpc>
                <a:spcPct val="90000"/>
              </a:lnSpc>
              <a:spcBef>
                <a:spcPct val="30000"/>
              </a:spcBef>
              <a:buClr>
                <a:srgbClr val="0099FF"/>
              </a:buClr>
              <a:buSzPct val="65000"/>
              <a:buFont typeface="Monotype Sorts" pitchFamily="2" charset="2"/>
              <a:buNone/>
              <a:tabLst>
                <a:tab pos="5830888" algn="l"/>
              </a:tabLst>
            </a:pPr>
            <a:endParaRPr lang="en-US" dirty="0" smtClean="0"/>
          </a:p>
          <a:p>
            <a:pPr marL="219075" indent="-219075" defTabSz="844550" eaLnBrk="0" hangingPunct="0">
              <a:lnSpc>
                <a:spcPct val="90000"/>
              </a:lnSpc>
              <a:spcBef>
                <a:spcPct val="30000"/>
              </a:spcBef>
              <a:buClr>
                <a:srgbClr val="0099FF"/>
              </a:buClr>
              <a:buSzPct val="65000"/>
              <a:buFont typeface="Monotype Sorts" pitchFamily="2" charset="2"/>
              <a:buNone/>
              <a:tabLst>
                <a:tab pos="5830888" algn="l"/>
              </a:tabLst>
            </a:pPr>
            <a:r>
              <a:rPr lang="en-US" sz="2400" b="0" dirty="0" smtClean="0"/>
              <a:t>Batch flow </a:t>
            </a:r>
            <a:r>
              <a:rPr lang="en-US" sz="2400" b="0" dirty="0"/>
              <a:t>(units processed in batches of 10</a:t>
            </a:r>
            <a:r>
              <a:rPr lang="en-US" sz="2400" b="0" dirty="0" smtClean="0"/>
              <a:t>)</a:t>
            </a:r>
            <a:endParaRPr lang="en-US" sz="2400" b="0" dirty="0"/>
          </a:p>
        </p:txBody>
      </p:sp>
      <p:sp>
        <p:nvSpPr>
          <p:cNvPr id="683226" name="Text Box 218"/>
          <p:cNvSpPr txBox="1">
            <a:spLocks noChangeArrowheads="1"/>
          </p:cNvSpPr>
          <p:nvPr/>
        </p:nvSpPr>
        <p:spPr bwMode="auto">
          <a:xfrm>
            <a:off x="1500166" y="5405375"/>
            <a:ext cx="1474779" cy="400110"/>
          </a:xfrm>
          <a:prstGeom prst="rect">
            <a:avLst/>
          </a:prstGeom>
          <a:noFill/>
          <a:ln w="9525">
            <a:noFill/>
            <a:miter lim="800000"/>
            <a:headEnd/>
            <a:tailEnd/>
          </a:ln>
          <a:effectLst/>
        </p:spPr>
        <p:txBody>
          <a:bodyPr wrap="square">
            <a:spAutoFit/>
          </a:bodyPr>
          <a:lstStyle/>
          <a:p>
            <a:pPr>
              <a:spcBef>
                <a:spcPct val="50000"/>
              </a:spcBef>
            </a:pPr>
            <a:r>
              <a:rPr lang="en-US" dirty="0" smtClean="0"/>
              <a:t>1</a:t>
            </a:r>
            <a:r>
              <a:rPr lang="en-US" b="0" dirty="0" smtClean="0"/>
              <a:t>0 minutes</a:t>
            </a:r>
            <a:endParaRPr lang="en-US" b="0" dirty="0"/>
          </a:p>
        </p:txBody>
      </p:sp>
      <p:sp>
        <p:nvSpPr>
          <p:cNvPr id="221" name="Text Box 217"/>
          <p:cNvSpPr txBox="1">
            <a:spLocks noChangeArrowheads="1"/>
          </p:cNvSpPr>
          <p:nvPr/>
        </p:nvSpPr>
        <p:spPr bwMode="gray">
          <a:xfrm>
            <a:off x="323289" y="2729895"/>
            <a:ext cx="7929586" cy="276999"/>
          </a:xfrm>
          <a:prstGeom prst="rect">
            <a:avLst/>
          </a:prstGeom>
          <a:noFill/>
          <a:ln w="12700">
            <a:noFill/>
            <a:miter lim="800000"/>
            <a:headEnd/>
            <a:tailEnd/>
          </a:ln>
          <a:effectLst/>
        </p:spPr>
        <p:txBody>
          <a:bodyPr wrap="square" lIns="0" tIns="0" rIns="0" bIns="0">
            <a:spAutoFit/>
          </a:bodyPr>
          <a:lstStyle/>
          <a:p>
            <a:pPr marL="219075" indent="-219075" algn="ctr" defTabSz="844550" eaLnBrk="0" hangingPunct="0">
              <a:lnSpc>
                <a:spcPct val="90000"/>
              </a:lnSpc>
              <a:spcBef>
                <a:spcPct val="30000"/>
              </a:spcBef>
              <a:buClr>
                <a:srgbClr val="0099FF"/>
              </a:buClr>
              <a:buSzPct val="65000"/>
              <a:buFont typeface="Monotype Sorts" pitchFamily="2" charset="2"/>
              <a:buNone/>
              <a:tabLst>
                <a:tab pos="5830888" algn="l"/>
              </a:tabLst>
            </a:pPr>
            <a:r>
              <a:rPr lang="en-US" b="0" i="1" dirty="0" smtClean="0"/>
              <a:t>How much time will it take for 10 units to move through the process?</a:t>
            </a:r>
            <a:endParaRPr lang="en-US" b="0" i="1" dirty="0"/>
          </a:p>
        </p:txBody>
      </p:sp>
      <p:grpSp>
        <p:nvGrpSpPr>
          <p:cNvPr id="249" name="Group 248"/>
          <p:cNvGrpSpPr/>
          <p:nvPr/>
        </p:nvGrpSpPr>
        <p:grpSpPr>
          <a:xfrm>
            <a:off x="1324674" y="3521983"/>
            <a:ext cx="6604912" cy="1706904"/>
            <a:chOff x="1324674" y="3500438"/>
            <a:chExt cx="6604912" cy="1706904"/>
          </a:xfrm>
        </p:grpSpPr>
        <p:grpSp>
          <p:nvGrpSpPr>
            <p:cNvPr id="18" name="Group 103"/>
            <p:cNvGrpSpPr>
              <a:grpSpLocks/>
            </p:cNvGrpSpPr>
            <p:nvPr/>
          </p:nvGrpSpPr>
          <p:grpSpPr bwMode="auto">
            <a:xfrm>
              <a:off x="2000232" y="3500438"/>
              <a:ext cx="285875" cy="833545"/>
              <a:chOff x="384" y="2832"/>
              <a:chExt cx="264" cy="528"/>
            </a:xfrm>
          </p:grpSpPr>
          <p:sp>
            <p:nvSpPr>
              <p:cNvPr id="683112" name="Oval 104"/>
              <p:cNvSpPr>
                <a:spLocks noChangeArrowheads="1"/>
              </p:cNvSpPr>
              <p:nvPr/>
            </p:nvSpPr>
            <p:spPr bwMode="auto">
              <a:xfrm>
                <a:off x="432" y="2832"/>
                <a:ext cx="144" cy="192"/>
              </a:xfrm>
              <a:prstGeom prst="ellipse">
                <a:avLst/>
              </a:prstGeom>
              <a:noFill/>
              <a:ln w="57150">
                <a:solidFill>
                  <a:schemeClr val="bg1">
                    <a:lumMod val="50000"/>
                  </a:schemeClr>
                </a:solidFill>
                <a:round/>
                <a:headEnd/>
                <a:tailEnd/>
              </a:ln>
              <a:effectLst/>
            </p:spPr>
            <p:txBody>
              <a:bodyPr wrap="none" anchor="ctr"/>
              <a:lstStyle/>
              <a:p>
                <a:endParaRPr lang="en-GB"/>
              </a:p>
            </p:txBody>
          </p:sp>
          <p:sp>
            <p:nvSpPr>
              <p:cNvPr id="683113" name="Line 105"/>
              <p:cNvSpPr>
                <a:spLocks noChangeShapeType="1"/>
              </p:cNvSpPr>
              <p:nvPr/>
            </p:nvSpPr>
            <p:spPr bwMode="auto">
              <a:xfrm>
                <a:off x="504" y="3024"/>
                <a:ext cx="0" cy="336"/>
              </a:xfrm>
              <a:prstGeom prst="line">
                <a:avLst/>
              </a:prstGeom>
              <a:noFill/>
              <a:ln w="57150">
                <a:solidFill>
                  <a:schemeClr val="bg1">
                    <a:lumMod val="50000"/>
                  </a:schemeClr>
                </a:solidFill>
                <a:round/>
                <a:headEnd/>
                <a:tailEnd/>
              </a:ln>
              <a:effectLst/>
            </p:spPr>
            <p:txBody>
              <a:bodyPr/>
              <a:lstStyle/>
              <a:p>
                <a:endParaRPr lang="en-GB"/>
              </a:p>
            </p:txBody>
          </p:sp>
          <p:grpSp>
            <p:nvGrpSpPr>
              <p:cNvPr id="19" name="Group 106"/>
              <p:cNvGrpSpPr>
                <a:grpSpLocks/>
              </p:cNvGrpSpPr>
              <p:nvPr/>
            </p:nvGrpSpPr>
            <p:grpSpPr bwMode="auto">
              <a:xfrm>
                <a:off x="504" y="3120"/>
                <a:ext cx="144" cy="144"/>
                <a:chOff x="528" y="3120"/>
                <a:chExt cx="144" cy="144"/>
              </a:xfrm>
            </p:grpSpPr>
            <p:sp>
              <p:nvSpPr>
                <p:cNvPr id="683115" name="Line 107"/>
                <p:cNvSpPr>
                  <a:spLocks noChangeShapeType="1"/>
                </p:cNvSpPr>
                <p:nvPr/>
              </p:nvSpPr>
              <p:spPr bwMode="auto">
                <a:xfrm>
                  <a:off x="528" y="3120"/>
                  <a:ext cx="144" cy="0"/>
                </a:xfrm>
                <a:prstGeom prst="line">
                  <a:avLst/>
                </a:prstGeom>
                <a:noFill/>
                <a:ln w="57150">
                  <a:solidFill>
                    <a:schemeClr val="bg1">
                      <a:lumMod val="50000"/>
                    </a:schemeClr>
                  </a:solidFill>
                  <a:round/>
                  <a:headEnd/>
                  <a:tailEnd/>
                </a:ln>
                <a:effectLst/>
              </p:spPr>
              <p:txBody>
                <a:bodyPr/>
                <a:lstStyle/>
                <a:p>
                  <a:endParaRPr lang="en-GB"/>
                </a:p>
              </p:txBody>
            </p:sp>
            <p:sp>
              <p:nvSpPr>
                <p:cNvPr id="683116" name="Line 108"/>
                <p:cNvSpPr>
                  <a:spLocks noChangeShapeType="1"/>
                </p:cNvSpPr>
                <p:nvPr/>
              </p:nvSpPr>
              <p:spPr bwMode="auto">
                <a:xfrm flipH="1">
                  <a:off x="624" y="3120"/>
                  <a:ext cx="48" cy="144"/>
                </a:xfrm>
                <a:prstGeom prst="line">
                  <a:avLst/>
                </a:prstGeom>
                <a:noFill/>
                <a:ln w="57150">
                  <a:solidFill>
                    <a:schemeClr val="bg1">
                      <a:lumMod val="50000"/>
                    </a:schemeClr>
                  </a:solidFill>
                  <a:round/>
                  <a:headEnd/>
                  <a:tailEnd/>
                </a:ln>
                <a:effectLst/>
              </p:spPr>
              <p:txBody>
                <a:bodyPr/>
                <a:lstStyle/>
                <a:p>
                  <a:endParaRPr lang="en-GB"/>
                </a:p>
              </p:txBody>
            </p:sp>
          </p:grpSp>
          <p:grpSp>
            <p:nvGrpSpPr>
              <p:cNvPr id="20" name="Group 109"/>
              <p:cNvGrpSpPr>
                <a:grpSpLocks/>
              </p:cNvGrpSpPr>
              <p:nvPr/>
            </p:nvGrpSpPr>
            <p:grpSpPr bwMode="auto">
              <a:xfrm flipH="1">
                <a:off x="384" y="3120"/>
                <a:ext cx="144" cy="144"/>
                <a:chOff x="528" y="3120"/>
                <a:chExt cx="144" cy="144"/>
              </a:xfrm>
            </p:grpSpPr>
            <p:sp>
              <p:nvSpPr>
                <p:cNvPr id="683118" name="Line 110"/>
                <p:cNvSpPr>
                  <a:spLocks noChangeShapeType="1"/>
                </p:cNvSpPr>
                <p:nvPr/>
              </p:nvSpPr>
              <p:spPr bwMode="auto">
                <a:xfrm>
                  <a:off x="528" y="3120"/>
                  <a:ext cx="144" cy="0"/>
                </a:xfrm>
                <a:prstGeom prst="line">
                  <a:avLst/>
                </a:prstGeom>
                <a:noFill/>
                <a:ln w="57150">
                  <a:solidFill>
                    <a:schemeClr val="bg1">
                      <a:lumMod val="50000"/>
                    </a:schemeClr>
                  </a:solidFill>
                  <a:round/>
                  <a:headEnd/>
                  <a:tailEnd/>
                </a:ln>
                <a:effectLst/>
              </p:spPr>
              <p:txBody>
                <a:bodyPr/>
                <a:lstStyle/>
                <a:p>
                  <a:endParaRPr lang="en-GB"/>
                </a:p>
              </p:txBody>
            </p:sp>
            <p:sp>
              <p:nvSpPr>
                <p:cNvPr id="683119" name="Line 111"/>
                <p:cNvSpPr>
                  <a:spLocks noChangeShapeType="1"/>
                </p:cNvSpPr>
                <p:nvPr/>
              </p:nvSpPr>
              <p:spPr bwMode="auto">
                <a:xfrm flipH="1">
                  <a:off x="624" y="3120"/>
                  <a:ext cx="48" cy="144"/>
                </a:xfrm>
                <a:prstGeom prst="line">
                  <a:avLst/>
                </a:prstGeom>
                <a:noFill/>
                <a:ln w="57150">
                  <a:solidFill>
                    <a:schemeClr val="bg1">
                      <a:lumMod val="50000"/>
                    </a:schemeClr>
                  </a:solidFill>
                  <a:round/>
                  <a:headEnd/>
                  <a:tailEnd/>
                </a:ln>
                <a:effectLst/>
              </p:spPr>
              <p:txBody>
                <a:bodyPr/>
                <a:lstStyle/>
                <a:p>
                  <a:endParaRPr lang="en-GB"/>
                </a:p>
              </p:txBody>
            </p:sp>
          </p:grpSp>
        </p:grpSp>
        <p:grpSp>
          <p:nvGrpSpPr>
            <p:cNvPr id="222" name="Group 103"/>
            <p:cNvGrpSpPr>
              <a:grpSpLocks/>
            </p:cNvGrpSpPr>
            <p:nvPr/>
          </p:nvGrpSpPr>
          <p:grpSpPr bwMode="auto">
            <a:xfrm>
              <a:off x="4500562" y="3500438"/>
              <a:ext cx="285875" cy="833545"/>
              <a:chOff x="384" y="2832"/>
              <a:chExt cx="264" cy="528"/>
            </a:xfrm>
          </p:grpSpPr>
          <p:sp>
            <p:nvSpPr>
              <p:cNvPr id="223" name="Oval 104"/>
              <p:cNvSpPr>
                <a:spLocks noChangeArrowheads="1"/>
              </p:cNvSpPr>
              <p:nvPr/>
            </p:nvSpPr>
            <p:spPr bwMode="auto">
              <a:xfrm>
                <a:off x="432" y="2832"/>
                <a:ext cx="144" cy="192"/>
              </a:xfrm>
              <a:prstGeom prst="ellipse">
                <a:avLst/>
              </a:prstGeom>
              <a:noFill/>
              <a:ln w="57150">
                <a:solidFill>
                  <a:schemeClr val="bg1">
                    <a:lumMod val="50000"/>
                  </a:schemeClr>
                </a:solidFill>
                <a:round/>
                <a:headEnd/>
                <a:tailEnd/>
              </a:ln>
              <a:effectLst/>
            </p:spPr>
            <p:txBody>
              <a:bodyPr wrap="none" anchor="ctr"/>
              <a:lstStyle/>
              <a:p>
                <a:endParaRPr lang="en-GB"/>
              </a:p>
            </p:txBody>
          </p:sp>
          <p:sp>
            <p:nvSpPr>
              <p:cNvPr id="224" name="Line 105"/>
              <p:cNvSpPr>
                <a:spLocks noChangeShapeType="1"/>
              </p:cNvSpPr>
              <p:nvPr/>
            </p:nvSpPr>
            <p:spPr bwMode="auto">
              <a:xfrm>
                <a:off x="504" y="3024"/>
                <a:ext cx="0" cy="336"/>
              </a:xfrm>
              <a:prstGeom prst="line">
                <a:avLst/>
              </a:prstGeom>
              <a:noFill/>
              <a:ln w="57150">
                <a:solidFill>
                  <a:schemeClr val="bg1">
                    <a:lumMod val="50000"/>
                  </a:schemeClr>
                </a:solidFill>
                <a:round/>
                <a:headEnd/>
                <a:tailEnd/>
              </a:ln>
              <a:effectLst/>
            </p:spPr>
            <p:txBody>
              <a:bodyPr/>
              <a:lstStyle/>
              <a:p>
                <a:endParaRPr lang="en-GB"/>
              </a:p>
            </p:txBody>
          </p:sp>
          <p:grpSp>
            <p:nvGrpSpPr>
              <p:cNvPr id="225" name="Group 106"/>
              <p:cNvGrpSpPr>
                <a:grpSpLocks/>
              </p:cNvGrpSpPr>
              <p:nvPr/>
            </p:nvGrpSpPr>
            <p:grpSpPr bwMode="auto">
              <a:xfrm>
                <a:off x="504" y="3120"/>
                <a:ext cx="144" cy="144"/>
                <a:chOff x="528" y="3120"/>
                <a:chExt cx="144" cy="144"/>
              </a:xfrm>
            </p:grpSpPr>
            <p:sp>
              <p:nvSpPr>
                <p:cNvPr id="229" name="Line 107"/>
                <p:cNvSpPr>
                  <a:spLocks noChangeShapeType="1"/>
                </p:cNvSpPr>
                <p:nvPr/>
              </p:nvSpPr>
              <p:spPr bwMode="auto">
                <a:xfrm>
                  <a:off x="528" y="3120"/>
                  <a:ext cx="144" cy="0"/>
                </a:xfrm>
                <a:prstGeom prst="line">
                  <a:avLst/>
                </a:prstGeom>
                <a:noFill/>
                <a:ln w="57150">
                  <a:solidFill>
                    <a:schemeClr val="bg1">
                      <a:lumMod val="50000"/>
                    </a:schemeClr>
                  </a:solidFill>
                  <a:round/>
                  <a:headEnd/>
                  <a:tailEnd/>
                </a:ln>
                <a:effectLst/>
              </p:spPr>
              <p:txBody>
                <a:bodyPr/>
                <a:lstStyle/>
                <a:p>
                  <a:endParaRPr lang="en-GB"/>
                </a:p>
              </p:txBody>
            </p:sp>
            <p:sp>
              <p:nvSpPr>
                <p:cNvPr id="230" name="Line 108"/>
                <p:cNvSpPr>
                  <a:spLocks noChangeShapeType="1"/>
                </p:cNvSpPr>
                <p:nvPr/>
              </p:nvSpPr>
              <p:spPr bwMode="auto">
                <a:xfrm flipH="1">
                  <a:off x="624" y="3120"/>
                  <a:ext cx="48" cy="144"/>
                </a:xfrm>
                <a:prstGeom prst="line">
                  <a:avLst/>
                </a:prstGeom>
                <a:noFill/>
                <a:ln w="57150">
                  <a:solidFill>
                    <a:schemeClr val="bg1">
                      <a:lumMod val="50000"/>
                    </a:schemeClr>
                  </a:solidFill>
                  <a:round/>
                  <a:headEnd/>
                  <a:tailEnd/>
                </a:ln>
                <a:effectLst/>
              </p:spPr>
              <p:txBody>
                <a:bodyPr/>
                <a:lstStyle/>
                <a:p>
                  <a:endParaRPr lang="en-GB"/>
                </a:p>
              </p:txBody>
            </p:sp>
          </p:grpSp>
          <p:grpSp>
            <p:nvGrpSpPr>
              <p:cNvPr id="226" name="Group 109"/>
              <p:cNvGrpSpPr>
                <a:grpSpLocks/>
              </p:cNvGrpSpPr>
              <p:nvPr/>
            </p:nvGrpSpPr>
            <p:grpSpPr bwMode="auto">
              <a:xfrm flipH="1">
                <a:off x="384" y="3120"/>
                <a:ext cx="144" cy="144"/>
                <a:chOff x="528" y="3120"/>
                <a:chExt cx="144" cy="144"/>
              </a:xfrm>
            </p:grpSpPr>
            <p:sp>
              <p:nvSpPr>
                <p:cNvPr id="227" name="Line 110"/>
                <p:cNvSpPr>
                  <a:spLocks noChangeShapeType="1"/>
                </p:cNvSpPr>
                <p:nvPr/>
              </p:nvSpPr>
              <p:spPr bwMode="auto">
                <a:xfrm>
                  <a:off x="528" y="3120"/>
                  <a:ext cx="144" cy="0"/>
                </a:xfrm>
                <a:prstGeom prst="line">
                  <a:avLst/>
                </a:prstGeom>
                <a:noFill/>
                <a:ln w="57150">
                  <a:solidFill>
                    <a:schemeClr val="bg1">
                      <a:lumMod val="50000"/>
                    </a:schemeClr>
                  </a:solidFill>
                  <a:round/>
                  <a:headEnd/>
                  <a:tailEnd/>
                </a:ln>
                <a:effectLst/>
              </p:spPr>
              <p:txBody>
                <a:bodyPr/>
                <a:lstStyle/>
                <a:p>
                  <a:endParaRPr lang="en-GB"/>
                </a:p>
              </p:txBody>
            </p:sp>
            <p:sp>
              <p:nvSpPr>
                <p:cNvPr id="228" name="Line 111"/>
                <p:cNvSpPr>
                  <a:spLocks noChangeShapeType="1"/>
                </p:cNvSpPr>
                <p:nvPr/>
              </p:nvSpPr>
              <p:spPr bwMode="auto">
                <a:xfrm flipH="1">
                  <a:off x="624" y="3120"/>
                  <a:ext cx="48" cy="144"/>
                </a:xfrm>
                <a:prstGeom prst="line">
                  <a:avLst/>
                </a:prstGeom>
                <a:noFill/>
                <a:ln w="57150">
                  <a:solidFill>
                    <a:schemeClr val="bg1">
                      <a:lumMod val="50000"/>
                    </a:schemeClr>
                  </a:solidFill>
                  <a:round/>
                  <a:headEnd/>
                  <a:tailEnd/>
                </a:ln>
                <a:effectLst/>
              </p:spPr>
              <p:txBody>
                <a:bodyPr/>
                <a:lstStyle/>
                <a:p>
                  <a:endParaRPr lang="en-GB"/>
                </a:p>
              </p:txBody>
            </p:sp>
          </p:grpSp>
        </p:grpSp>
        <p:grpSp>
          <p:nvGrpSpPr>
            <p:cNvPr id="231" name="Group 103"/>
            <p:cNvGrpSpPr>
              <a:grpSpLocks/>
            </p:cNvGrpSpPr>
            <p:nvPr/>
          </p:nvGrpSpPr>
          <p:grpSpPr bwMode="auto">
            <a:xfrm>
              <a:off x="6988481" y="3500438"/>
              <a:ext cx="285875" cy="833545"/>
              <a:chOff x="384" y="2832"/>
              <a:chExt cx="264" cy="528"/>
            </a:xfrm>
          </p:grpSpPr>
          <p:sp>
            <p:nvSpPr>
              <p:cNvPr id="232" name="Oval 104"/>
              <p:cNvSpPr>
                <a:spLocks noChangeArrowheads="1"/>
              </p:cNvSpPr>
              <p:nvPr/>
            </p:nvSpPr>
            <p:spPr bwMode="auto">
              <a:xfrm>
                <a:off x="432" y="2832"/>
                <a:ext cx="144" cy="192"/>
              </a:xfrm>
              <a:prstGeom prst="ellipse">
                <a:avLst/>
              </a:prstGeom>
              <a:noFill/>
              <a:ln w="57150">
                <a:solidFill>
                  <a:schemeClr val="bg1">
                    <a:lumMod val="50000"/>
                  </a:schemeClr>
                </a:solidFill>
                <a:round/>
                <a:headEnd/>
                <a:tailEnd/>
              </a:ln>
              <a:effectLst/>
            </p:spPr>
            <p:txBody>
              <a:bodyPr wrap="none" anchor="ctr"/>
              <a:lstStyle/>
              <a:p>
                <a:endParaRPr lang="en-GB"/>
              </a:p>
            </p:txBody>
          </p:sp>
          <p:sp>
            <p:nvSpPr>
              <p:cNvPr id="233" name="Line 105"/>
              <p:cNvSpPr>
                <a:spLocks noChangeShapeType="1"/>
              </p:cNvSpPr>
              <p:nvPr/>
            </p:nvSpPr>
            <p:spPr bwMode="auto">
              <a:xfrm>
                <a:off x="504" y="3024"/>
                <a:ext cx="0" cy="336"/>
              </a:xfrm>
              <a:prstGeom prst="line">
                <a:avLst/>
              </a:prstGeom>
              <a:noFill/>
              <a:ln w="57150">
                <a:solidFill>
                  <a:schemeClr val="bg1">
                    <a:lumMod val="50000"/>
                  </a:schemeClr>
                </a:solidFill>
                <a:round/>
                <a:headEnd/>
                <a:tailEnd/>
              </a:ln>
              <a:effectLst/>
            </p:spPr>
            <p:txBody>
              <a:bodyPr/>
              <a:lstStyle/>
              <a:p>
                <a:endParaRPr lang="en-GB"/>
              </a:p>
            </p:txBody>
          </p:sp>
          <p:grpSp>
            <p:nvGrpSpPr>
              <p:cNvPr id="234" name="Group 106"/>
              <p:cNvGrpSpPr>
                <a:grpSpLocks/>
              </p:cNvGrpSpPr>
              <p:nvPr/>
            </p:nvGrpSpPr>
            <p:grpSpPr bwMode="auto">
              <a:xfrm>
                <a:off x="504" y="3120"/>
                <a:ext cx="144" cy="144"/>
                <a:chOff x="528" y="3120"/>
                <a:chExt cx="144" cy="144"/>
              </a:xfrm>
            </p:grpSpPr>
            <p:sp>
              <p:nvSpPr>
                <p:cNvPr id="238" name="Line 107"/>
                <p:cNvSpPr>
                  <a:spLocks noChangeShapeType="1"/>
                </p:cNvSpPr>
                <p:nvPr/>
              </p:nvSpPr>
              <p:spPr bwMode="auto">
                <a:xfrm>
                  <a:off x="528" y="3120"/>
                  <a:ext cx="144" cy="0"/>
                </a:xfrm>
                <a:prstGeom prst="line">
                  <a:avLst/>
                </a:prstGeom>
                <a:noFill/>
                <a:ln w="57150">
                  <a:solidFill>
                    <a:schemeClr val="bg1">
                      <a:lumMod val="50000"/>
                    </a:schemeClr>
                  </a:solidFill>
                  <a:round/>
                  <a:headEnd/>
                  <a:tailEnd/>
                </a:ln>
                <a:effectLst/>
              </p:spPr>
              <p:txBody>
                <a:bodyPr/>
                <a:lstStyle/>
                <a:p>
                  <a:endParaRPr lang="en-GB"/>
                </a:p>
              </p:txBody>
            </p:sp>
            <p:sp>
              <p:nvSpPr>
                <p:cNvPr id="239" name="Line 108"/>
                <p:cNvSpPr>
                  <a:spLocks noChangeShapeType="1"/>
                </p:cNvSpPr>
                <p:nvPr/>
              </p:nvSpPr>
              <p:spPr bwMode="auto">
                <a:xfrm flipH="1">
                  <a:off x="624" y="3120"/>
                  <a:ext cx="48" cy="144"/>
                </a:xfrm>
                <a:prstGeom prst="line">
                  <a:avLst/>
                </a:prstGeom>
                <a:noFill/>
                <a:ln w="57150">
                  <a:solidFill>
                    <a:schemeClr val="bg1">
                      <a:lumMod val="50000"/>
                    </a:schemeClr>
                  </a:solidFill>
                  <a:round/>
                  <a:headEnd/>
                  <a:tailEnd/>
                </a:ln>
                <a:effectLst/>
              </p:spPr>
              <p:txBody>
                <a:bodyPr/>
                <a:lstStyle/>
                <a:p>
                  <a:endParaRPr lang="en-GB"/>
                </a:p>
              </p:txBody>
            </p:sp>
          </p:grpSp>
          <p:grpSp>
            <p:nvGrpSpPr>
              <p:cNvPr id="235" name="Group 109"/>
              <p:cNvGrpSpPr>
                <a:grpSpLocks/>
              </p:cNvGrpSpPr>
              <p:nvPr/>
            </p:nvGrpSpPr>
            <p:grpSpPr bwMode="auto">
              <a:xfrm flipH="1">
                <a:off x="384" y="3120"/>
                <a:ext cx="144" cy="144"/>
                <a:chOff x="528" y="3120"/>
                <a:chExt cx="144" cy="144"/>
              </a:xfrm>
            </p:grpSpPr>
            <p:sp>
              <p:nvSpPr>
                <p:cNvPr id="236" name="Line 110"/>
                <p:cNvSpPr>
                  <a:spLocks noChangeShapeType="1"/>
                </p:cNvSpPr>
                <p:nvPr/>
              </p:nvSpPr>
              <p:spPr bwMode="auto">
                <a:xfrm>
                  <a:off x="528" y="3120"/>
                  <a:ext cx="144" cy="0"/>
                </a:xfrm>
                <a:prstGeom prst="line">
                  <a:avLst/>
                </a:prstGeom>
                <a:noFill/>
                <a:ln w="57150">
                  <a:solidFill>
                    <a:schemeClr val="bg1">
                      <a:lumMod val="50000"/>
                    </a:schemeClr>
                  </a:solidFill>
                  <a:round/>
                  <a:headEnd/>
                  <a:tailEnd/>
                </a:ln>
                <a:effectLst/>
              </p:spPr>
              <p:txBody>
                <a:bodyPr/>
                <a:lstStyle/>
                <a:p>
                  <a:endParaRPr lang="en-GB"/>
                </a:p>
              </p:txBody>
            </p:sp>
            <p:sp>
              <p:nvSpPr>
                <p:cNvPr id="237" name="Line 111"/>
                <p:cNvSpPr>
                  <a:spLocks noChangeShapeType="1"/>
                </p:cNvSpPr>
                <p:nvPr/>
              </p:nvSpPr>
              <p:spPr bwMode="auto">
                <a:xfrm flipH="1">
                  <a:off x="624" y="3120"/>
                  <a:ext cx="48" cy="144"/>
                </a:xfrm>
                <a:prstGeom prst="line">
                  <a:avLst/>
                </a:prstGeom>
                <a:noFill/>
                <a:ln w="57150">
                  <a:solidFill>
                    <a:schemeClr val="bg1">
                      <a:lumMod val="50000"/>
                    </a:schemeClr>
                  </a:solidFill>
                  <a:round/>
                  <a:headEnd/>
                  <a:tailEnd/>
                </a:ln>
                <a:effectLst/>
              </p:spPr>
              <p:txBody>
                <a:bodyPr/>
                <a:lstStyle/>
                <a:p>
                  <a:endParaRPr lang="en-GB"/>
                </a:p>
              </p:txBody>
            </p:sp>
          </p:grpSp>
        </p:grpSp>
        <p:sp>
          <p:nvSpPr>
            <p:cNvPr id="683017" name="Rectangle 9"/>
            <p:cNvSpPr>
              <a:spLocks noChangeArrowheads="1"/>
            </p:cNvSpPr>
            <p:nvPr/>
          </p:nvSpPr>
          <p:spPr bwMode="auto">
            <a:xfrm>
              <a:off x="1740591" y="4258206"/>
              <a:ext cx="772418" cy="663047"/>
            </a:xfrm>
            <a:prstGeom prst="rect">
              <a:avLst/>
            </a:prstGeom>
            <a:solidFill>
              <a:schemeClr val="tx1"/>
            </a:solidFill>
            <a:ln w="9525">
              <a:solidFill>
                <a:schemeClr val="tx1"/>
              </a:solidFill>
              <a:miter lim="800000"/>
              <a:headEnd/>
              <a:tailEnd/>
            </a:ln>
            <a:effectLst/>
          </p:spPr>
          <p:txBody>
            <a:bodyPr wrap="none" anchor="ctr"/>
            <a:lstStyle/>
            <a:p>
              <a:pPr algn="ctr"/>
              <a:r>
                <a:rPr lang="en-US" sz="4000" b="0" dirty="0">
                  <a:solidFill>
                    <a:schemeClr val="bg1"/>
                  </a:solidFill>
                </a:rPr>
                <a:t>A</a:t>
              </a:r>
            </a:p>
          </p:txBody>
        </p:sp>
        <p:grpSp>
          <p:nvGrpSpPr>
            <p:cNvPr id="7" name="Group 10"/>
            <p:cNvGrpSpPr>
              <a:grpSpLocks/>
            </p:cNvGrpSpPr>
            <p:nvPr/>
          </p:nvGrpSpPr>
          <p:grpSpPr bwMode="auto">
            <a:xfrm>
              <a:off x="1324674" y="4297209"/>
              <a:ext cx="415917" cy="624044"/>
              <a:chOff x="240" y="2640"/>
              <a:chExt cx="672" cy="768"/>
            </a:xfrm>
            <a:scene3d>
              <a:camera prst="orthographicFront">
                <a:rot lat="0" lon="0" rev="0"/>
              </a:camera>
              <a:lightRig rig="balanced" dir="t">
                <a:rot lat="0" lon="0" rev="8700000"/>
              </a:lightRig>
            </a:scene3d>
          </p:grpSpPr>
          <p:sp>
            <p:nvSpPr>
              <p:cNvPr id="683019" name="Rectangle 11"/>
              <p:cNvSpPr>
                <a:spLocks noChangeArrowheads="1"/>
              </p:cNvSpPr>
              <p:nvPr/>
            </p:nvSpPr>
            <p:spPr bwMode="auto">
              <a:xfrm>
                <a:off x="720" y="3216"/>
                <a:ext cx="192" cy="192"/>
              </a:xfrm>
              <a:prstGeom prst="rect">
                <a:avLst/>
              </a:prstGeom>
              <a:solidFill>
                <a:srgbClr val="FFC000"/>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20" name="Rectangle 12"/>
              <p:cNvSpPr>
                <a:spLocks noChangeArrowheads="1"/>
              </p:cNvSpPr>
              <p:nvPr/>
            </p:nvSpPr>
            <p:spPr bwMode="auto">
              <a:xfrm>
                <a:off x="480" y="3216"/>
                <a:ext cx="192" cy="192"/>
              </a:xfrm>
              <a:prstGeom prst="rect">
                <a:avLst/>
              </a:prstGeom>
              <a:solidFill>
                <a:srgbClr val="FFC000"/>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21" name="Rectangle 13"/>
              <p:cNvSpPr>
                <a:spLocks noChangeArrowheads="1"/>
              </p:cNvSpPr>
              <p:nvPr/>
            </p:nvSpPr>
            <p:spPr bwMode="auto">
              <a:xfrm>
                <a:off x="672" y="3024"/>
                <a:ext cx="192" cy="192"/>
              </a:xfrm>
              <a:prstGeom prst="rect">
                <a:avLst/>
              </a:prstGeom>
              <a:solidFill>
                <a:srgbClr val="FFC000"/>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22" name="Rectangle 14"/>
              <p:cNvSpPr>
                <a:spLocks noChangeArrowheads="1"/>
              </p:cNvSpPr>
              <p:nvPr/>
            </p:nvSpPr>
            <p:spPr bwMode="auto">
              <a:xfrm>
                <a:off x="432" y="3024"/>
                <a:ext cx="192" cy="192"/>
              </a:xfrm>
              <a:prstGeom prst="rect">
                <a:avLst/>
              </a:prstGeom>
              <a:solidFill>
                <a:srgbClr val="FFC000"/>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23" name="Rectangle 15"/>
              <p:cNvSpPr>
                <a:spLocks noChangeArrowheads="1"/>
              </p:cNvSpPr>
              <p:nvPr/>
            </p:nvSpPr>
            <p:spPr bwMode="auto">
              <a:xfrm>
                <a:off x="720" y="2832"/>
                <a:ext cx="192" cy="192"/>
              </a:xfrm>
              <a:prstGeom prst="rect">
                <a:avLst/>
              </a:prstGeom>
              <a:solidFill>
                <a:srgbClr val="FFC000"/>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24" name="Rectangle 16"/>
              <p:cNvSpPr>
                <a:spLocks noChangeArrowheads="1"/>
              </p:cNvSpPr>
              <p:nvPr/>
            </p:nvSpPr>
            <p:spPr bwMode="auto">
              <a:xfrm>
                <a:off x="480" y="2832"/>
                <a:ext cx="192" cy="192"/>
              </a:xfrm>
              <a:prstGeom prst="rect">
                <a:avLst/>
              </a:prstGeom>
              <a:solidFill>
                <a:srgbClr val="9933FF"/>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25" name="Rectangle 17"/>
              <p:cNvSpPr>
                <a:spLocks noChangeArrowheads="1"/>
              </p:cNvSpPr>
              <p:nvPr/>
            </p:nvSpPr>
            <p:spPr bwMode="auto">
              <a:xfrm>
                <a:off x="576" y="2640"/>
                <a:ext cx="192" cy="192"/>
              </a:xfrm>
              <a:prstGeom prst="rect">
                <a:avLst/>
              </a:prstGeom>
              <a:solidFill>
                <a:srgbClr val="7030A0"/>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26" name="Rectangle 18"/>
              <p:cNvSpPr>
                <a:spLocks noChangeArrowheads="1"/>
              </p:cNvSpPr>
              <p:nvPr/>
            </p:nvSpPr>
            <p:spPr bwMode="auto">
              <a:xfrm>
                <a:off x="240" y="3216"/>
                <a:ext cx="192" cy="192"/>
              </a:xfrm>
              <a:prstGeom prst="rect">
                <a:avLst/>
              </a:prstGeom>
              <a:solidFill>
                <a:srgbClr val="FFC000"/>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grpSp>
        <p:grpSp>
          <p:nvGrpSpPr>
            <p:cNvPr id="8" name="Group 19"/>
            <p:cNvGrpSpPr>
              <a:grpSpLocks/>
            </p:cNvGrpSpPr>
            <p:nvPr/>
          </p:nvGrpSpPr>
          <p:grpSpPr bwMode="auto">
            <a:xfrm flipH="1">
              <a:off x="2513009" y="4297209"/>
              <a:ext cx="415917" cy="624044"/>
              <a:chOff x="240" y="2640"/>
              <a:chExt cx="672" cy="768"/>
            </a:xfrm>
            <a:solidFill>
              <a:srgbClr val="7030A0"/>
            </a:solidFill>
            <a:scene3d>
              <a:camera prst="orthographicFront">
                <a:rot lat="0" lon="0" rev="0"/>
              </a:camera>
              <a:lightRig rig="balanced" dir="t">
                <a:rot lat="0" lon="0" rev="8700000"/>
              </a:lightRig>
            </a:scene3d>
          </p:grpSpPr>
          <p:sp>
            <p:nvSpPr>
              <p:cNvPr id="683028" name="Rectangle 20"/>
              <p:cNvSpPr>
                <a:spLocks noChangeArrowheads="1"/>
              </p:cNvSpPr>
              <p:nvPr/>
            </p:nvSpPr>
            <p:spPr bwMode="auto">
              <a:xfrm>
                <a:off x="720" y="3216"/>
                <a:ext cx="192" cy="192"/>
              </a:xfrm>
              <a:prstGeom prst="rect">
                <a:avLst/>
              </a:prstGeom>
              <a:grp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29" name="Rectangle 21"/>
              <p:cNvSpPr>
                <a:spLocks noChangeArrowheads="1"/>
              </p:cNvSpPr>
              <p:nvPr/>
            </p:nvSpPr>
            <p:spPr bwMode="auto">
              <a:xfrm>
                <a:off x="480" y="3216"/>
                <a:ext cx="192" cy="192"/>
              </a:xfrm>
              <a:prstGeom prst="rect">
                <a:avLst/>
              </a:prstGeom>
              <a:grp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30" name="Rectangle 22"/>
              <p:cNvSpPr>
                <a:spLocks noChangeArrowheads="1"/>
              </p:cNvSpPr>
              <p:nvPr/>
            </p:nvSpPr>
            <p:spPr bwMode="auto">
              <a:xfrm>
                <a:off x="672" y="3024"/>
                <a:ext cx="192" cy="192"/>
              </a:xfrm>
              <a:prstGeom prst="rect">
                <a:avLst/>
              </a:prstGeom>
              <a:grp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31" name="Rectangle 23"/>
              <p:cNvSpPr>
                <a:spLocks noChangeArrowheads="1"/>
              </p:cNvSpPr>
              <p:nvPr/>
            </p:nvSpPr>
            <p:spPr bwMode="auto">
              <a:xfrm>
                <a:off x="432" y="3024"/>
                <a:ext cx="192" cy="192"/>
              </a:xfrm>
              <a:prstGeom prst="rect">
                <a:avLst/>
              </a:prstGeom>
              <a:grp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32" name="Rectangle 24"/>
              <p:cNvSpPr>
                <a:spLocks noChangeArrowheads="1"/>
              </p:cNvSpPr>
              <p:nvPr/>
            </p:nvSpPr>
            <p:spPr bwMode="auto">
              <a:xfrm>
                <a:off x="720" y="2832"/>
                <a:ext cx="192" cy="192"/>
              </a:xfrm>
              <a:prstGeom prst="rect">
                <a:avLst/>
              </a:prstGeom>
              <a:grp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33" name="Rectangle 25"/>
              <p:cNvSpPr>
                <a:spLocks noChangeArrowheads="1"/>
              </p:cNvSpPr>
              <p:nvPr/>
            </p:nvSpPr>
            <p:spPr bwMode="auto">
              <a:xfrm>
                <a:off x="480" y="2832"/>
                <a:ext cx="192" cy="192"/>
              </a:xfrm>
              <a:prstGeom prst="rect">
                <a:avLst/>
              </a:prstGeom>
              <a:grp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34" name="Rectangle 26"/>
              <p:cNvSpPr>
                <a:spLocks noChangeArrowheads="1"/>
              </p:cNvSpPr>
              <p:nvPr/>
            </p:nvSpPr>
            <p:spPr bwMode="auto">
              <a:xfrm>
                <a:off x="576" y="2640"/>
                <a:ext cx="192" cy="192"/>
              </a:xfrm>
              <a:prstGeom prst="rect">
                <a:avLst/>
              </a:prstGeom>
              <a:grp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35" name="Rectangle 27"/>
              <p:cNvSpPr>
                <a:spLocks noChangeArrowheads="1"/>
              </p:cNvSpPr>
              <p:nvPr/>
            </p:nvSpPr>
            <p:spPr bwMode="auto">
              <a:xfrm>
                <a:off x="240" y="3216"/>
                <a:ext cx="192" cy="192"/>
              </a:xfrm>
              <a:prstGeom prst="rect">
                <a:avLst/>
              </a:prstGeom>
              <a:grp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grpSp>
        <p:grpSp>
          <p:nvGrpSpPr>
            <p:cNvPr id="9" name="Group 28"/>
            <p:cNvGrpSpPr>
              <a:grpSpLocks/>
            </p:cNvGrpSpPr>
            <p:nvPr/>
          </p:nvGrpSpPr>
          <p:grpSpPr bwMode="auto">
            <a:xfrm>
              <a:off x="3774865" y="4258206"/>
              <a:ext cx="1604252" cy="663047"/>
              <a:chOff x="240" y="2592"/>
              <a:chExt cx="2592" cy="816"/>
            </a:xfrm>
            <a:scene3d>
              <a:camera prst="orthographicFront">
                <a:rot lat="0" lon="0" rev="0"/>
              </a:camera>
              <a:lightRig rig="balanced" dir="t">
                <a:rot lat="0" lon="0" rev="8700000"/>
              </a:lightRig>
            </a:scene3d>
          </p:grpSpPr>
          <p:sp>
            <p:nvSpPr>
              <p:cNvPr id="683037" name="Rectangle 29"/>
              <p:cNvSpPr>
                <a:spLocks noChangeArrowheads="1"/>
              </p:cNvSpPr>
              <p:nvPr/>
            </p:nvSpPr>
            <p:spPr bwMode="auto">
              <a:xfrm>
                <a:off x="912" y="2592"/>
                <a:ext cx="1248" cy="816"/>
              </a:xfrm>
              <a:prstGeom prst="rect">
                <a:avLst/>
              </a:prstGeom>
              <a:solidFill>
                <a:schemeClr val="tx1"/>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pPr algn="ctr"/>
                <a:r>
                  <a:rPr lang="en-US" sz="4000" b="0" dirty="0">
                    <a:solidFill>
                      <a:schemeClr val="bg1"/>
                    </a:solidFill>
                  </a:rPr>
                  <a:t>B</a:t>
                </a:r>
              </a:p>
            </p:txBody>
          </p:sp>
          <p:grpSp>
            <p:nvGrpSpPr>
              <p:cNvPr id="10" name="Group 30"/>
              <p:cNvGrpSpPr>
                <a:grpSpLocks/>
              </p:cNvGrpSpPr>
              <p:nvPr/>
            </p:nvGrpSpPr>
            <p:grpSpPr bwMode="auto">
              <a:xfrm>
                <a:off x="240" y="3024"/>
                <a:ext cx="672" cy="384"/>
                <a:chOff x="240" y="3024"/>
                <a:chExt cx="672" cy="384"/>
              </a:xfrm>
            </p:grpSpPr>
            <p:sp>
              <p:nvSpPr>
                <p:cNvPr id="683039" name="Rectangle 31"/>
                <p:cNvSpPr>
                  <a:spLocks noChangeArrowheads="1"/>
                </p:cNvSpPr>
                <p:nvPr/>
              </p:nvSpPr>
              <p:spPr bwMode="auto">
                <a:xfrm>
                  <a:off x="720" y="3216"/>
                  <a:ext cx="192" cy="192"/>
                </a:xfrm>
                <a:prstGeom prst="rect">
                  <a:avLst/>
                </a:prstGeom>
                <a:solidFill>
                  <a:srgbClr val="6699FF"/>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40" name="Rectangle 32"/>
                <p:cNvSpPr>
                  <a:spLocks noChangeArrowheads="1"/>
                </p:cNvSpPr>
                <p:nvPr/>
              </p:nvSpPr>
              <p:spPr bwMode="auto">
                <a:xfrm>
                  <a:off x="480" y="3216"/>
                  <a:ext cx="192" cy="192"/>
                </a:xfrm>
                <a:prstGeom prst="rect">
                  <a:avLst/>
                </a:prstGeom>
                <a:solidFill>
                  <a:srgbClr val="6699FF"/>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41" name="Rectangle 33"/>
                <p:cNvSpPr>
                  <a:spLocks noChangeArrowheads="1"/>
                </p:cNvSpPr>
                <p:nvPr/>
              </p:nvSpPr>
              <p:spPr bwMode="auto">
                <a:xfrm>
                  <a:off x="672" y="3024"/>
                  <a:ext cx="192" cy="192"/>
                </a:xfrm>
                <a:prstGeom prst="rect">
                  <a:avLst/>
                </a:prstGeom>
                <a:solidFill>
                  <a:srgbClr val="6699FF"/>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46" name="Rectangle 38"/>
                <p:cNvSpPr>
                  <a:spLocks noChangeArrowheads="1"/>
                </p:cNvSpPr>
                <p:nvPr/>
              </p:nvSpPr>
              <p:spPr bwMode="auto">
                <a:xfrm>
                  <a:off x="240" y="3216"/>
                  <a:ext cx="192" cy="192"/>
                </a:xfrm>
                <a:prstGeom prst="rect">
                  <a:avLst/>
                </a:prstGeom>
                <a:solidFill>
                  <a:srgbClr val="6699FF"/>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grpSp>
          <p:grpSp>
            <p:nvGrpSpPr>
              <p:cNvPr id="11" name="Group 39"/>
              <p:cNvGrpSpPr>
                <a:grpSpLocks/>
              </p:cNvGrpSpPr>
              <p:nvPr/>
            </p:nvGrpSpPr>
            <p:grpSpPr bwMode="auto">
              <a:xfrm flipH="1">
                <a:off x="2160" y="2832"/>
                <a:ext cx="672" cy="576"/>
                <a:chOff x="240" y="2832"/>
                <a:chExt cx="672" cy="576"/>
              </a:xfrm>
            </p:grpSpPr>
            <p:sp>
              <p:nvSpPr>
                <p:cNvPr id="683048" name="Rectangle 40"/>
                <p:cNvSpPr>
                  <a:spLocks noChangeArrowheads="1"/>
                </p:cNvSpPr>
                <p:nvPr/>
              </p:nvSpPr>
              <p:spPr bwMode="auto">
                <a:xfrm>
                  <a:off x="720" y="3216"/>
                  <a:ext cx="192" cy="192"/>
                </a:xfrm>
                <a:prstGeom prst="rect">
                  <a:avLst/>
                </a:prstGeom>
                <a:solidFill>
                  <a:srgbClr val="6699FF"/>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49" name="Rectangle 41"/>
                <p:cNvSpPr>
                  <a:spLocks noChangeArrowheads="1"/>
                </p:cNvSpPr>
                <p:nvPr/>
              </p:nvSpPr>
              <p:spPr bwMode="auto">
                <a:xfrm>
                  <a:off x="480" y="3216"/>
                  <a:ext cx="192" cy="192"/>
                </a:xfrm>
                <a:prstGeom prst="rect">
                  <a:avLst/>
                </a:prstGeom>
                <a:solidFill>
                  <a:srgbClr val="6699FF"/>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50" name="Rectangle 42"/>
                <p:cNvSpPr>
                  <a:spLocks noChangeArrowheads="1"/>
                </p:cNvSpPr>
                <p:nvPr/>
              </p:nvSpPr>
              <p:spPr bwMode="auto">
                <a:xfrm>
                  <a:off x="672" y="3024"/>
                  <a:ext cx="192" cy="192"/>
                </a:xfrm>
                <a:prstGeom prst="rect">
                  <a:avLst/>
                </a:prstGeom>
                <a:solidFill>
                  <a:srgbClr val="6699FF"/>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51" name="Rectangle 43"/>
                <p:cNvSpPr>
                  <a:spLocks noChangeArrowheads="1"/>
                </p:cNvSpPr>
                <p:nvPr/>
              </p:nvSpPr>
              <p:spPr bwMode="auto">
                <a:xfrm>
                  <a:off x="432" y="3024"/>
                  <a:ext cx="192" cy="192"/>
                </a:xfrm>
                <a:prstGeom prst="rect">
                  <a:avLst/>
                </a:prstGeom>
                <a:solidFill>
                  <a:srgbClr val="6699FF"/>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52" name="Rectangle 44"/>
                <p:cNvSpPr>
                  <a:spLocks noChangeArrowheads="1"/>
                </p:cNvSpPr>
                <p:nvPr/>
              </p:nvSpPr>
              <p:spPr bwMode="auto">
                <a:xfrm>
                  <a:off x="720" y="2832"/>
                  <a:ext cx="192" cy="192"/>
                </a:xfrm>
                <a:prstGeom prst="rect">
                  <a:avLst/>
                </a:prstGeom>
                <a:solidFill>
                  <a:srgbClr val="6699FF"/>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55" name="Rectangle 47"/>
                <p:cNvSpPr>
                  <a:spLocks noChangeArrowheads="1"/>
                </p:cNvSpPr>
                <p:nvPr/>
              </p:nvSpPr>
              <p:spPr bwMode="auto">
                <a:xfrm>
                  <a:off x="240" y="3216"/>
                  <a:ext cx="192" cy="192"/>
                </a:xfrm>
                <a:prstGeom prst="rect">
                  <a:avLst/>
                </a:prstGeom>
                <a:solidFill>
                  <a:srgbClr val="6699FF"/>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grpSp>
        </p:grpSp>
        <p:grpSp>
          <p:nvGrpSpPr>
            <p:cNvPr id="12" name="Group 48"/>
            <p:cNvGrpSpPr>
              <a:grpSpLocks/>
            </p:cNvGrpSpPr>
            <p:nvPr/>
          </p:nvGrpSpPr>
          <p:grpSpPr bwMode="auto">
            <a:xfrm>
              <a:off x="6325334" y="4258206"/>
              <a:ext cx="1604252" cy="663047"/>
              <a:chOff x="240" y="2592"/>
              <a:chExt cx="2592" cy="816"/>
            </a:xfrm>
            <a:scene3d>
              <a:camera prst="orthographicFront">
                <a:rot lat="0" lon="0" rev="0"/>
              </a:camera>
              <a:lightRig rig="balanced" dir="t">
                <a:rot lat="0" lon="0" rev="8700000"/>
              </a:lightRig>
            </a:scene3d>
          </p:grpSpPr>
          <p:sp>
            <p:nvSpPr>
              <p:cNvPr id="683057" name="Rectangle 49"/>
              <p:cNvSpPr>
                <a:spLocks noChangeArrowheads="1"/>
              </p:cNvSpPr>
              <p:nvPr/>
            </p:nvSpPr>
            <p:spPr bwMode="auto">
              <a:xfrm>
                <a:off x="912" y="2592"/>
                <a:ext cx="1248" cy="816"/>
              </a:xfrm>
              <a:prstGeom prst="rect">
                <a:avLst/>
              </a:prstGeom>
              <a:solidFill>
                <a:schemeClr val="tx1"/>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pPr algn="ctr"/>
                <a:r>
                  <a:rPr lang="en-US" sz="4000" b="0" dirty="0">
                    <a:solidFill>
                      <a:schemeClr val="bg1"/>
                    </a:solidFill>
                  </a:rPr>
                  <a:t>C</a:t>
                </a:r>
              </a:p>
            </p:txBody>
          </p:sp>
          <p:grpSp>
            <p:nvGrpSpPr>
              <p:cNvPr id="13" name="Group 50"/>
              <p:cNvGrpSpPr>
                <a:grpSpLocks/>
              </p:cNvGrpSpPr>
              <p:nvPr/>
            </p:nvGrpSpPr>
            <p:grpSpPr bwMode="auto">
              <a:xfrm>
                <a:off x="240" y="3024"/>
                <a:ext cx="672" cy="384"/>
                <a:chOff x="240" y="3024"/>
                <a:chExt cx="672" cy="384"/>
              </a:xfrm>
            </p:grpSpPr>
            <p:sp>
              <p:nvSpPr>
                <p:cNvPr id="683059" name="Rectangle 51"/>
                <p:cNvSpPr>
                  <a:spLocks noChangeArrowheads="1"/>
                </p:cNvSpPr>
                <p:nvPr/>
              </p:nvSpPr>
              <p:spPr bwMode="auto">
                <a:xfrm>
                  <a:off x="720" y="3216"/>
                  <a:ext cx="192" cy="192"/>
                </a:xfrm>
                <a:prstGeom prst="rect">
                  <a:avLst/>
                </a:prstGeom>
                <a:solidFill>
                  <a:srgbClr val="00B050"/>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60" name="Rectangle 52"/>
                <p:cNvSpPr>
                  <a:spLocks noChangeArrowheads="1"/>
                </p:cNvSpPr>
                <p:nvPr/>
              </p:nvSpPr>
              <p:spPr bwMode="auto">
                <a:xfrm>
                  <a:off x="480" y="3216"/>
                  <a:ext cx="192" cy="192"/>
                </a:xfrm>
                <a:prstGeom prst="rect">
                  <a:avLst/>
                </a:prstGeom>
                <a:solidFill>
                  <a:srgbClr val="00B050"/>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61" name="Rectangle 53"/>
                <p:cNvSpPr>
                  <a:spLocks noChangeArrowheads="1"/>
                </p:cNvSpPr>
                <p:nvPr/>
              </p:nvSpPr>
              <p:spPr bwMode="auto">
                <a:xfrm>
                  <a:off x="672" y="3024"/>
                  <a:ext cx="192" cy="192"/>
                </a:xfrm>
                <a:prstGeom prst="rect">
                  <a:avLst/>
                </a:prstGeom>
                <a:solidFill>
                  <a:srgbClr val="00B050"/>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62" name="Rectangle 54"/>
                <p:cNvSpPr>
                  <a:spLocks noChangeArrowheads="1"/>
                </p:cNvSpPr>
                <p:nvPr/>
              </p:nvSpPr>
              <p:spPr bwMode="auto">
                <a:xfrm>
                  <a:off x="432" y="3024"/>
                  <a:ext cx="192" cy="192"/>
                </a:xfrm>
                <a:prstGeom prst="rect">
                  <a:avLst/>
                </a:prstGeom>
                <a:solidFill>
                  <a:srgbClr val="00B050"/>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66" name="Rectangle 58"/>
                <p:cNvSpPr>
                  <a:spLocks noChangeArrowheads="1"/>
                </p:cNvSpPr>
                <p:nvPr/>
              </p:nvSpPr>
              <p:spPr bwMode="auto">
                <a:xfrm>
                  <a:off x="240" y="3216"/>
                  <a:ext cx="192" cy="192"/>
                </a:xfrm>
                <a:prstGeom prst="rect">
                  <a:avLst/>
                </a:prstGeom>
                <a:solidFill>
                  <a:srgbClr val="00B050"/>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grpSp>
          <p:grpSp>
            <p:nvGrpSpPr>
              <p:cNvPr id="14" name="Group 59"/>
              <p:cNvGrpSpPr>
                <a:grpSpLocks/>
              </p:cNvGrpSpPr>
              <p:nvPr/>
            </p:nvGrpSpPr>
            <p:grpSpPr bwMode="auto">
              <a:xfrm flipH="1">
                <a:off x="2160" y="3024"/>
                <a:ext cx="672" cy="384"/>
                <a:chOff x="240" y="3024"/>
                <a:chExt cx="672" cy="384"/>
              </a:xfrm>
            </p:grpSpPr>
            <p:sp>
              <p:nvSpPr>
                <p:cNvPr id="683068" name="Rectangle 60"/>
                <p:cNvSpPr>
                  <a:spLocks noChangeArrowheads="1"/>
                </p:cNvSpPr>
                <p:nvPr/>
              </p:nvSpPr>
              <p:spPr bwMode="auto">
                <a:xfrm>
                  <a:off x="720" y="3216"/>
                  <a:ext cx="192" cy="192"/>
                </a:xfrm>
                <a:prstGeom prst="rect">
                  <a:avLst/>
                </a:prstGeom>
                <a:solidFill>
                  <a:srgbClr val="00B050"/>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69" name="Rectangle 61"/>
                <p:cNvSpPr>
                  <a:spLocks noChangeArrowheads="1"/>
                </p:cNvSpPr>
                <p:nvPr/>
              </p:nvSpPr>
              <p:spPr bwMode="auto">
                <a:xfrm>
                  <a:off x="480" y="3216"/>
                  <a:ext cx="192" cy="192"/>
                </a:xfrm>
                <a:prstGeom prst="rect">
                  <a:avLst/>
                </a:prstGeom>
                <a:solidFill>
                  <a:srgbClr val="00B050"/>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70" name="Rectangle 62"/>
                <p:cNvSpPr>
                  <a:spLocks noChangeArrowheads="1"/>
                </p:cNvSpPr>
                <p:nvPr/>
              </p:nvSpPr>
              <p:spPr bwMode="auto">
                <a:xfrm>
                  <a:off x="672" y="3024"/>
                  <a:ext cx="192" cy="192"/>
                </a:xfrm>
                <a:prstGeom prst="rect">
                  <a:avLst/>
                </a:prstGeom>
                <a:solidFill>
                  <a:srgbClr val="00B050"/>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71" name="Rectangle 63"/>
                <p:cNvSpPr>
                  <a:spLocks noChangeArrowheads="1"/>
                </p:cNvSpPr>
                <p:nvPr/>
              </p:nvSpPr>
              <p:spPr bwMode="auto">
                <a:xfrm>
                  <a:off x="432" y="3024"/>
                  <a:ext cx="192" cy="192"/>
                </a:xfrm>
                <a:prstGeom prst="rect">
                  <a:avLst/>
                </a:prstGeom>
                <a:solidFill>
                  <a:srgbClr val="00B050"/>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75" name="Rectangle 67"/>
                <p:cNvSpPr>
                  <a:spLocks noChangeArrowheads="1"/>
                </p:cNvSpPr>
                <p:nvPr/>
              </p:nvSpPr>
              <p:spPr bwMode="auto">
                <a:xfrm>
                  <a:off x="240" y="3216"/>
                  <a:ext cx="192" cy="192"/>
                </a:xfrm>
                <a:prstGeom prst="rect">
                  <a:avLst/>
                </a:prstGeom>
                <a:solidFill>
                  <a:srgbClr val="00B050"/>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grpSp>
        </p:grpSp>
        <p:sp>
          <p:nvSpPr>
            <p:cNvPr id="683076" name="AutoShape 68"/>
            <p:cNvSpPr>
              <a:spLocks noChangeArrowheads="1"/>
            </p:cNvSpPr>
            <p:nvPr/>
          </p:nvSpPr>
          <p:spPr bwMode="auto">
            <a:xfrm>
              <a:off x="3143240" y="4214818"/>
              <a:ext cx="571504" cy="451417"/>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FF6600"/>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a:p>
          </p:txBody>
        </p:sp>
        <p:grpSp>
          <p:nvGrpSpPr>
            <p:cNvPr id="248" name="Group 247"/>
            <p:cNvGrpSpPr/>
            <p:nvPr/>
          </p:nvGrpSpPr>
          <p:grpSpPr>
            <a:xfrm>
              <a:off x="1428728" y="5041580"/>
              <a:ext cx="1447937" cy="165762"/>
              <a:chOff x="1489716" y="5041580"/>
              <a:chExt cx="1447937" cy="165762"/>
            </a:xfrm>
          </p:grpSpPr>
          <p:sp>
            <p:nvSpPr>
              <p:cNvPr id="683079" name="Oval 71"/>
              <p:cNvSpPr>
                <a:spLocks noChangeArrowheads="1"/>
              </p:cNvSpPr>
              <p:nvPr/>
            </p:nvSpPr>
            <p:spPr bwMode="auto">
              <a:xfrm>
                <a:off x="1489716" y="5041580"/>
                <a:ext cx="111380" cy="165762"/>
              </a:xfrm>
              <a:prstGeom prst="ellipse">
                <a:avLst/>
              </a:prstGeom>
              <a:solidFill>
                <a:srgbClr val="800080"/>
              </a:solidFill>
              <a:ln w="9525">
                <a:solidFill>
                  <a:schemeClr val="tx1"/>
                </a:solidFill>
                <a:round/>
                <a:headEnd/>
                <a:tailEnd/>
              </a:ln>
              <a:effectLst/>
            </p:spPr>
            <p:txBody>
              <a:bodyPr wrap="none" anchor="ctr"/>
              <a:lstStyle/>
              <a:p>
                <a:endParaRPr lang="en-GB"/>
              </a:p>
            </p:txBody>
          </p:sp>
          <p:sp>
            <p:nvSpPr>
              <p:cNvPr id="683080" name="Oval 72"/>
              <p:cNvSpPr>
                <a:spLocks noChangeArrowheads="1"/>
              </p:cNvSpPr>
              <p:nvPr/>
            </p:nvSpPr>
            <p:spPr bwMode="auto">
              <a:xfrm>
                <a:off x="1638222" y="5041580"/>
                <a:ext cx="111380" cy="165762"/>
              </a:xfrm>
              <a:prstGeom prst="ellipse">
                <a:avLst/>
              </a:prstGeom>
              <a:solidFill>
                <a:srgbClr val="800080"/>
              </a:solidFill>
              <a:ln w="9525">
                <a:solidFill>
                  <a:schemeClr val="tx1"/>
                </a:solidFill>
                <a:round/>
                <a:headEnd/>
                <a:tailEnd/>
              </a:ln>
              <a:effectLst/>
            </p:spPr>
            <p:txBody>
              <a:bodyPr wrap="none" anchor="ctr"/>
              <a:lstStyle/>
              <a:p>
                <a:endParaRPr lang="en-GB"/>
              </a:p>
            </p:txBody>
          </p:sp>
          <p:sp>
            <p:nvSpPr>
              <p:cNvPr id="683081" name="Oval 73"/>
              <p:cNvSpPr>
                <a:spLocks noChangeArrowheads="1"/>
              </p:cNvSpPr>
              <p:nvPr/>
            </p:nvSpPr>
            <p:spPr bwMode="auto">
              <a:xfrm>
                <a:off x="1786729" y="5041580"/>
                <a:ext cx="111380" cy="165762"/>
              </a:xfrm>
              <a:prstGeom prst="ellipse">
                <a:avLst/>
              </a:prstGeom>
              <a:solidFill>
                <a:srgbClr val="800080"/>
              </a:solidFill>
              <a:ln w="9525">
                <a:solidFill>
                  <a:schemeClr val="tx1"/>
                </a:solidFill>
                <a:round/>
                <a:headEnd/>
                <a:tailEnd/>
              </a:ln>
              <a:effectLst/>
            </p:spPr>
            <p:txBody>
              <a:bodyPr wrap="none" anchor="ctr"/>
              <a:lstStyle/>
              <a:p>
                <a:endParaRPr lang="en-GB"/>
              </a:p>
            </p:txBody>
          </p:sp>
          <p:sp>
            <p:nvSpPr>
              <p:cNvPr id="683082" name="Oval 74"/>
              <p:cNvSpPr>
                <a:spLocks noChangeArrowheads="1"/>
              </p:cNvSpPr>
              <p:nvPr/>
            </p:nvSpPr>
            <p:spPr bwMode="auto">
              <a:xfrm>
                <a:off x="1935235" y="5041580"/>
                <a:ext cx="111380" cy="165762"/>
              </a:xfrm>
              <a:prstGeom prst="ellipse">
                <a:avLst/>
              </a:prstGeom>
              <a:solidFill>
                <a:srgbClr val="800080"/>
              </a:solidFill>
              <a:ln w="9525">
                <a:solidFill>
                  <a:schemeClr val="tx1"/>
                </a:solidFill>
                <a:round/>
                <a:headEnd/>
                <a:tailEnd/>
              </a:ln>
              <a:effectLst/>
            </p:spPr>
            <p:txBody>
              <a:bodyPr wrap="none" anchor="ctr"/>
              <a:lstStyle/>
              <a:p>
                <a:endParaRPr lang="en-GB"/>
              </a:p>
            </p:txBody>
          </p:sp>
          <p:sp>
            <p:nvSpPr>
              <p:cNvPr id="683083" name="Oval 75"/>
              <p:cNvSpPr>
                <a:spLocks noChangeArrowheads="1"/>
              </p:cNvSpPr>
              <p:nvPr/>
            </p:nvSpPr>
            <p:spPr bwMode="auto">
              <a:xfrm>
                <a:off x="2083741" y="5041580"/>
                <a:ext cx="111380" cy="165762"/>
              </a:xfrm>
              <a:prstGeom prst="ellipse">
                <a:avLst/>
              </a:prstGeom>
              <a:solidFill>
                <a:srgbClr val="800080"/>
              </a:solidFill>
              <a:ln w="9525">
                <a:solidFill>
                  <a:schemeClr val="tx1"/>
                </a:solidFill>
                <a:round/>
                <a:headEnd/>
                <a:tailEnd/>
              </a:ln>
              <a:effectLst/>
            </p:spPr>
            <p:txBody>
              <a:bodyPr wrap="none" anchor="ctr"/>
              <a:lstStyle/>
              <a:p>
                <a:endParaRPr lang="en-GB"/>
              </a:p>
            </p:txBody>
          </p:sp>
          <p:sp>
            <p:nvSpPr>
              <p:cNvPr id="683084" name="Oval 76"/>
              <p:cNvSpPr>
                <a:spLocks noChangeArrowheads="1"/>
              </p:cNvSpPr>
              <p:nvPr/>
            </p:nvSpPr>
            <p:spPr bwMode="auto">
              <a:xfrm>
                <a:off x="2232248" y="5041580"/>
                <a:ext cx="111380" cy="165762"/>
              </a:xfrm>
              <a:prstGeom prst="ellipse">
                <a:avLst/>
              </a:prstGeom>
              <a:solidFill>
                <a:srgbClr val="800080"/>
              </a:solidFill>
              <a:ln w="9525">
                <a:solidFill>
                  <a:schemeClr val="tx1"/>
                </a:solidFill>
                <a:round/>
                <a:headEnd/>
                <a:tailEnd/>
              </a:ln>
              <a:effectLst/>
            </p:spPr>
            <p:txBody>
              <a:bodyPr wrap="none" anchor="ctr"/>
              <a:lstStyle/>
              <a:p>
                <a:endParaRPr lang="en-GB"/>
              </a:p>
            </p:txBody>
          </p:sp>
          <p:sp>
            <p:nvSpPr>
              <p:cNvPr id="683085" name="Oval 77"/>
              <p:cNvSpPr>
                <a:spLocks noChangeArrowheads="1"/>
              </p:cNvSpPr>
              <p:nvPr/>
            </p:nvSpPr>
            <p:spPr bwMode="auto">
              <a:xfrm>
                <a:off x="2380754" y="5041580"/>
                <a:ext cx="111380" cy="165762"/>
              </a:xfrm>
              <a:prstGeom prst="ellipse">
                <a:avLst/>
              </a:prstGeom>
              <a:solidFill>
                <a:srgbClr val="800080"/>
              </a:solidFill>
              <a:ln w="9525">
                <a:solidFill>
                  <a:schemeClr val="tx1"/>
                </a:solidFill>
                <a:round/>
                <a:headEnd/>
                <a:tailEnd/>
              </a:ln>
              <a:effectLst/>
            </p:spPr>
            <p:txBody>
              <a:bodyPr wrap="none" anchor="ctr"/>
              <a:lstStyle/>
              <a:p>
                <a:endParaRPr lang="en-GB"/>
              </a:p>
            </p:txBody>
          </p:sp>
          <p:sp>
            <p:nvSpPr>
              <p:cNvPr id="683086" name="Oval 78"/>
              <p:cNvSpPr>
                <a:spLocks noChangeArrowheads="1"/>
              </p:cNvSpPr>
              <p:nvPr/>
            </p:nvSpPr>
            <p:spPr bwMode="auto">
              <a:xfrm>
                <a:off x="2529261" y="5041580"/>
                <a:ext cx="111380" cy="165762"/>
              </a:xfrm>
              <a:prstGeom prst="ellipse">
                <a:avLst/>
              </a:prstGeom>
              <a:solidFill>
                <a:srgbClr val="800080"/>
              </a:solidFill>
              <a:ln w="9525">
                <a:solidFill>
                  <a:schemeClr val="tx1"/>
                </a:solidFill>
                <a:round/>
                <a:headEnd/>
                <a:tailEnd/>
              </a:ln>
              <a:effectLst/>
            </p:spPr>
            <p:txBody>
              <a:bodyPr wrap="none" anchor="ctr"/>
              <a:lstStyle/>
              <a:p>
                <a:endParaRPr lang="en-GB"/>
              </a:p>
            </p:txBody>
          </p:sp>
          <p:sp>
            <p:nvSpPr>
              <p:cNvPr id="683087" name="Oval 79"/>
              <p:cNvSpPr>
                <a:spLocks noChangeArrowheads="1"/>
              </p:cNvSpPr>
              <p:nvPr/>
            </p:nvSpPr>
            <p:spPr bwMode="auto">
              <a:xfrm>
                <a:off x="2677767" y="5041580"/>
                <a:ext cx="111380" cy="165762"/>
              </a:xfrm>
              <a:prstGeom prst="ellipse">
                <a:avLst/>
              </a:prstGeom>
              <a:solidFill>
                <a:srgbClr val="800080"/>
              </a:solidFill>
              <a:ln w="9525">
                <a:solidFill>
                  <a:schemeClr val="tx1"/>
                </a:solidFill>
                <a:round/>
                <a:headEnd/>
                <a:tailEnd/>
              </a:ln>
              <a:effectLst/>
            </p:spPr>
            <p:txBody>
              <a:bodyPr wrap="none" anchor="ctr"/>
              <a:lstStyle/>
              <a:p>
                <a:endParaRPr lang="en-GB"/>
              </a:p>
            </p:txBody>
          </p:sp>
          <p:sp>
            <p:nvSpPr>
              <p:cNvPr id="683088" name="Oval 80"/>
              <p:cNvSpPr>
                <a:spLocks noChangeArrowheads="1"/>
              </p:cNvSpPr>
              <p:nvPr/>
            </p:nvSpPr>
            <p:spPr bwMode="auto">
              <a:xfrm>
                <a:off x="2826273" y="5041580"/>
                <a:ext cx="111380" cy="165762"/>
              </a:xfrm>
              <a:prstGeom prst="ellipse">
                <a:avLst/>
              </a:prstGeom>
              <a:solidFill>
                <a:srgbClr val="800080"/>
              </a:solidFill>
              <a:ln w="9525">
                <a:solidFill>
                  <a:schemeClr val="tx1"/>
                </a:solidFill>
                <a:round/>
                <a:headEnd/>
                <a:tailEnd/>
              </a:ln>
              <a:effectLst/>
            </p:spPr>
            <p:txBody>
              <a:bodyPr wrap="none" anchor="ctr"/>
              <a:lstStyle/>
              <a:p>
                <a:endParaRPr lang="en-GB"/>
              </a:p>
            </p:txBody>
          </p:sp>
        </p:grpSp>
        <p:grpSp>
          <p:nvGrpSpPr>
            <p:cNvPr id="247" name="Group 246"/>
            <p:cNvGrpSpPr/>
            <p:nvPr/>
          </p:nvGrpSpPr>
          <p:grpSpPr>
            <a:xfrm>
              <a:off x="3909881" y="5041580"/>
              <a:ext cx="1447937" cy="165762"/>
              <a:chOff x="3909881" y="5041580"/>
              <a:chExt cx="1447937" cy="165762"/>
            </a:xfrm>
          </p:grpSpPr>
          <p:sp>
            <p:nvSpPr>
              <p:cNvPr id="683090" name="Oval 82"/>
              <p:cNvSpPr>
                <a:spLocks noChangeArrowheads="1"/>
              </p:cNvSpPr>
              <p:nvPr/>
            </p:nvSpPr>
            <p:spPr bwMode="auto">
              <a:xfrm>
                <a:off x="3909881" y="5041580"/>
                <a:ext cx="111380" cy="165762"/>
              </a:xfrm>
              <a:prstGeom prst="ellipse">
                <a:avLst/>
              </a:prstGeom>
              <a:solidFill>
                <a:srgbClr val="3366FF"/>
              </a:solidFill>
              <a:ln w="9525">
                <a:solidFill>
                  <a:schemeClr val="tx1"/>
                </a:solidFill>
                <a:round/>
                <a:headEnd/>
                <a:tailEnd/>
              </a:ln>
              <a:effectLst/>
            </p:spPr>
            <p:txBody>
              <a:bodyPr wrap="none" anchor="ctr"/>
              <a:lstStyle/>
              <a:p>
                <a:endParaRPr lang="en-GB"/>
              </a:p>
            </p:txBody>
          </p:sp>
          <p:sp>
            <p:nvSpPr>
              <p:cNvPr id="683091" name="Oval 83"/>
              <p:cNvSpPr>
                <a:spLocks noChangeArrowheads="1"/>
              </p:cNvSpPr>
              <p:nvPr/>
            </p:nvSpPr>
            <p:spPr bwMode="auto">
              <a:xfrm>
                <a:off x="4058387" y="5041580"/>
                <a:ext cx="111380" cy="165762"/>
              </a:xfrm>
              <a:prstGeom prst="ellipse">
                <a:avLst/>
              </a:prstGeom>
              <a:solidFill>
                <a:srgbClr val="3366FF"/>
              </a:solidFill>
              <a:ln w="9525">
                <a:solidFill>
                  <a:schemeClr val="tx1"/>
                </a:solidFill>
                <a:round/>
                <a:headEnd/>
                <a:tailEnd/>
              </a:ln>
              <a:effectLst/>
            </p:spPr>
            <p:txBody>
              <a:bodyPr wrap="none" anchor="ctr"/>
              <a:lstStyle/>
              <a:p>
                <a:endParaRPr lang="en-GB"/>
              </a:p>
            </p:txBody>
          </p:sp>
          <p:sp>
            <p:nvSpPr>
              <p:cNvPr id="683092" name="Oval 84"/>
              <p:cNvSpPr>
                <a:spLocks noChangeArrowheads="1"/>
              </p:cNvSpPr>
              <p:nvPr/>
            </p:nvSpPr>
            <p:spPr bwMode="auto">
              <a:xfrm>
                <a:off x="4206894" y="5041580"/>
                <a:ext cx="111380" cy="165762"/>
              </a:xfrm>
              <a:prstGeom prst="ellipse">
                <a:avLst/>
              </a:prstGeom>
              <a:solidFill>
                <a:srgbClr val="3366FF"/>
              </a:solidFill>
              <a:ln w="9525">
                <a:solidFill>
                  <a:schemeClr val="tx1"/>
                </a:solidFill>
                <a:round/>
                <a:headEnd/>
                <a:tailEnd/>
              </a:ln>
              <a:effectLst/>
            </p:spPr>
            <p:txBody>
              <a:bodyPr wrap="none" anchor="ctr"/>
              <a:lstStyle/>
              <a:p>
                <a:endParaRPr lang="en-GB"/>
              </a:p>
            </p:txBody>
          </p:sp>
          <p:sp>
            <p:nvSpPr>
              <p:cNvPr id="683093" name="Oval 85"/>
              <p:cNvSpPr>
                <a:spLocks noChangeArrowheads="1"/>
              </p:cNvSpPr>
              <p:nvPr/>
            </p:nvSpPr>
            <p:spPr bwMode="auto">
              <a:xfrm>
                <a:off x="4355400" y="5041580"/>
                <a:ext cx="111380" cy="165762"/>
              </a:xfrm>
              <a:prstGeom prst="ellipse">
                <a:avLst/>
              </a:prstGeom>
              <a:solidFill>
                <a:srgbClr val="3366FF"/>
              </a:solidFill>
              <a:ln w="9525">
                <a:solidFill>
                  <a:schemeClr val="tx1"/>
                </a:solidFill>
                <a:round/>
                <a:headEnd/>
                <a:tailEnd/>
              </a:ln>
              <a:effectLst/>
            </p:spPr>
            <p:txBody>
              <a:bodyPr wrap="none" anchor="ctr"/>
              <a:lstStyle/>
              <a:p>
                <a:endParaRPr lang="en-GB"/>
              </a:p>
            </p:txBody>
          </p:sp>
          <p:sp>
            <p:nvSpPr>
              <p:cNvPr id="683094" name="Oval 86"/>
              <p:cNvSpPr>
                <a:spLocks noChangeArrowheads="1"/>
              </p:cNvSpPr>
              <p:nvPr/>
            </p:nvSpPr>
            <p:spPr bwMode="auto">
              <a:xfrm>
                <a:off x="4503906" y="5041580"/>
                <a:ext cx="111380" cy="165762"/>
              </a:xfrm>
              <a:prstGeom prst="ellipse">
                <a:avLst/>
              </a:prstGeom>
              <a:solidFill>
                <a:srgbClr val="3366FF"/>
              </a:solidFill>
              <a:ln w="9525">
                <a:solidFill>
                  <a:schemeClr val="tx1"/>
                </a:solidFill>
                <a:round/>
                <a:headEnd/>
                <a:tailEnd/>
              </a:ln>
              <a:effectLst/>
            </p:spPr>
            <p:txBody>
              <a:bodyPr wrap="none" anchor="ctr"/>
              <a:lstStyle/>
              <a:p>
                <a:endParaRPr lang="en-GB"/>
              </a:p>
            </p:txBody>
          </p:sp>
          <p:sp>
            <p:nvSpPr>
              <p:cNvPr id="683095" name="Oval 87"/>
              <p:cNvSpPr>
                <a:spLocks noChangeArrowheads="1"/>
              </p:cNvSpPr>
              <p:nvPr/>
            </p:nvSpPr>
            <p:spPr bwMode="auto">
              <a:xfrm>
                <a:off x="4652413" y="5041580"/>
                <a:ext cx="111380" cy="165762"/>
              </a:xfrm>
              <a:prstGeom prst="ellipse">
                <a:avLst/>
              </a:prstGeom>
              <a:solidFill>
                <a:srgbClr val="3366FF"/>
              </a:solidFill>
              <a:ln w="9525">
                <a:solidFill>
                  <a:schemeClr val="tx1"/>
                </a:solidFill>
                <a:round/>
                <a:headEnd/>
                <a:tailEnd/>
              </a:ln>
              <a:effectLst/>
            </p:spPr>
            <p:txBody>
              <a:bodyPr wrap="none" anchor="ctr"/>
              <a:lstStyle/>
              <a:p>
                <a:endParaRPr lang="en-GB"/>
              </a:p>
            </p:txBody>
          </p:sp>
          <p:sp>
            <p:nvSpPr>
              <p:cNvPr id="683096" name="Oval 88"/>
              <p:cNvSpPr>
                <a:spLocks noChangeArrowheads="1"/>
              </p:cNvSpPr>
              <p:nvPr/>
            </p:nvSpPr>
            <p:spPr bwMode="auto">
              <a:xfrm>
                <a:off x="4800919" y="5041580"/>
                <a:ext cx="111380" cy="165762"/>
              </a:xfrm>
              <a:prstGeom prst="ellipse">
                <a:avLst/>
              </a:prstGeom>
              <a:solidFill>
                <a:srgbClr val="3366FF"/>
              </a:solidFill>
              <a:ln w="9525">
                <a:solidFill>
                  <a:schemeClr val="tx1"/>
                </a:solidFill>
                <a:round/>
                <a:headEnd/>
                <a:tailEnd/>
              </a:ln>
              <a:effectLst/>
            </p:spPr>
            <p:txBody>
              <a:bodyPr wrap="none" anchor="ctr"/>
              <a:lstStyle/>
              <a:p>
                <a:endParaRPr lang="en-GB"/>
              </a:p>
            </p:txBody>
          </p:sp>
          <p:sp>
            <p:nvSpPr>
              <p:cNvPr id="683097" name="Oval 89"/>
              <p:cNvSpPr>
                <a:spLocks noChangeArrowheads="1"/>
              </p:cNvSpPr>
              <p:nvPr/>
            </p:nvSpPr>
            <p:spPr bwMode="auto">
              <a:xfrm>
                <a:off x="4949426" y="5041580"/>
                <a:ext cx="111380" cy="165762"/>
              </a:xfrm>
              <a:prstGeom prst="ellipse">
                <a:avLst/>
              </a:prstGeom>
              <a:solidFill>
                <a:srgbClr val="3366FF"/>
              </a:solidFill>
              <a:ln w="9525">
                <a:solidFill>
                  <a:schemeClr val="tx1"/>
                </a:solidFill>
                <a:round/>
                <a:headEnd/>
                <a:tailEnd/>
              </a:ln>
              <a:effectLst/>
            </p:spPr>
            <p:txBody>
              <a:bodyPr wrap="none" anchor="ctr"/>
              <a:lstStyle/>
              <a:p>
                <a:endParaRPr lang="en-GB"/>
              </a:p>
            </p:txBody>
          </p:sp>
          <p:sp>
            <p:nvSpPr>
              <p:cNvPr id="683098" name="Oval 90"/>
              <p:cNvSpPr>
                <a:spLocks noChangeArrowheads="1"/>
              </p:cNvSpPr>
              <p:nvPr/>
            </p:nvSpPr>
            <p:spPr bwMode="auto">
              <a:xfrm>
                <a:off x="5097932" y="5041580"/>
                <a:ext cx="111380" cy="165762"/>
              </a:xfrm>
              <a:prstGeom prst="ellipse">
                <a:avLst/>
              </a:prstGeom>
              <a:solidFill>
                <a:srgbClr val="3366FF"/>
              </a:solidFill>
              <a:ln w="9525">
                <a:solidFill>
                  <a:schemeClr val="tx1"/>
                </a:solidFill>
                <a:round/>
                <a:headEnd/>
                <a:tailEnd/>
              </a:ln>
              <a:effectLst/>
            </p:spPr>
            <p:txBody>
              <a:bodyPr wrap="none" anchor="ctr"/>
              <a:lstStyle/>
              <a:p>
                <a:endParaRPr lang="en-GB"/>
              </a:p>
            </p:txBody>
          </p:sp>
          <p:sp>
            <p:nvSpPr>
              <p:cNvPr id="683099" name="Oval 91"/>
              <p:cNvSpPr>
                <a:spLocks noChangeArrowheads="1"/>
              </p:cNvSpPr>
              <p:nvPr/>
            </p:nvSpPr>
            <p:spPr bwMode="auto">
              <a:xfrm>
                <a:off x="5246438" y="5041580"/>
                <a:ext cx="111380" cy="165762"/>
              </a:xfrm>
              <a:prstGeom prst="ellipse">
                <a:avLst/>
              </a:prstGeom>
              <a:solidFill>
                <a:srgbClr val="3366FF"/>
              </a:solidFill>
              <a:ln w="9525">
                <a:solidFill>
                  <a:schemeClr val="tx1"/>
                </a:solidFill>
                <a:round/>
                <a:headEnd/>
                <a:tailEnd/>
              </a:ln>
              <a:effectLst/>
            </p:spPr>
            <p:txBody>
              <a:bodyPr wrap="none" anchor="ctr"/>
              <a:lstStyle/>
              <a:p>
                <a:endParaRPr lang="en-GB"/>
              </a:p>
            </p:txBody>
          </p:sp>
        </p:grpSp>
        <p:grpSp>
          <p:nvGrpSpPr>
            <p:cNvPr id="246" name="Group 245"/>
            <p:cNvGrpSpPr/>
            <p:nvPr/>
          </p:nvGrpSpPr>
          <p:grpSpPr>
            <a:xfrm>
              <a:off x="6410211" y="5041580"/>
              <a:ext cx="1447937" cy="165762"/>
              <a:chOff x="6500826" y="5041580"/>
              <a:chExt cx="1447937" cy="165762"/>
            </a:xfrm>
          </p:grpSpPr>
          <p:sp>
            <p:nvSpPr>
              <p:cNvPr id="683101" name="Oval 93"/>
              <p:cNvSpPr>
                <a:spLocks noChangeArrowheads="1"/>
              </p:cNvSpPr>
              <p:nvPr/>
            </p:nvSpPr>
            <p:spPr bwMode="auto">
              <a:xfrm>
                <a:off x="6500826" y="5041580"/>
                <a:ext cx="111380" cy="165762"/>
              </a:xfrm>
              <a:prstGeom prst="ellipse">
                <a:avLst/>
              </a:prstGeom>
              <a:solidFill>
                <a:srgbClr val="339966"/>
              </a:solidFill>
              <a:ln w="9525">
                <a:solidFill>
                  <a:schemeClr val="tx1"/>
                </a:solidFill>
                <a:round/>
                <a:headEnd/>
                <a:tailEnd/>
              </a:ln>
              <a:effectLst/>
            </p:spPr>
            <p:txBody>
              <a:bodyPr wrap="none" anchor="ctr"/>
              <a:lstStyle/>
              <a:p>
                <a:endParaRPr lang="en-GB"/>
              </a:p>
            </p:txBody>
          </p:sp>
          <p:sp>
            <p:nvSpPr>
              <p:cNvPr id="683102" name="Oval 94"/>
              <p:cNvSpPr>
                <a:spLocks noChangeArrowheads="1"/>
              </p:cNvSpPr>
              <p:nvPr/>
            </p:nvSpPr>
            <p:spPr bwMode="auto">
              <a:xfrm>
                <a:off x="6649332" y="5041580"/>
                <a:ext cx="111380" cy="165762"/>
              </a:xfrm>
              <a:prstGeom prst="ellipse">
                <a:avLst/>
              </a:prstGeom>
              <a:solidFill>
                <a:srgbClr val="339966"/>
              </a:solidFill>
              <a:ln w="9525">
                <a:solidFill>
                  <a:schemeClr val="tx1"/>
                </a:solidFill>
                <a:round/>
                <a:headEnd/>
                <a:tailEnd/>
              </a:ln>
              <a:effectLst/>
            </p:spPr>
            <p:txBody>
              <a:bodyPr wrap="none" anchor="ctr"/>
              <a:lstStyle/>
              <a:p>
                <a:endParaRPr lang="en-GB"/>
              </a:p>
            </p:txBody>
          </p:sp>
          <p:sp>
            <p:nvSpPr>
              <p:cNvPr id="683103" name="Oval 95"/>
              <p:cNvSpPr>
                <a:spLocks noChangeArrowheads="1"/>
              </p:cNvSpPr>
              <p:nvPr/>
            </p:nvSpPr>
            <p:spPr bwMode="auto">
              <a:xfrm>
                <a:off x="6797839" y="5041580"/>
                <a:ext cx="111380" cy="165762"/>
              </a:xfrm>
              <a:prstGeom prst="ellipse">
                <a:avLst/>
              </a:prstGeom>
              <a:solidFill>
                <a:srgbClr val="339966"/>
              </a:solidFill>
              <a:ln w="9525">
                <a:solidFill>
                  <a:schemeClr val="tx1"/>
                </a:solidFill>
                <a:round/>
                <a:headEnd/>
                <a:tailEnd/>
              </a:ln>
              <a:effectLst/>
            </p:spPr>
            <p:txBody>
              <a:bodyPr wrap="none" anchor="ctr"/>
              <a:lstStyle/>
              <a:p>
                <a:endParaRPr lang="en-GB"/>
              </a:p>
            </p:txBody>
          </p:sp>
          <p:sp>
            <p:nvSpPr>
              <p:cNvPr id="683104" name="Oval 96"/>
              <p:cNvSpPr>
                <a:spLocks noChangeArrowheads="1"/>
              </p:cNvSpPr>
              <p:nvPr/>
            </p:nvSpPr>
            <p:spPr bwMode="auto">
              <a:xfrm>
                <a:off x="6946345" y="5041580"/>
                <a:ext cx="111380" cy="165762"/>
              </a:xfrm>
              <a:prstGeom prst="ellipse">
                <a:avLst/>
              </a:prstGeom>
              <a:solidFill>
                <a:srgbClr val="339966"/>
              </a:solidFill>
              <a:ln w="9525">
                <a:solidFill>
                  <a:schemeClr val="tx1"/>
                </a:solidFill>
                <a:round/>
                <a:headEnd/>
                <a:tailEnd/>
              </a:ln>
              <a:effectLst/>
            </p:spPr>
            <p:txBody>
              <a:bodyPr wrap="none" anchor="ctr"/>
              <a:lstStyle/>
              <a:p>
                <a:endParaRPr lang="en-GB"/>
              </a:p>
            </p:txBody>
          </p:sp>
          <p:sp>
            <p:nvSpPr>
              <p:cNvPr id="683105" name="Oval 97"/>
              <p:cNvSpPr>
                <a:spLocks noChangeArrowheads="1"/>
              </p:cNvSpPr>
              <p:nvPr/>
            </p:nvSpPr>
            <p:spPr bwMode="auto">
              <a:xfrm>
                <a:off x="7094851" y="5041580"/>
                <a:ext cx="111380" cy="165762"/>
              </a:xfrm>
              <a:prstGeom prst="ellipse">
                <a:avLst/>
              </a:prstGeom>
              <a:solidFill>
                <a:srgbClr val="339966"/>
              </a:solidFill>
              <a:ln w="9525">
                <a:solidFill>
                  <a:schemeClr val="tx1"/>
                </a:solidFill>
                <a:round/>
                <a:headEnd/>
                <a:tailEnd/>
              </a:ln>
              <a:effectLst/>
            </p:spPr>
            <p:txBody>
              <a:bodyPr wrap="none" anchor="ctr"/>
              <a:lstStyle/>
              <a:p>
                <a:endParaRPr lang="en-GB"/>
              </a:p>
            </p:txBody>
          </p:sp>
          <p:sp>
            <p:nvSpPr>
              <p:cNvPr id="683106" name="Oval 98"/>
              <p:cNvSpPr>
                <a:spLocks noChangeArrowheads="1"/>
              </p:cNvSpPr>
              <p:nvPr/>
            </p:nvSpPr>
            <p:spPr bwMode="auto">
              <a:xfrm>
                <a:off x="7243358" y="5041580"/>
                <a:ext cx="111380" cy="165762"/>
              </a:xfrm>
              <a:prstGeom prst="ellipse">
                <a:avLst/>
              </a:prstGeom>
              <a:solidFill>
                <a:srgbClr val="339966"/>
              </a:solidFill>
              <a:ln w="9525">
                <a:solidFill>
                  <a:schemeClr val="tx1"/>
                </a:solidFill>
                <a:round/>
                <a:headEnd/>
                <a:tailEnd/>
              </a:ln>
              <a:effectLst/>
            </p:spPr>
            <p:txBody>
              <a:bodyPr wrap="none" anchor="ctr"/>
              <a:lstStyle/>
              <a:p>
                <a:endParaRPr lang="en-GB"/>
              </a:p>
            </p:txBody>
          </p:sp>
          <p:sp>
            <p:nvSpPr>
              <p:cNvPr id="683107" name="Oval 99"/>
              <p:cNvSpPr>
                <a:spLocks noChangeArrowheads="1"/>
              </p:cNvSpPr>
              <p:nvPr/>
            </p:nvSpPr>
            <p:spPr bwMode="auto">
              <a:xfrm>
                <a:off x="7391864" y="5041580"/>
                <a:ext cx="111380" cy="165762"/>
              </a:xfrm>
              <a:prstGeom prst="ellipse">
                <a:avLst/>
              </a:prstGeom>
              <a:solidFill>
                <a:srgbClr val="339966"/>
              </a:solidFill>
              <a:ln w="9525">
                <a:solidFill>
                  <a:schemeClr val="tx1"/>
                </a:solidFill>
                <a:round/>
                <a:headEnd/>
                <a:tailEnd/>
              </a:ln>
              <a:effectLst/>
            </p:spPr>
            <p:txBody>
              <a:bodyPr wrap="none" anchor="ctr"/>
              <a:lstStyle/>
              <a:p>
                <a:endParaRPr lang="en-GB"/>
              </a:p>
            </p:txBody>
          </p:sp>
          <p:sp>
            <p:nvSpPr>
              <p:cNvPr id="683108" name="Oval 100"/>
              <p:cNvSpPr>
                <a:spLocks noChangeArrowheads="1"/>
              </p:cNvSpPr>
              <p:nvPr/>
            </p:nvSpPr>
            <p:spPr bwMode="auto">
              <a:xfrm>
                <a:off x="7540371" y="5041580"/>
                <a:ext cx="111380" cy="165762"/>
              </a:xfrm>
              <a:prstGeom prst="ellipse">
                <a:avLst/>
              </a:prstGeom>
              <a:solidFill>
                <a:srgbClr val="339966"/>
              </a:solidFill>
              <a:ln w="9525">
                <a:solidFill>
                  <a:schemeClr val="tx1"/>
                </a:solidFill>
                <a:round/>
                <a:headEnd/>
                <a:tailEnd/>
              </a:ln>
              <a:effectLst/>
            </p:spPr>
            <p:txBody>
              <a:bodyPr wrap="none" anchor="ctr"/>
              <a:lstStyle/>
              <a:p>
                <a:endParaRPr lang="en-GB"/>
              </a:p>
            </p:txBody>
          </p:sp>
          <p:sp>
            <p:nvSpPr>
              <p:cNvPr id="683109" name="Oval 101"/>
              <p:cNvSpPr>
                <a:spLocks noChangeArrowheads="1"/>
              </p:cNvSpPr>
              <p:nvPr/>
            </p:nvSpPr>
            <p:spPr bwMode="auto">
              <a:xfrm>
                <a:off x="7688877" y="5041580"/>
                <a:ext cx="111380" cy="165762"/>
              </a:xfrm>
              <a:prstGeom prst="ellipse">
                <a:avLst/>
              </a:prstGeom>
              <a:solidFill>
                <a:srgbClr val="339966"/>
              </a:solidFill>
              <a:ln w="9525">
                <a:solidFill>
                  <a:schemeClr val="tx1"/>
                </a:solidFill>
                <a:round/>
                <a:headEnd/>
                <a:tailEnd/>
              </a:ln>
              <a:effectLst/>
            </p:spPr>
            <p:txBody>
              <a:bodyPr wrap="none" anchor="ctr"/>
              <a:lstStyle/>
              <a:p>
                <a:endParaRPr lang="en-GB"/>
              </a:p>
            </p:txBody>
          </p:sp>
          <p:sp>
            <p:nvSpPr>
              <p:cNvPr id="683110" name="Oval 102"/>
              <p:cNvSpPr>
                <a:spLocks noChangeArrowheads="1"/>
              </p:cNvSpPr>
              <p:nvPr/>
            </p:nvSpPr>
            <p:spPr bwMode="auto">
              <a:xfrm>
                <a:off x="7837383" y="5041580"/>
                <a:ext cx="111380" cy="165762"/>
              </a:xfrm>
              <a:prstGeom prst="ellipse">
                <a:avLst/>
              </a:prstGeom>
              <a:solidFill>
                <a:srgbClr val="339966"/>
              </a:solidFill>
              <a:ln w="9525">
                <a:solidFill>
                  <a:schemeClr val="tx1"/>
                </a:solidFill>
                <a:round/>
                <a:headEnd/>
                <a:tailEnd/>
              </a:ln>
              <a:effectLst/>
            </p:spPr>
            <p:txBody>
              <a:bodyPr wrap="none" anchor="ctr"/>
              <a:lstStyle/>
              <a:p>
                <a:endParaRPr lang="en-GB"/>
              </a:p>
            </p:txBody>
          </p:sp>
        </p:grpSp>
        <p:sp>
          <p:nvSpPr>
            <p:cNvPr id="240" name="AutoShape 68"/>
            <p:cNvSpPr>
              <a:spLocks noChangeArrowheads="1"/>
            </p:cNvSpPr>
            <p:nvPr/>
          </p:nvSpPr>
          <p:spPr bwMode="auto">
            <a:xfrm>
              <a:off x="5572132" y="4214818"/>
              <a:ext cx="571504" cy="451417"/>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FF6600"/>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a:p>
          </p:txBody>
        </p:sp>
      </p:grpSp>
      <p:sp>
        <p:nvSpPr>
          <p:cNvPr id="241" name="Text Box 218"/>
          <p:cNvSpPr txBox="1">
            <a:spLocks noChangeArrowheads="1"/>
          </p:cNvSpPr>
          <p:nvPr/>
        </p:nvSpPr>
        <p:spPr bwMode="auto">
          <a:xfrm>
            <a:off x="3929058" y="5405375"/>
            <a:ext cx="1474779" cy="400110"/>
          </a:xfrm>
          <a:prstGeom prst="rect">
            <a:avLst/>
          </a:prstGeom>
          <a:noFill/>
          <a:ln w="9525">
            <a:noFill/>
            <a:miter lim="800000"/>
            <a:headEnd/>
            <a:tailEnd/>
          </a:ln>
          <a:effectLst/>
        </p:spPr>
        <p:txBody>
          <a:bodyPr wrap="square">
            <a:spAutoFit/>
          </a:bodyPr>
          <a:lstStyle/>
          <a:p>
            <a:pPr>
              <a:spcBef>
                <a:spcPct val="50000"/>
              </a:spcBef>
            </a:pPr>
            <a:r>
              <a:rPr lang="en-US" dirty="0" smtClean="0"/>
              <a:t>1</a:t>
            </a:r>
            <a:r>
              <a:rPr lang="en-US" b="0" dirty="0" smtClean="0"/>
              <a:t>0 minutes</a:t>
            </a:r>
            <a:endParaRPr lang="en-US" b="0" dirty="0"/>
          </a:p>
        </p:txBody>
      </p:sp>
      <p:sp>
        <p:nvSpPr>
          <p:cNvPr id="242" name="Text Box 218"/>
          <p:cNvSpPr txBox="1">
            <a:spLocks noChangeArrowheads="1"/>
          </p:cNvSpPr>
          <p:nvPr/>
        </p:nvSpPr>
        <p:spPr bwMode="auto">
          <a:xfrm>
            <a:off x="6454807" y="5405375"/>
            <a:ext cx="1474779" cy="400110"/>
          </a:xfrm>
          <a:prstGeom prst="rect">
            <a:avLst/>
          </a:prstGeom>
          <a:noFill/>
          <a:ln w="9525">
            <a:noFill/>
            <a:miter lim="800000"/>
            <a:headEnd/>
            <a:tailEnd/>
          </a:ln>
          <a:effectLst/>
        </p:spPr>
        <p:txBody>
          <a:bodyPr wrap="square">
            <a:spAutoFit/>
          </a:bodyPr>
          <a:lstStyle/>
          <a:p>
            <a:pPr>
              <a:spcBef>
                <a:spcPct val="50000"/>
              </a:spcBef>
            </a:pPr>
            <a:r>
              <a:rPr lang="en-US" dirty="0" smtClean="0"/>
              <a:t>1</a:t>
            </a:r>
            <a:r>
              <a:rPr lang="en-US" b="0" dirty="0" smtClean="0"/>
              <a:t>0 minutes</a:t>
            </a:r>
            <a:endParaRPr lang="en-US" b="0" dirty="0"/>
          </a:p>
        </p:txBody>
      </p:sp>
      <p:sp>
        <p:nvSpPr>
          <p:cNvPr id="243" name="Text Box 218"/>
          <p:cNvSpPr txBox="1">
            <a:spLocks noChangeArrowheads="1"/>
          </p:cNvSpPr>
          <p:nvPr/>
        </p:nvSpPr>
        <p:spPr bwMode="auto">
          <a:xfrm>
            <a:off x="3236925" y="5358035"/>
            <a:ext cx="477819" cy="523220"/>
          </a:xfrm>
          <a:prstGeom prst="rect">
            <a:avLst/>
          </a:prstGeom>
          <a:noFill/>
          <a:ln w="9525">
            <a:noFill/>
            <a:miter lim="800000"/>
            <a:headEnd/>
            <a:tailEnd/>
          </a:ln>
          <a:effectLst/>
        </p:spPr>
        <p:txBody>
          <a:bodyPr wrap="square">
            <a:spAutoFit/>
          </a:bodyPr>
          <a:lstStyle/>
          <a:p>
            <a:pPr algn="ctr">
              <a:spcBef>
                <a:spcPct val="50000"/>
              </a:spcBef>
            </a:pPr>
            <a:r>
              <a:rPr lang="en-US" sz="2800" dirty="0"/>
              <a:t>+</a:t>
            </a:r>
            <a:endParaRPr lang="en-US" sz="2800" b="0" dirty="0"/>
          </a:p>
        </p:txBody>
      </p:sp>
      <p:sp>
        <p:nvSpPr>
          <p:cNvPr id="244" name="Text Box 218"/>
          <p:cNvSpPr txBox="1">
            <a:spLocks noChangeArrowheads="1"/>
          </p:cNvSpPr>
          <p:nvPr/>
        </p:nvSpPr>
        <p:spPr bwMode="auto">
          <a:xfrm>
            <a:off x="5795045" y="5409865"/>
            <a:ext cx="477819" cy="523220"/>
          </a:xfrm>
          <a:prstGeom prst="rect">
            <a:avLst/>
          </a:prstGeom>
          <a:noFill/>
          <a:ln w="9525">
            <a:noFill/>
            <a:miter lim="800000"/>
            <a:headEnd/>
            <a:tailEnd/>
          </a:ln>
          <a:effectLst/>
        </p:spPr>
        <p:txBody>
          <a:bodyPr wrap="square">
            <a:spAutoFit/>
          </a:bodyPr>
          <a:lstStyle/>
          <a:p>
            <a:pPr algn="ctr">
              <a:spcBef>
                <a:spcPct val="50000"/>
              </a:spcBef>
            </a:pPr>
            <a:r>
              <a:rPr lang="en-US" sz="2800" dirty="0"/>
              <a:t>+</a:t>
            </a:r>
            <a:endParaRPr lang="en-US" sz="2800" b="0" dirty="0"/>
          </a:p>
        </p:txBody>
      </p:sp>
      <p:sp>
        <p:nvSpPr>
          <p:cNvPr id="245" name="Text Box 218"/>
          <p:cNvSpPr txBox="1">
            <a:spLocks noChangeArrowheads="1"/>
          </p:cNvSpPr>
          <p:nvPr/>
        </p:nvSpPr>
        <p:spPr bwMode="auto">
          <a:xfrm>
            <a:off x="3687448" y="6074201"/>
            <a:ext cx="1785950" cy="400110"/>
          </a:xfrm>
          <a:prstGeom prst="rect">
            <a:avLst/>
          </a:prstGeom>
          <a:noFill/>
          <a:ln w="9525">
            <a:noFill/>
            <a:miter lim="800000"/>
            <a:headEnd/>
            <a:tailEnd/>
          </a:ln>
          <a:effectLst/>
        </p:spPr>
        <p:txBody>
          <a:bodyPr wrap="square">
            <a:spAutoFit/>
          </a:bodyPr>
          <a:lstStyle/>
          <a:p>
            <a:pPr>
              <a:spcBef>
                <a:spcPct val="50000"/>
              </a:spcBef>
            </a:pPr>
            <a:r>
              <a:rPr lang="en-US" dirty="0" smtClean="0"/>
              <a:t>= 30 minutes</a:t>
            </a:r>
            <a:endParaRPr lang="en-US" b="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83224"/>
                                        </p:tgtEl>
                                        <p:attrNameLst>
                                          <p:attrName>style.visibility</p:attrName>
                                        </p:attrNameLst>
                                      </p:cBhvr>
                                      <p:to>
                                        <p:strVal val="visible"/>
                                      </p:to>
                                    </p:set>
                                    <p:animEffect transition="in" filter="dissolve">
                                      <p:cBhvr>
                                        <p:cTn id="7" dur="500"/>
                                        <p:tgtEl>
                                          <p:spTgt spid="68322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249"/>
                                        </p:tgtEl>
                                        <p:attrNameLst>
                                          <p:attrName>style.visibility</p:attrName>
                                        </p:attrNameLst>
                                      </p:cBhvr>
                                      <p:to>
                                        <p:strVal val="visible"/>
                                      </p:to>
                                    </p:set>
                                    <p:animEffect transition="in" filter="dissolve">
                                      <p:cBhvr>
                                        <p:cTn id="12" dur="500"/>
                                        <p:tgtEl>
                                          <p:spTgt spid="249"/>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21"/>
                                        </p:tgtEl>
                                        <p:attrNameLst>
                                          <p:attrName>style.visibility</p:attrName>
                                        </p:attrNameLst>
                                      </p:cBhvr>
                                      <p:to>
                                        <p:strVal val="visible"/>
                                      </p:to>
                                    </p:set>
                                    <p:animEffect transition="in" filter="blinds(horizontal)">
                                      <p:cBhvr>
                                        <p:cTn id="17" dur="500"/>
                                        <p:tgtEl>
                                          <p:spTgt spid="221"/>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683226"/>
                                        </p:tgtEl>
                                        <p:attrNameLst>
                                          <p:attrName>style.visibility</p:attrName>
                                        </p:attrNameLst>
                                      </p:cBhvr>
                                      <p:to>
                                        <p:strVal val="visible"/>
                                      </p:to>
                                    </p:set>
                                    <p:animEffect transition="in" filter="dissolve">
                                      <p:cBhvr>
                                        <p:cTn id="22" dur="500"/>
                                        <p:tgtEl>
                                          <p:spTgt spid="683226"/>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243"/>
                                        </p:tgtEl>
                                        <p:attrNameLst>
                                          <p:attrName>style.visibility</p:attrName>
                                        </p:attrNameLst>
                                      </p:cBhvr>
                                      <p:to>
                                        <p:strVal val="visible"/>
                                      </p:to>
                                    </p:set>
                                    <p:animEffect transition="in" filter="dissolve">
                                      <p:cBhvr>
                                        <p:cTn id="27" dur="500"/>
                                        <p:tgtEl>
                                          <p:spTgt spid="243"/>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241"/>
                                        </p:tgtEl>
                                        <p:attrNameLst>
                                          <p:attrName>style.visibility</p:attrName>
                                        </p:attrNameLst>
                                      </p:cBhvr>
                                      <p:to>
                                        <p:strVal val="visible"/>
                                      </p:to>
                                    </p:set>
                                    <p:animEffect transition="in" filter="dissolve">
                                      <p:cBhvr>
                                        <p:cTn id="32" dur="500"/>
                                        <p:tgtEl>
                                          <p:spTgt spid="241"/>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244"/>
                                        </p:tgtEl>
                                        <p:attrNameLst>
                                          <p:attrName>style.visibility</p:attrName>
                                        </p:attrNameLst>
                                      </p:cBhvr>
                                      <p:to>
                                        <p:strVal val="visible"/>
                                      </p:to>
                                    </p:set>
                                    <p:animEffect transition="in" filter="dissolve">
                                      <p:cBhvr>
                                        <p:cTn id="37" dur="500"/>
                                        <p:tgtEl>
                                          <p:spTgt spid="244"/>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242"/>
                                        </p:tgtEl>
                                        <p:attrNameLst>
                                          <p:attrName>style.visibility</p:attrName>
                                        </p:attrNameLst>
                                      </p:cBhvr>
                                      <p:to>
                                        <p:strVal val="visible"/>
                                      </p:to>
                                    </p:set>
                                    <p:animEffect transition="in" filter="dissolve">
                                      <p:cBhvr>
                                        <p:cTn id="42" dur="500"/>
                                        <p:tgtEl>
                                          <p:spTgt spid="242"/>
                                        </p:tgtEl>
                                      </p:cBhvr>
                                    </p:animEffect>
                                  </p:childTnLst>
                                </p:cTn>
                              </p:par>
                            </p:childTnLst>
                          </p:cTn>
                        </p:par>
                      </p:childTnLst>
                    </p:cTn>
                  </p:par>
                  <p:par>
                    <p:cTn id="43" fill="hold">
                      <p:stCondLst>
                        <p:cond delay="indefinite"/>
                      </p:stCondLst>
                      <p:childTnLst>
                        <p:par>
                          <p:cTn id="44" fill="hold">
                            <p:stCondLst>
                              <p:cond delay="0"/>
                            </p:stCondLst>
                            <p:childTnLst>
                              <p:par>
                                <p:cTn id="45" presetID="9" presetClass="entr" presetSubtype="0" fill="hold" grpId="0" nodeType="clickEffect">
                                  <p:stCondLst>
                                    <p:cond delay="0"/>
                                  </p:stCondLst>
                                  <p:childTnLst>
                                    <p:set>
                                      <p:cBhvr>
                                        <p:cTn id="46" dur="1" fill="hold">
                                          <p:stCondLst>
                                            <p:cond delay="0"/>
                                          </p:stCondLst>
                                        </p:cTn>
                                        <p:tgtEl>
                                          <p:spTgt spid="245"/>
                                        </p:tgtEl>
                                        <p:attrNameLst>
                                          <p:attrName>style.visibility</p:attrName>
                                        </p:attrNameLst>
                                      </p:cBhvr>
                                      <p:to>
                                        <p:strVal val="visible"/>
                                      </p:to>
                                    </p:set>
                                    <p:animEffect transition="in" filter="dissolve">
                                      <p:cBhvr>
                                        <p:cTn id="47" dur="500"/>
                                        <p:tgtEl>
                                          <p:spTgt spid="2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3224" grpId="0" autoUpdateAnimBg="0"/>
      <p:bldP spid="683226" grpId="0" autoUpdateAnimBg="0"/>
      <p:bldP spid="221" grpId="0" autoUpdateAnimBg="0"/>
      <p:bldP spid="241" grpId="0" autoUpdateAnimBg="0"/>
      <p:bldP spid="242" grpId="0" autoUpdateAnimBg="0"/>
      <p:bldP spid="243" grpId="0" autoUpdateAnimBg="0"/>
      <p:bldP spid="244" grpId="0" autoUpdateAnimBg="0"/>
      <p:bldP spid="245" grpId="0"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3224" name="Text Box 216"/>
          <p:cNvSpPr txBox="1">
            <a:spLocks noChangeArrowheads="1"/>
          </p:cNvSpPr>
          <p:nvPr/>
        </p:nvSpPr>
        <p:spPr bwMode="gray">
          <a:xfrm>
            <a:off x="446261" y="989195"/>
            <a:ext cx="8472518" cy="664797"/>
          </a:xfrm>
          <a:prstGeom prst="rect">
            <a:avLst/>
          </a:prstGeom>
          <a:noFill/>
          <a:ln w="12700">
            <a:noFill/>
            <a:miter lim="800000"/>
            <a:headEnd/>
            <a:tailEnd/>
          </a:ln>
          <a:effectLst/>
        </p:spPr>
        <p:txBody>
          <a:bodyPr wrap="square" lIns="0" tIns="0" rIns="0" bIns="0">
            <a:spAutoFit/>
          </a:bodyPr>
          <a:lstStyle/>
          <a:p>
            <a:pPr defTabSz="844550" eaLnBrk="0" hangingPunct="0">
              <a:lnSpc>
                <a:spcPct val="90000"/>
              </a:lnSpc>
              <a:spcBef>
                <a:spcPct val="30000"/>
              </a:spcBef>
              <a:buClr>
                <a:srgbClr val="0099FF"/>
              </a:buClr>
              <a:buSzPct val="65000"/>
              <a:buFont typeface="Monotype Sorts" pitchFamily="2" charset="2"/>
              <a:buNone/>
              <a:tabLst>
                <a:tab pos="5830888" algn="l"/>
              </a:tabLst>
            </a:pPr>
            <a:r>
              <a:rPr lang="en-US" sz="2400" b="0" dirty="0" smtClean="0"/>
              <a:t>Continuous flow (unit processed individually, that is, process one, move one)                                  </a:t>
            </a:r>
            <a:endParaRPr lang="en-US" sz="2400" b="0" dirty="0"/>
          </a:p>
        </p:txBody>
      </p:sp>
      <p:sp>
        <p:nvSpPr>
          <p:cNvPr id="683226" name="Text Box 218"/>
          <p:cNvSpPr txBox="1">
            <a:spLocks noChangeArrowheads="1"/>
          </p:cNvSpPr>
          <p:nvPr/>
        </p:nvSpPr>
        <p:spPr bwMode="auto">
          <a:xfrm>
            <a:off x="2625518" y="4786137"/>
            <a:ext cx="1474779" cy="400110"/>
          </a:xfrm>
          <a:prstGeom prst="rect">
            <a:avLst/>
          </a:prstGeom>
          <a:noFill/>
          <a:ln w="9525">
            <a:noFill/>
            <a:miter lim="800000"/>
            <a:headEnd/>
            <a:tailEnd/>
          </a:ln>
          <a:effectLst/>
        </p:spPr>
        <p:txBody>
          <a:bodyPr wrap="square">
            <a:spAutoFit/>
          </a:bodyPr>
          <a:lstStyle/>
          <a:p>
            <a:pPr>
              <a:spcBef>
                <a:spcPct val="50000"/>
              </a:spcBef>
            </a:pPr>
            <a:r>
              <a:rPr lang="en-US" dirty="0" smtClean="0"/>
              <a:t>1</a:t>
            </a:r>
            <a:r>
              <a:rPr lang="en-US" b="0" dirty="0" smtClean="0"/>
              <a:t> minute</a:t>
            </a:r>
            <a:endParaRPr lang="en-US" b="0" dirty="0"/>
          </a:p>
        </p:txBody>
      </p:sp>
      <p:sp>
        <p:nvSpPr>
          <p:cNvPr id="221" name="Text Box 217"/>
          <p:cNvSpPr txBox="1">
            <a:spLocks noChangeArrowheads="1"/>
          </p:cNvSpPr>
          <p:nvPr/>
        </p:nvSpPr>
        <p:spPr bwMode="gray">
          <a:xfrm>
            <a:off x="518269" y="1924580"/>
            <a:ext cx="7929586" cy="553998"/>
          </a:xfrm>
          <a:prstGeom prst="rect">
            <a:avLst/>
          </a:prstGeom>
          <a:noFill/>
          <a:ln w="12700">
            <a:noFill/>
            <a:miter lim="800000"/>
            <a:headEnd/>
            <a:tailEnd/>
          </a:ln>
          <a:effectLst/>
        </p:spPr>
        <p:txBody>
          <a:bodyPr wrap="square" lIns="0" tIns="0" rIns="0" bIns="0">
            <a:spAutoFit/>
          </a:bodyPr>
          <a:lstStyle/>
          <a:p>
            <a:pPr defTabSz="844550" eaLnBrk="0" hangingPunct="0">
              <a:lnSpc>
                <a:spcPct val="90000"/>
              </a:lnSpc>
              <a:spcBef>
                <a:spcPct val="30000"/>
              </a:spcBef>
              <a:buClr>
                <a:srgbClr val="0099FF"/>
              </a:buClr>
              <a:buSzPct val="65000"/>
              <a:buFont typeface="Monotype Sorts" pitchFamily="2" charset="2"/>
              <a:buNone/>
              <a:tabLst>
                <a:tab pos="5830888" algn="l"/>
              </a:tabLst>
            </a:pPr>
            <a:r>
              <a:rPr lang="en-US" i="1" dirty="0" smtClean="0"/>
              <a:t>Now h</a:t>
            </a:r>
            <a:r>
              <a:rPr lang="en-US" b="0" i="1" dirty="0" smtClean="0"/>
              <a:t>ow much time will it take for 10 units to move through the process?</a:t>
            </a:r>
            <a:endParaRPr lang="en-US" b="0" i="1" dirty="0"/>
          </a:p>
        </p:txBody>
      </p:sp>
      <p:sp>
        <p:nvSpPr>
          <p:cNvPr id="241" name="Text Box 218"/>
          <p:cNvSpPr txBox="1">
            <a:spLocks noChangeArrowheads="1"/>
          </p:cNvSpPr>
          <p:nvPr/>
        </p:nvSpPr>
        <p:spPr bwMode="auto">
          <a:xfrm>
            <a:off x="3854451" y="4786137"/>
            <a:ext cx="1474779" cy="400110"/>
          </a:xfrm>
          <a:prstGeom prst="rect">
            <a:avLst/>
          </a:prstGeom>
          <a:noFill/>
          <a:ln w="9525">
            <a:noFill/>
            <a:miter lim="800000"/>
            <a:headEnd/>
            <a:tailEnd/>
          </a:ln>
          <a:effectLst/>
        </p:spPr>
        <p:txBody>
          <a:bodyPr wrap="square">
            <a:spAutoFit/>
          </a:bodyPr>
          <a:lstStyle/>
          <a:p>
            <a:pPr>
              <a:spcBef>
                <a:spcPct val="50000"/>
              </a:spcBef>
            </a:pPr>
            <a:r>
              <a:rPr lang="en-US" dirty="0" smtClean="0"/>
              <a:t>1</a:t>
            </a:r>
            <a:r>
              <a:rPr lang="en-US" b="0" dirty="0" smtClean="0"/>
              <a:t> minute</a:t>
            </a:r>
            <a:endParaRPr lang="en-US" b="0" dirty="0"/>
          </a:p>
        </p:txBody>
      </p:sp>
      <p:sp>
        <p:nvSpPr>
          <p:cNvPr id="242" name="Text Box 218"/>
          <p:cNvSpPr txBox="1">
            <a:spLocks noChangeArrowheads="1"/>
          </p:cNvSpPr>
          <p:nvPr/>
        </p:nvSpPr>
        <p:spPr bwMode="auto">
          <a:xfrm>
            <a:off x="5116195" y="4801903"/>
            <a:ext cx="1474779" cy="400110"/>
          </a:xfrm>
          <a:prstGeom prst="rect">
            <a:avLst/>
          </a:prstGeom>
          <a:noFill/>
          <a:ln w="9525">
            <a:noFill/>
            <a:miter lim="800000"/>
            <a:headEnd/>
            <a:tailEnd/>
          </a:ln>
          <a:effectLst/>
        </p:spPr>
        <p:txBody>
          <a:bodyPr wrap="square">
            <a:spAutoFit/>
          </a:bodyPr>
          <a:lstStyle/>
          <a:p>
            <a:pPr>
              <a:spcBef>
                <a:spcPct val="50000"/>
              </a:spcBef>
            </a:pPr>
            <a:r>
              <a:rPr lang="en-US" dirty="0" smtClean="0"/>
              <a:t>1</a:t>
            </a:r>
            <a:r>
              <a:rPr lang="en-US" b="0" dirty="0" smtClean="0"/>
              <a:t>0 minutes</a:t>
            </a:r>
            <a:endParaRPr lang="en-US" b="0" dirty="0"/>
          </a:p>
        </p:txBody>
      </p:sp>
      <p:sp>
        <p:nvSpPr>
          <p:cNvPr id="243" name="Text Box 218"/>
          <p:cNvSpPr txBox="1">
            <a:spLocks noChangeArrowheads="1"/>
          </p:cNvSpPr>
          <p:nvPr/>
        </p:nvSpPr>
        <p:spPr bwMode="auto">
          <a:xfrm>
            <a:off x="3590946" y="4738797"/>
            <a:ext cx="477819" cy="523220"/>
          </a:xfrm>
          <a:prstGeom prst="rect">
            <a:avLst/>
          </a:prstGeom>
          <a:noFill/>
          <a:ln w="9525">
            <a:noFill/>
            <a:miter lim="800000"/>
            <a:headEnd/>
            <a:tailEnd/>
          </a:ln>
          <a:effectLst/>
        </p:spPr>
        <p:txBody>
          <a:bodyPr wrap="square">
            <a:spAutoFit/>
          </a:bodyPr>
          <a:lstStyle/>
          <a:p>
            <a:pPr algn="ctr">
              <a:spcBef>
                <a:spcPct val="50000"/>
              </a:spcBef>
            </a:pPr>
            <a:r>
              <a:rPr lang="en-US" sz="2800" dirty="0"/>
              <a:t>+</a:t>
            </a:r>
            <a:endParaRPr lang="en-US" sz="2800" b="0" dirty="0"/>
          </a:p>
        </p:txBody>
      </p:sp>
      <p:sp>
        <p:nvSpPr>
          <p:cNvPr id="244" name="Text Box 218"/>
          <p:cNvSpPr txBox="1">
            <a:spLocks noChangeArrowheads="1"/>
          </p:cNvSpPr>
          <p:nvPr/>
        </p:nvSpPr>
        <p:spPr bwMode="auto">
          <a:xfrm>
            <a:off x="4846209" y="4743329"/>
            <a:ext cx="477819" cy="523220"/>
          </a:xfrm>
          <a:prstGeom prst="rect">
            <a:avLst/>
          </a:prstGeom>
          <a:noFill/>
          <a:ln w="9525">
            <a:noFill/>
            <a:miter lim="800000"/>
            <a:headEnd/>
            <a:tailEnd/>
          </a:ln>
          <a:effectLst/>
        </p:spPr>
        <p:txBody>
          <a:bodyPr wrap="square">
            <a:spAutoFit/>
          </a:bodyPr>
          <a:lstStyle/>
          <a:p>
            <a:pPr algn="ctr">
              <a:spcBef>
                <a:spcPct val="50000"/>
              </a:spcBef>
            </a:pPr>
            <a:r>
              <a:rPr lang="en-US" sz="2800" dirty="0"/>
              <a:t>+</a:t>
            </a:r>
            <a:endParaRPr lang="en-US" sz="2800" b="0" dirty="0"/>
          </a:p>
        </p:txBody>
      </p:sp>
      <p:sp>
        <p:nvSpPr>
          <p:cNvPr id="245" name="Text Box 218"/>
          <p:cNvSpPr txBox="1">
            <a:spLocks noChangeArrowheads="1"/>
          </p:cNvSpPr>
          <p:nvPr/>
        </p:nvSpPr>
        <p:spPr bwMode="auto">
          <a:xfrm>
            <a:off x="6441985" y="4815805"/>
            <a:ext cx="1785950" cy="400110"/>
          </a:xfrm>
          <a:prstGeom prst="rect">
            <a:avLst/>
          </a:prstGeom>
          <a:noFill/>
          <a:ln w="9525">
            <a:noFill/>
            <a:miter lim="800000"/>
            <a:headEnd/>
            <a:tailEnd/>
          </a:ln>
          <a:effectLst/>
        </p:spPr>
        <p:txBody>
          <a:bodyPr wrap="square">
            <a:spAutoFit/>
          </a:bodyPr>
          <a:lstStyle/>
          <a:p>
            <a:pPr>
              <a:spcBef>
                <a:spcPct val="50000"/>
              </a:spcBef>
            </a:pPr>
            <a:r>
              <a:rPr lang="en-US" b="1" dirty="0" smtClean="0"/>
              <a:t>=</a:t>
            </a:r>
            <a:r>
              <a:rPr lang="en-US" dirty="0" smtClean="0"/>
              <a:t> 12 minutes</a:t>
            </a:r>
            <a:endParaRPr lang="en-US" b="0" dirty="0"/>
          </a:p>
        </p:txBody>
      </p:sp>
      <p:grpSp>
        <p:nvGrpSpPr>
          <p:cNvPr id="134" name="Group 133"/>
          <p:cNvGrpSpPr/>
          <p:nvPr/>
        </p:nvGrpSpPr>
        <p:grpSpPr>
          <a:xfrm>
            <a:off x="1981200" y="2567671"/>
            <a:ext cx="5103727" cy="2081828"/>
            <a:chOff x="2897297" y="3286124"/>
            <a:chExt cx="5103727" cy="2081828"/>
          </a:xfrm>
        </p:grpSpPr>
        <p:grpSp>
          <p:nvGrpSpPr>
            <p:cNvPr id="12" name="Group 19"/>
            <p:cNvGrpSpPr>
              <a:grpSpLocks/>
            </p:cNvGrpSpPr>
            <p:nvPr/>
          </p:nvGrpSpPr>
          <p:grpSpPr bwMode="auto">
            <a:xfrm flipH="1">
              <a:off x="7585107" y="4071942"/>
              <a:ext cx="415917" cy="624044"/>
              <a:chOff x="240" y="2640"/>
              <a:chExt cx="672" cy="768"/>
            </a:xfrm>
            <a:solidFill>
              <a:srgbClr val="7030A0"/>
            </a:solidFill>
            <a:scene3d>
              <a:camera prst="orthographicFront">
                <a:rot lat="0" lon="0" rev="0"/>
              </a:camera>
              <a:lightRig rig="balanced" dir="t">
                <a:rot lat="0" lon="0" rev="8700000"/>
              </a:lightRig>
            </a:scene3d>
          </p:grpSpPr>
          <p:sp>
            <p:nvSpPr>
              <p:cNvPr id="683028" name="Rectangle 20"/>
              <p:cNvSpPr>
                <a:spLocks noChangeArrowheads="1"/>
              </p:cNvSpPr>
              <p:nvPr/>
            </p:nvSpPr>
            <p:spPr bwMode="auto">
              <a:xfrm>
                <a:off x="720" y="3216"/>
                <a:ext cx="192" cy="192"/>
              </a:xfrm>
              <a:prstGeom prst="rect">
                <a:avLst/>
              </a:prstGeom>
              <a:grp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29" name="Rectangle 21"/>
              <p:cNvSpPr>
                <a:spLocks noChangeArrowheads="1"/>
              </p:cNvSpPr>
              <p:nvPr/>
            </p:nvSpPr>
            <p:spPr bwMode="auto">
              <a:xfrm>
                <a:off x="480" y="3216"/>
                <a:ext cx="192" cy="192"/>
              </a:xfrm>
              <a:prstGeom prst="rect">
                <a:avLst/>
              </a:prstGeom>
              <a:grp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30" name="Rectangle 22"/>
              <p:cNvSpPr>
                <a:spLocks noChangeArrowheads="1"/>
              </p:cNvSpPr>
              <p:nvPr/>
            </p:nvSpPr>
            <p:spPr bwMode="auto">
              <a:xfrm>
                <a:off x="672" y="3024"/>
                <a:ext cx="192" cy="192"/>
              </a:xfrm>
              <a:prstGeom prst="rect">
                <a:avLst/>
              </a:prstGeom>
              <a:grp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31" name="Rectangle 23"/>
              <p:cNvSpPr>
                <a:spLocks noChangeArrowheads="1"/>
              </p:cNvSpPr>
              <p:nvPr/>
            </p:nvSpPr>
            <p:spPr bwMode="auto">
              <a:xfrm>
                <a:off x="432" y="3024"/>
                <a:ext cx="192" cy="192"/>
              </a:xfrm>
              <a:prstGeom prst="rect">
                <a:avLst/>
              </a:prstGeom>
              <a:grp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32" name="Rectangle 24"/>
              <p:cNvSpPr>
                <a:spLocks noChangeArrowheads="1"/>
              </p:cNvSpPr>
              <p:nvPr/>
            </p:nvSpPr>
            <p:spPr bwMode="auto">
              <a:xfrm>
                <a:off x="720" y="2832"/>
                <a:ext cx="192" cy="192"/>
              </a:xfrm>
              <a:prstGeom prst="rect">
                <a:avLst/>
              </a:prstGeom>
              <a:grp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33" name="Rectangle 25"/>
              <p:cNvSpPr>
                <a:spLocks noChangeArrowheads="1"/>
              </p:cNvSpPr>
              <p:nvPr/>
            </p:nvSpPr>
            <p:spPr bwMode="auto">
              <a:xfrm>
                <a:off x="480" y="2832"/>
                <a:ext cx="192" cy="192"/>
              </a:xfrm>
              <a:prstGeom prst="rect">
                <a:avLst/>
              </a:prstGeom>
              <a:grp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34" name="Rectangle 26"/>
              <p:cNvSpPr>
                <a:spLocks noChangeArrowheads="1"/>
              </p:cNvSpPr>
              <p:nvPr/>
            </p:nvSpPr>
            <p:spPr bwMode="auto">
              <a:xfrm>
                <a:off x="576" y="2640"/>
                <a:ext cx="192" cy="192"/>
              </a:xfrm>
              <a:prstGeom prst="rect">
                <a:avLst/>
              </a:prstGeom>
              <a:grp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35" name="Rectangle 27"/>
              <p:cNvSpPr>
                <a:spLocks noChangeArrowheads="1"/>
              </p:cNvSpPr>
              <p:nvPr/>
            </p:nvSpPr>
            <p:spPr bwMode="auto">
              <a:xfrm>
                <a:off x="240" y="3216"/>
                <a:ext cx="192" cy="192"/>
              </a:xfrm>
              <a:prstGeom prst="rect">
                <a:avLst/>
              </a:prstGeom>
              <a:grp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grpSp>
        <p:sp>
          <p:nvSpPr>
            <p:cNvPr id="683040" name="Rectangle 32"/>
            <p:cNvSpPr>
              <a:spLocks noChangeArrowheads="1"/>
            </p:cNvSpPr>
            <p:nvPr/>
          </p:nvSpPr>
          <p:spPr bwMode="auto">
            <a:xfrm>
              <a:off x="3518807" y="4214818"/>
              <a:ext cx="118833" cy="156011"/>
            </a:xfrm>
            <a:prstGeom prst="rect">
              <a:avLst/>
            </a:prstGeom>
            <a:solidFill>
              <a:srgbClr val="6699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a:p>
          </p:txBody>
        </p:sp>
        <p:sp>
          <p:nvSpPr>
            <p:cNvPr id="683046" name="Rectangle 38"/>
            <p:cNvSpPr>
              <a:spLocks noChangeArrowheads="1"/>
            </p:cNvSpPr>
            <p:nvPr/>
          </p:nvSpPr>
          <p:spPr bwMode="auto">
            <a:xfrm>
              <a:off x="3571868" y="4357694"/>
              <a:ext cx="118833" cy="156011"/>
            </a:xfrm>
            <a:prstGeom prst="rect">
              <a:avLst/>
            </a:prstGeom>
            <a:solidFill>
              <a:srgbClr val="6699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a:p>
          </p:txBody>
        </p:sp>
        <p:grpSp>
          <p:nvGrpSpPr>
            <p:cNvPr id="15" name="Group 39"/>
            <p:cNvGrpSpPr>
              <a:grpSpLocks/>
            </p:cNvGrpSpPr>
            <p:nvPr/>
          </p:nvGrpSpPr>
          <p:grpSpPr bwMode="auto">
            <a:xfrm flipH="1">
              <a:off x="3656017" y="4214818"/>
              <a:ext cx="415917" cy="468033"/>
              <a:chOff x="240" y="2832"/>
              <a:chExt cx="672" cy="576"/>
            </a:xfrm>
            <a:scene3d>
              <a:camera prst="orthographicFront">
                <a:rot lat="0" lon="0" rev="0"/>
              </a:camera>
              <a:lightRig rig="balanced" dir="t">
                <a:rot lat="0" lon="0" rev="8700000"/>
              </a:lightRig>
            </a:scene3d>
          </p:grpSpPr>
          <p:sp>
            <p:nvSpPr>
              <p:cNvPr id="683048" name="Rectangle 40"/>
              <p:cNvSpPr>
                <a:spLocks noChangeArrowheads="1"/>
              </p:cNvSpPr>
              <p:nvPr/>
            </p:nvSpPr>
            <p:spPr bwMode="auto">
              <a:xfrm>
                <a:off x="720" y="3216"/>
                <a:ext cx="192" cy="192"/>
              </a:xfrm>
              <a:prstGeom prst="rect">
                <a:avLst/>
              </a:prstGeom>
              <a:solidFill>
                <a:srgbClr val="6699FF"/>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49" name="Rectangle 41"/>
              <p:cNvSpPr>
                <a:spLocks noChangeArrowheads="1"/>
              </p:cNvSpPr>
              <p:nvPr/>
            </p:nvSpPr>
            <p:spPr bwMode="auto">
              <a:xfrm>
                <a:off x="480" y="3216"/>
                <a:ext cx="192" cy="192"/>
              </a:xfrm>
              <a:prstGeom prst="rect">
                <a:avLst/>
              </a:prstGeom>
              <a:solidFill>
                <a:srgbClr val="6699FF"/>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50" name="Rectangle 42"/>
              <p:cNvSpPr>
                <a:spLocks noChangeArrowheads="1"/>
              </p:cNvSpPr>
              <p:nvPr/>
            </p:nvSpPr>
            <p:spPr bwMode="auto">
              <a:xfrm>
                <a:off x="672" y="3024"/>
                <a:ext cx="192" cy="192"/>
              </a:xfrm>
              <a:prstGeom prst="rect">
                <a:avLst/>
              </a:prstGeom>
              <a:solidFill>
                <a:srgbClr val="6699FF"/>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51" name="Rectangle 43"/>
              <p:cNvSpPr>
                <a:spLocks noChangeArrowheads="1"/>
              </p:cNvSpPr>
              <p:nvPr/>
            </p:nvSpPr>
            <p:spPr bwMode="auto">
              <a:xfrm>
                <a:off x="432" y="3024"/>
                <a:ext cx="192" cy="192"/>
              </a:xfrm>
              <a:prstGeom prst="rect">
                <a:avLst/>
              </a:prstGeom>
              <a:solidFill>
                <a:srgbClr val="6699FF"/>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52" name="Rectangle 44"/>
              <p:cNvSpPr>
                <a:spLocks noChangeArrowheads="1"/>
              </p:cNvSpPr>
              <p:nvPr/>
            </p:nvSpPr>
            <p:spPr bwMode="auto">
              <a:xfrm>
                <a:off x="720" y="2832"/>
                <a:ext cx="192" cy="192"/>
              </a:xfrm>
              <a:prstGeom prst="rect">
                <a:avLst/>
              </a:prstGeom>
              <a:solidFill>
                <a:srgbClr val="6699FF"/>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55" name="Rectangle 47"/>
              <p:cNvSpPr>
                <a:spLocks noChangeArrowheads="1"/>
              </p:cNvSpPr>
              <p:nvPr/>
            </p:nvSpPr>
            <p:spPr bwMode="auto">
              <a:xfrm>
                <a:off x="240" y="3216"/>
                <a:ext cx="192" cy="192"/>
              </a:xfrm>
              <a:prstGeom prst="rect">
                <a:avLst/>
              </a:prstGeom>
              <a:solidFill>
                <a:srgbClr val="6699FF"/>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grpSp>
        <p:sp>
          <p:nvSpPr>
            <p:cNvPr id="683059" name="Rectangle 51"/>
            <p:cNvSpPr>
              <a:spLocks noChangeArrowheads="1"/>
            </p:cNvSpPr>
            <p:nvPr/>
          </p:nvSpPr>
          <p:spPr bwMode="auto">
            <a:xfrm>
              <a:off x="3071705" y="4552629"/>
              <a:ext cx="118833" cy="156011"/>
            </a:xfrm>
            <a:prstGeom prst="rect">
              <a:avLst/>
            </a:prstGeom>
            <a:solidFill>
              <a:srgbClr val="00B050"/>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a:p>
          </p:txBody>
        </p:sp>
        <p:sp>
          <p:nvSpPr>
            <p:cNvPr id="683060" name="Rectangle 52"/>
            <p:cNvSpPr>
              <a:spLocks noChangeArrowheads="1"/>
            </p:cNvSpPr>
            <p:nvPr/>
          </p:nvSpPr>
          <p:spPr bwMode="auto">
            <a:xfrm>
              <a:off x="3080079" y="4214818"/>
              <a:ext cx="118833" cy="156011"/>
            </a:xfrm>
            <a:prstGeom prst="rect">
              <a:avLst/>
            </a:prstGeom>
            <a:solidFill>
              <a:srgbClr val="00B050"/>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a:p>
          </p:txBody>
        </p:sp>
        <p:sp>
          <p:nvSpPr>
            <p:cNvPr id="683061" name="Rectangle 53"/>
            <p:cNvSpPr>
              <a:spLocks noChangeArrowheads="1"/>
            </p:cNvSpPr>
            <p:nvPr/>
          </p:nvSpPr>
          <p:spPr bwMode="auto">
            <a:xfrm>
              <a:off x="3073528" y="4380852"/>
              <a:ext cx="118833" cy="156011"/>
            </a:xfrm>
            <a:prstGeom prst="rect">
              <a:avLst/>
            </a:prstGeom>
            <a:solidFill>
              <a:srgbClr val="00B050"/>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a:p>
          </p:txBody>
        </p:sp>
        <p:sp>
          <p:nvSpPr>
            <p:cNvPr id="683062" name="Rectangle 54"/>
            <p:cNvSpPr>
              <a:spLocks noChangeArrowheads="1"/>
            </p:cNvSpPr>
            <p:nvPr/>
          </p:nvSpPr>
          <p:spPr bwMode="auto">
            <a:xfrm>
              <a:off x="3254487" y="4199052"/>
              <a:ext cx="118833" cy="156011"/>
            </a:xfrm>
            <a:prstGeom prst="rect">
              <a:avLst/>
            </a:prstGeom>
            <a:solidFill>
              <a:srgbClr val="00B050"/>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a:p>
          </p:txBody>
        </p:sp>
        <p:sp>
          <p:nvSpPr>
            <p:cNvPr id="683066" name="Rectangle 58"/>
            <p:cNvSpPr>
              <a:spLocks noChangeArrowheads="1"/>
            </p:cNvSpPr>
            <p:nvPr/>
          </p:nvSpPr>
          <p:spPr bwMode="auto">
            <a:xfrm>
              <a:off x="2897297" y="4552629"/>
              <a:ext cx="118833" cy="156011"/>
            </a:xfrm>
            <a:prstGeom prst="rect">
              <a:avLst/>
            </a:prstGeom>
            <a:solidFill>
              <a:srgbClr val="00B050"/>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a:p>
          </p:txBody>
        </p:sp>
        <p:grpSp>
          <p:nvGrpSpPr>
            <p:cNvPr id="18" name="Group 59"/>
            <p:cNvGrpSpPr>
              <a:grpSpLocks/>
            </p:cNvGrpSpPr>
            <p:nvPr/>
          </p:nvGrpSpPr>
          <p:grpSpPr bwMode="auto">
            <a:xfrm flipH="1">
              <a:off x="3219015" y="4389226"/>
              <a:ext cx="415917" cy="312022"/>
              <a:chOff x="240" y="3024"/>
              <a:chExt cx="672" cy="384"/>
            </a:xfrm>
            <a:scene3d>
              <a:camera prst="orthographicFront">
                <a:rot lat="0" lon="0" rev="0"/>
              </a:camera>
              <a:lightRig rig="balanced" dir="t">
                <a:rot lat="0" lon="0" rev="8700000"/>
              </a:lightRig>
            </a:scene3d>
          </p:grpSpPr>
          <p:sp>
            <p:nvSpPr>
              <p:cNvPr id="683068" name="Rectangle 60"/>
              <p:cNvSpPr>
                <a:spLocks noChangeArrowheads="1"/>
              </p:cNvSpPr>
              <p:nvPr/>
            </p:nvSpPr>
            <p:spPr bwMode="auto">
              <a:xfrm>
                <a:off x="720" y="3216"/>
                <a:ext cx="192" cy="192"/>
              </a:xfrm>
              <a:prstGeom prst="rect">
                <a:avLst/>
              </a:prstGeom>
              <a:solidFill>
                <a:srgbClr val="00B050"/>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69" name="Rectangle 61"/>
              <p:cNvSpPr>
                <a:spLocks noChangeArrowheads="1"/>
              </p:cNvSpPr>
              <p:nvPr/>
            </p:nvSpPr>
            <p:spPr bwMode="auto">
              <a:xfrm>
                <a:off x="480" y="3216"/>
                <a:ext cx="192" cy="192"/>
              </a:xfrm>
              <a:prstGeom prst="rect">
                <a:avLst/>
              </a:prstGeom>
              <a:solidFill>
                <a:srgbClr val="00B050"/>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70" name="Rectangle 62"/>
              <p:cNvSpPr>
                <a:spLocks noChangeArrowheads="1"/>
              </p:cNvSpPr>
              <p:nvPr/>
            </p:nvSpPr>
            <p:spPr bwMode="auto">
              <a:xfrm>
                <a:off x="672" y="3024"/>
                <a:ext cx="192" cy="192"/>
              </a:xfrm>
              <a:prstGeom prst="rect">
                <a:avLst/>
              </a:prstGeom>
              <a:solidFill>
                <a:srgbClr val="00B050"/>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71" name="Rectangle 63"/>
              <p:cNvSpPr>
                <a:spLocks noChangeArrowheads="1"/>
              </p:cNvSpPr>
              <p:nvPr/>
            </p:nvSpPr>
            <p:spPr bwMode="auto">
              <a:xfrm>
                <a:off x="432" y="3024"/>
                <a:ext cx="192" cy="192"/>
              </a:xfrm>
              <a:prstGeom prst="rect">
                <a:avLst/>
              </a:prstGeom>
              <a:solidFill>
                <a:srgbClr val="00B050"/>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sp>
            <p:nvSpPr>
              <p:cNvPr id="683075" name="Rectangle 67"/>
              <p:cNvSpPr>
                <a:spLocks noChangeArrowheads="1"/>
              </p:cNvSpPr>
              <p:nvPr/>
            </p:nvSpPr>
            <p:spPr bwMode="auto">
              <a:xfrm>
                <a:off x="240" y="3216"/>
                <a:ext cx="192" cy="192"/>
              </a:xfrm>
              <a:prstGeom prst="rect">
                <a:avLst/>
              </a:prstGeom>
              <a:solidFill>
                <a:srgbClr val="00B050"/>
              </a:solid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endParaRPr lang="en-GB"/>
              </a:p>
            </p:txBody>
          </p:sp>
        </p:grpSp>
        <p:sp>
          <p:nvSpPr>
            <p:cNvPr id="683076" name="AutoShape 68"/>
            <p:cNvSpPr>
              <a:spLocks noChangeArrowheads="1"/>
            </p:cNvSpPr>
            <p:nvPr/>
          </p:nvSpPr>
          <p:spPr bwMode="auto">
            <a:xfrm>
              <a:off x="4795853" y="3549087"/>
              <a:ext cx="571504" cy="451417"/>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FF6600"/>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a:p>
          </p:txBody>
        </p:sp>
        <p:grpSp>
          <p:nvGrpSpPr>
            <p:cNvPr id="19" name="Group 247"/>
            <p:cNvGrpSpPr/>
            <p:nvPr/>
          </p:nvGrpSpPr>
          <p:grpSpPr>
            <a:xfrm>
              <a:off x="5013339" y="4786322"/>
              <a:ext cx="1447937" cy="165762"/>
              <a:chOff x="1489716" y="5041580"/>
              <a:chExt cx="1447937" cy="165762"/>
            </a:xfrm>
          </p:grpSpPr>
          <p:sp>
            <p:nvSpPr>
              <p:cNvPr id="683079" name="Oval 71"/>
              <p:cNvSpPr>
                <a:spLocks noChangeArrowheads="1"/>
              </p:cNvSpPr>
              <p:nvPr/>
            </p:nvSpPr>
            <p:spPr bwMode="auto">
              <a:xfrm>
                <a:off x="1489716" y="5041580"/>
                <a:ext cx="111380" cy="165762"/>
              </a:xfrm>
              <a:prstGeom prst="ellipse">
                <a:avLst/>
              </a:prstGeom>
              <a:solidFill>
                <a:srgbClr val="800080"/>
              </a:solidFill>
              <a:ln w="9525">
                <a:solidFill>
                  <a:schemeClr val="tx1"/>
                </a:solidFill>
                <a:round/>
                <a:headEnd/>
                <a:tailEnd/>
              </a:ln>
              <a:effectLst/>
            </p:spPr>
            <p:txBody>
              <a:bodyPr wrap="none" anchor="ctr"/>
              <a:lstStyle/>
              <a:p>
                <a:endParaRPr lang="en-GB"/>
              </a:p>
            </p:txBody>
          </p:sp>
          <p:sp>
            <p:nvSpPr>
              <p:cNvPr id="683080" name="Oval 72"/>
              <p:cNvSpPr>
                <a:spLocks noChangeArrowheads="1"/>
              </p:cNvSpPr>
              <p:nvPr/>
            </p:nvSpPr>
            <p:spPr bwMode="auto">
              <a:xfrm>
                <a:off x="1638222" y="5041580"/>
                <a:ext cx="111380" cy="165762"/>
              </a:xfrm>
              <a:prstGeom prst="ellipse">
                <a:avLst/>
              </a:prstGeom>
              <a:solidFill>
                <a:srgbClr val="800080"/>
              </a:solidFill>
              <a:ln w="9525">
                <a:solidFill>
                  <a:schemeClr val="tx1"/>
                </a:solidFill>
                <a:round/>
                <a:headEnd/>
                <a:tailEnd/>
              </a:ln>
              <a:effectLst/>
            </p:spPr>
            <p:txBody>
              <a:bodyPr wrap="none" anchor="ctr"/>
              <a:lstStyle/>
              <a:p>
                <a:endParaRPr lang="en-GB"/>
              </a:p>
            </p:txBody>
          </p:sp>
          <p:sp>
            <p:nvSpPr>
              <p:cNvPr id="683081" name="Oval 73"/>
              <p:cNvSpPr>
                <a:spLocks noChangeArrowheads="1"/>
              </p:cNvSpPr>
              <p:nvPr/>
            </p:nvSpPr>
            <p:spPr bwMode="auto">
              <a:xfrm>
                <a:off x="1786729" y="5041580"/>
                <a:ext cx="111380" cy="165762"/>
              </a:xfrm>
              <a:prstGeom prst="ellipse">
                <a:avLst/>
              </a:prstGeom>
              <a:solidFill>
                <a:srgbClr val="800080"/>
              </a:solidFill>
              <a:ln w="9525">
                <a:solidFill>
                  <a:schemeClr val="tx1"/>
                </a:solidFill>
                <a:round/>
                <a:headEnd/>
                <a:tailEnd/>
              </a:ln>
              <a:effectLst/>
            </p:spPr>
            <p:txBody>
              <a:bodyPr wrap="none" anchor="ctr"/>
              <a:lstStyle/>
              <a:p>
                <a:endParaRPr lang="en-GB"/>
              </a:p>
            </p:txBody>
          </p:sp>
          <p:sp>
            <p:nvSpPr>
              <p:cNvPr id="683082" name="Oval 74"/>
              <p:cNvSpPr>
                <a:spLocks noChangeArrowheads="1"/>
              </p:cNvSpPr>
              <p:nvPr/>
            </p:nvSpPr>
            <p:spPr bwMode="auto">
              <a:xfrm>
                <a:off x="1935235" y="5041580"/>
                <a:ext cx="111380" cy="165762"/>
              </a:xfrm>
              <a:prstGeom prst="ellipse">
                <a:avLst/>
              </a:prstGeom>
              <a:solidFill>
                <a:srgbClr val="800080"/>
              </a:solidFill>
              <a:ln w="9525">
                <a:solidFill>
                  <a:schemeClr val="tx1"/>
                </a:solidFill>
                <a:round/>
                <a:headEnd/>
                <a:tailEnd/>
              </a:ln>
              <a:effectLst/>
            </p:spPr>
            <p:txBody>
              <a:bodyPr wrap="none" anchor="ctr"/>
              <a:lstStyle/>
              <a:p>
                <a:endParaRPr lang="en-GB"/>
              </a:p>
            </p:txBody>
          </p:sp>
          <p:sp>
            <p:nvSpPr>
              <p:cNvPr id="683083" name="Oval 75"/>
              <p:cNvSpPr>
                <a:spLocks noChangeArrowheads="1"/>
              </p:cNvSpPr>
              <p:nvPr/>
            </p:nvSpPr>
            <p:spPr bwMode="auto">
              <a:xfrm>
                <a:off x="2083741" y="5041580"/>
                <a:ext cx="111380" cy="165762"/>
              </a:xfrm>
              <a:prstGeom prst="ellipse">
                <a:avLst/>
              </a:prstGeom>
              <a:solidFill>
                <a:srgbClr val="800080"/>
              </a:solidFill>
              <a:ln w="9525">
                <a:solidFill>
                  <a:schemeClr val="tx1"/>
                </a:solidFill>
                <a:round/>
                <a:headEnd/>
                <a:tailEnd/>
              </a:ln>
              <a:effectLst/>
            </p:spPr>
            <p:txBody>
              <a:bodyPr wrap="none" anchor="ctr"/>
              <a:lstStyle/>
              <a:p>
                <a:endParaRPr lang="en-GB"/>
              </a:p>
            </p:txBody>
          </p:sp>
          <p:sp>
            <p:nvSpPr>
              <p:cNvPr id="683084" name="Oval 76"/>
              <p:cNvSpPr>
                <a:spLocks noChangeArrowheads="1"/>
              </p:cNvSpPr>
              <p:nvPr/>
            </p:nvSpPr>
            <p:spPr bwMode="auto">
              <a:xfrm>
                <a:off x="2232248" y="5041580"/>
                <a:ext cx="111380" cy="165762"/>
              </a:xfrm>
              <a:prstGeom prst="ellipse">
                <a:avLst/>
              </a:prstGeom>
              <a:solidFill>
                <a:srgbClr val="800080"/>
              </a:solidFill>
              <a:ln w="9525">
                <a:solidFill>
                  <a:schemeClr val="tx1"/>
                </a:solidFill>
                <a:round/>
                <a:headEnd/>
                <a:tailEnd/>
              </a:ln>
              <a:effectLst/>
            </p:spPr>
            <p:txBody>
              <a:bodyPr wrap="none" anchor="ctr"/>
              <a:lstStyle/>
              <a:p>
                <a:endParaRPr lang="en-GB"/>
              </a:p>
            </p:txBody>
          </p:sp>
          <p:sp>
            <p:nvSpPr>
              <p:cNvPr id="683085" name="Oval 77"/>
              <p:cNvSpPr>
                <a:spLocks noChangeArrowheads="1"/>
              </p:cNvSpPr>
              <p:nvPr/>
            </p:nvSpPr>
            <p:spPr bwMode="auto">
              <a:xfrm>
                <a:off x="2380754" y="5041580"/>
                <a:ext cx="111380" cy="165762"/>
              </a:xfrm>
              <a:prstGeom prst="ellipse">
                <a:avLst/>
              </a:prstGeom>
              <a:solidFill>
                <a:srgbClr val="800080"/>
              </a:solidFill>
              <a:ln w="9525">
                <a:solidFill>
                  <a:schemeClr val="tx1"/>
                </a:solidFill>
                <a:round/>
                <a:headEnd/>
                <a:tailEnd/>
              </a:ln>
              <a:effectLst/>
            </p:spPr>
            <p:txBody>
              <a:bodyPr wrap="none" anchor="ctr"/>
              <a:lstStyle/>
              <a:p>
                <a:endParaRPr lang="en-GB"/>
              </a:p>
            </p:txBody>
          </p:sp>
          <p:sp>
            <p:nvSpPr>
              <p:cNvPr id="683086" name="Oval 78"/>
              <p:cNvSpPr>
                <a:spLocks noChangeArrowheads="1"/>
              </p:cNvSpPr>
              <p:nvPr/>
            </p:nvSpPr>
            <p:spPr bwMode="auto">
              <a:xfrm>
                <a:off x="2529261" y="5041580"/>
                <a:ext cx="111380" cy="165762"/>
              </a:xfrm>
              <a:prstGeom prst="ellipse">
                <a:avLst/>
              </a:prstGeom>
              <a:solidFill>
                <a:srgbClr val="800080"/>
              </a:solidFill>
              <a:ln w="9525">
                <a:solidFill>
                  <a:schemeClr val="tx1"/>
                </a:solidFill>
                <a:round/>
                <a:headEnd/>
                <a:tailEnd/>
              </a:ln>
              <a:effectLst/>
            </p:spPr>
            <p:txBody>
              <a:bodyPr wrap="none" anchor="ctr"/>
              <a:lstStyle/>
              <a:p>
                <a:endParaRPr lang="en-GB"/>
              </a:p>
            </p:txBody>
          </p:sp>
          <p:sp>
            <p:nvSpPr>
              <p:cNvPr id="683087" name="Oval 79"/>
              <p:cNvSpPr>
                <a:spLocks noChangeArrowheads="1"/>
              </p:cNvSpPr>
              <p:nvPr/>
            </p:nvSpPr>
            <p:spPr bwMode="auto">
              <a:xfrm>
                <a:off x="2677767" y="5041580"/>
                <a:ext cx="111380" cy="165762"/>
              </a:xfrm>
              <a:prstGeom prst="ellipse">
                <a:avLst/>
              </a:prstGeom>
              <a:solidFill>
                <a:srgbClr val="800080"/>
              </a:solidFill>
              <a:ln w="9525">
                <a:solidFill>
                  <a:schemeClr val="tx1"/>
                </a:solidFill>
                <a:round/>
                <a:headEnd/>
                <a:tailEnd/>
              </a:ln>
              <a:effectLst/>
            </p:spPr>
            <p:txBody>
              <a:bodyPr wrap="none" anchor="ctr"/>
              <a:lstStyle/>
              <a:p>
                <a:endParaRPr lang="en-GB"/>
              </a:p>
            </p:txBody>
          </p:sp>
          <p:sp>
            <p:nvSpPr>
              <p:cNvPr id="683088" name="Oval 80"/>
              <p:cNvSpPr>
                <a:spLocks noChangeArrowheads="1"/>
              </p:cNvSpPr>
              <p:nvPr/>
            </p:nvSpPr>
            <p:spPr bwMode="auto">
              <a:xfrm>
                <a:off x="2826273" y="5041580"/>
                <a:ext cx="111380" cy="165762"/>
              </a:xfrm>
              <a:prstGeom prst="ellipse">
                <a:avLst/>
              </a:prstGeom>
              <a:solidFill>
                <a:srgbClr val="800080"/>
              </a:solidFill>
              <a:ln w="9525">
                <a:solidFill>
                  <a:schemeClr val="tx1"/>
                </a:solidFill>
                <a:round/>
                <a:headEnd/>
                <a:tailEnd/>
              </a:ln>
              <a:effectLst/>
            </p:spPr>
            <p:txBody>
              <a:bodyPr wrap="none" anchor="ctr"/>
              <a:lstStyle/>
              <a:p>
                <a:endParaRPr lang="en-GB"/>
              </a:p>
            </p:txBody>
          </p:sp>
        </p:grpSp>
        <p:grpSp>
          <p:nvGrpSpPr>
            <p:cNvPr id="20" name="Group 246"/>
            <p:cNvGrpSpPr/>
            <p:nvPr/>
          </p:nvGrpSpPr>
          <p:grpSpPr>
            <a:xfrm>
              <a:off x="5156215" y="5000636"/>
              <a:ext cx="1447937" cy="165762"/>
              <a:chOff x="3909881" y="5041580"/>
              <a:chExt cx="1447937" cy="165762"/>
            </a:xfrm>
          </p:grpSpPr>
          <p:sp>
            <p:nvSpPr>
              <p:cNvPr id="683090" name="Oval 82"/>
              <p:cNvSpPr>
                <a:spLocks noChangeArrowheads="1"/>
              </p:cNvSpPr>
              <p:nvPr/>
            </p:nvSpPr>
            <p:spPr bwMode="auto">
              <a:xfrm>
                <a:off x="3909881" y="5041580"/>
                <a:ext cx="111380" cy="165762"/>
              </a:xfrm>
              <a:prstGeom prst="ellipse">
                <a:avLst/>
              </a:prstGeom>
              <a:solidFill>
                <a:srgbClr val="3366FF"/>
              </a:solidFill>
              <a:ln w="9525">
                <a:solidFill>
                  <a:schemeClr val="tx1"/>
                </a:solidFill>
                <a:round/>
                <a:headEnd/>
                <a:tailEnd/>
              </a:ln>
              <a:effectLst/>
            </p:spPr>
            <p:txBody>
              <a:bodyPr wrap="none" anchor="ctr"/>
              <a:lstStyle/>
              <a:p>
                <a:endParaRPr lang="en-GB"/>
              </a:p>
            </p:txBody>
          </p:sp>
          <p:sp>
            <p:nvSpPr>
              <p:cNvPr id="683091" name="Oval 83"/>
              <p:cNvSpPr>
                <a:spLocks noChangeArrowheads="1"/>
              </p:cNvSpPr>
              <p:nvPr/>
            </p:nvSpPr>
            <p:spPr bwMode="auto">
              <a:xfrm>
                <a:off x="4058387" y="5041580"/>
                <a:ext cx="111380" cy="165762"/>
              </a:xfrm>
              <a:prstGeom prst="ellipse">
                <a:avLst/>
              </a:prstGeom>
              <a:solidFill>
                <a:srgbClr val="3366FF"/>
              </a:solidFill>
              <a:ln w="9525">
                <a:solidFill>
                  <a:schemeClr val="tx1"/>
                </a:solidFill>
                <a:round/>
                <a:headEnd/>
                <a:tailEnd/>
              </a:ln>
              <a:effectLst/>
            </p:spPr>
            <p:txBody>
              <a:bodyPr wrap="none" anchor="ctr"/>
              <a:lstStyle/>
              <a:p>
                <a:endParaRPr lang="en-GB"/>
              </a:p>
            </p:txBody>
          </p:sp>
          <p:sp>
            <p:nvSpPr>
              <p:cNvPr id="683092" name="Oval 84"/>
              <p:cNvSpPr>
                <a:spLocks noChangeArrowheads="1"/>
              </p:cNvSpPr>
              <p:nvPr/>
            </p:nvSpPr>
            <p:spPr bwMode="auto">
              <a:xfrm>
                <a:off x="4206894" y="5041580"/>
                <a:ext cx="111380" cy="165762"/>
              </a:xfrm>
              <a:prstGeom prst="ellipse">
                <a:avLst/>
              </a:prstGeom>
              <a:solidFill>
                <a:srgbClr val="3366FF"/>
              </a:solidFill>
              <a:ln w="9525">
                <a:solidFill>
                  <a:schemeClr val="tx1"/>
                </a:solidFill>
                <a:round/>
                <a:headEnd/>
                <a:tailEnd/>
              </a:ln>
              <a:effectLst/>
            </p:spPr>
            <p:txBody>
              <a:bodyPr wrap="none" anchor="ctr"/>
              <a:lstStyle/>
              <a:p>
                <a:endParaRPr lang="en-GB"/>
              </a:p>
            </p:txBody>
          </p:sp>
          <p:sp>
            <p:nvSpPr>
              <p:cNvPr id="683093" name="Oval 85"/>
              <p:cNvSpPr>
                <a:spLocks noChangeArrowheads="1"/>
              </p:cNvSpPr>
              <p:nvPr/>
            </p:nvSpPr>
            <p:spPr bwMode="auto">
              <a:xfrm>
                <a:off x="4355400" y="5041580"/>
                <a:ext cx="111380" cy="165762"/>
              </a:xfrm>
              <a:prstGeom prst="ellipse">
                <a:avLst/>
              </a:prstGeom>
              <a:solidFill>
                <a:srgbClr val="3366FF"/>
              </a:solidFill>
              <a:ln w="9525">
                <a:solidFill>
                  <a:schemeClr val="tx1"/>
                </a:solidFill>
                <a:round/>
                <a:headEnd/>
                <a:tailEnd/>
              </a:ln>
              <a:effectLst/>
            </p:spPr>
            <p:txBody>
              <a:bodyPr wrap="none" anchor="ctr"/>
              <a:lstStyle/>
              <a:p>
                <a:endParaRPr lang="en-GB"/>
              </a:p>
            </p:txBody>
          </p:sp>
          <p:sp>
            <p:nvSpPr>
              <p:cNvPr id="683094" name="Oval 86"/>
              <p:cNvSpPr>
                <a:spLocks noChangeArrowheads="1"/>
              </p:cNvSpPr>
              <p:nvPr/>
            </p:nvSpPr>
            <p:spPr bwMode="auto">
              <a:xfrm>
                <a:off x="4503906" y="5041580"/>
                <a:ext cx="111380" cy="165762"/>
              </a:xfrm>
              <a:prstGeom prst="ellipse">
                <a:avLst/>
              </a:prstGeom>
              <a:solidFill>
                <a:srgbClr val="3366FF"/>
              </a:solidFill>
              <a:ln w="9525">
                <a:solidFill>
                  <a:schemeClr val="tx1"/>
                </a:solidFill>
                <a:round/>
                <a:headEnd/>
                <a:tailEnd/>
              </a:ln>
              <a:effectLst/>
            </p:spPr>
            <p:txBody>
              <a:bodyPr wrap="none" anchor="ctr"/>
              <a:lstStyle/>
              <a:p>
                <a:endParaRPr lang="en-GB"/>
              </a:p>
            </p:txBody>
          </p:sp>
          <p:sp>
            <p:nvSpPr>
              <p:cNvPr id="683095" name="Oval 87"/>
              <p:cNvSpPr>
                <a:spLocks noChangeArrowheads="1"/>
              </p:cNvSpPr>
              <p:nvPr/>
            </p:nvSpPr>
            <p:spPr bwMode="auto">
              <a:xfrm>
                <a:off x="4652413" y="5041580"/>
                <a:ext cx="111380" cy="165762"/>
              </a:xfrm>
              <a:prstGeom prst="ellipse">
                <a:avLst/>
              </a:prstGeom>
              <a:solidFill>
                <a:srgbClr val="3366FF"/>
              </a:solidFill>
              <a:ln w="9525">
                <a:solidFill>
                  <a:schemeClr val="tx1"/>
                </a:solidFill>
                <a:round/>
                <a:headEnd/>
                <a:tailEnd/>
              </a:ln>
              <a:effectLst/>
            </p:spPr>
            <p:txBody>
              <a:bodyPr wrap="none" anchor="ctr"/>
              <a:lstStyle/>
              <a:p>
                <a:endParaRPr lang="en-GB"/>
              </a:p>
            </p:txBody>
          </p:sp>
          <p:sp>
            <p:nvSpPr>
              <p:cNvPr id="683096" name="Oval 88"/>
              <p:cNvSpPr>
                <a:spLocks noChangeArrowheads="1"/>
              </p:cNvSpPr>
              <p:nvPr/>
            </p:nvSpPr>
            <p:spPr bwMode="auto">
              <a:xfrm>
                <a:off x="4800919" y="5041580"/>
                <a:ext cx="111380" cy="165762"/>
              </a:xfrm>
              <a:prstGeom prst="ellipse">
                <a:avLst/>
              </a:prstGeom>
              <a:solidFill>
                <a:srgbClr val="3366FF"/>
              </a:solidFill>
              <a:ln w="9525">
                <a:solidFill>
                  <a:schemeClr val="tx1"/>
                </a:solidFill>
                <a:round/>
                <a:headEnd/>
                <a:tailEnd/>
              </a:ln>
              <a:effectLst/>
            </p:spPr>
            <p:txBody>
              <a:bodyPr wrap="none" anchor="ctr"/>
              <a:lstStyle/>
              <a:p>
                <a:endParaRPr lang="en-GB"/>
              </a:p>
            </p:txBody>
          </p:sp>
          <p:sp>
            <p:nvSpPr>
              <p:cNvPr id="683097" name="Oval 89"/>
              <p:cNvSpPr>
                <a:spLocks noChangeArrowheads="1"/>
              </p:cNvSpPr>
              <p:nvPr/>
            </p:nvSpPr>
            <p:spPr bwMode="auto">
              <a:xfrm>
                <a:off x="4949426" y="5041580"/>
                <a:ext cx="111380" cy="165762"/>
              </a:xfrm>
              <a:prstGeom prst="ellipse">
                <a:avLst/>
              </a:prstGeom>
              <a:solidFill>
                <a:srgbClr val="3366FF"/>
              </a:solidFill>
              <a:ln w="9525">
                <a:solidFill>
                  <a:schemeClr val="tx1"/>
                </a:solidFill>
                <a:round/>
                <a:headEnd/>
                <a:tailEnd/>
              </a:ln>
              <a:effectLst/>
            </p:spPr>
            <p:txBody>
              <a:bodyPr wrap="none" anchor="ctr"/>
              <a:lstStyle/>
              <a:p>
                <a:endParaRPr lang="en-GB"/>
              </a:p>
            </p:txBody>
          </p:sp>
          <p:sp>
            <p:nvSpPr>
              <p:cNvPr id="683098" name="Oval 90"/>
              <p:cNvSpPr>
                <a:spLocks noChangeArrowheads="1"/>
              </p:cNvSpPr>
              <p:nvPr/>
            </p:nvSpPr>
            <p:spPr bwMode="auto">
              <a:xfrm>
                <a:off x="5097932" y="5041580"/>
                <a:ext cx="111380" cy="165762"/>
              </a:xfrm>
              <a:prstGeom prst="ellipse">
                <a:avLst/>
              </a:prstGeom>
              <a:solidFill>
                <a:srgbClr val="3366FF"/>
              </a:solidFill>
              <a:ln w="9525">
                <a:solidFill>
                  <a:schemeClr val="tx1"/>
                </a:solidFill>
                <a:round/>
                <a:headEnd/>
                <a:tailEnd/>
              </a:ln>
              <a:effectLst/>
            </p:spPr>
            <p:txBody>
              <a:bodyPr wrap="none" anchor="ctr"/>
              <a:lstStyle/>
              <a:p>
                <a:endParaRPr lang="en-GB"/>
              </a:p>
            </p:txBody>
          </p:sp>
          <p:sp>
            <p:nvSpPr>
              <p:cNvPr id="683099" name="Oval 91"/>
              <p:cNvSpPr>
                <a:spLocks noChangeArrowheads="1"/>
              </p:cNvSpPr>
              <p:nvPr/>
            </p:nvSpPr>
            <p:spPr bwMode="auto">
              <a:xfrm>
                <a:off x="5246438" y="5041580"/>
                <a:ext cx="111380" cy="165762"/>
              </a:xfrm>
              <a:prstGeom prst="ellipse">
                <a:avLst/>
              </a:prstGeom>
              <a:solidFill>
                <a:srgbClr val="3366FF"/>
              </a:solidFill>
              <a:ln w="9525">
                <a:solidFill>
                  <a:schemeClr val="tx1"/>
                </a:solidFill>
                <a:round/>
                <a:headEnd/>
                <a:tailEnd/>
              </a:ln>
              <a:effectLst/>
            </p:spPr>
            <p:txBody>
              <a:bodyPr wrap="none" anchor="ctr"/>
              <a:lstStyle/>
              <a:p>
                <a:endParaRPr lang="en-GB"/>
              </a:p>
            </p:txBody>
          </p:sp>
        </p:grpSp>
        <p:grpSp>
          <p:nvGrpSpPr>
            <p:cNvPr id="21" name="Group 245"/>
            <p:cNvGrpSpPr/>
            <p:nvPr/>
          </p:nvGrpSpPr>
          <p:grpSpPr>
            <a:xfrm>
              <a:off x="5330623" y="5202190"/>
              <a:ext cx="1447937" cy="165762"/>
              <a:chOff x="6500826" y="5041580"/>
              <a:chExt cx="1447937" cy="165762"/>
            </a:xfrm>
          </p:grpSpPr>
          <p:sp>
            <p:nvSpPr>
              <p:cNvPr id="683101" name="Oval 93"/>
              <p:cNvSpPr>
                <a:spLocks noChangeArrowheads="1"/>
              </p:cNvSpPr>
              <p:nvPr/>
            </p:nvSpPr>
            <p:spPr bwMode="auto">
              <a:xfrm>
                <a:off x="6500826" y="5041580"/>
                <a:ext cx="111380" cy="165762"/>
              </a:xfrm>
              <a:prstGeom prst="ellipse">
                <a:avLst/>
              </a:prstGeom>
              <a:solidFill>
                <a:srgbClr val="339966"/>
              </a:solidFill>
              <a:ln w="9525">
                <a:solidFill>
                  <a:schemeClr val="tx1"/>
                </a:solidFill>
                <a:round/>
                <a:headEnd/>
                <a:tailEnd/>
              </a:ln>
              <a:effectLst/>
            </p:spPr>
            <p:txBody>
              <a:bodyPr wrap="none" anchor="ctr"/>
              <a:lstStyle/>
              <a:p>
                <a:endParaRPr lang="en-GB"/>
              </a:p>
            </p:txBody>
          </p:sp>
          <p:sp>
            <p:nvSpPr>
              <p:cNvPr id="683102" name="Oval 94"/>
              <p:cNvSpPr>
                <a:spLocks noChangeArrowheads="1"/>
              </p:cNvSpPr>
              <p:nvPr/>
            </p:nvSpPr>
            <p:spPr bwMode="auto">
              <a:xfrm>
                <a:off x="6649332" y="5041580"/>
                <a:ext cx="111380" cy="165762"/>
              </a:xfrm>
              <a:prstGeom prst="ellipse">
                <a:avLst/>
              </a:prstGeom>
              <a:solidFill>
                <a:srgbClr val="339966"/>
              </a:solidFill>
              <a:ln w="9525">
                <a:solidFill>
                  <a:schemeClr val="tx1"/>
                </a:solidFill>
                <a:round/>
                <a:headEnd/>
                <a:tailEnd/>
              </a:ln>
              <a:effectLst/>
            </p:spPr>
            <p:txBody>
              <a:bodyPr wrap="none" anchor="ctr"/>
              <a:lstStyle/>
              <a:p>
                <a:endParaRPr lang="en-GB"/>
              </a:p>
            </p:txBody>
          </p:sp>
          <p:sp>
            <p:nvSpPr>
              <p:cNvPr id="683103" name="Oval 95"/>
              <p:cNvSpPr>
                <a:spLocks noChangeArrowheads="1"/>
              </p:cNvSpPr>
              <p:nvPr/>
            </p:nvSpPr>
            <p:spPr bwMode="auto">
              <a:xfrm>
                <a:off x="6797839" y="5041580"/>
                <a:ext cx="111380" cy="165762"/>
              </a:xfrm>
              <a:prstGeom prst="ellipse">
                <a:avLst/>
              </a:prstGeom>
              <a:solidFill>
                <a:srgbClr val="339966"/>
              </a:solidFill>
              <a:ln w="9525">
                <a:solidFill>
                  <a:schemeClr val="tx1"/>
                </a:solidFill>
                <a:round/>
                <a:headEnd/>
                <a:tailEnd/>
              </a:ln>
              <a:effectLst/>
            </p:spPr>
            <p:txBody>
              <a:bodyPr wrap="none" anchor="ctr"/>
              <a:lstStyle/>
              <a:p>
                <a:endParaRPr lang="en-GB"/>
              </a:p>
            </p:txBody>
          </p:sp>
          <p:sp>
            <p:nvSpPr>
              <p:cNvPr id="683104" name="Oval 96"/>
              <p:cNvSpPr>
                <a:spLocks noChangeArrowheads="1"/>
              </p:cNvSpPr>
              <p:nvPr/>
            </p:nvSpPr>
            <p:spPr bwMode="auto">
              <a:xfrm>
                <a:off x="6946345" y="5041580"/>
                <a:ext cx="111380" cy="165762"/>
              </a:xfrm>
              <a:prstGeom prst="ellipse">
                <a:avLst/>
              </a:prstGeom>
              <a:solidFill>
                <a:srgbClr val="339966"/>
              </a:solidFill>
              <a:ln w="9525">
                <a:solidFill>
                  <a:schemeClr val="tx1"/>
                </a:solidFill>
                <a:round/>
                <a:headEnd/>
                <a:tailEnd/>
              </a:ln>
              <a:effectLst/>
            </p:spPr>
            <p:txBody>
              <a:bodyPr wrap="none" anchor="ctr"/>
              <a:lstStyle/>
              <a:p>
                <a:endParaRPr lang="en-GB"/>
              </a:p>
            </p:txBody>
          </p:sp>
          <p:sp>
            <p:nvSpPr>
              <p:cNvPr id="683105" name="Oval 97"/>
              <p:cNvSpPr>
                <a:spLocks noChangeArrowheads="1"/>
              </p:cNvSpPr>
              <p:nvPr/>
            </p:nvSpPr>
            <p:spPr bwMode="auto">
              <a:xfrm>
                <a:off x="7094851" y="5041580"/>
                <a:ext cx="111380" cy="165762"/>
              </a:xfrm>
              <a:prstGeom prst="ellipse">
                <a:avLst/>
              </a:prstGeom>
              <a:solidFill>
                <a:srgbClr val="339966"/>
              </a:solidFill>
              <a:ln w="9525">
                <a:solidFill>
                  <a:schemeClr val="tx1"/>
                </a:solidFill>
                <a:round/>
                <a:headEnd/>
                <a:tailEnd/>
              </a:ln>
              <a:effectLst/>
            </p:spPr>
            <p:txBody>
              <a:bodyPr wrap="none" anchor="ctr"/>
              <a:lstStyle/>
              <a:p>
                <a:endParaRPr lang="en-GB"/>
              </a:p>
            </p:txBody>
          </p:sp>
          <p:sp>
            <p:nvSpPr>
              <p:cNvPr id="683106" name="Oval 98"/>
              <p:cNvSpPr>
                <a:spLocks noChangeArrowheads="1"/>
              </p:cNvSpPr>
              <p:nvPr/>
            </p:nvSpPr>
            <p:spPr bwMode="auto">
              <a:xfrm>
                <a:off x="7243358" y="5041580"/>
                <a:ext cx="111380" cy="165762"/>
              </a:xfrm>
              <a:prstGeom prst="ellipse">
                <a:avLst/>
              </a:prstGeom>
              <a:solidFill>
                <a:srgbClr val="339966"/>
              </a:solidFill>
              <a:ln w="9525">
                <a:solidFill>
                  <a:schemeClr val="tx1"/>
                </a:solidFill>
                <a:round/>
                <a:headEnd/>
                <a:tailEnd/>
              </a:ln>
              <a:effectLst/>
            </p:spPr>
            <p:txBody>
              <a:bodyPr wrap="none" anchor="ctr"/>
              <a:lstStyle/>
              <a:p>
                <a:endParaRPr lang="en-GB"/>
              </a:p>
            </p:txBody>
          </p:sp>
          <p:sp>
            <p:nvSpPr>
              <p:cNvPr id="683107" name="Oval 99"/>
              <p:cNvSpPr>
                <a:spLocks noChangeArrowheads="1"/>
              </p:cNvSpPr>
              <p:nvPr/>
            </p:nvSpPr>
            <p:spPr bwMode="auto">
              <a:xfrm>
                <a:off x="7391864" y="5041580"/>
                <a:ext cx="111380" cy="165762"/>
              </a:xfrm>
              <a:prstGeom prst="ellipse">
                <a:avLst/>
              </a:prstGeom>
              <a:solidFill>
                <a:srgbClr val="339966"/>
              </a:solidFill>
              <a:ln w="9525">
                <a:solidFill>
                  <a:schemeClr val="tx1"/>
                </a:solidFill>
                <a:round/>
                <a:headEnd/>
                <a:tailEnd/>
              </a:ln>
              <a:effectLst/>
            </p:spPr>
            <p:txBody>
              <a:bodyPr wrap="none" anchor="ctr"/>
              <a:lstStyle/>
              <a:p>
                <a:endParaRPr lang="en-GB"/>
              </a:p>
            </p:txBody>
          </p:sp>
          <p:sp>
            <p:nvSpPr>
              <p:cNvPr id="683108" name="Oval 100"/>
              <p:cNvSpPr>
                <a:spLocks noChangeArrowheads="1"/>
              </p:cNvSpPr>
              <p:nvPr/>
            </p:nvSpPr>
            <p:spPr bwMode="auto">
              <a:xfrm>
                <a:off x="7540371" y="5041580"/>
                <a:ext cx="111380" cy="165762"/>
              </a:xfrm>
              <a:prstGeom prst="ellipse">
                <a:avLst/>
              </a:prstGeom>
              <a:solidFill>
                <a:srgbClr val="339966"/>
              </a:solidFill>
              <a:ln w="9525">
                <a:solidFill>
                  <a:schemeClr val="tx1"/>
                </a:solidFill>
                <a:round/>
                <a:headEnd/>
                <a:tailEnd/>
              </a:ln>
              <a:effectLst/>
            </p:spPr>
            <p:txBody>
              <a:bodyPr wrap="none" anchor="ctr"/>
              <a:lstStyle/>
              <a:p>
                <a:endParaRPr lang="en-GB"/>
              </a:p>
            </p:txBody>
          </p:sp>
          <p:sp>
            <p:nvSpPr>
              <p:cNvPr id="683109" name="Oval 101"/>
              <p:cNvSpPr>
                <a:spLocks noChangeArrowheads="1"/>
              </p:cNvSpPr>
              <p:nvPr/>
            </p:nvSpPr>
            <p:spPr bwMode="auto">
              <a:xfrm>
                <a:off x="7688877" y="5041580"/>
                <a:ext cx="111380" cy="165762"/>
              </a:xfrm>
              <a:prstGeom prst="ellipse">
                <a:avLst/>
              </a:prstGeom>
              <a:solidFill>
                <a:srgbClr val="339966"/>
              </a:solidFill>
              <a:ln w="9525">
                <a:solidFill>
                  <a:schemeClr val="tx1"/>
                </a:solidFill>
                <a:round/>
                <a:headEnd/>
                <a:tailEnd/>
              </a:ln>
              <a:effectLst/>
            </p:spPr>
            <p:txBody>
              <a:bodyPr wrap="none" anchor="ctr"/>
              <a:lstStyle/>
              <a:p>
                <a:endParaRPr lang="en-GB"/>
              </a:p>
            </p:txBody>
          </p:sp>
          <p:sp>
            <p:nvSpPr>
              <p:cNvPr id="683110" name="Oval 102"/>
              <p:cNvSpPr>
                <a:spLocks noChangeArrowheads="1"/>
              </p:cNvSpPr>
              <p:nvPr/>
            </p:nvSpPr>
            <p:spPr bwMode="auto">
              <a:xfrm>
                <a:off x="7837383" y="5041580"/>
                <a:ext cx="111380" cy="165762"/>
              </a:xfrm>
              <a:prstGeom prst="ellipse">
                <a:avLst/>
              </a:prstGeom>
              <a:solidFill>
                <a:srgbClr val="339966"/>
              </a:solidFill>
              <a:ln w="9525">
                <a:solidFill>
                  <a:schemeClr val="tx1"/>
                </a:solidFill>
                <a:round/>
                <a:headEnd/>
                <a:tailEnd/>
              </a:ln>
              <a:effectLst/>
            </p:spPr>
            <p:txBody>
              <a:bodyPr wrap="none" anchor="ctr"/>
              <a:lstStyle/>
              <a:p>
                <a:endParaRPr lang="en-GB"/>
              </a:p>
            </p:txBody>
          </p:sp>
        </p:grpSp>
        <p:sp>
          <p:nvSpPr>
            <p:cNvPr id="240" name="AutoShape 68"/>
            <p:cNvSpPr>
              <a:spLocks noChangeArrowheads="1"/>
            </p:cNvSpPr>
            <p:nvPr/>
          </p:nvSpPr>
          <p:spPr bwMode="auto">
            <a:xfrm>
              <a:off x="6084909" y="3571876"/>
              <a:ext cx="571504" cy="451417"/>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FF6600"/>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a:p>
          </p:txBody>
        </p:sp>
        <p:grpSp>
          <p:nvGrpSpPr>
            <p:cNvPr id="124" name="Group 123"/>
            <p:cNvGrpSpPr/>
            <p:nvPr/>
          </p:nvGrpSpPr>
          <p:grpSpPr>
            <a:xfrm>
              <a:off x="4140317" y="3286124"/>
              <a:ext cx="3217076" cy="1420815"/>
              <a:chOff x="2913160" y="3500438"/>
              <a:chExt cx="3217076" cy="1420815"/>
            </a:xfrm>
          </p:grpSpPr>
          <p:grpSp>
            <p:nvGrpSpPr>
              <p:cNvPr id="120" name="Group 119"/>
              <p:cNvGrpSpPr/>
              <p:nvPr/>
            </p:nvGrpSpPr>
            <p:grpSpPr>
              <a:xfrm>
                <a:off x="2942326" y="3500438"/>
                <a:ext cx="772418" cy="1420815"/>
                <a:chOff x="1740591" y="3500438"/>
                <a:chExt cx="772418" cy="1420815"/>
              </a:xfrm>
            </p:grpSpPr>
            <p:grpSp>
              <p:nvGrpSpPr>
                <p:cNvPr id="2" name="Group 103"/>
                <p:cNvGrpSpPr>
                  <a:grpSpLocks/>
                </p:cNvGrpSpPr>
                <p:nvPr/>
              </p:nvGrpSpPr>
              <p:grpSpPr bwMode="auto">
                <a:xfrm>
                  <a:off x="2000232" y="3500438"/>
                  <a:ext cx="285875" cy="833545"/>
                  <a:chOff x="384" y="2832"/>
                  <a:chExt cx="264" cy="528"/>
                </a:xfrm>
              </p:grpSpPr>
              <p:sp>
                <p:nvSpPr>
                  <p:cNvPr id="683112" name="Oval 104"/>
                  <p:cNvSpPr>
                    <a:spLocks noChangeArrowheads="1"/>
                  </p:cNvSpPr>
                  <p:nvPr/>
                </p:nvSpPr>
                <p:spPr bwMode="auto">
                  <a:xfrm>
                    <a:off x="432" y="2832"/>
                    <a:ext cx="144" cy="192"/>
                  </a:xfrm>
                  <a:prstGeom prst="ellipse">
                    <a:avLst/>
                  </a:prstGeom>
                  <a:noFill/>
                  <a:ln w="57150">
                    <a:solidFill>
                      <a:schemeClr val="bg1">
                        <a:lumMod val="50000"/>
                      </a:schemeClr>
                    </a:solidFill>
                    <a:round/>
                    <a:headEnd/>
                    <a:tailEnd/>
                  </a:ln>
                  <a:effectLst/>
                </p:spPr>
                <p:txBody>
                  <a:bodyPr wrap="none" anchor="ctr"/>
                  <a:lstStyle/>
                  <a:p>
                    <a:endParaRPr lang="en-GB"/>
                  </a:p>
                </p:txBody>
              </p:sp>
              <p:sp>
                <p:nvSpPr>
                  <p:cNvPr id="683113" name="Line 105"/>
                  <p:cNvSpPr>
                    <a:spLocks noChangeShapeType="1"/>
                  </p:cNvSpPr>
                  <p:nvPr/>
                </p:nvSpPr>
                <p:spPr bwMode="auto">
                  <a:xfrm>
                    <a:off x="504" y="3024"/>
                    <a:ext cx="0" cy="336"/>
                  </a:xfrm>
                  <a:prstGeom prst="line">
                    <a:avLst/>
                  </a:prstGeom>
                  <a:noFill/>
                  <a:ln w="57150">
                    <a:solidFill>
                      <a:schemeClr val="bg1">
                        <a:lumMod val="50000"/>
                      </a:schemeClr>
                    </a:solidFill>
                    <a:round/>
                    <a:headEnd/>
                    <a:tailEnd/>
                  </a:ln>
                  <a:effectLst/>
                </p:spPr>
                <p:txBody>
                  <a:bodyPr/>
                  <a:lstStyle/>
                  <a:p>
                    <a:endParaRPr lang="en-GB"/>
                  </a:p>
                </p:txBody>
              </p:sp>
              <p:grpSp>
                <p:nvGrpSpPr>
                  <p:cNvPr id="3" name="Group 106"/>
                  <p:cNvGrpSpPr>
                    <a:grpSpLocks/>
                  </p:cNvGrpSpPr>
                  <p:nvPr/>
                </p:nvGrpSpPr>
                <p:grpSpPr bwMode="auto">
                  <a:xfrm>
                    <a:off x="504" y="3120"/>
                    <a:ext cx="144" cy="144"/>
                    <a:chOff x="528" y="3120"/>
                    <a:chExt cx="144" cy="144"/>
                  </a:xfrm>
                </p:grpSpPr>
                <p:sp>
                  <p:nvSpPr>
                    <p:cNvPr id="683115" name="Line 107"/>
                    <p:cNvSpPr>
                      <a:spLocks noChangeShapeType="1"/>
                    </p:cNvSpPr>
                    <p:nvPr/>
                  </p:nvSpPr>
                  <p:spPr bwMode="auto">
                    <a:xfrm>
                      <a:off x="528" y="3120"/>
                      <a:ext cx="144" cy="0"/>
                    </a:xfrm>
                    <a:prstGeom prst="line">
                      <a:avLst/>
                    </a:prstGeom>
                    <a:noFill/>
                    <a:ln w="57150">
                      <a:solidFill>
                        <a:schemeClr val="bg1">
                          <a:lumMod val="50000"/>
                        </a:schemeClr>
                      </a:solidFill>
                      <a:round/>
                      <a:headEnd/>
                      <a:tailEnd/>
                    </a:ln>
                    <a:effectLst/>
                  </p:spPr>
                  <p:txBody>
                    <a:bodyPr/>
                    <a:lstStyle/>
                    <a:p>
                      <a:endParaRPr lang="en-GB"/>
                    </a:p>
                  </p:txBody>
                </p:sp>
                <p:sp>
                  <p:nvSpPr>
                    <p:cNvPr id="683116" name="Line 108"/>
                    <p:cNvSpPr>
                      <a:spLocks noChangeShapeType="1"/>
                    </p:cNvSpPr>
                    <p:nvPr/>
                  </p:nvSpPr>
                  <p:spPr bwMode="auto">
                    <a:xfrm flipH="1">
                      <a:off x="624" y="3120"/>
                      <a:ext cx="48" cy="144"/>
                    </a:xfrm>
                    <a:prstGeom prst="line">
                      <a:avLst/>
                    </a:prstGeom>
                    <a:noFill/>
                    <a:ln w="57150">
                      <a:solidFill>
                        <a:schemeClr val="bg1">
                          <a:lumMod val="50000"/>
                        </a:schemeClr>
                      </a:solidFill>
                      <a:round/>
                      <a:headEnd/>
                      <a:tailEnd/>
                    </a:ln>
                    <a:effectLst/>
                  </p:spPr>
                  <p:txBody>
                    <a:bodyPr/>
                    <a:lstStyle/>
                    <a:p>
                      <a:endParaRPr lang="en-GB"/>
                    </a:p>
                  </p:txBody>
                </p:sp>
              </p:grpSp>
              <p:grpSp>
                <p:nvGrpSpPr>
                  <p:cNvPr id="4" name="Group 109"/>
                  <p:cNvGrpSpPr>
                    <a:grpSpLocks/>
                  </p:cNvGrpSpPr>
                  <p:nvPr/>
                </p:nvGrpSpPr>
                <p:grpSpPr bwMode="auto">
                  <a:xfrm flipH="1">
                    <a:off x="384" y="3120"/>
                    <a:ext cx="144" cy="144"/>
                    <a:chOff x="528" y="3120"/>
                    <a:chExt cx="144" cy="144"/>
                  </a:xfrm>
                </p:grpSpPr>
                <p:sp>
                  <p:nvSpPr>
                    <p:cNvPr id="683119" name="Line 111"/>
                    <p:cNvSpPr>
                      <a:spLocks noChangeShapeType="1"/>
                    </p:cNvSpPr>
                    <p:nvPr/>
                  </p:nvSpPr>
                  <p:spPr bwMode="auto">
                    <a:xfrm flipH="1">
                      <a:off x="624" y="3120"/>
                      <a:ext cx="48" cy="144"/>
                    </a:xfrm>
                    <a:prstGeom prst="line">
                      <a:avLst/>
                    </a:prstGeom>
                    <a:noFill/>
                    <a:ln w="57150">
                      <a:solidFill>
                        <a:schemeClr val="bg1">
                          <a:lumMod val="50000"/>
                        </a:schemeClr>
                      </a:solidFill>
                      <a:round/>
                      <a:headEnd/>
                      <a:tailEnd/>
                    </a:ln>
                    <a:effectLst/>
                  </p:spPr>
                  <p:txBody>
                    <a:bodyPr/>
                    <a:lstStyle/>
                    <a:p>
                      <a:endParaRPr lang="en-GB"/>
                    </a:p>
                  </p:txBody>
                </p:sp>
                <p:sp>
                  <p:nvSpPr>
                    <p:cNvPr id="683118" name="Line 110"/>
                    <p:cNvSpPr>
                      <a:spLocks noChangeShapeType="1"/>
                    </p:cNvSpPr>
                    <p:nvPr/>
                  </p:nvSpPr>
                  <p:spPr bwMode="auto">
                    <a:xfrm>
                      <a:off x="528" y="3120"/>
                      <a:ext cx="144" cy="0"/>
                    </a:xfrm>
                    <a:prstGeom prst="line">
                      <a:avLst/>
                    </a:prstGeom>
                    <a:noFill/>
                    <a:ln w="57150">
                      <a:solidFill>
                        <a:schemeClr val="bg1">
                          <a:lumMod val="50000"/>
                        </a:schemeClr>
                      </a:solidFill>
                      <a:round/>
                      <a:headEnd/>
                      <a:tailEnd/>
                    </a:ln>
                    <a:effectLst/>
                  </p:spPr>
                  <p:txBody>
                    <a:bodyPr/>
                    <a:lstStyle/>
                    <a:p>
                      <a:endParaRPr lang="en-GB"/>
                    </a:p>
                  </p:txBody>
                </p:sp>
              </p:grpSp>
            </p:grpSp>
            <p:sp>
              <p:nvSpPr>
                <p:cNvPr id="683017" name="Rectangle 9"/>
                <p:cNvSpPr>
                  <a:spLocks noChangeArrowheads="1"/>
                </p:cNvSpPr>
                <p:nvPr/>
              </p:nvSpPr>
              <p:spPr bwMode="auto">
                <a:xfrm>
                  <a:off x="1740591" y="4258206"/>
                  <a:ext cx="772418" cy="663047"/>
                </a:xfrm>
                <a:prstGeom prst="rect">
                  <a:avLst/>
                </a:prstGeom>
                <a:solidFill>
                  <a:schemeClr val="tx1"/>
                </a:solidFill>
                <a:ln w="9525">
                  <a:solidFill>
                    <a:schemeClr val="tx1"/>
                  </a:solidFill>
                  <a:miter lim="800000"/>
                  <a:headEnd/>
                  <a:tailEnd/>
                </a:ln>
                <a:effectLst/>
              </p:spPr>
              <p:txBody>
                <a:bodyPr wrap="none" anchor="ctr"/>
                <a:lstStyle/>
                <a:p>
                  <a:pPr algn="ctr"/>
                  <a:r>
                    <a:rPr lang="en-US" sz="4000" b="0" dirty="0">
                      <a:solidFill>
                        <a:schemeClr val="bg1"/>
                      </a:solidFill>
                    </a:rPr>
                    <a:t>A</a:t>
                  </a:r>
                </a:p>
              </p:txBody>
            </p:sp>
          </p:grpSp>
          <p:grpSp>
            <p:nvGrpSpPr>
              <p:cNvPr id="121" name="Group 120"/>
              <p:cNvGrpSpPr/>
              <p:nvPr/>
            </p:nvGrpSpPr>
            <p:grpSpPr>
              <a:xfrm>
                <a:off x="4190782" y="3500438"/>
                <a:ext cx="772418" cy="1420815"/>
                <a:chOff x="4190782" y="3500438"/>
                <a:chExt cx="772418" cy="1420815"/>
              </a:xfrm>
            </p:grpSpPr>
            <p:grpSp>
              <p:nvGrpSpPr>
                <p:cNvPr id="5" name="Group 103"/>
                <p:cNvGrpSpPr>
                  <a:grpSpLocks/>
                </p:cNvGrpSpPr>
                <p:nvPr/>
              </p:nvGrpSpPr>
              <p:grpSpPr bwMode="auto">
                <a:xfrm>
                  <a:off x="4437498" y="3500438"/>
                  <a:ext cx="285875" cy="833545"/>
                  <a:chOff x="384" y="2832"/>
                  <a:chExt cx="264" cy="528"/>
                </a:xfrm>
              </p:grpSpPr>
              <p:sp>
                <p:nvSpPr>
                  <p:cNvPr id="223" name="Oval 104"/>
                  <p:cNvSpPr>
                    <a:spLocks noChangeArrowheads="1"/>
                  </p:cNvSpPr>
                  <p:nvPr/>
                </p:nvSpPr>
                <p:spPr bwMode="auto">
                  <a:xfrm>
                    <a:off x="432" y="2832"/>
                    <a:ext cx="144" cy="192"/>
                  </a:xfrm>
                  <a:prstGeom prst="ellipse">
                    <a:avLst/>
                  </a:prstGeom>
                  <a:noFill/>
                  <a:ln w="57150">
                    <a:solidFill>
                      <a:schemeClr val="bg1">
                        <a:lumMod val="50000"/>
                      </a:schemeClr>
                    </a:solidFill>
                    <a:round/>
                    <a:headEnd/>
                    <a:tailEnd/>
                  </a:ln>
                  <a:effectLst/>
                </p:spPr>
                <p:txBody>
                  <a:bodyPr wrap="none" anchor="ctr"/>
                  <a:lstStyle/>
                  <a:p>
                    <a:endParaRPr lang="en-GB"/>
                  </a:p>
                </p:txBody>
              </p:sp>
              <p:sp>
                <p:nvSpPr>
                  <p:cNvPr id="224" name="Line 105"/>
                  <p:cNvSpPr>
                    <a:spLocks noChangeShapeType="1"/>
                  </p:cNvSpPr>
                  <p:nvPr/>
                </p:nvSpPr>
                <p:spPr bwMode="auto">
                  <a:xfrm>
                    <a:off x="504" y="3024"/>
                    <a:ext cx="0" cy="336"/>
                  </a:xfrm>
                  <a:prstGeom prst="line">
                    <a:avLst/>
                  </a:prstGeom>
                  <a:noFill/>
                  <a:ln w="57150">
                    <a:solidFill>
                      <a:schemeClr val="bg1">
                        <a:lumMod val="50000"/>
                      </a:schemeClr>
                    </a:solidFill>
                    <a:round/>
                    <a:headEnd/>
                    <a:tailEnd/>
                  </a:ln>
                  <a:effectLst/>
                </p:spPr>
                <p:txBody>
                  <a:bodyPr/>
                  <a:lstStyle/>
                  <a:p>
                    <a:endParaRPr lang="en-GB"/>
                  </a:p>
                </p:txBody>
              </p:sp>
              <p:grpSp>
                <p:nvGrpSpPr>
                  <p:cNvPr id="6" name="Group 106"/>
                  <p:cNvGrpSpPr>
                    <a:grpSpLocks/>
                  </p:cNvGrpSpPr>
                  <p:nvPr/>
                </p:nvGrpSpPr>
                <p:grpSpPr bwMode="auto">
                  <a:xfrm>
                    <a:off x="504" y="3120"/>
                    <a:ext cx="144" cy="144"/>
                    <a:chOff x="528" y="3120"/>
                    <a:chExt cx="144" cy="144"/>
                  </a:xfrm>
                </p:grpSpPr>
                <p:sp>
                  <p:nvSpPr>
                    <p:cNvPr id="229" name="Line 107"/>
                    <p:cNvSpPr>
                      <a:spLocks noChangeShapeType="1"/>
                    </p:cNvSpPr>
                    <p:nvPr/>
                  </p:nvSpPr>
                  <p:spPr bwMode="auto">
                    <a:xfrm>
                      <a:off x="528" y="3120"/>
                      <a:ext cx="144" cy="0"/>
                    </a:xfrm>
                    <a:prstGeom prst="line">
                      <a:avLst/>
                    </a:prstGeom>
                    <a:noFill/>
                    <a:ln w="57150">
                      <a:solidFill>
                        <a:schemeClr val="bg1">
                          <a:lumMod val="50000"/>
                        </a:schemeClr>
                      </a:solidFill>
                      <a:round/>
                      <a:headEnd/>
                      <a:tailEnd/>
                    </a:ln>
                    <a:effectLst/>
                  </p:spPr>
                  <p:txBody>
                    <a:bodyPr/>
                    <a:lstStyle/>
                    <a:p>
                      <a:endParaRPr lang="en-GB"/>
                    </a:p>
                  </p:txBody>
                </p:sp>
                <p:sp>
                  <p:nvSpPr>
                    <p:cNvPr id="230" name="Line 108"/>
                    <p:cNvSpPr>
                      <a:spLocks noChangeShapeType="1"/>
                    </p:cNvSpPr>
                    <p:nvPr/>
                  </p:nvSpPr>
                  <p:spPr bwMode="auto">
                    <a:xfrm flipH="1">
                      <a:off x="624" y="3120"/>
                      <a:ext cx="48" cy="144"/>
                    </a:xfrm>
                    <a:prstGeom prst="line">
                      <a:avLst/>
                    </a:prstGeom>
                    <a:noFill/>
                    <a:ln w="57150">
                      <a:solidFill>
                        <a:schemeClr val="bg1">
                          <a:lumMod val="50000"/>
                        </a:schemeClr>
                      </a:solidFill>
                      <a:round/>
                      <a:headEnd/>
                      <a:tailEnd/>
                    </a:ln>
                    <a:effectLst/>
                  </p:spPr>
                  <p:txBody>
                    <a:bodyPr/>
                    <a:lstStyle/>
                    <a:p>
                      <a:endParaRPr lang="en-GB"/>
                    </a:p>
                  </p:txBody>
                </p:sp>
              </p:grpSp>
              <p:grpSp>
                <p:nvGrpSpPr>
                  <p:cNvPr id="7" name="Group 109"/>
                  <p:cNvGrpSpPr>
                    <a:grpSpLocks/>
                  </p:cNvGrpSpPr>
                  <p:nvPr/>
                </p:nvGrpSpPr>
                <p:grpSpPr bwMode="auto">
                  <a:xfrm flipH="1">
                    <a:off x="384" y="3120"/>
                    <a:ext cx="144" cy="144"/>
                    <a:chOff x="528" y="3120"/>
                    <a:chExt cx="144" cy="144"/>
                  </a:xfrm>
                </p:grpSpPr>
                <p:sp>
                  <p:nvSpPr>
                    <p:cNvPr id="227" name="Line 110"/>
                    <p:cNvSpPr>
                      <a:spLocks noChangeShapeType="1"/>
                    </p:cNvSpPr>
                    <p:nvPr/>
                  </p:nvSpPr>
                  <p:spPr bwMode="auto">
                    <a:xfrm>
                      <a:off x="528" y="3120"/>
                      <a:ext cx="144" cy="0"/>
                    </a:xfrm>
                    <a:prstGeom prst="line">
                      <a:avLst/>
                    </a:prstGeom>
                    <a:noFill/>
                    <a:ln w="57150">
                      <a:solidFill>
                        <a:schemeClr val="bg1">
                          <a:lumMod val="50000"/>
                        </a:schemeClr>
                      </a:solidFill>
                      <a:round/>
                      <a:headEnd/>
                      <a:tailEnd/>
                    </a:ln>
                    <a:effectLst/>
                  </p:spPr>
                  <p:txBody>
                    <a:bodyPr/>
                    <a:lstStyle/>
                    <a:p>
                      <a:endParaRPr lang="en-GB"/>
                    </a:p>
                  </p:txBody>
                </p:sp>
                <p:sp>
                  <p:nvSpPr>
                    <p:cNvPr id="228" name="Line 111"/>
                    <p:cNvSpPr>
                      <a:spLocks noChangeShapeType="1"/>
                    </p:cNvSpPr>
                    <p:nvPr/>
                  </p:nvSpPr>
                  <p:spPr bwMode="auto">
                    <a:xfrm flipH="1">
                      <a:off x="624" y="3120"/>
                      <a:ext cx="48" cy="144"/>
                    </a:xfrm>
                    <a:prstGeom prst="line">
                      <a:avLst/>
                    </a:prstGeom>
                    <a:noFill/>
                    <a:ln w="57150">
                      <a:solidFill>
                        <a:schemeClr val="bg1">
                          <a:lumMod val="50000"/>
                        </a:schemeClr>
                      </a:solidFill>
                      <a:round/>
                      <a:headEnd/>
                      <a:tailEnd/>
                    </a:ln>
                    <a:effectLst/>
                  </p:spPr>
                  <p:txBody>
                    <a:bodyPr/>
                    <a:lstStyle/>
                    <a:p>
                      <a:endParaRPr lang="en-GB"/>
                    </a:p>
                  </p:txBody>
                </p:sp>
              </p:grpSp>
            </p:grpSp>
            <p:sp>
              <p:nvSpPr>
                <p:cNvPr id="683037" name="Rectangle 29"/>
                <p:cNvSpPr>
                  <a:spLocks noChangeArrowheads="1"/>
                </p:cNvSpPr>
                <p:nvPr/>
              </p:nvSpPr>
              <p:spPr bwMode="auto">
                <a:xfrm>
                  <a:off x="4190782" y="4258206"/>
                  <a:ext cx="772418" cy="663047"/>
                </a:xfrm>
                <a:prstGeom prst="rect">
                  <a:avLst/>
                </a:prstGeom>
                <a:solidFill>
                  <a:schemeClr val="tx1"/>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lgn="ctr"/>
                  <a:r>
                    <a:rPr lang="en-US" sz="4000" b="0">
                      <a:solidFill>
                        <a:schemeClr val="bg1"/>
                      </a:solidFill>
                    </a:rPr>
                    <a:t>B</a:t>
                  </a:r>
                </a:p>
              </p:txBody>
            </p:sp>
          </p:grpSp>
          <p:grpSp>
            <p:nvGrpSpPr>
              <p:cNvPr id="122" name="Group 121"/>
              <p:cNvGrpSpPr/>
              <p:nvPr/>
            </p:nvGrpSpPr>
            <p:grpSpPr>
              <a:xfrm>
                <a:off x="5357818" y="3500438"/>
                <a:ext cx="772418" cy="1420815"/>
                <a:chOff x="6741251" y="3500438"/>
                <a:chExt cx="772418" cy="1420815"/>
              </a:xfrm>
            </p:grpSpPr>
            <p:grpSp>
              <p:nvGrpSpPr>
                <p:cNvPr id="8" name="Group 103"/>
                <p:cNvGrpSpPr>
                  <a:grpSpLocks/>
                </p:cNvGrpSpPr>
                <p:nvPr/>
              </p:nvGrpSpPr>
              <p:grpSpPr bwMode="auto">
                <a:xfrm>
                  <a:off x="6972715" y="3500438"/>
                  <a:ext cx="285875" cy="833545"/>
                  <a:chOff x="384" y="2832"/>
                  <a:chExt cx="264" cy="528"/>
                </a:xfrm>
              </p:grpSpPr>
              <p:sp>
                <p:nvSpPr>
                  <p:cNvPr id="232" name="Oval 104"/>
                  <p:cNvSpPr>
                    <a:spLocks noChangeArrowheads="1"/>
                  </p:cNvSpPr>
                  <p:nvPr/>
                </p:nvSpPr>
                <p:spPr bwMode="auto">
                  <a:xfrm>
                    <a:off x="432" y="2832"/>
                    <a:ext cx="144" cy="192"/>
                  </a:xfrm>
                  <a:prstGeom prst="ellipse">
                    <a:avLst/>
                  </a:prstGeom>
                  <a:noFill/>
                  <a:ln w="57150">
                    <a:solidFill>
                      <a:schemeClr val="bg1">
                        <a:lumMod val="50000"/>
                      </a:schemeClr>
                    </a:solidFill>
                    <a:round/>
                    <a:headEnd/>
                    <a:tailEnd/>
                  </a:ln>
                  <a:effectLst/>
                </p:spPr>
                <p:txBody>
                  <a:bodyPr wrap="none" anchor="ctr"/>
                  <a:lstStyle/>
                  <a:p>
                    <a:endParaRPr lang="en-GB"/>
                  </a:p>
                </p:txBody>
              </p:sp>
              <p:sp>
                <p:nvSpPr>
                  <p:cNvPr id="233" name="Line 105"/>
                  <p:cNvSpPr>
                    <a:spLocks noChangeShapeType="1"/>
                  </p:cNvSpPr>
                  <p:nvPr/>
                </p:nvSpPr>
                <p:spPr bwMode="auto">
                  <a:xfrm>
                    <a:off x="504" y="3024"/>
                    <a:ext cx="0" cy="336"/>
                  </a:xfrm>
                  <a:prstGeom prst="line">
                    <a:avLst/>
                  </a:prstGeom>
                  <a:noFill/>
                  <a:ln w="57150">
                    <a:solidFill>
                      <a:schemeClr val="bg1">
                        <a:lumMod val="50000"/>
                      </a:schemeClr>
                    </a:solidFill>
                    <a:round/>
                    <a:headEnd/>
                    <a:tailEnd/>
                  </a:ln>
                  <a:effectLst/>
                </p:spPr>
                <p:txBody>
                  <a:bodyPr/>
                  <a:lstStyle/>
                  <a:p>
                    <a:endParaRPr lang="en-GB"/>
                  </a:p>
                </p:txBody>
              </p:sp>
              <p:grpSp>
                <p:nvGrpSpPr>
                  <p:cNvPr id="9" name="Group 106"/>
                  <p:cNvGrpSpPr>
                    <a:grpSpLocks/>
                  </p:cNvGrpSpPr>
                  <p:nvPr/>
                </p:nvGrpSpPr>
                <p:grpSpPr bwMode="auto">
                  <a:xfrm>
                    <a:off x="504" y="3120"/>
                    <a:ext cx="144" cy="144"/>
                    <a:chOff x="528" y="3120"/>
                    <a:chExt cx="144" cy="144"/>
                  </a:xfrm>
                </p:grpSpPr>
                <p:sp>
                  <p:nvSpPr>
                    <p:cNvPr id="238" name="Line 107"/>
                    <p:cNvSpPr>
                      <a:spLocks noChangeShapeType="1"/>
                    </p:cNvSpPr>
                    <p:nvPr/>
                  </p:nvSpPr>
                  <p:spPr bwMode="auto">
                    <a:xfrm>
                      <a:off x="528" y="3120"/>
                      <a:ext cx="144" cy="0"/>
                    </a:xfrm>
                    <a:prstGeom prst="line">
                      <a:avLst/>
                    </a:prstGeom>
                    <a:noFill/>
                    <a:ln w="57150">
                      <a:solidFill>
                        <a:schemeClr val="bg1">
                          <a:lumMod val="50000"/>
                        </a:schemeClr>
                      </a:solidFill>
                      <a:round/>
                      <a:headEnd/>
                      <a:tailEnd/>
                    </a:ln>
                    <a:effectLst/>
                  </p:spPr>
                  <p:txBody>
                    <a:bodyPr/>
                    <a:lstStyle/>
                    <a:p>
                      <a:endParaRPr lang="en-GB"/>
                    </a:p>
                  </p:txBody>
                </p:sp>
                <p:sp>
                  <p:nvSpPr>
                    <p:cNvPr id="239" name="Line 108"/>
                    <p:cNvSpPr>
                      <a:spLocks noChangeShapeType="1"/>
                    </p:cNvSpPr>
                    <p:nvPr/>
                  </p:nvSpPr>
                  <p:spPr bwMode="auto">
                    <a:xfrm flipH="1">
                      <a:off x="624" y="3120"/>
                      <a:ext cx="48" cy="144"/>
                    </a:xfrm>
                    <a:prstGeom prst="line">
                      <a:avLst/>
                    </a:prstGeom>
                    <a:noFill/>
                    <a:ln w="57150">
                      <a:solidFill>
                        <a:schemeClr val="bg1">
                          <a:lumMod val="50000"/>
                        </a:schemeClr>
                      </a:solidFill>
                      <a:round/>
                      <a:headEnd/>
                      <a:tailEnd/>
                    </a:ln>
                    <a:effectLst/>
                  </p:spPr>
                  <p:txBody>
                    <a:bodyPr/>
                    <a:lstStyle/>
                    <a:p>
                      <a:endParaRPr lang="en-GB"/>
                    </a:p>
                  </p:txBody>
                </p:sp>
              </p:grpSp>
              <p:grpSp>
                <p:nvGrpSpPr>
                  <p:cNvPr id="10" name="Group 109"/>
                  <p:cNvGrpSpPr>
                    <a:grpSpLocks/>
                  </p:cNvGrpSpPr>
                  <p:nvPr/>
                </p:nvGrpSpPr>
                <p:grpSpPr bwMode="auto">
                  <a:xfrm flipH="1">
                    <a:off x="384" y="3120"/>
                    <a:ext cx="144" cy="144"/>
                    <a:chOff x="528" y="3120"/>
                    <a:chExt cx="144" cy="144"/>
                  </a:xfrm>
                </p:grpSpPr>
                <p:sp>
                  <p:nvSpPr>
                    <p:cNvPr id="236" name="Line 110"/>
                    <p:cNvSpPr>
                      <a:spLocks noChangeShapeType="1"/>
                    </p:cNvSpPr>
                    <p:nvPr/>
                  </p:nvSpPr>
                  <p:spPr bwMode="auto">
                    <a:xfrm>
                      <a:off x="528" y="3120"/>
                      <a:ext cx="144" cy="0"/>
                    </a:xfrm>
                    <a:prstGeom prst="line">
                      <a:avLst/>
                    </a:prstGeom>
                    <a:noFill/>
                    <a:ln w="57150">
                      <a:solidFill>
                        <a:schemeClr val="bg1">
                          <a:lumMod val="50000"/>
                        </a:schemeClr>
                      </a:solidFill>
                      <a:round/>
                      <a:headEnd/>
                      <a:tailEnd/>
                    </a:ln>
                    <a:effectLst/>
                  </p:spPr>
                  <p:txBody>
                    <a:bodyPr/>
                    <a:lstStyle/>
                    <a:p>
                      <a:endParaRPr lang="en-GB"/>
                    </a:p>
                  </p:txBody>
                </p:sp>
                <p:sp>
                  <p:nvSpPr>
                    <p:cNvPr id="237" name="Line 111"/>
                    <p:cNvSpPr>
                      <a:spLocks noChangeShapeType="1"/>
                    </p:cNvSpPr>
                    <p:nvPr/>
                  </p:nvSpPr>
                  <p:spPr bwMode="auto">
                    <a:xfrm flipH="1">
                      <a:off x="624" y="3120"/>
                      <a:ext cx="48" cy="144"/>
                    </a:xfrm>
                    <a:prstGeom prst="line">
                      <a:avLst/>
                    </a:prstGeom>
                    <a:noFill/>
                    <a:ln w="57150">
                      <a:solidFill>
                        <a:schemeClr val="bg1">
                          <a:lumMod val="50000"/>
                        </a:schemeClr>
                      </a:solidFill>
                      <a:round/>
                      <a:headEnd/>
                      <a:tailEnd/>
                    </a:ln>
                    <a:effectLst/>
                  </p:spPr>
                  <p:txBody>
                    <a:bodyPr/>
                    <a:lstStyle/>
                    <a:p>
                      <a:endParaRPr lang="en-GB"/>
                    </a:p>
                  </p:txBody>
                </p:sp>
              </p:grpSp>
            </p:grpSp>
            <p:sp>
              <p:nvSpPr>
                <p:cNvPr id="683057" name="Rectangle 49"/>
                <p:cNvSpPr>
                  <a:spLocks noChangeArrowheads="1"/>
                </p:cNvSpPr>
                <p:nvPr/>
              </p:nvSpPr>
              <p:spPr bwMode="auto">
                <a:xfrm>
                  <a:off x="6741251" y="4258206"/>
                  <a:ext cx="772418" cy="663047"/>
                </a:xfrm>
                <a:prstGeom prst="rect">
                  <a:avLst/>
                </a:prstGeom>
                <a:solidFill>
                  <a:schemeClr val="tx1"/>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lgn="ctr"/>
                  <a:r>
                    <a:rPr lang="en-US" sz="4000" b="0" dirty="0">
                      <a:solidFill>
                        <a:schemeClr val="bg1"/>
                      </a:solidFill>
                    </a:rPr>
                    <a:t>C</a:t>
                  </a:r>
                </a:p>
              </p:txBody>
            </p:sp>
          </p:grpSp>
          <p:sp>
            <p:nvSpPr>
              <p:cNvPr id="123" name="Rectangle 122"/>
              <p:cNvSpPr/>
              <p:nvPr/>
            </p:nvSpPr>
            <p:spPr bwMode="auto">
              <a:xfrm>
                <a:off x="2913160" y="4254724"/>
                <a:ext cx="3214710" cy="642942"/>
              </a:xfrm>
              <a:prstGeom prst="rect">
                <a:avLst/>
              </a:prstGeom>
              <a:solidFill>
                <a:schemeClr val="tx1"/>
              </a:solidFill>
              <a:ln w="9525" cap="flat" cmpd="sng" algn="ctr">
                <a:solidFill>
                  <a:schemeClr val="tx1"/>
                </a:solidFill>
                <a:prstDash val="solid"/>
                <a:round/>
                <a:headEnd type="none" w="med" len="med"/>
                <a:tailEnd type="triangl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000" b="0" i="0" u="none" strike="noStrike" cap="none" normalizeH="0" baseline="0" smtClean="0">
                  <a:ln>
                    <a:noFill/>
                  </a:ln>
                  <a:solidFill>
                    <a:schemeClr val="tx1"/>
                  </a:solidFill>
                  <a:effectLst/>
                  <a:latin typeface="Arial" charset="0"/>
                </a:endParaRPr>
              </a:p>
            </p:txBody>
          </p:sp>
        </p:grpSp>
        <p:sp>
          <p:nvSpPr>
            <p:cNvPr id="130" name="Rectangle 58"/>
            <p:cNvSpPr>
              <a:spLocks noChangeArrowheads="1"/>
            </p:cNvSpPr>
            <p:nvPr/>
          </p:nvSpPr>
          <p:spPr bwMode="auto">
            <a:xfrm>
              <a:off x="7870859" y="4384465"/>
              <a:ext cx="118833" cy="156011"/>
            </a:xfrm>
            <a:prstGeom prst="rect">
              <a:avLst/>
            </a:prstGeom>
            <a:solidFill>
              <a:srgbClr val="9933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a:p>
          </p:txBody>
        </p:sp>
        <p:sp>
          <p:nvSpPr>
            <p:cNvPr id="131" name="Rectangle 58"/>
            <p:cNvSpPr>
              <a:spLocks noChangeArrowheads="1"/>
            </p:cNvSpPr>
            <p:nvPr/>
          </p:nvSpPr>
          <p:spPr bwMode="auto">
            <a:xfrm>
              <a:off x="6926399" y="3881768"/>
              <a:ext cx="118833" cy="156011"/>
            </a:xfrm>
            <a:prstGeom prst="rect">
              <a:avLst/>
            </a:prstGeom>
            <a:solidFill>
              <a:srgbClr val="9933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a:p>
          </p:txBody>
        </p:sp>
        <p:sp>
          <p:nvSpPr>
            <p:cNvPr id="683039" name="Rectangle 31"/>
            <p:cNvSpPr>
              <a:spLocks noChangeArrowheads="1"/>
            </p:cNvSpPr>
            <p:nvPr/>
          </p:nvSpPr>
          <p:spPr bwMode="auto">
            <a:xfrm>
              <a:off x="4513273" y="3889160"/>
              <a:ext cx="118833" cy="156011"/>
            </a:xfrm>
            <a:prstGeom prst="rect">
              <a:avLst/>
            </a:prstGeom>
            <a:solidFill>
              <a:srgbClr val="6699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a:p>
          </p:txBody>
        </p:sp>
        <p:sp>
          <p:nvSpPr>
            <p:cNvPr id="683041" name="Rectangle 33"/>
            <p:cNvSpPr>
              <a:spLocks noChangeArrowheads="1"/>
            </p:cNvSpPr>
            <p:nvPr/>
          </p:nvSpPr>
          <p:spPr bwMode="auto">
            <a:xfrm>
              <a:off x="5751859" y="3857628"/>
              <a:ext cx="118833" cy="156011"/>
            </a:xfrm>
            <a:prstGeom prst="rect">
              <a:avLst/>
            </a:prstGeom>
            <a:solidFill>
              <a:srgbClr val="6699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a:p>
          </p:txBody>
        </p:sp>
      </p:grpSp>
      <p:sp>
        <p:nvSpPr>
          <p:cNvPr id="135" name="TextBox 134"/>
          <p:cNvSpPr txBox="1"/>
          <p:nvPr/>
        </p:nvSpPr>
        <p:spPr>
          <a:xfrm>
            <a:off x="446261" y="5334000"/>
            <a:ext cx="8442375" cy="1015663"/>
          </a:xfrm>
          <a:prstGeom prst="rect">
            <a:avLst/>
          </a:prstGeom>
          <a:noFill/>
          <a:ln>
            <a:noFill/>
          </a:ln>
          <a:effectLst/>
          <a:scene3d>
            <a:camera prst="orthographicFront">
              <a:rot lat="0" lon="0" rev="0"/>
            </a:camera>
            <a:lightRig rig="balanced" dir="t">
              <a:rot lat="0" lon="0" rev="8700000"/>
            </a:lightRig>
          </a:scene3d>
          <a:sp3d>
            <a:bevelT w="190500" h="38100"/>
          </a:sp3d>
        </p:spPr>
        <p:txBody>
          <a:bodyPr wrap="square" rtlCol="0">
            <a:spAutoFit/>
          </a:bodyPr>
          <a:lstStyle/>
          <a:p>
            <a:r>
              <a:rPr lang="en-GB" i="1" dirty="0" smtClean="0"/>
              <a:t>Note – The total amount of work required to complete each batch has not changed, but the throughput time of each batch is reduced from 30 to 12 minutes.</a:t>
            </a:r>
            <a:endParaRPr lang="en-GB" i="1" dirty="0"/>
          </a:p>
        </p:txBody>
      </p:sp>
      <p:sp>
        <p:nvSpPr>
          <p:cNvPr id="116" name="Rectangle 2"/>
          <p:cNvSpPr>
            <a:spLocks noChangeArrowheads="1"/>
          </p:cNvSpPr>
          <p:nvPr/>
        </p:nvSpPr>
        <p:spPr bwMode="auto">
          <a:xfrm>
            <a:off x="20604" y="33927"/>
            <a:ext cx="7345362" cy="523220"/>
          </a:xfrm>
          <a:prstGeom prst="rect">
            <a:avLst/>
          </a:prstGeom>
          <a:noFill/>
          <a:ln w="9525">
            <a:noFill/>
            <a:miter lim="800000"/>
            <a:headEnd/>
            <a:tailEnd/>
          </a:ln>
          <a:effectLst/>
        </p:spPr>
        <p:txBody>
          <a:bodyPr>
            <a:spAutoFit/>
          </a:bodyPr>
          <a:lstStyle/>
          <a:p>
            <a:r>
              <a:rPr lang="en-US" altLang="en-US" sz="2800" b="1" dirty="0" smtClean="0">
                <a:solidFill>
                  <a:srgbClr val="007BA7"/>
                </a:solidFill>
              </a:rPr>
              <a:t>Lean flow principles (2 of 2)</a:t>
            </a:r>
            <a:endParaRPr lang="en-US" altLang="en-US" sz="2800" b="1" dirty="0">
              <a:solidFill>
                <a:srgbClr val="007BA7"/>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83224"/>
                                        </p:tgtEl>
                                        <p:attrNameLst>
                                          <p:attrName>style.visibility</p:attrName>
                                        </p:attrNameLst>
                                      </p:cBhvr>
                                      <p:to>
                                        <p:strVal val="visible"/>
                                      </p:to>
                                    </p:set>
                                    <p:animEffect transition="in" filter="dissolve">
                                      <p:cBhvr>
                                        <p:cTn id="7" dur="500"/>
                                        <p:tgtEl>
                                          <p:spTgt spid="68322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34"/>
                                        </p:tgtEl>
                                        <p:attrNameLst>
                                          <p:attrName>style.visibility</p:attrName>
                                        </p:attrNameLst>
                                      </p:cBhvr>
                                      <p:to>
                                        <p:strVal val="visible"/>
                                      </p:to>
                                    </p:set>
                                    <p:animEffect transition="in" filter="dissolve">
                                      <p:cBhvr>
                                        <p:cTn id="12" dur="500"/>
                                        <p:tgtEl>
                                          <p:spTgt spid="134"/>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21"/>
                                        </p:tgtEl>
                                        <p:attrNameLst>
                                          <p:attrName>style.visibility</p:attrName>
                                        </p:attrNameLst>
                                      </p:cBhvr>
                                      <p:to>
                                        <p:strVal val="visible"/>
                                      </p:to>
                                    </p:set>
                                    <p:animEffect transition="in" filter="blinds(horizontal)">
                                      <p:cBhvr>
                                        <p:cTn id="17" dur="500"/>
                                        <p:tgtEl>
                                          <p:spTgt spid="221"/>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683226"/>
                                        </p:tgtEl>
                                        <p:attrNameLst>
                                          <p:attrName>style.visibility</p:attrName>
                                        </p:attrNameLst>
                                      </p:cBhvr>
                                      <p:to>
                                        <p:strVal val="visible"/>
                                      </p:to>
                                    </p:set>
                                    <p:animEffect transition="in" filter="dissolve">
                                      <p:cBhvr>
                                        <p:cTn id="22" dur="500"/>
                                        <p:tgtEl>
                                          <p:spTgt spid="683226"/>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243"/>
                                        </p:tgtEl>
                                        <p:attrNameLst>
                                          <p:attrName>style.visibility</p:attrName>
                                        </p:attrNameLst>
                                      </p:cBhvr>
                                      <p:to>
                                        <p:strVal val="visible"/>
                                      </p:to>
                                    </p:set>
                                    <p:animEffect transition="in" filter="dissolve">
                                      <p:cBhvr>
                                        <p:cTn id="27" dur="500"/>
                                        <p:tgtEl>
                                          <p:spTgt spid="243"/>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241"/>
                                        </p:tgtEl>
                                        <p:attrNameLst>
                                          <p:attrName>style.visibility</p:attrName>
                                        </p:attrNameLst>
                                      </p:cBhvr>
                                      <p:to>
                                        <p:strVal val="visible"/>
                                      </p:to>
                                    </p:set>
                                    <p:animEffect transition="in" filter="dissolve">
                                      <p:cBhvr>
                                        <p:cTn id="32" dur="500"/>
                                        <p:tgtEl>
                                          <p:spTgt spid="241"/>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244"/>
                                        </p:tgtEl>
                                        <p:attrNameLst>
                                          <p:attrName>style.visibility</p:attrName>
                                        </p:attrNameLst>
                                      </p:cBhvr>
                                      <p:to>
                                        <p:strVal val="visible"/>
                                      </p:to>
                                    </p:set>
                                    <p:animEffect transition="in" filter="dissolve">
                                      <p:cBhvr>
                                        <p:cTn id="37" dur="500"/>
                                        <p:tgtEl>
                                          <p:spTgt spid="244"/>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242"/>
                                        </p:tgtEl>
                                        <p:attrNameLst>
                                          <p:attrName>style.visibility</p:attrName>
                                        </p:attrNameLst>
                                      </p:cBhvr>
                                      <p:to>
                                        <p:strVal val="visible"/>
                                      </p:to>
                                    </p:set>
                                    <p:animEffect transition="in" filter="dissolve">
                                      <p:cBhvr>
                                        <p:cTn id="42" dur="500"/>
                                        <p:tgtEl>
                                          <p:spTgt spid="242"/>
                                        </p:tgtEl>
                                      </p:cBhvr>
                                    </p:animEffect>
                                  </p:childTnLst>
                                </p:cTn>
                              </p:par>
                            </p:childTnLst>
                          </p:cTn>
                        </p:par>
                      </p:childTnLst>
                    </p:cTn>
                  </p:par>
                  <p:par>
                    <p:cTn id="43" fill="hold">
                      <p:stCondLst>
                        <p:cond delay="indefinite"/>
                      </p:stCondLst>
                      <p:childTnLst>
                        <p:par>
                          <p:cTn id="44" fill="hold">
                            <p:stCondLst>
                              <p:cond delay="0"/>
                            </p:stCondLst>
                            <p:childTnLst>
                              <p:par>
                                <p:cTn id="45" presetID="9" presetClass="entr" presetSubtype="0" fill="hold" grpId="0" nodeType="clickEffect">
                                  <p:stCondLst>
                                    <p:cond delay="0"/>
                                  </p:stCondLst>
                                  <p:childTnLst>
                                    <p:set>
                                      <p:cBhvr>
                                        <p:cTn id="46" dur="1" fill="hold">
                                          <p:stCondLst>
                                            <p:cond delay="0"/>
                                          </p:stCondLst>
                                        </p:cTn>
                                        <p:tgtEl>
                                          <p:spTgt spid="245"/>
                                        </p:tgtEl>
                                        <p:attrNameLst>
                                          <p:attrName>style.visibility</p:attrName>
                                        </p:attrNameLst>
                                      </p:cBhvr>
                                      <p:to>
                                        <p:strVal val="visible"/>
                                      </p:to>
                                    </p:set>
                                    <p:animEffect transition="in" filter="dissolve">
                                      <p:cBhvr>
                                        <p:cTn id="47" dur="500"/>
                                        <p:tgtEl>
                                          <p:spTgt spid="245"/>
                                        </p:tgtEl>
                                      </p:cBhvr>
                                    </p:animEffect>
                                  </p:childTnLst>
                                </p:cTn>
                              </p:par>
                            </p:childTnLst>
                          </p:cTn>
                        </p:par>
                      </p:childTnLst>
                    </p:cTn>
                  </p:par>
                  <p:par>
                    <p:cTn id="48" fill="hold">
                      <p:stCondLst>
                        <p:cond delay="indefinite"/>
                      </p:stCondLst>
                      <p:childTnLst>
                        <p:par>
                          <p:cTn id="49" fill="hold">
                            <p:stCondLst>
                              <p:cond delay="0"/>
                            </p:stCondLst>
                            <p:childTnLst>
                              <p:par>
                                <p:cTn id="50" presetID="53" presetClass="entr" presetSubtype="0" fill="hold" grpId="0" nodeType="clickEffect">
                                  <p:stCondLst>
                                    <p:cond delay="0"/>
                                  </p:stCondLst>
                                  <p:childTnLst>
                                    <p:set>
                                      <p:cBhvr>
                                        <p:cTn id="51" dur="1" fill="hold">
                                          <p:stCondLst>
                                            <p:cond delay="0"/>
                                          </p:stCondLst>
                                        </p:cTn>
                                        <p:tgtEl>
                                          <p:spTgt spid="135"/>
                                        </p:tgtEl>
                                        <p:attrNameLst>
                                          <p:attrName>style.visibility</p:attrName>
                                        </p:attrNameLst>
                                      </p:cBhvr>
                                      <p:to>
                                        <p:strVal val="visible"/>
                                      </p:to>
                                    </p:set>
                                    <p:anim calcmode="lin" valueType="num">
                                      <p:cBhvr>
                                        <p:cTn id="52" dur="500" fill="hold"/>
                                        <p:tgtEl>
                                          <p:spTgt spid="135"/>
                                        </p:tgtEl>
                                        <p:attrNameLst>
                                          <p:attrName>ppt_w</p:attrName>
                                        </p:attrNameLst>
                                      </p:cBhvr>
                                      <p:tavLst>
                                        <p:tav tm="0">
                                          <p:val>
                                            <p:fltVal val="0"/>
                                          </p:val>
                                        </p:tav>
                                        <p:tav tm="100000">
                                          <p:val>
                                            <p:strVal val="#ppt_w"/>
                                          </p:val>
                                        </p:tav>
                                      </p:tavLst>
                                    </p:anim>
                                    <p:anim calcmode="lin" valueType="num">
                                      <p:cBhvr>
                                        <p:cTn id="53" dur="500" fill="hold"/>
                                        <p:tgtEl>
                                          <p:spTgt spid="135"/>
                                        </p:tgtEl>
                                        <p:attrNameLst>
                                          <p:attrName>ppt_h</p:attrName>
                                        </p:attrNameLst>
                                      </p:cBhvr>
                                      <p:tavLst>
                                        <p:tav tm="0">
                                          <p:val>
                                            <p:fltVal val="0"/>
                                          </p:val>
                                        </p:tav>
                                        <p:tav tm="100000">
                                          <p:val>
                                            <p:strVal val="#ppt_h"/>
                                          </p:val>
                                        </p:tav>
                                      </p:tavLst>
                                    </p:anim>
                                    <p:animEffect transition="in" filter="fade">
                                      <p:cBhvr>
                                        <p:cTn id="54" dur="500"/>
                                        <p:tgtEl>
                                          <p:spTgt spid="1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3224" grpId="0" autoUpdateAnimBg="0"/>
      <p:bldP spid="683226" grpId="0" autoUpdateAnimBg="0"/>
      <p:bldP spid="221" grpId="0" autoUpdateAnimBg="0"/>
      <p:bldP spid="241" grpId="0" autoUpdateAnimBg="0"/>
      <p:bldP spid="242" grpId="0" autoUpdateAnimBg="0"/>
      <p:bldP spid="243" grpId="0" autoUpdateAnimBg="0"/>
      <p:bldP spid="244" grpId="0" autoUpdateAnimBg="0"/>
      <p:bldP spid="245" grpId="0" autoUpdateAnimBg="0"/>
      <p:bldP spid="13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7132" y="1154794"/>
            <a:ext cx="7560840" cy="707886"/>
          </a:xfrm>
          <a:prstGeom prst="rect">
            <a:avLst/>
          </a:prstGeom>
          <a:noFill/>
        </p:spPr>
        <p:txBody>
          <a:bodyPr wrap="square" rtlCol="0">
            <a:spAutoFit/>
          </a:bodyPr>
          <a:lstStyle/>
          <a:p>
            <a:r>
              <a:rPr lang="en-GB" i="1" dirty="0" smtClean="0"/>
              <a:t>Changeover time reduction can be achieved by a variety of methods such as the following.</a:t>
            </a:r>
          </a:p>
        </p:txBody>
      </p:sp>
      <p:sp>
        <p:nvSpPr>
          <p:cNvPr id="3" name="TextBox 2"/>
          <p:cNvSpPr txBox="1"/>
          <p:nvPr/>
        </p:nvSpPr>
        <p:spPr>
          <a:xfrm>
            <a:off x="16934" y="33868"/>
            <a:ext cx="5220072" cy="523220"/>
          </a:xfrm>
          <a:prstGeom prst="rect">
            <a:avLst/>
          </a:prstGeom>
          <a:noFill/>
        </p:spPr>
        <p:txBody>
          <a:bodyPr wrap="square" rtlCol="0">
            <a:spAutoFit/>
          </a:bodyPr>
          <a:lstStyle/>
          <a:p>
            <a:r>
              <a:rPr lang="en-GB" sz="2800" b="1" dirty="0" smtClean="0">
                <a:solidFill>
                  <a:srgbClr val="007BA7"/>
                </a:solidFill>
              </a:rPr>
              <a:t>Reducing changeover times</a:t>
            </a:r>
          </a:p>
        </p:txBody>
      </p:sp>
      <p:sp>
        <p:nvSpPr>
          <p:cNvPr id="4" name="TextBox 3"/>
          <p:cNvSpPr txBox="1"/>
          <p:nvPr/>
        </p:nvSpPr>
        <p:spPr>
          <a:xfrm>
            <a:off x="352818" y="1834302"/>
            <a:ext cx="6444208" cy="461665"/>
          </a:xfrm>
          <a:prstGeom prst="rect">
            <a:avLst/>
          </a:prstGeom>
          <a:noFill/>
        </p:spPr>
        <p:txBody>
          <a:bodyPr wrap="square" rtlCol="0">
            <a:spAutoFit/>
          </a:bodyPr>
          <a:lstStyle/>
          <a:p>
            <a:r>
              <a:rPr lang="en-GB" sz="2400" i="1" dirty="0" smtClean="0"/>
              <a:t>Measure and analyse changeover activities.</a:t>
            </a:r>
            <a:endParaRPr lang="en-GB" sz="2400" dirty="0" smtClean="0"/>
          </a:p>
        </p:txBody>
      </p:sp>
      <p:sp>
        <p:nvSpPr>
          <p:cNvPr id="5" name="TextBox 4"/>
          <p:cNvSpPr txBox="1"/>
          <p:nvPr/>
        </p:nvSpPr>
        <p:spPr>
          <a:xfrm>
            <a:off x="349006" y="2412416"/>
            <a:ext cx="6012160" cy="461665"/>
          </a:xfrm>
          <a:prstGeom prst="rect">
            <a:avLst/>
          </a:prstGeom>
          <a:noFill/>
        </p:spPr>
        <p:txBody>
          <a:bodyPr wrap="square" rtlCol="0">
            <a:spAutoFit/>
          </a:bodyPr>
          <a:lstStyle/>
          <a:p>
            <a:r>
              <a:rPr lang="en-GB" sz="2400" i="1" dirty="0" smtClean="0"/>
              <a:t>Convert internal to external activities:</a:t>
            </a:r>
            <a:endParaRPr lang="en-GB" sz="2400" dirty="0" smtClean="0"/>
          </a:p>
        </p:txBody>
      </p:sp>
      <p:sp>
        <p:nvSpPr>
          <p:cNvPr id="6" name="TextBox 5"/>
          <p:cNvSpPr txBox="1"/>
          <p:nvPr/>
        </p:nvSpPr>
        <p:spPr>
          <a:xfrm>
            <a:off x="355602" y="3000371"/>
            <a:ext cx="8254998" cy="1938992"/>
          </a:xfrm>
          <a:prstGeom prst="rect">
            <a:avLst/>
          </a:prstGeom>
          <a:noFill/>
        </p:spPr>
        <p:txBody>
          <a:bodyPr wrap="square" rtlCol="0">
            <a:spAutoFit/>
          </a:bodyPr>
          <a:lstStyle/>
          <a:p>
            <a:pPr marL="312738" lvl="0" indent="-312738">
              <a:buFont typeface="Wingdings" pitchFamily="2" charset="2"/>
              <a:buChar char="Ø"/>
            </a:pPr>
            <a:r>
              <a:rPr lang="en-GB" dirty="0" smtClean="0"/>
              <a:t>Pre-prepare activities or equipment instead of having to do it during changeover periods. </a:t>
            </a:r>
          </a:p>
          <a:p>
            <a:pPr marL="312738" lvl="0" indent="-312738">
              <a:buFont typeface="Wingdings" pitchFamily="2" charset="2"/>
              <a:buChar char="Ø"/>
            </a:pPr>
            <a:r>
              <a:rPr lang="en-GB" dirty="0" smtClean="0"/>
              <a:t>Make the changeover process intrinsically flexible and capable of performing all required activities without any delay.</a:t>
            </a:r>
          </a:p>
          <a:p>
            <a:pPr marL="312738" lvl="0" indent="-312738">
              <a:buFont typeface="Wingdings" pitchFamily="2" charset="2"/>
              <a:buChar char="Ø"/>
            </a:pPr>
            <a:r>
              <a:rPr lang="en-GB" dirty="0" smtClean="0"/>
              <a:t>Speed up any required changes of equipment, information or staff, for example, by using simple devices.</a:t>
            </a:r>
          </a:p>
        </p:txBody>
      </p:sp>
      <p:sp>
        <p:nvSpPr>
          <p:cNvPr id="7" name="TextBox 6"/>
          <p:cNvSpPr txBox="1"/>
          <p:nvPr/>
        </p:nvSpPr>
        <p:spPr>
          <a:xfrm>
            <a:off x="352818" y="5022670"/>
            <a:ext cx="8332182" cy="1200329"/>
          </a:xfrm>
          <a:prstGeom prst="rect">
            <a:avLst/>
          </a:prstGeom>
          <a:noFill/>
        </p:spPr>
        <p:txBody>
          <a:bodyPr wrap="square" rtlCol="0">
            <a:spAutoFit/>
          </a:bodyPr>
          <a:lstStyle/>
          <a:p>
            <a:r>
              <a:rPr lang="en-GB" sz="2400" i="1" dirty="0" smtClean="0"/>
              <a:t>Practice changeover routines</a:t>
            </a:r>
            <a:r>
              <a:rPr lang="en-GB" sz="2400" dirty="0" smtClean="0"/>
              <a:t> – not surprisingly, the constant practice of changeover routines and the associated learning curve effect tends to reduce changeover times.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8" name="Text Box 4"/>
          <p:cNvSpPr txBox="1">
            <a:spLocks noChangeArrowheads="1"/>
          </p:cNvSpPr>
          <p:nvPr/>
        </p:nvSpPr>
        <p:spPr bwMode="auto">
          <a:xfrm>
            <a:off x="8467" y="33844"/>
            <a:ext cx="9143999" cy="523220"/>
          </a:xfrm>
          <a:prstGeom prst="rect">
            <a:avLst/>
          </a:prstGeom>
          <a:solidFill>
            <a:schemeClr val="bg1"/>
          </a:solidFill>
          <a:ln w="9525">
            <a:noFill/>
            <a:miter lim="800000"/>
            <a:headEnd/>
            <a:tailEnd/>
          </a:ln>
          <a:effectLst/>
        </p:spPr>
        <p:txBody>
          <a:bodyPr wrap="square">
            <a:spAutoFit/>
          </a:bodyPr>
          <a:lstStyle/>
          <a:p>
            <a:pPr>
              <a:spcBef>
                <a:spcPct val="50000"/>
              </a:spcBef>
            </a:pPr>
            <a:r>
              <a:rPr lang="en-GB" sz="2800" b="1" i="1" dirty="0" smtClean="0">
                <a:solidFill>
                  <a:srgbClr val="007BA7"/>
                </a:solidFill>
              </a:rPr>
              <a:t>batch size A = 600, B = 200, C = 200</a:t>
            </a:r>
            <a:endParaRPr lang="en-US" sz="2800" b="1" dirty="0">
              <a:solidFill>
                <a:srgbClr val="007BA7"/>
              </a:solidFill>
            </a:endParaRPr>
          </a:p>
        </p:txBody>
      </p:sp>
      <p:sp>
        <p:nvSpPr>
          <p:cNvPr id="126" name="Text Box 76"/>
          <p:cNvSpPr txBox="1">
            <a:spLocks noChangeArrowheads="1"/>
          </p:cNvSpPr>
          <p:nvPr/>
        </p:nvSpPr>
        <p:spPr bwMode="auto">
          <a:xfrm>
            <a:off x="428596" y="736602"/>
            <a:ext cx="8143932" cy="1323439"/>
          </a:xfrm>
          <a:prstGeom prst="rect">
            <a:avLst/>
          </a:prstGeom>
          <a:noFill/>
          <a:ln w="9525">
            <a:noFill/>
            <a:miter lim="800000"/>
            <a:headEnd/>
            <a:tailEnd/>
          </a:ln>
          <a:effectLst/>
        </p:spPr>
        <p:txBody>
          <a:bodyPr wrap="square">
            <a:spAutoFit/>
          </a:bodyPr>
          <a:lstStyle/>
          <a:p>
            <a:pPr algn="r">
              <a:spcBef>
                <a:spcPct val="50000"/>
              </a:spcBef>
            </a:pPr>
            <a:r>
              <a:rPr lang="en-GB" dirty="0" smtClean="0"/>
              <a:t>Over an eight day period, need to make…1200 of A</a:t>
            </a:r>
          </a:p>
          <a:p>
            <a:pPr algn="r">
              <a:spcBef>
                <a:spcPct val="50000"/>
              </a:spcBef>
            </a:pPr>
            <a:r>
              <a:rPr lang="en-GB" dirty="0"/>
              <a:t>4</a:t>
            </a:r>
            <a:r>
              <a:rPr lang="en-GB" dirty="0" smtClean="0"/>
              <a:t>00 of B</a:t>
            </a:r>
            <a:endParaRPr lang="en-GB" dirty="0"/>
          </a:p>
          <a:p>
            <a:pPr algn="r">
              <a:spcBef>
                <a:spcPct val="50000"/>
              </a:spcBef>
            </a:pPr>
            <a:r>
              <a:rPr lang="en-GB" dirty="0"/>
              <a:t>4</a:t>
            </a:r>
            <a:r>
              <a:rPr lang="en-GB" dirty="0" smtClean="0"/>
              <a:t>00 of C</a:t>
            </a:r>
            <a:endParaRPr lang="en-US" dirty="0"/>
          </a:p>
        </p:txBody>
      </p:sp>
      <p:sp>
        <p:nvSpPr>
          <p:cNvPr id="127" name="Text Box 76"/>
          <p:cNvSpPr txBox="1">
            <a:spLocks noChangeArrowheads="1"/>
          </p:cNvSpPr>
          <p:nvPr/>
        </p:nvSpPr>
        <p:spPr bwMode="auto">
          <a:xfrm>
            <a:off x="151218" y="5346189"/>
            <a:ext cx="8501122" cy="400110"/>
          </a:xfrm>
          <a:prstGeom prst="rect">
            <a:avLst/>
          </a:prstGeom>
          <a:solidFill>
            <a:schemeClr val="bg1">
              <a:lumMod val="85000"/>
            </a:schemeClr>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spcBef>
                <a:spcPct val="50000"/>
              </a:spcBef>
            </a:pPr>
            <a:r>
              <a:rPr lang="en-GB" dirty="0" smtClean="0"/>
              <a:t>Every day, the schedule needs to be calculated. Each day can be different</a:t>
            </a:r>
            <a:endParaRPr lang="en-US" i="1" dirty="0" smtClean="0"/>
          </a:p>
        </p:txBody>
      </p:sp>
      <p:pic>
        <p:nvPicPr>
          <p:cNvPr id="158722" name="Picture 2" descr="Y:\08VOL4\Graphics\Powerpoint\PE_UK\PE522-SLACK\Final files\GIF\ch15\figure-15-9a.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1860" y="2282346"/>
            <a:ext cx="8177212" cy="250624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 calcmode="lin" valueType="num">
                                      <p:cBhvr>
                                        <p:cTn id="7" dur="500" fill="hold"/>
                                        <p:tgtEl>
                                          <p:spTgt spid="127"/>
                                        </p:tgtEl>
                                        <p:attrNameLst>
                                          <p:attrName>ppt_w</p:attrName>
                                        </p:attrNameLst>
                                      </p:cBhvr>
                                      <p:tavLst>
                                        <p:tav tm="0">
                                          <p:val>
                                            <p:fltVal val="0"/>
                                          </p:val>
                                        </p:tav>
                                        <p:tav tm="100000">
                                          <p:val>
                                            <p:strVal val="#ppt_w"/>
                                          </p:val>
                                        </p:tav>
                                      </p:tavLst>
                                    </p:anim>
                                    <p:anim calcmode="lin" valueType="num">
                                      <p:cBhvr>
                                        <p:cTn id="8" dur="500" fill="hold"/>
                                        <p:tgtEl>
                                          <p:spTgt spid="127"/>
                                        </p:tgtEl>
                                        <p:attrNameLst>
                                          <p:attrName>ppt_h</p:attrName>
                                        </p:attrNameLst>
                                      </p:cBhvr>
                                      <p:tavLst>
                                        <p:tav tm="0">
                                          <p:val>
                                            <p:fltVal val="0"/>
                                          </p:val>
                                        </p:tav>
                                        <p:tav tm="100000">
                                          <p:val>
                                            <p:strVal val="#ppt_h"/>
                                          </p:val>
                                        </p:tav>
                                      </p:tavLst>
                                    </p:anim>
                                    <p:animEffect transition="in" filter="fade">
                                      <p:cBhvr>
                                        <p:cTn id="9" dur="500"/>
                                        <p:tgtEl>
                                          <p:spTgt spid="1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 name="Text Box 76"/>
          <p:cNvSpPr txBox="1">
            <a:spLocks noChangeArrowheads="1"/>
          </p:cNvSpPr>
          <p:nvPr/>
        </p:nvSpPr>
        <p:spPr bwMode="auto">
          <a:xfrm>
            <a:off x="428596" y="533400"/>
            <a:ext cx="8143932" cy="861774"/>
          </a:xfrm>
          <a:prstGeom prst="rect">
            <a:avLst/>
          </a:prstGeom>
          <a:noFill/>
          <a:ln w="9525">
            <a:noFill/>
            <a:miter lim="800000"/>
            <a:headEnd/>
            <a:tailEnd/>
          </a:ln>
          <a:effectLst/>
        </p:spPr>
        <p:txBody>
          <a:bodyPr wrap="square">
            <a:spAutoFit/>
          </a:bodyPr>
          <a:lstStyle/>
          <a:p>
            <a:pPr algn="r">
              <a:spcBef>
                <a:spcPct val="50000"/>
              </a:spcBef>
            </a:pPr>
            <a:r>
              <a:rPr lang="en-GB" dirty="0" smtClean="0"/>
              <a:t>Over an eight day period, need to make…400 of B</a:t>
            </a:r>
            <a:endParaRPr lang="en-GB" dirty="0"/>
          </a:p>
          <a:p>
            <a:pPr algn="r">
              <a:spcBef>
                <a:spcPct val="50000"/>
              </a:spcBef>
            </a:pPr>
            <a:r>
              <a:rPr lang="en-GB" dirty="0"/>
              <a:t>4</a:t>
            </a:r>
            <a:r>
              <a:rPr lang="en-GB" dirty="0" smtClean="0"/>
              <a:t>00 of C</a:t>
            </a:r>
            <a:endParaRPr lang="en-US" dirty="0"/>
          </a:p>
        </p:txBody>
      </p:sp>
      <p:sp>
        <p:nvSpPr>
          <p:cNvPr id="130" name="Text Box 76"/>
          <p:cNvSpPr txBox="1">
            <a:spLocks noChangeArrowheads="1"/>
          </p:cNvSpPr>
          <p:nvPr/>
        </p:nvSpPr>
        <p:spPr bwMode="auto">
          <a:xfrm>
            <a:off x="151218" y="5142987"/>
            <a:ext cx="8501122" cy="400110"/>
          </a:xfrm>
          <a:prstGeom prst="rect">
            <a:avLst/>
          </a:prstGeom>
          <a:solidFill>
            <a:schemeClr val="bg1">
              <a:lumMod val="85000"/>
            </a:schemeClr>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spcBef>
                <a:spcPct val="50000"/>
              </a:spcBef>
            </a:pPr>
            <a:r>
              <a:rPr lang="en-GB" dirty="0" smtClean="0"/>
              <a:t>Every day is the same. Easy to notice if  falling behind schedule </a:t>
            </a:r>
            <a:endParaRPr lang="en-US" i="1" dirty="0" smtClean="0"/>
          </a:p>
        </p:txBody>
      </p:sp>
      <p:pic>
        <p:nvPicPr>
          <p:cNvPr id="159746" name="Picture 2" descr="Y:\08VOL4\Graphics\Powerpoint\PE_UK\PE522-SLACK\Final files\GIF\ch15\figure-15-9b.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8584" y="1828800"/>
            <a:ext cx="8239249" cy="303443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130"/>
                                        </p:tgtEl>
                                        <p:attrNameLst>
                                          <p:attrName>style.visibility</p:attrName>
                                        </p:attrNameLst>
                                      </p:cBhvr>
                                      <p:to>
                                        <p:strVal val="visible"/>
                                      </p:to>
                                    </p:set>
                                    <p:anim calcmode="lin" valueType="num">
                                      <p:cBhvr>
                                        <p:cTn id="7" dur="500" fill="hold"/>
                                        <p:tgtEl>
                                          <p:spTgt spid="130"/>
                                        </p:tgtEl>
                                        <p:attrNameLst>
                                          <p:attrName>ppt_w</p:attrName>
                                        </p:attrNameLst>
                                      </p:cBhvr>
                                      <p:tavLst>
                                        <p:tav tm="0">
                                          <p:val>
                                            <p:fltVal val="0"/>
                                          </p:val>
                                        </p:tav>
                                        <p:tav tm="100000">
                                          <p:val>
                                            <p:strVal val="#ppt_w"/>
                                          </p:val>
                                        </p:tav>
                                      </p:tavLst>
                                    </p:anim>
                                    <p:anim calcmode="lin" valueType="num">
                                      <p:cBhvr>
                                        <p:cTn id="8" dur="500" fill="hold"/>
                                        <p:tgtEl>
                                          <p:spTgt spid="130"/>
                                        </p:tgtEl>
                                        <p:attrNameLst>
                                          <p:attrName>ppt_h</p:attrName>
                                        </p:attrNameLst>
                                      </p:cBhvr>
                                      <p:tavLst>
                                        <p:tav tm="0">
                                          <p:val>
                                            <p:fltVal val="0"/>
                                          </p:val>
                                        </p:tav>
                                        <p:tav tm="100000">
                                          <p:val>
                                            <p:strVal val="#ppt_h"/>
                                          </p:val>
                                        </p:tav>
                                      </p:tavLst>
                                    </p:anim>
                                    <p:animEffect transition="in" filter="fade">
                                      <p:cBhvr>
                                        <p:cTn id="9" dur="500"/>
                                        <p:tgtEl>
                                          <p:spTgt spid="1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61591" y="675604"/>
            <a:ext cx="8640960" cy="5786199"/>
          </a:xfrm>
          <a:prstGeom prst="rect">
            <a:avLst/>
          </a:prstGeom>
          <a:noFill/>
        </p:spPr>
        <p:txBody>
          <a:bodyPr wrap="square" rtlCol="0">
            <a:spAutoFit/>
          </a:bodyPr>
          <a:lstStyle/>
          <a:p>
            <a:pPr marL="271463" indent="-271463">
              <a:lnSpc>
                <a:spcPct val="150000"/>
              </a:lnSpc>
            </a:pPr>
            <a:r>
              <a:rPr lang="en-GB" dirty="0" smtClean="0"/>
              <a:t>1.	Balance flow, not capacity. </a:t>
            </a:r>
          </a:p>
          <a:p>
            <a:pPr marL="279400" indent="-279400"/>
            <a:r>
              <a:rPr lang="en-GB" dirty="0" smtClean="0"/>
              <a:t>2.	The level of utilization of a non-bottleneck is determined by some other constraint in the system, not by its own capacity. </a:t>
            </a:r>
          </a:p>
          <a:p>
            <a:pPr marL="287338" indent="-287338">
              <a:lnSpc>
                <a:spcPct val="150000"/>
              </a:lnSpc>
            </a:pPr>
            <a:r>
              <a:rPr lang="en-GB" dirty="0" smtClean="0"/>
              <a:t>3.	Utilization and activation of a resource are not the same. </a:t>
            </a:r>
          </a:p>
          <a:p>
            <a:pPr marL="287338" indent="-287338"/>
            <a:r>
              <a:rPr lang="en-GB" dirty="0" smtClean="0"/>
              <a:t>4.	An hour lost (not used) at a bottleneck is an hour lost forever out of the entire system. </a:t>
            </a:r>
          </a:p>
          <a:p>
            <a:pPr marL="287338" indent="-287338">
              <a:lnSpc>
                <a:spcPct val="150000"/>
              </a:lnSpc>
            </a:pPr>
            <a:r>
              <a:rPr lang="en-GB" dirty="0" smtClean="0"/>
              <a:t>5.	An hour saved at a non-bottleneck is a mirage. </a:t>
            </a:r>
          </a:p>
          <a:p>
            <a:pPr marL="287338" indent="-287338">
              <a:lnSpc>
                <a:spcPct val="150000"/>
              </a:lnSpc>
            </a:pPr>
            <a:r>
              <a:rPr lang="en-GB" dirty="0" smtClean="0"/>
              <a:t>6. 	Bottlenecks govern both throughput and inventory in the system. </a:t>
            </a:r>
          </a:p>
          <a:p>
            <a:pPr marL="287338" indent="-287338"/>
            <a:r>
              <a:rPr lang="en-GB" dirty="0" smtClean="0"/>
              <a:t>7.	You do not have to transfer batches in the same quantities as you produce them. </a:t>
            </a:r>
          </a:p>
          <a:p>
            <a:pPr marL="287338" indent="-287338">
              <a:lnSpc>
                <a:spcPct val="150000"/>
              </a:lnSpc>
            </a:pPr>
            <a:r>
              <a:rPr lang="en-GB" dirty="0" smtClean="0"/>
              <a:t>8.	The size of the process batch should be variable, not fixed. </a:t>
            </a:r>
          </a:p>
          <a:p>
            <a:pPr marL="287338" indent="-287338">
              <a:lnSpc>
                <a:spcPct val="150000"/>
              </a:lnSpc>
            </a:pPr>
            <a:r>
              <a:rPr lang="en-GB" dirty="0" smtClean="0"/>
              <a:t>9.	Fluctuations in connected and sequence-dependent processes add to each other rather than averaging out. </a:t>
            </a:r>
          </a:p>
          <a:p>
            <a:pPr marL="287338" indent="-287338"/>
            <a:r>
              <a:rPr lang="en-GB" dirty="0" smtClean="0"/>
              <a:t>10.Schedules should be established by looking at all constraints simultaneously. </a:t>
            </a:r>
            <a:endParaRPr lang="en-GB" dirty="0"/>
          </a:p>
        </p:txBody>
      </p:sp>
      <p:sp>
        <p:nvSpPr>
          <p:cNvPr id="3" name="TextBox 2"/>
          <p:cNvSpPr txBox="1"/>
          <p:nvPr/>
        </p:nvSpPr>
        <p:spPr>
          <a:xfrm>
            <a:off x="25401" y="29549"/>
            <a:ext cx="7884368" cy="523220"/>
          </a:xfrm>
          <a:prstGeom prst="rect">
            <a:avLst/>
          </a:prstGeom>
          <a:noFill/>
        </p:spPr>
        <p:txBody>
          <a:bodyPr wrap="square" rtlCol="0">
            <a:spAutoFit/>
          </a:bodyPr>
          <a:lstStyle/>
          <a:p>
            <a:r>
              <a:rPr lang="en-GB" sz="2800" b="1" dirty="0" smtClean="0">
                <a:solidFill>
                  <a:srgbClr val="007BA7"/>
                </a:solidFill>
              </a:rPr>
              <a:t>Ten principles underlying OPT</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7132" y="1024468"/>
            <a:ext cx="8352159" cy="3785652"/>
          </a:xfrm>
          <a:prstGeom prst="rect">
            <a:avLst/>
          </a:prstGeom>
          <a:noFill/>
        </p:spPr>
        <p:txBody>
          <a:bodyPr wrap="square" rtlCol="0">
            <a:spAutoFit/>
          </a:bodyPr>
          <a:lstStyle/>
          <a:p>
            <a:pPr marL="457200" lvl="0" indent="-457200">
              <a:lnSpc>
                <a:spcPct val="150000"/>
              </a:lnSpc>
              <a:buFont typeface="+mj-lt"/>
              <a:buAutoNum type="arabicPeriod"/>
            </a:pPr>
            <a:r>
              <a:rPr lang="en-GB" sz="2400" dirty="0" smtClean="0"/>
              <a:t>Identify the system constraint. </a:t>
            </a:r>
          </a:p>
          <a:p>
            <a:pPr marL="457200" lvl="0" indent="-457200">
              <a:lnSpc>
                <a:spcPct val="150000"/>
              </a:lnSpc>
              <a:buFont typeface="+mj-lt"/>
              <a:buAutoNum type="arabicPeriod"/>
            </a:pPr>
            <a:r>
              <a:rPr lang="en-GB" sz="2400" dirty="0" smtClean="0"/>
              <a:t>Decide how to exploit the constraint.</a:t>
            </a:r>
          </a:p>
          <a:p>
            <a:pPr marL="457200" lvl="0" indent="-457200">
              <a:lnSpc>
                <a:spcPct val="150000"/>
              </a:lnSpc>
              <a:buFont typeface="+mj-lt"/>
              <a:buAutoNum type="arabicPeriod"/>
            </a:pPr>
            <a:r>
              <a:rPr lang="en-GB" sz="2400" dirty="0" smtClean="0"/>
              <a:t>Subordinate everything to the constraint.</a:t>
            </a:r>
          </a:p>
          <a:p>
            <a:pPr marL="457200" lvl="0" indent="-457200">
              <a:buFont typeface="+mj-lt"/>
              <a:buAutoNum type="arabicPeriod"/>
            </a:pPr>
            <a:r>
              <a:rPr lang="en-GB" sz="2400" dirty="0" smtClean="0"/>
              <a:t>Elevate the constraint – eliminating it. This step is only considered if steps two and three have not been successful. Major changes to the existing system are considered at this step.</a:t>
            </a:r>
          </a:p>
          <a:p>
            <a:pPr marL="457200" lvl="0" indent="-457200">
              <a:lnSpc>
                <a:spcPct val="150000"/>
              </a:lnSpc>
              <a:buFont typeface="+mj-lt"/>
              <a:buAutoNum type="arabicPeriod"/>
            </a:pPr>
            <a:r>
              <a:rPr lang="en-GB" sz="2400" dirty="0" smtClean="0"/>
              <a:t>Start again from step 1.</a:t>
            </a:r>
          </a:p>
        </p:txBody>
      </p:sp>
      <p:sp>
        <p:nvSpPr>
          <p:cNvPr id="3" name="TextBox 2"/>
          <p:cNvSpPr txBox="1"/>
          <p:nvPr/>
        </p:nvSpPr>
        <p:spPr>
          <a:xfrm>
            <a:off x="25401" y="30503"/>
            <a:ext cx="8748464" cy="523220"/>
          </a:xfrm>
          <a:prstGeom prst="rect">
            <a:avLst/>
          </a:prstGeom>
          <a:noFill/>
        </p:spPr>
        <p:txBody>
          <a:bodyPr wrap="square" rtlCol="0">
            <a:spAutoFit/>
          </a:bodyPr>
          <a:lstStyle/>
          <a:p>
            <a:r>
              <a:rPr lang="en-GB" sz="2800" b="1" dirty="0" smtClean="0">
                <a:solidFill>
                  <a:srgbClr val="007BA7"/>
                </a:solidFill>
              </a:rPr>
              <a:t>The five steps of the theory of constraints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401" y="33868"/>
            <a:ext cx="9144000" cy="1384995"/>
          </a:xfrm>
          <a:prstGeom prst="rect">
            <a:avLst/>
          </a:prstGeom>
          <a:noFill/>
        </p:spPr>
        <p:txBody>
          <a:bodyPr wrap="square" rtlCol="0">
            <a:spAutoFit/>
          </a:bodyPr>
          <a:lstStyle/>
          <a:p>
            <a:r>
              <a:rPr lang="en-GB" sz="2800" b="1" dirty="0" smtClean="0">
                <a:solidFill>
                  <a:srgbClr val="007BA7"/>
                </a:solidFill>
              </a:rPr>
              <a:t>Table 15.1 </a:t>
            </a:r>
            <a:br>
              <a:rPr lang="en-GB" sz="2800" b="1" dirty="0" smtClean="0">
                <a:solidFill>
                  <a:srgbClr val="007BA7"/>
                </a:solidFill>
              </a:rPr>
            </a:br>
            <a:r>
              <a:rPr lang="en-GB" sz="2800" b="1" dirty="0" smtClean="0">
                <a:solidFill>
                  <a:srgbClr val="007BA7"/>
                </a:solidFill>
              </a:rPr>
              <a:t>Theory of constraints compared with lean synchronization</a:t>
            </a:r>
            <a:endParaRPr lang="en-GB" sz="2800" b="1" dirty="0">
              <a:solidFill>
                <a:srgbClr val="007BA7"/>
              </a:solidFill>
            </a:endParaRPr>
          </a:p>
        </p:txBody>
      </p:sp>
      <p:pic>
        <p:nvPicPr>
          <p:cNvPr id="160770" name="Picture 2" descr="Y:\08VOL4\Graphics\Powerpoint\PE_UK\PE522-SLACK\Final files\GIF\ch15\table-15-1.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1000" y="1876774"/>
            <a:ext cx="8382000" cy="348477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43" name="Text Box 19"/>
          <p:cNvSpPr txBox="1">
            <a:spLocks noChangeArrowheads="1"/>
          </p:cNvSpPr>
          <p:nvPr/>
        </p:nvSpPr>
        <p:spPr bwMode="auto">
          <a:xfrm>
            <a:off x="15641" y="33751"/>
            <a:ext cx="8643998" cy="523220"/>
          </a:xfrm>
          <a:prstGeom prst="rect">
            <a:avLst/>
          </a:prstGeom>
          <a:noFill/>
          <a:ln w="9525">
            <a:noFill/>
            <a:miter lim="800000"/>
            <a:headEnd/>
            <a:tailEnd/>
          </a:ln>
          <a:effectLst/>
        </p:spPr>
        <p:txBody>
          <a:bodyPr wrap="square">
            <a:spAutoFit/>
          </a:bodyPr>
          <a:lstStyle/>
          <a:p>
            <a:pPr>
              <a:spcBef>
                <a:spcPct val="50000"/>
              </a:spcBef>
            </a:pPr>
            <a:r>
              <a:rPr lang="en-GB" sz="2800" b="1" dirty="0" smtClean="0">
                <a:solidFill>
                  <a:srgbClr val="007BA7"/>
                </a:solidFill>
              </a:rPr>
              <a:t>Lean planning and control, or MRP, or both?</a:t>
            </a:r>
            <a:endParaRPr lang="en-US" sz="2800" b="1" dirty="0">
              <a:solidFill>
                <a:srgbClr val="007BA7"/>
              </a:solidFill>
            </a:endParaRPr>
          </a:p>
        </p:txBody>
      </p:sp>
      <p:sp>
        <p:nvSpPr>
          <p:cNvPr id="27" name="TextBox 26"/>
          <p:cNvSpPr txBox="1"/>
          <p:nvPr/>
        </p:nvSpPr>
        <p:spPr>
          <a:xfrm>
            <a:off x="355598" y="5744633"/>
            <a:ext cx="8559801" cy="492443"/>
          </a:xfrm>
          <a:prstGeom prst="rect">
            <a:avLst/>
          </a:prstGeom>
          <a:noFill/>
        </p:spPr>
        <p:txBody>
          <a:bodyPr wrap="square" rtlCol="0">
            <a:spAutoFit/>
          </a:bodyPr>
          <a:lstStyle/>
          <a:p>
            <a:endParaRPr lang="en-US" sz="1800" dirty="0" smtClean="0"/>
          </a:p>
          <a:p>
            <a:r>
              <a:rPr lang="en-US" sz="800" i="1" dirty="0" smtClean="0"/>
              <a:t>Source: </a:t>
            </a:r>
            <a:r>
              <a:rPr lang="en-US" sz="800" dirty="0" smtClean="0"/>
              <a:t>Adapted from Voss, C.A. and Harrison, A. (1987) Strategies for Implementing JIT, in Voss, C.A. (ed.) Just-in-Time Manufacture, IFS/Springer-</a:t>
            </a:r>
            <a:r>
              <a:rPr lang="en-US" sz="800" dirty="0" err="1" smtClean="0"/>
              <a:t>Verlag</a:t>
            </a:r>
            <a:r>
              <a:rPr lang="en-US" sz="800" dirty="0" smtClean="0"/>
              <a:t>.</a:t>
            </a:r>
            <a:endParaRPr lang="en-US" sz="800" dirty="0"/>
          </a:p>
        </p:txBody>
      </p:sp>
      <p:pic>
        <p:nvPicPr>
          <p:cNvPr id="161794" name="Picture 2" descr="Y:\08VOL4\Graphics\Powerpoint\PE_UK\PE522-SLACK\Final files\GIF\ch15\figure-15-12.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14400" y="824746"/>
            <a:ext cx="7315200" cy="481226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41"/>
            <a:ext cx="8229600" cy="622828"/>
          </a:xfrm>
          <a:noFill/>
          <a:ln w="9525">
            <a:noFill/>
            <a:miter lim="800000"/>
            <a:headEnd/>
            <a:tailEnd/>
          </a:ln>
        </p:spPr>
        <p:txBody>
          <a:bodyPr vert="horz" wrap="square" lIns="91440" tIns="45720" rIns="91440" bIns="45720" numCol="1" anchor="t" anchorCtr="0" compatLnSpc="1">
            <a:prstTxWarp prst="textNoShape">
              <a:avLst/>
            </a:prstTxWarp>
            <a:noAutofit/>
          </a:bodyPr>
          <a:lstStyle/>
          <a:p>
            <a:pPr algn="l">
              <a:spcBef>
                <a:spcPts val="0"/>
              </a:spcBef>
            </a:pPr>
            <a:r>
              <a:rPr lang="en-US" sz="3400" b="1" dirty="0" smtClean="0">
                <a:solidFill>
                  <a:srgbClr val="007FA3"/>
                </a:solidFill>
                <a:ea typeface="+mn-ea"/>
                <a:cs typeface="+mn-cs"/>
              </a:rPr>
              <a:t>Operations management</a:t>
            </a:r>
            <a:endParaRPr lang="en-US" sz="3400" b="1" dirty="0">
              <a:solidFill>
                <a:srgbClr val="007FA3"/>
              </a:solidFill>
              <a:ea typeface="+mn-ea"/>
              <a:cs typeface="+mn-cs"/>
            </a:endParaRPr>
          </a:p>
        </p:txBody>
      </p:sp>
      <p:sp>
        <p:nvSpPr>
          <p:cNvPr id="3" name="Text Placeholder 2"/>
          <p:cNvSpPr>
            <a:spLocks noGrp="1"/>
          </p:cNvSpPr>
          <p:nvPr>
            <p:ph type="body" sz="quarter" idx="13"/>
          </p:nvPr>
        </p:nvSpPr>
        <p:spPr>
          <a:xfrm>
            <a:off x="457200" y="968836"/>
            <a:ext cx="8229600" cy="478970"/>
          </a:xfrm>
        </p:spPr>
        <p:txBody>
          <a:bodyPr/>
          <a:lstStyle/>
          <a:p>
            <a:r>
              <a:rPr lang="en-US" sz="2000" dirty="0" smtClean="0">
                <a:latin typeface="+mj-lt"/>
              </a:rPr>
              <a:t>8</a:t>
            </a:r>
            <a:r>
              <a:rPr lang="en-US" sz="2000" baseline="30000" dirty="0" smtClean="0">
                <a:latin typeface="+mj-lt"/>
              </a:rPr>
              <a:t>th</a:t>
            </a:r>
            <a:r>
              <a:rPr lang="en-US" sz="2000" dirty="0" smtClean="0">
                <a:latin typeface="+mj-lt"/>
              </a:rPr>
              <a:t> edition</a:t>
            </a:r>
            <a:endParaRPr lang="en-US" sz="2000" dirty="0">
              <a:latin typeface="+mj-lt"/>
            </a:endParaRPr>
          </a:p>
        </p:txBody>
      </p:sp>
      <p:pic>
        <p:nvPicPr>
          <p:cNvPr id="6" name="Book Cove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9844" y="1486745"/>
            <a:ext cx="3495794" cy="4753187"/>
          </a:xfrm>
          <a:prstGeom prst="rect">
            <a:avLst/>
          </a:prstGeom>
          <a:ln>
            <a:solidFill>
              <a:schemeClr val="tx1">
                <a:lumMod val="50000"/>
                <a:lumOff val="50000"/>
              </a:schemeClr>
            </a:solidFill>
          </a:ln>
          <a:effectLst>
            <a:outerShdw blurRad="50800" dist="76200" dir="2700000" algn="tl" rotWithShape="0">
              <a:srgbClr val="000000">
                <a:alpha val="56000"/>
              </a:srgbClr>
            </a:outerShdw>
          </a:effectLst>
        </p:spPr>
      </p:pic>
      <p:sp>
        <p:nvSpPr>
          <p:cNvPr id="5" name="Text Placeholder 4"/>
          <p:cNvSpPr>
            <a:spLocks noGrp="1"/>
          </p:cNvSpPr>
          <p:nvPr>
            <p:ph type="body" sz="quarter" idx="15"/>
          </p:nvPr>
        </p:nvSpPr>
        <p:spPr>
          <a:xfrm>
            <a:off x="4930140" y="2856183"/>
            <a:ext cx="3657600" cy="1471977"/>
          </a:xfrm>
        </p:spPr>
        <p:txBody>
          <a:bodyPr/>
          <a:lstStyle/>
          <a:p>
            <a:pPr marL="0" marR="0" indent="0" algn="l" defTabSz="914400" rtl="0" eaLnBrk="0" fontAlgn="base" latinLnBrk="0" hangingPunct="0">
              <a:spcBef>
                <a:spcPts val="1200"/>
              </a:spcBef>
              <a:spcAft>
                <a:spcPct val="0"/>
              </a:spcAft>
              <a:buClrTx/>
              <a:buSzTx/>
              <a:buFontTx/>
              <a:buNone/>
              <a:tabLst/>
              <a:defRPr/>
            </a:pPr>
            <a:r>
              <a:rPr lang="en-US" sz="3000" b="0" i="0" baseline="0" dirty="0" smtClean="0">
                <a:solidFill>
                  <a:schemeClr val="tx1"/>
                </a:solidFill>
                <a:latin typeface="+mn-lt"/>
                <a:ea typeface="+mn-ea"/>
                <a:cs typeface="+mn-cs"/>
              </a:rPr>
              <a:t>Chapter 15</a:t>
            </a:r>
          </a:p>
          <a:p>
            <a:pPr>
              <a:spcBef>
                <a:spcPts val="1200"/>
              </a:spcBef>
            </a:pPr>
            <a:r>
              <a:rPr lang="en-US" dirty="0"/>
              <a:t>Lean operations</a:t>
            </a:r>
          </a:p>
        </p:txBody>
      </p:sp>
    </p:spTree>
    <p:extLst>
      <p:ext uri="{BB962C8B-B14F-4D97-AF65-F5344CB8AC3E}">
        <p14:creationId xmlns:p14="http://schemas.microsoft.com/office/powerpoint/2010/main" val="52946594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09"/>
  <p:tag name="MMPROD_UIDATA" val="&lt;database version=&quot;6.0&quot;&gt;&lt;object type=&quot;1&quot; unique_id=&quot;10001&quot;&gt;&lt;object type=&quot;8&quot; unique_id=&quot;10600&quot;&gt;&lt;/object&gt;&lt;object type=&quot;2&quot; unique_id=&quot;10601&quot;&gt;&lt;object type=&quot;3&quot; unique_id=&quot;10602&quot;&gt;&lt;property id=&quot;20148&quot; value=&quot;5&quot;/&gt;&lt;property id=&quot;20300&quot; value=&quot;Slide 1 - &amp;quot;Operations management&amp;quot;&quot;/&gt;&lt;property id=&quot;20307&quot; value=&quot;341&quot;/&gt;&lt;/object&gt;&lt;object type=&quot;3&quot; unique_id=&quot;10603&quot;&gt;&lt;property id=&quot;20148&quot; value=&quot;5&quot;/&gt;&lt;property id=&quot;20300&quot; value=&quot;Slide 2&quot;/&gt;&lt;property id=&quot;20307&quot; value=&quot;340&quot;/&gt;&lt;/object&gt;&lt;object type=&quot;3&quot; unique_id=&quot;10604&quot;&gt;&lt;property id=&quot;20148&quot; value=&quot;5&quot;/&gt;&lt;property id=&quot;20300&quot; value=&quot;Slide 3&quot;/&gt;&lt;property id=&quot;20307&quot; value=&quot;330&quot;/&gt;&lt;/object&gt;&lt;object type=&quot;3&quot; unique_id=&quot;10605&quot;&gt;&lt;property id=&quot;20148&quot; value=&quot;5&quot;/&gt;&lt;property id=&quot;20300&quot; value=&quot;Slide 4&quot;/&gt;&lt;property id=&quot;20307&quot; value=&quot;305&quot;/&gt;&lt;/object&gt;&lt;object type=&quot;3&quot; unique_id=&quot;10606&quot;&gt;&lt;property id=&quot;20148&quot; value=&quot;5&quot;/&gt;&lt;property id=&quot;20300&quot; value=&quot;Slide 5&quot;/&gt;&lt;property id=&quot;20307&quot; value=&quot;276&quot;/&gt;&lt;/object&gt;&lt;object type=&quot;3&quot; unique_id=&quot;10607&quot;&gt;&lt;property id=&quot;20148&quot; value=&quot;5&quot;/&gt;&lt;property id=&quot;20300&quot; value=&quot;Slide 6&quot;/&gt;&lt;property id=&quot;20307&quot; value=&quot;274&quot;/&gt;&lt;/object&gt;&lt;object type=&quot;3&quot; unique_id=&quot;10608&quot;&gt;&lt;property id=&quot;20148&quot; value=&quot;5&quot;/&gt;&lt;property id=&quot;20300&quot; value=&quot;Slide 7&quot;/&gt;&lt;property id=&quot;20307&quot; value=&quot;332&quot;/&gt;&lt;/object&gt;&lt;object type=&quot;3&quot; unique_id=&quot;10609&quot;&gt;&lt;property id=&quot;20148&quot; value=&quot;5&quot;/&gt;&lt;property id=&quot;20300&quot; value=&quot;Slide 8&quot;/&gt;&lt;property id=&quot;20307&quot; value=&quot;333&quot;/&gt;&lt;/object&gt;&lt;object type=&quot;3&quot; unique_id=&quot;10610&quot;&gt;&lt;property id=&quot;20148&quot; value=&quot;5&quot;/&gt;&lt;property id=&quot;20300&quot; value=&quot;Slide 9&quot;/&gt;&lt;property id=&quot;20307&quot; value=&quot;275&quot;/&gt;&lt;/object&gt;&lt;object type=&quot;3&quot; unique_id=&quot;10611&quot;&gt;&lt;property id=&quot;20148&quot; value=&quot;5&quot;/&gt;&lt;property id=&quot;20300&quot; value=&quot;Slide 10&quot;/&gt;&lt;property id=&quot;20307&quot; value=&quot;301&quot;/&gt;&lt;/object&gt;&lt;object type=&quot;3&quot; unique_id=&quot;10612&quot;&gt;&lt;property id=&quot;20148&quot; value=&quot;5&quot;/&gt;&lt;property id=&quot;20300&quot; value=&quot;Slide 11&quot;/&gt;&lt;property id=&quot;20307&quot; value=&quot;334&quot;/&gt;&lt;/object&gt;&lt;object type=&quot;3&quot; unique_id=&quot;10613&quot;&gt;&lt;property id=&quot;20148&quot; value=&quot;5&quot;/&gt;&lt;property id=&quot;20300&quot; value=&quot;Slide 12&quot;/&gt;&lt;property id=&quot;20307&quot; value=&quot;328&quot;/&gt;&lt;/object&gt;&lt;object type=&quot;3&quot; unique_id=&quot;10614&quot;&gt;&lt;property id=&quot;20148&quot; value=&quot;5&quot;/&gt;&lt;property id=&quot;20300&quot; value=&quot;Slide 13&quot;/&gt;&lt;property id=&quot;20307&quot; value=&quot;329&quot;/&gt;&lt;/object&gt;&lt;object type=&quot;3&quot; unique_id=&quot;10615&quot;&gt;&lt;property id=&quot;20148&quot; value=&quot;5&quot;/&gt;&lt;property id=&quot;20300&quot; value=&quot;Slide 14&quot;/&gt;&lt;property id=&quot;20307&quot; value=&quot;322&quot;/&gt;&lt;/object&gt;&lt;object type=&quot;3&quot; unique_id=&quot;10616&quot;&gt;&lt;property id=&quot;20148&quot; value=&quot;5&quot;/&gt;&lt;property id=&quot;20300&quot; value=&quot;Slide 15&quot;/&gt;&lt;property id=&quot;20307&quot; value=&quot;323&quot;/&gt;&lt;/object&gt;&lt;object type=&quot;3&quot; unique_id=&quot;10617&quot;&gt;&lt;property id=&quot;20148&quot; value=&quot;5&quot;/&gt;&lt;property id=&quot;20300&quot; value=&quot;Slide 16&quot;/&gt;&lt;property id=&quot;20307&quot; value=&quot;325&quot;/&gt;&lt;/object&gt;&lt;object type=&quot;3&quot; unique_id=&quot;10618&quot;&gt;&lt;property id=&quot;20148&quot; value=&quot;5&quot;/&gt;&lt;property id=&quot;20300&quot; value=&quot;Slide 17&quot;/&gt;&lt;property id=&quot;20307&quot; value=&quot;326&quot;/&gt;&lt;/object&gt;&lt;object type=&quot;3&quot; unique_id=&quot;10619&quot;&gt;&lt;property id=&quot;20148&quot; value=&quot;5&quot;/&gt;&lt;property id=&quot;20300&quot; value=&quot;Slide 18&quot;/&gt;&lt;property id=&quot;20307&quot; value=&quot;306&quot;/&gt;&lt;/object&gt;&lt;object type=&quot;3&quot; unique_id=&quot;10620&quot;&gt;&lt;property id=&quot;20148&quot; value=&quot;5&quot;/&gt;&lt;property id=&quot;20300&quot; value=&quot;Slide 19&quot;/&gt;&lt;property id=&quot;20307&quot; value=&quot;310&quot;/&gt;&lt;/object&gt;&lt;object type=&quot;3&quot; unique_id=&quot;10621&quot;&gt;&lt;property id=&quot;20148&quot; value=&quot;5&quot;/&gt;&lt;property id=&quot;20300&quot; value=&quot;Slide 20&quot;/&gt;&lt;property id=&quot;20307&quot; value=&quot;311&quot;/&gt;&lt;/object&gt;&lt;object type=&quot;3&quot; unique_id=&quot;10622&quot;&gt;&lt;property id=&quot;20148&quot; value=&quot;5&quot;/&gt;&lt;property id=&quot;20300&quot; value=&quot;Slide 21&quot;/&gt;&lt;property id=&quot;20307&quot; value=&quot;312&quot;/&gt;&lt;/object&gt;&lt;object type=&quot;3&quot; unique_id=&quot;10623&quot;&gt;&lt;property id=&quot;20148&quot; value=&quot;5&quot;/&gt;&lt;property id=&quot;20300&quot; value=&quot;Slide 22&quot;/&gt;&lt;property id=&quot;20307&quot; value=&quot;313&quot;/&gt;&lt;/object&gt;&lt;object type=&quot;3&quot; unique_id=&quot;10624&quot;&gt;&lt;property id=&quot;20148&quot; value=&quot;5&quot;/&gt;&lt;property id=&quot;20300&quot; value=&quot;Slide 23&quot;/&gt;&lt;property id=&quot;20307&quot; value=&quot;314&quot;/&gt;&lt;/object&gt;&lt;object type=&quot;3&quot; unique_id=&quot;10625&quot;&gt;&lt;property id=&quot;20148&quot; value=&quot;5&quot;/&gt;&lt;property id=&quot;20300&quot; value=&quot;Slide 24&quot;/&gt;&lt;property id=&quot;20307&quot; value=&quot;307&quot;/&gt;&lt;/object&gt;&lt;object type=&quot;3&quot; unique_id=&quot;10626&quot;&gt;&lt;property id=&quot;20148&quot; value=&quot;5&quot;/&gt;&lt;property id=&quot;20300&quot; value=&quot;Slide 25&quot;/&gt;&lt;property id=&quot;20307&quot; value=&quot;315&quot;/&gt;&lt;/object&gt;&lt;object type=&quot;3&quot; unique_id=&quot;10627&quot;&gt;&lt;property id=&quot;20148&quot; value=&quot;5&quot;/&gt;&lt;property id=&quot;20300&quot; value=&quot;Slide 26&quot;/&gt;&lt;property id=&quot;20307&quot; value=&quot;303&quot;/&gt;&lt;/object&gt;&lt;object type=&quot;3&quot; unique_id=&quot;10628&quot;&gt;&lt;property id=&quot;20148&quot; value=&quot;5&quot;/&gt;&lt;property id=&quot;20300&quot; value=&quot;Slide 27&quot;/&gt;&lt;property id=&quot;20307&quot; value=&quot;335&quot;/&gt;&lt;/object&gt;&lt;object type=&quot;3&quot; unique_id=&quot;10629&quot;&gt;&lt;property id=&quot;20148&quot; value=&quot;5&quot;/&gt;&lt;property id=&quot;20300&quot; value=&quot;Slide 28&quot;/&gt;&lt;property id=&quot;20307&quot; value=&quot;289&quot;/&gt;&lt;/object&gt;&lt;object type=&quot;3&quot; unique_id=&quot;10630&quot;&gt;&lt;property id=&quot;20148&quot; value=&quot;5&quot;/&gt;&lt;property id=&quot;20300&quot; value=&quot;Slide 29&quot;/&gt;&lt;property id=&quot;20307&quot; value=&quot;279&quot;/&gt;&lt;/object&gt;&lt;object type=&quot;3&quot; unique_id=&quot;10631&quot;&gt;&lt;property id=&quot;20148&quot; value=&quot;5&quot;/&gt;&lt;property id=&quot;20300&quot; value=&quot;Slide 30&quot;/&gt;&lt;property id=&quot;20307&quot; value=&quot;280&quot;/&gt;&lt;/object&gt;&lt;object type=&quot;3&quot; unique_id=&quot;10632&quot;&gt;&lt;property id=&quot;20148&quot; value=&quot;5&quot;/&gt;&lt;property id=&quot;20300&quot; value=&quot;Slide 31&quot;/&gt;&lt;property id=&quot;20307&quot; value=&quot;319&quot;/&gt;&lt;/object&gt;&lt;object type=&quot;3&quot; unique_id=&quot;10633&quot;&gt;&lt;property id=&quot;20148&quot; value=&quot;5&quot;/&gt;&lt;property id=&quot;20300&quot; value=&quot;Slide 32&quot;/&gt;&lt;property id=&quot;20307&quot; value=&quot;320&quot;/&gt;&lt;/object&gt;&lt;object type=&quot;3&quot; unique_id=&quot;10634&quot;&gt;&lt;property id=&quot;20148&quot; value=&quot;5&quot;/&gt;&lt;property id=&quot;20300&quot; value=&quot;Slide 33&quot;/&gt;&lt;property id=&quot;20307&quot; value=&quot;336&quot;/&gt;&lt;/object&gt;&lt;object type=&quot;3&quot; unique_id=&quot;10635&quot;&gt;&lt;property id=&quot;20148&quot; value=&quot;5&quot;/&gt;&lt;property id=&quot;20300&quot; value=&quot;Slide 34&quot;/&gt;&lt;property id=&quot;20307&quot; value=&quot;302&quot;/&gt;&lt;/object&gt;&lt;object type=&quot;3&quot; unique_id=&quot;10636&quot;&gt;&lt;property id=&quot;20148&quot; value=&quot;5&quot;/&gt;&lt;property id=&quot;20300&quot; value=&quot;Slide 35&quot;/&gt;&lt;property id=&quot;20307&quot; value=&quot;316&quot;/&gt;&lt;/object&gt;&lt;object type=&quot;3&quot; unique_id=&quot;10637&quot;&gt;&lt;property id=&quot;20148&quot; value=&quot;5&quot;/&gt;&lt;property id=&quot;20300&quot; value=&quot;Slide 36&quot;/&gt;&lt;property id=&quot;20307&quot; value=&quot;337&quot;/&gt;&lt;/object&gt;&lt;object type=&quot;3&quot; unique_id=&quot;10638&quot;&gt;&lt;property id=&quot;20148&quot; value=&quot;5&quot;/&gt;&lt;property id=&quot;20300&quot; value=&quot;Slide 37&quot;/&gt;&lt;property id=&quot;20307&quot; value=&quot;338&quot;/&gt;&lt;/object&gt;&lt;object type=&quot;3&quot; unique_id=&quot;10639&quot;&gt;&lt;property id=&quot;20148&quot; value=&quot;5&quot;/&gt;&lt;property id=&quot;20300&quot; value=&quot;Slide 38&quot;/&gt;&lt;property id=&quot;20307&quot; value=&quot;339&quot;/&gt;&lt;/object&gt;&lt;object type=&quot;3&quot; unique_id=&quot;10640&quot;&gt;&lt;property id=&quot;20148&quot; value=&quot;5&quot;/&gt;&lt;property id=&quot;20300&quot; value=&quot;Slide 39&quot;/&gt;&lt;property id=&quot;20307&quot; value=&quot;298&quot;/&gt;&lt;/object&gt;&lt;/object&gt;&lt;/object&gt;&lt;/database&gt;"/>
</p:tagLst>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0000"/>
        </a:solidFill>
        <a:ln w="9525" cap="flat" cmpd="sng" algn="ctr">
          <a:solidFill>
            <a:schemeClr val="tx1"/>
          </a:solidFill>
          <a:prstDash val="solid"/>
          <a:round/>
          <a:headEnd type="none" w="med" len="med"/>
          <a:tailEnd type="triangl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0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rgbClr val="FF0000"/>
        </a:solidFill>
        <a:ln w="9525" cap="flat" cmpd="sng" algn="ctr">
          <a:solidFill>
            <a:schemeClr val="tx1"/>
          </a:solidFill>
          <a:prstDash val="solid"/>
          <a:round/>
          <a:headEnd type="none" w="med" len="med"/>
          <a:tailEnd type="triangl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0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4073</TotalTime>
  <Words>1991</Words>
  <Application>Microsoft Office PowerPoint</Application>
  <PresentationFormat>On-screen Show (4:3)</PresentationFormat>
  <Paragraphs>330</Paragraphs>
  <Slides>39</Slides>
  <Notes>39</Notes>
  <HiddenSlides>0</HiddenSlides>
  <MMClips>0</MMClips>
  <ScaleCrop>false</ScaleCrop>
  <HeadingPairs>
    <vt:vector size="8" baseType="variant">
      <vt:variant>
        <vt:lpstr>Fonts Used</vt:lpstr>
      </vt:variant>
      <vt:variant>
        <vt:i4>7</vt:i4>
      </vt:variant>
      <vt:variant>
        <vt:lpstr>Theme</vt:lpstr>
      </vt:variant>
      <vt:variant>
        <vt:i4>2</vt:i4>
      </vt:variant>
      <vt:variant>
        <vt:lpstr>Embedded OLE Servers</vt:lpstr>
      </vt:variant>
      <vt:variant>
        <vt:i4>1</vt:i4>
      </vt:variant>
      <vt:variant>
        <vt:lpstr>Slide Titles</vt:lpstr>
      </vt:variant>
      <vt:variant>
        <vt:i4>39</vt:i4>
      </vt:variant>
    </vt:vector>
  </HeadingPairs>
  <TitlesOfParts>
    <vt:vector size="49" baseType="lpstr">
      <vt:lpstr>Arial</vt:lpstr>
      <vt:lpstr>Barclays Sans</vt:lpstr>
      <vt:lpstr>Expert Sans Regular</vt:lpstr>
      <vt:lpstr>Monotype Sorts</vt:lpstr>
      <vt:lpstr>Times New Roman</vt:lpstr>
      <vt:lpstr>Verdana</vt:lpstr>
      <vt:lpstr>Wingdings</vt:lpstr>
      <vt:lpstr>Default Design</vt:lpstr>
      <vt:lpstr>1_Default Design</vt:lpstr>
      <vt:lpstr>Worksheet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Operations management</vt:lpstr>
    </vt:vector>
  </TitlesOfParts>
  <Company>Warwick Business School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Preferred Customer</dc:creator>
  <cp:lastModifiedBy>Irina Neaga</cp:lastModifiedBy>
  <cp:revision>167</cp:revision>
  <dcterms:created xsi:type="dcterms:W3CDTF">2003-02-06T18:02:32Z</dcterms:created>
  <dcterms:modified xsi:type="dcterms:W3CDTF">2018-01-22T15:04:56Z</dcterms:modified>
</cp:coreProperties>
</file>