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sldIdLst>
    <p:sldId id="269" r:id="rId5"/>
    <p:sldId id="320" r:id="rId6"/>
    <p:sldId id="319" r:id="rId7"/>
    <p:sldId id="287" r:id="rId8"/>
    <p:sldId id="310" r:id="rId9"/>
    <p:sldId id="318" r:id="rId10"/>
    <p:sldId id="323" r:id="rId11"/>
    <p:sldId id="377" r:id="rId12"/>
    <p:sldId id="379" r:id="rId13"/>
    <p:sldId id="378" r:id="rId14"/>
    <p:sldId id="544" r:id="rId15"/>
    <p:sldId id="312" r:id="rId16"/>
    <p:sldId id="282" r:id="rId17"/>
    <p:sldId id="381" r:id="rId18"/>
    <p:sldId id="314" r:id="rId19"/>
    <p:sldId id="382" r:id="rId20"/>
    <p:sldId id="307" r:id="rId21"/>
    <p:sldId id="380" r:id="rId22"/>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20"/>
            <p14:sldId id="319"/>
            <p14:sldId id="287"/>
            <p14:sldId id="310"/>
            <p14:sldId id="318"/>
            <p14:sldId id="323"/>
            <p14:sldId id="377"/>
            <p14:sldId id="379"/>
            <p14:sldId id="378"/>
            <p14:sldId id="544"/>
            <p14:sldId id="312"/>
            <p14:sldId id="282"/>
            <p14:sldId id="381"/>
            <p14:sldId id="314"/>
            <p14:sldId id="382"/>
            <p14:sldId id="307"/>
            <p14:sldId id="38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600" autoAdjust="0"/>
    <p:restoredTop sz="86667" autoAdjust="0"/>
  </p:normalViewPr>
  <p:slideViewPr>
    <p:cSldViewPr snapToGrid="0">
      <p:cViewPr varScale="1">
        <p:scale>
          <a:sx n="97" d="100"/>
          <a:sy n="97" d="100"/>
        </p:scale>
        <p:origin x="732" y="78"/>
      </p:cViewPr>
      <p:guideLst/>
    </p:cSldViewPr>
  </p:slideViewPr>
  <p:notesTextViewPr>
    <p:cViewPr>
      <p:scale>
        <a:sx n="1" d="1"/>
        <a:sy n="1" d="1"/>
      </p:scale>
      <p:origin x="0" y="0"/>
    </p:cViewPr>
  </p:notesTextViewPr>
  <p:sorterViewPr>
    <p:cViewPr>
      <p:scale>
        <a:sx n="100" d="100"/>
        <a:sy n="100" d="100"/>
      </p:scale>
      <p:origin x="0" y="-5579"/>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400" dirty="0"/>
            <a:t>Y</a:t>
          </a:r>
          <a:r>
            <a:rPr lang="en-GB" sz="2400" b="0" i="0" dirty="0"/>
            <a:t>our project should help you to develop new up-to-date skills.</a:t>
          </a:r>
          <a:endParaRPr lang="en-US" sz="2400" dirty="0"/>
        </a:p>
      </dgm:t>
    </dgm:pt>
    <dgm:pt modelId="{AC9B2D14-2181-4D8D-9733-4D7AF06960C9}" type="parTrans" cxnId="{C8512C03-FB01-4B06-A6C3-B6B1FC17AA4F}">
      <dgm:prSet/>
      <dgm:spPr/>
      <dgm:t>
        <a:bodyPr/>
        <a:lstStyle/>
        <a:p>
          <a:endParaRPr lang="en-US" sz="2000"/>
        </a:p>
      </dgm:t>
    </dgm:pt>
    <dgm:pt modelId="{EEBDF1D6-CF30-4C98-9701-9ED73B327715}" type="sibTrans" cxnId="{C8512C03-FB01-4B06-A6C3-B6B1FC17AA4F}">
      <dgm:prSet/>
      <dgm:spPr/>
      <dgm:t>
        <a:bodyPr/>
        <a:lstStyle/>
        <a:p>
          <a:endParaRPr lang="en-US" sz="2000"/>
        </a:p>
      </dgm:t>
    </dgm:pt>
    <dgm:pt modelId="{ACC30149-A0D7-4084-A28A-55DDE8F7A206}">
      <dgm:prSet custT="1"/>
      <dgm:spPr/>
      <dgm:t>
        <a:bodyPr/>
        <a:lstStyle/>
        <a:p>
          <a:r>
            <a:rPr lang="en-GB" sz="2400" dirty="0"/>
            <a:t>Your project should be of interest to you and Computing related.</a:t>
          </a:r>
          <a:endParaRPr lang="en-US" sz="2400" dirty="0"/>
        </a:p>
      </dgm:t>
    </dgm:pt>
    <dgm:pt modelId="{2E31A5D9-3B0F-4EC2-B71C-6AE5A88F227E}" type="parTrans" cxnId="{DCF2021B-4624-4A1A-A008-32890186271B}">
      <dgm:prSet/>
      <dgm:spPr/>
      <dgm:t>
        <a:bodyPr/>
        <a:lstStyle/>
        <a:p>
          <a:endParaRPr lang="en-US" sz="2000"/>
        </a:p>
      </dgm:t>
    </dgm:pt>
    <dgm:pt modelId="{B4956820-6CBC-4F47-8342-8973D7BFE626}" type="sibTrans" cxnId="{DCF2021B-4624-4A1A-A008-32890186271B}">
      <dgm:prSet/>
      <dgm:spPr/>
      <dgm:t>
        <a:bodyPr/>
        <a:lstStyle/>
        <a:p>
          <a:endParaRPr lang="en-US" sz="2000"/>
        </a:p>
      </dgm:t>
    </dgm:pt>
    <dgm:pt modelId="{2F20DD2C-26C9-4B05-8489-7619FF83DB10}">
      <dgm:prSet custT="1"/>
      <dgm:spPr/>
      <dgm:t>
        <a:bodyPr/>
        <a:lstStyle/>
        <a:p>
          <a:r>
            <a:rPr lang="en-GB" sz="2400" dirty="0"/>
            <a:t>In addition to learning new skills, your project will need to have a purpose, to add value and benefit society in some way.</a:t>
          </a:r>
          <a:endParaRPr lang="en-US" sz="2400" dirty="0"/>
        </a:p>
      </dgm:t>
    </dgm:pt>
    <dgm:pt modelId="{482A0B00-F1D6-4F91-B2A9-CAE908DF7B47}" type="parTrans" cxnId="{C4C28DA5-2A86-476A-8B8D-EA13D07ECB9A}">
      <dgm:prSet/>
      <dgm:spPr/>
      <dgm:t>
        <a:bodyPr/>
        <a:lstStyle/>
        <a:p>
          <a:endParaRPr lang="en-US" sz="2000"/>
        </a:p>
      </dgm:t>
    </dgm:pt>
    <dgm:pt modelId="{99BB0756-B5AF-49E2-9D31-81F8F09FEDA9}" type="sibTrans" cxnId="{C4C28DA5-2A86-476A-8B8D-EA13D07ECB9A}">
      <dgm:prSet/>
      <dgm:spPr/>
      <dgm:t>
        <a:bodyPr/>
        <a:lstStyle/>
        <a:p>
          <a:endParaRPr lang="en-US" sz="2000"/>
        </a:p>
      </dgm:t>
    </dgm:pt>
    <dgm:pt modelId="{AFB1AC5B-913F-4A29-8F5D-61C2623B7A75}">
      <dgm:prSet custT="1"/>
      <dgm:spPr/>
      <dgm:t>
        <a:bodyPr/>
        <a:lstStyle/>
        <a:p>
          <a:r>
            <a:rPr lang="en-GB" sz="2400" dirty="0"/>
            <a:t>Be careful to appropriately scope your project. E.g. Appropriate for Level 6  project - appropriate consideration for time, budget resources etc.</a:t>
          </a:r>
          <a:endParaRPr lang="en-US" sz="2400" dirty="0"/>
        </a:p>
      </dgm:t>
    </dgm:pt>
    <dgm:pt modelId="{37C5C664-97C5-4557-BBB9-58CBC17AADEF}" type="parTrans" cxnId="{4D2E29CC-B81D-4241-8B2A-42EDB3B0028D}">
      <dgm:prSet/>
      <dgm:spPr/>
      <dgm:t>
        <a:bodyPr/>
        <a:lstStyle/>
        <a:p>
          <a:endParaRPr lang="en-US" sz="2000"/>
        </a:p>
      </dgm:t>
    </dgm:pt>
    <dgm:pt modelId="{306C3A29-657B-4109-9A33-697B32B0774F}" type="sibTrans" cxnId="{4D2E29CC-B81D-4241-8B2A-42EDB3B0028D}">
      <dgm:prSet/>
      <dgm:spPr/>
      <dgm:t>
        <a:bodyPr/>
        <a:lstStyle/>
        <a:p>
          <a:endParaRPr lang="en-US" sz="20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a:t>
          </a:r>
          <a:r>
            <a:rPr lang="en-GB" sz="2400" b="0" i="0" kern="1200" dirty="0"/>
            <a:t>our project should help you to develop new up-to-date skills.</a:t>
          </a:r>
          <a:endParaRPr lang="en-US" sz="24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should be of interest to you and Computing related.</a:t>
          </a:r>
          <a:endParaRPr lang="en-US" sz="24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In addition to learning new skills, your project will need to have a purpose, to add value and benefit society in some way.</a:t>
          </a:r>
          <a:endParaRPr lang="en-US" sz="24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Be careful to appropriately scope your project. E.g. Appropriate for Level 6  project - appropriate consideration for time, budget resources etc.</a:t>
          </a:r>
          <a:endParaRPr lang="en-US" sz="2400" kern="1200" dirty="0"/>
        </a:p>
      </dsp:txBody>
      <dsp:txXfrm>
        <a:off x="1113940" y="3618592"/>
        <a:ext cx="9392515" cy="9644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27/05/2025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Note: Whereas each session is timetabled for x2hrs, it is unlikely that they will take the full allocated time.</a:t>
            </a:r>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2212947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5/27/2025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achonline.ca/tools-trends/breakthrough-innovations-worlds-open-universities"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policyoptions.irpp.org/magazines/innovation-nation/the-innovation-riddle/"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hyperlink" Target="https://policyoptions.irpp.org/magazines/clearing-the-air/gold-et-al/" TargetMode="External"/><Relationship Id="rId7" Type="http://schemas.openxmlformats.org/officeDocument/2006/relationships/hyperlink" Target="https://www.peoplematters.in/article/entrepreneurship-start-ups/innovation-and-entrepreneurship-16586" TargetMode="Externa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hyperlink" Target="https://policyoptions.irpp.org/magazines/innovation-nation/the-innovation-riddle/" TargetMode="External"/><Relationship Id="rId4" Type="http://schemas.openxmlformats.org/officeDocument/2006/relationships/image" Target="../media/image15.jpeg"/><Relationship Id="rId9"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moodle.uwtsd.ac.uk/course/view.php?id=1138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moodle.uwtsd.ac.uk/" TargetMode="Externa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svg"/><Relationship Id="rId7" Type="http://schemas.openxmlformats.org/officeDocument/2006/relationships/image" Target="../media/image35.svg"/><Relationship Id="rId2" Type="http://schemas.openxmlformats.org/officeDocument/2006/relationships/image" Target="../media/image30.png"/><Relationship Id="rId1" Type="http://schemas.openxmlformats.org/officeDocument/2006/relationships/slideLayout" Target="../slideLayouts/slideLayout9.xml"/><Relationship Id="rId6" Type="http://schemas.openxmlformats.org/officeDocument/2006/relationships/image" Target="../media/image34.png"/><Relationship Id="rId5" Type="http://schemas.openxmlformats.org/officeDocument/2006/relationships/image" Target="../media/image33.svg"/><Relationship Id="rId4" Type="http://schemas.openxmlformats.org/officeDocument/2006/relationships/image" Target="../media/image32.png"/><Relationship Id="rId9" Type="http://schemas.openxmlformats.org/officeDocument/2006/relationships/image" Target="../media/image37.svg"/></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digitalskills.uwtsd.ac.uk/resource/create-a-notebook-in-onenote/" TargetMode="External"/><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1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890337" y="1972553"/>
            <a:ext cx="4039471" cy="2233686"/>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t>Changemakers: Creativity &amp; Value Creation.</a:t>
            </a:r>
            <a:endParaRPr lang="en-US" sz="50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US" dirty="0"/>
              <a:t>Creativity &amp; Innovation in the 21</a:t>
            </a:r>
            <a:r>
              <a:rPr lang="en-US" baseline="30000" dirty="0"/>
              <a:t>st</a:t>
            </a:r>
            <a:r>
              <a:rPr lang="en-US" dirty="0"/>
              <a:t> Century.</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a:extLst>
              <a:ext uri="{FF2B5EF4-FFF2-40B4-BE49-F238E27FC236}">
                <a16:creationId xmlns:a16="http://schemas.microsoft.com/office/drawing/2014/main" id="{53A1EC75-207A-48A6-B549-9EFD13CD14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403" r="324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solidFill>
            <a:srgbClr val="FFFF00"/>
          </a:solidFill>
        </p:spPr>
      </p:pic>
      <p:sp>
        <p:nvSpPr>
          <p:cNvPr id="6" name="TextBox 5">
            <a:extLst>
              <a:ext uri="{FF2B5EF4-FFF2-40B4-BE49-F238E27FC236}">
                <a16:creationId xmlns:a16="http://schemas.microsoft.com/office/drawing/2014/main" id="{BFE9D26E-B7A6-48C5-8C36-002D12A90D4D}"/>
              </a:ext>
            </a:extLst>
          </p:cNvPr>
          <p:cNvSpPr txBox="1"/>
          <p:nvPr/>
        </p:nvSpPr>
        <p:spPr>
          <a:xfrm>
            <a:off x="10787448" y="6704102"/>
            <a:ext cx="1404552" cy="153888"/>
          </a:xfrm>
          <a:prstGeom prst="rect">
            <a:avLst/>
          </a:prstGeom>
          <a:solidFill>
            <a:srgbClr val="000000"/>
          </a:solidFill>
        </p:spPr>
        <p:txBody>
          <a:bodyPr wrap="none">
            <a:spAutoFit/>
          </a:bodyPr>
          <a:lstStyle/>
          <a:p>
            <a:r>
              <a:rPr lang="en-GB" sz="400" dirty="0">
                <a:hlinkClick r:id="rId3" tooltip="https://teachonline.ca/tools-trends/breakthrough-innovations-worlds-open-universities"/>
              </a:rPr>
              <a:t>This Photo</a:t>
            </a:r>
            <a:r>
              <a:rPr lang="en-GB" sz="400" dirty="0"/>
              <a:t> by Unknown Author is licensed under </a:t>
            </a:r>
            <a:r>
              <a:rPr lang="en-GB" sz="400" dirty="0">
                <a:hlinkClick r:id="rId4" tooltip="https://creativecommons.org/licenses/by-sa/3.0/"/>
              </a:rPr>
              <a:t>CC BY-SA</a:t>
            </a:r>
            <a:endParaRPr lang="en-GB" sz="400" dirty="0"/>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10;&#10;Description automatically generated">
            <a:extLst>
              <a:ext uri="{FF2B5EF4-FFF2-40B4-BE49-F238E27FC236}">
                <a16:creationId xmlns:a16="http://schemas.microsoft.com/office/drawing/2014/main" id="{552D5039-9A72-AC6E-3B38-147E6B6BCA8A}"/>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7" r="18391" b="1"/>
          <a:stretch/>
        </p:blipFill>
        <p:spPr>
          <a:xfrm>
            <a:off x="3" y="10"/>
            <a:ext cx="12191997" cy="6857990"/>
          </a:xfrm>
          <a:prstGeom prst="rect">
            <a:avLst/>
          </a:prstGeom>
        </p:spPr>
      </p:pic>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2005301" y="932324"/>
            <a:ext cx="9484225" cy="991998"/>
          </a:xfrm>
        </p:spPr>
        <p:txBody>
          <a:bodyPr>
            <a:normAutofit/>
          </a:bodyPr>
          <a:lstStyle/>
          <a:p>
            <a:r>
              <a:rPr lang="en-GB" sz="4000" u="sng" dirty="0">
                <a:latin typeface="Arial" panose="020B0604020202020204" pitchFamily="34" charset="0"/>
                <a:cs typeface="Times New Roman" panose="02020603050405020304" pitchFamily="18" charset="0"/>
              </a:rPr>
              <a:t>Introduction</a:t>
            </a:r>
            <a:endParaRPr lang="en-GB" sz="4000" u="sng" dirty="0"/>
          </a:p>
        </p:txBody>
      </p:sp>
      <p:grpSp>
        <p:nvGrpSpPr>
          <p:cNvPr id="72" name="Group 71">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73"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74"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75"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2005301" y="1924322"/>
            <a:ext cx="6078302" cy="4228155"/>
          </a:xfrm>
          <a:solidFill>
            <a:schemeClr val="bg1">
              <a:alpha val="50000"/>
            </a:schemeClr>
          </a:solidFill>
        </p:spPr>
        <p:txBody>
          <a:bodyPr>
            <a:normAutofit/>
          </a:bodyPr>
          <a:lstStyle/>
          <a:p>
            <a:pPr marL="0" indent="0">
              <a:lnSpc>
                <a:spcPct val="110000"/>
              </a:lnSpc>
              <a:spcBef>
                <a:spcPts val="0"/>
              </a:spcBef>
              <a:buNone/>
            </a:pPr>
            <a:r>
              <a:rPr lang="en-GB" sz="2400" dirty="0"/>
              <a:t>Welcome to the module: </a:t>
            </a:r>
            <a:br>
              <a:rPr lang="en-GB" sz="2400" dirty="0"/>
            </a:br>
            <a:r>
              <a:rPr lang="en-GB" sz="2400" b="1" dirty="0"/>
              <a:t>Changemakers: Creativity and Value Creation. </a:t>
            </a:r>
          </a:p>
          <a:p>
            <a:pPr marL="0" indent="0">
              <a:lnSpc>
                <a:spcPct val="110000"/>
              </a:lnSpc>
              <a:spcBef>
                <a:spcPts val="0"/>
              </a:spcBef>
              <a:buNone/>
            </a:pPr>
            <a:r>
              <a:rPr lang="en-GB" sz="2400" dirty="0"/>
              <a:t>In this slide deck we will look at the:</a:t>
            </a:r>
          </a:p>
          <a:p>
            <a:pPr lvl="2">
              <a:lnSpc>
                <a:spcPct val="110000"/>
              </a:lnSpc>
              <a:spcBef>
                <a:spcPts val="0"/>
              </a:spcBef>
            </a:pPr>
            <a:r>
              <a:rPr lang="en-GB" sz="2400" dirty="0"/>
              <a:t>Module Overview</a:t>
            </a:r>
          </a:p>
          <a:p>
            <a:pPr lvl="2">
              <a:lnSpc>
                <a:spcPct val="110000"/>
              </a:lnSpc>
              <a:spcBef>
                <a:spcPts val="0"/>
              </a:spcBef>
            </a:pPr>
            <a:r>
              <a:rPr lang="en-GB" sz="2400" dirty="0"/>
              <a:t>Module Assessment</a:t>
            </a:r>
          </a:p>
          <a:p>
            <a:pPr lvl="2">
              <a:lnSpc>
                <a:spcPct val="110000"/>
              </a:lnSpc>
              <a:spcBef>
                <a:spcPts val="0"/>
              </a:spcBef>
            </a:pPr>
            <a:r>
              <a:rPr lang="en-GB" sz="2400" dirty="0"/>
              <a:t>Structure of the module</a:t>
            </a:r>
          </a:p>
          <a:p>
            <a:pPr lvl="2">
              <a:lnSpc>
                <a:spcPct val="110000"/>
              </a:lnSpc>
              <a:spcBef>
                <a:spcPts val="0"/>
              </a:spcBef>
            </a:pPr>
            <a:r>
              <a:rPr lang="en-GB" sz="2400" dirty="0"/>
              <a:t>Correct Module on Moodle</a:t>
            </a:r>
          </a:p>
          <a:p>
            <a:pPr lvl="2">
              <a:lnSpc>
                <a:spcPct val="110000"/>
              </a:lnSpc>
              <a:spcBef>
                <a:spcPts val="0"/>
              </a:spcBef>
            </a:pPr>
            <a:r>
              <a:rPr lang="en-GB" sz="2400" dirty="0"/>
              <a:t>Online learning content</a:t>
            </a:r>
          </a:p>
          <a:p>
            <a:pPr lvl="2">
              <a:lnSpc>
                <a:spcPct val="110000"/>
              </a:lnSpc>
              <a:spcBef>
                <a:spcPts val="0"/>
              </a:spcBef>
            </a:pPr>
            <a:r>
              <a:rPr lang="en-GB" sz="2400" dirty="0"/>
              <a:t>Q&amp;A.</a:t>
            </a:r>
          </a:p>
          <a:p>
            <a:pPr>
              <a:lnSpc>
                <a:spcPct val="110000"/>
              </a:lnSpc>
              <a:spcBef>
                <a:spcPts val="0"/>
              </a:spcBef>
            </a:pPr>
            <a:endParaRPr lang="en-GB" sz="2400" dirty="0"/>
          </a:p>
          <a:p>
            <a:pPr>
              <a:lnSpc>
                <a:spcPct val="110000"/>
              </a:lnSpc>
              <a:spcBef>
                <a:spcPts val="0"/>
              </a:spcBef>
            </a:pPr>
            <a:endParaRPr lang="en-GB" sz="2400" dirty="0"/>
          </a:p>
        </p:txBody>
      </p:sp>
      <p:sp>
        <p:nvSpPr>
          <p:cNvPr id="5" name="TextBox 4">
            <a:extLst>
              <a:ext uri="{FF2B5EF4-FFF2-40B4-BE49-F238E27FC236}">
                <a16:creationId xmlns:a16="http://schemas.microsoft.com/office/drawing/2014/main" id="{C37B4D8A-8DE1-FF21-59A5-E0009861561F}"/>
              </a:ext>
            </a:extLst>
          </p:cNvPr>
          <p:cNvSpPr txBox="1"/>
          <p:nvPr/>
        </p:nvSpPr>
        <p:spPr>
          <a:xfrm>
            <a:off x="9865722"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olicyoptions.irpp.org/magazines/innovation-nation/the-innovation-ridd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407287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descr="Light bulb on yellow background with sketched light beams and cord">
            <a:extLst>
              <a:ext uri="{FF2B5EF4-FFF2-40B4-BE49-F238E27FC236}">
                <a16:creationId xmlns:a16="http://schemas.microsoft.com/office/drawing/2014/main" id="{2392D7C4-1437-4222-B128-A40DFBC69BB3}"/>
              </a:ext>
            </a:extLst>
          </p:cNvPr>
          <p:cNvPicPr>
            <a:picLocks noChangeAspect="1"/>
          </p:cNvPicPr>
          <p:nvPr/>
        </p:nvPicPr>
        <p:blipFill rotWithShape="1">
          <a:blip r:embed="rId2"/>
          <a:srcRect t="16851" r="9091"/>
          <a:stretch/>
        </p:blipFill>
        <p:spPr>
          <a:xfrm>
            <a:off x="0" y="10"/>
            <a:ext cx="12191980" cy="6857990"/>
          </a:xfrm>
          <a:prstGeom prst="rect">
            <a:avLst/>
          </a:prstGeom>
        </p:spPr>
      </p:pic>
      <p:sp>
        <p:nvSpPr>
          <p:cNvPr id="68" name="Rectangle 67">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625864" y="499015"/>
            <a:ext cx="6619811" cy="1344975"/>
          </a:xfrm>
        </p:spPr>
        <p:txBody>
          <a:bodyPr>
            <a:normAutofit/>
          </a:bodyPr>
          <a:lstStyle/>
          <a:p>
            <a:r>
              <a:rPr lang="en-GB" sz="4000" b="1" u="sng" dirty="0">
                <a:effectLst/>
                <a:ea typeface="Arial" panose="020B0604020202020204" pitchFamily="34" charset="0"/>
                <a:cs typeface="Times New Roman" panose="02020603050405020304" pitchFamily="18" charset="0"/>
              </a:rPr>
              <a:t>Module topics:</a:t>
            </a:r>
            <a:endParaRPr lang="en-GB" sz="4000" b="1" u="sng" dirty="0"/>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692076" y="1668281"/>
            <a:ext cx="6944399" cy="3773010"/>
          </a:xfrm>
        </p:spPr>
        <p:txBody>
          <a:bodyPr>
            <a:normAutofit/>
          </a:bodyPr>
          <a:lstStyle/>
          <a:p>
            <a:pPr marL="0" indent="0">
              <a:spcBef>
                <a:spcPts val="600"/>
              </a:spcBef>
              <a:spcAft>
                <a:spcPts val="600"/>
              </a:spcAft>
              <a:buNone/>
            </a:pPr>
            <a:r>
              <a:rPr lang="en-GB" b="1" dirty="0"/>
              <a:t>The module is about:</a:t>
            </a:r>
          </a:p>
          <a:p>
            <a:pPr>
              <a:spcBef>
                <a:spcPts val="600"/>
              </a:spcBef>
              <a:spcAft>
                <a:spcPts val="600"/>
              </a:spcAft>
            </a:pPr>
            <a:r>
              <a:rPr lang="en-GB" dirty="0"/>
              <a:t>Innovation</a:t>
            </a:r>
          </a:p>
          <a:p>
            <a:pPr>
              <a:spcBef>
                <a:spcPts val="600"/>
              </a:spcBef>
              <a:spcAft>
                <a:spcPts val="600"/>
              </a:spcAft>
            </a:pPr>
            <a:r>
              <a:rPr lang="en-GB" dirty="0"/>
              <a:t>New &amp; Emerging Technology</a:t>
            </a:r>
          </a:p>
          <a:p>
            <a:pPr>
              <a:spcBef>
                <a:spcPts val="600"/>
              </a:spcBef>
              <a:spcAft>
                <a:spcPts val="600"/>
              </a:spcAft>
            </a:pPr>
            <a:r>
              <a:rPr lang="en-GB" dirty="0"/>
              <a:t>Project ideas / Personal interest</a:t>
            </a:r>
          </a:p>
          <a:p>
            <a:pPr>
              <a:spcBef>
                <a:spcPts val="600"/>
              </a:spcBef>
              <a:spcAft>
                <a:spcPts val="600"/>
              </a:spcAft>
            </a:pPr>
            <a:r>
              <a:rPr lang="en-GB" dirty="0"/>
              <a:t>Research Methods (L6 Project Proposal prep)</a:t>
            </a:r>
          </a:p>
          <a:p>
            <a:pPr>
              <a:spcBef>
                <a:spcPts val="600"/>
              </a:spcBef>
              <a:spcAft>
                <a:spcPts val="600"/>
              </a:spcAft>
            </a:pPr>
            <a:r>
              <a:rPr lang="en-GB" dirty="0"/>
              <a:t>Project Management</a:t>
            </a:r>
          </a:p>
          <a:p>
            <a:pPr>
              <a:spcBef>
                <a:spcPts val="600"/>
              </a:spcBef>
              <a:spcAft>
                <a:spcPts val="600"/>
              </a:spcAft>
            </a:pPr>
            <a:r>
              <a:rPr lang="en-GB" dirty="0"/>
              <a:t>Enterprise &amp; Technology</a:t>
            </a:r>
          </a:p>
        </p:txBody>
      </p:sp>
    </p:spTree>
    <p:extLst>
      <p:ext uri="{BB962C8B-B14F-4D97-AF65-F5344CB8AC3E}">
        <p14:creationId xmlns:p14="http://schemas.microsoft.com/office/powerpoint/2010/main" val="539074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631549" y="469557"/>
            <a:ext cx="4784796" cy="1330840"/>
          </a:xfrm>
        </p:spPr>
        <p:txBody>
          <a:bodyPr>
            <a:normAutofit/>
          </a:bodyPr>
          <a:lstStyle/>
          <a:p>
            <a:r>
              <a:rPr lang="en-GB" u="sng" dirty="0">
                <a:effectLst/>
                <a:latin typeface="Arial" panose="020B0604020202020204" pitchFamily="34" charset="0"/>
                <a:ea typeface="Arial" panose="020B0604020202020204" pitchFamily="34" charset="0"/>
                <a:cs typeface="Times New Roman" panose="02020603050405020304" pitchFamily="18" charset="0"/>
              </a:rPr>
              <a:t>Module </a:t>
            </a:r>
            <a:r>
              <a:rPr lang="en-GB" u="sng" dirty="0">
                <a:latin typeface="Arial" panose="020B0604020202020204" pitchFamily="34" charset="0"/>
                <a:ea typeface="Arial" panose="020B0604020202020204" pitchFamily="34" charset="0"/>
                <a:cs typeface="Times New Roman" panose="02020603050405020304" pitchFamily="18" charset="0"/>
              </a:rPr>
              <a:t>Aim</a:t>
            </a:r>
            <a:r>
              <a:rPr lang="en-GB" u="sng" dirty="0">
                <a:effectLst/>
                <a:latin typeface="Arial" panose="020B0604020202020204" pitchFamily="34" charset="0"/>
                <a:ea typeface="Arial" panose="020B0604020202020204" pitchFamily="34" charset="0"/>
                <a:cs typeface="Times New Roman" panose="02020603050405020304" pitchFamily="18" charset="0"/>
              </a:rPr>
              <a:t>:</a:t>
            </a:r>
            <a:endParaRPr lang="en-GB" u="sng" dirty="0"/>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891171" y="1722607"/>
            <a:ext cx="7709131" cy="4283538"/>
          </a:xfrm>
        </p:spPr>
        <p:txBody>
          <a:bodyPr>
            <a:normAutofit fontScale="92500" lnSpcReduction="10000"/>
          </a:bodyPr>
          <a:lstStyle/>
          <a:p>
            <a:pPr>
              <a:spcBef>
                <a:spcPts val="600"/>
              </a:spcBef>
              <a:spcAft>
                <a:spcPts val="600"/>
              </a:spcAft>
            </a:pPr>
            <a:r>
              <a:rPr lang="en-GB" dirty="0"/>
              <a:t>The aim of the module is: </a:t>
            </a:r>
            <a:r>
              <a:rPr lang="en-GB" b="1" dirty="0"/>
              <a:t>To design and develop innovative solutions that add value to society</a:t>
            </a:r>
            <a:r>
              <a:rPr lang="en-GB" dirty="0"/>
              <a:t>. In our case: ‘</a:t>
            </a:r>
            <a:r>
              <a:rPr lang="en-GB" dirty="0">
                <a:solidFill>
                  <a:schemeClr val="bg1"/>
                </a:solidFill>
                <a:highlight>
                  <a:srgbClr val="FFFF00"/>
                </a:highlight>
              </a:rPr>
              <a:t>Computing solutions</a:t>
            </a:r>
            <a:r>
              <a:rPr lang="en-GB" dirty="0"/>
              <a:t>’.</a:t>
            </a:r>
          </a:p>
          <a:p>
            <a:pPr>
              <a:spcBef>
                <a:spcPts val="600"/>
              </a:spcBef>
              <a:spcAft>
                <a:spcPts val="600"/>
              </a:spcAft>
            </a:pPr>
            <a:r>
              <a:rPr lang="en-GB" dirty="0"/>
              <a:t>Upon the successful completion of this module, you will be able to:</a:t>
            </a:r>
          </a:p>
          <a:p>
            <a:pPr lvl="1">
              <a:spcBef>
                <a:spcPts val="600"/>
              </a:spcBef>
              <a:spcAft>
                <a:spcPts val="600"/>
              </a:spcAft>
              <a:buFont typeface="Courier New" panose="02070309020205020404" pitchFamily="49" charset="0"/>
              <a:buChar char="o"/>
            </a:pPr>
            <a:r>
              <a:rPr lang="en-GB" sz="2800" dirty="0"/>
              <a:t>Demonstrate knowledge and a critical understanding of creativity &amp; innovation and recognise the value &amp; contribution creativity makes to society.</a:t>
            </a:r>
          </a:p>
          <a:p>
            <a:pPr lvl="1">
              <a:spcBef>
                <a:spcPts val="600"/>
              </a:spcBef>
              <a:spcAft>
                <a:spcPts val="600"/>
              </a:spcAft>
              <a:buFont typeface="Courier New" panose="02070309020205020404" pitchFamily="49" charset="0"/>
              <a:buChar char="o"/>
            </a:pPr>
            <a:r>
              <a:rPr lang="en-GB" sz="2800" dirty="0"/>
              <a:t>Apply creative thinking to develop Computing solutions.</a:t>
            </a:r>
          </a:p>
        </p:txBody>
      </p:sp>
      <p:pic>
        <p:nvPicPr>
          <p:cNvPr id="5" name="Graphic 4" descr="Lightbulb and gear outline">
            <a:extLst>
              <a:ext uri="{FF2B5EF4-FFF2-40B4-BE49-F238E27FC236}">
                <a16:creationId xmlns:a16="http://schemas.microsoft.com/office/drawing/2014/main" id="{F1896F8C-CAF2-5A17-60C4-E6DBCBF14B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9412" y="1428702"/>
            <a:ext cx="3642762" cy="3642762"/>
          </a:xfrm>
          <a:prstGeom prst="rect">
            <a:avLst/>
          </a:prstGeom>
        </p:spPr>
      </p:pic>
    </p:spTree>
    <p:extLst>
      <p:ext uri="{BB962C8B-B14F-4D97-AF65-F5344CB8AC3E}">
        <p14:creationId xmlns:p14="http://schemas.microsoft.com/office/powerpoint/2010/main" val="4147325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descr="Light bulb on yellow background with sketched light beams and cord">
            <a:extLst>
              <a:ext uri="{FF2B5EF4-FFF2-40B4-BE49-F238E27FC236}">
                <a16:creationId xmlns:a16="http://schemas.microsoft.com/office/drawing/2014/main" id="{2392D7C4-1437-4222-B128-A40DFBC69BB3}"/>
              </a:ext>
            </a:extLst>
          </p:cNvPr>
          <p:cNvPicPr>
            <a:picLocks noChangeAspect="1"/>
          </p:cNvPicPr>
          <p:nvPr/>
        </p:nvPicPr>
        <p:blipFill rotWithShape="1">
          <a:blip r:embed="rId2"/>
          <a:srcRect l="53487" r="8636"/>
          <a:stretch/>
        </p:blipFill>
        <p:spPr>
          <a:xfrm>
            <a:off x="9446148" y="10"/>
            <a:ext cx="2745852"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421418" y="338387"/>
            <a:ext cx="6831188" cy="1322887"/>
          </a:xfrm>
        </p:spPr>
        <p:txBody>
          <a:bodyPr>
            <a:normAutofit/>
          </a:bodyPr>
          <a:lstStyle/>
          <a:p>
            <a:r>
              <a:rPr lang="en-GB" u="sng" dirty="0">
                <a:effectLst/>
                <a:latin typeface="Arial" panose="020B0604020202020204" pitchFamily="34" charset="0"/>
                <a:ea typeface="Arial" panose="020B0604020202020204" pitchFamily="34" charset="0"/>
                <a:cs typeface="Times New Roman" panose="02020603050405020304" pitchFamily="18" charset="0"/>
              </a:rPr>
              <a:t>Module Overview:</a:t>
            </a:r>
            <a:endParaRPr lang="en-GB" u="sng" dirty="0"/>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421418" y="1475745"/>
            <a:ext cx="9234116" cy="4771240"/>
          </a:xfrm>
        </p:spPr>
        <p:txBody>
          <a:bodyPr>
            <a:noAutofit/>
          </a:bodyPr>
          <a:lstStyle/>
          <a:p>
            <a:pPr>
              <a:spcBef>
                <a:spcPts val="600"/>
              </a:spcBef>
              <a:spcAft>
                <a:spcPts val="600"/>
              </a:spcAft>
            </a:pPr>
            <a:r>
              <a:rPr lang="en-GB" sz="2400" dirty="0"/>
              <a:t>New Technologies add value and enhance many areas of our lives.</a:t>
            </a:r>
          </a:p>
          <a:p>
            <a:pPr>
              <a:spcBef>
                <a:spcPts val="600"/>
              </a:spcBef>
              <a:spcAft>
                <a:spcPts val="600"/>
              </a:spcAft>
            </a:pPr>
            <a:r>
              <a:rPr lang="en-GB" sz="2400" dirty="0"/>
              <a:t>The module is designed to help you to develop new ideas, articulate how they add value to society and to develop your innovation and project management skills, and pursue the new ideas/opportunities.</a:t>
            </a:r>
          </a:p>
          <a:p>
            <a:pPr>
              <a:spcBef>
                <a:spcPts val="600"/>
              </a:spcBef>
              <a:spcAft>
                <a:spcPts val="600"/>
              </a:spcAft>
            </a:pPr>
            <a:r>
              <a:rPr lang="en-GB" sz="2400" dirty="0"/>
              <a:t>These skills include creative problem-solving to develop practical innovative solutions.</a:t>
            </a:r>
          </a:p>
          <a:p>
            <a:pPr>
              <a:spcBef>
                <a:spcPts val="600"/>
              </a:spcBef>
              <a:spcAft>
                <a:spcPts val="600"/>
              </a:spcAft>
              <a:buClr>
                <a:schemeClr val="tx1"/>
              </a:buClr>
            </a:pPr>
            <a:r>
              <a:rPr lang="en-GB" sz="2400" dirty="0">
                <a:solidFill>
                  <a:schemeClr val="bg1"/>
                </a:solidFill>
                <a:highlight>
                  <a:srgbClr val="FFFF00"/>
                </a:highlight>
              </a:rPr>
              <a:t>During the course of the module, you will be tasked with creating an idea and designing a solution that could add value to society.</a:t>
            </a:r>
          </a:p>
          <a:p>
            <a:pPr>
              <a:spcBef>
                <a:spcPts val="600"/>
              </a:spcBef>
              <a:spcAft>
                <a:spcPts val="600"/>
              </a:spcAft>
              <a:buClr>
                <a:schemeClr val="tx1"/>
              </a:buClr>
            </a:pPr>
            <a:r>
              <a:rPr lang="en-GB" sz="2400" dirty="0"/>
              <a:t>Practical implementation = Level 6 Emerging Tends or Independent Project module.</a:t>
            </a:r>
          </a:p>
        </p:txBody>
      </p:sp>
    </p:spTree>
    <p:extLst>
      <p:ext uri="{BB962C8B-B14F-4D97-AF65-F5344CB8AC3E}">
        <p14:creationId xmlns:p14="http://schemas.microsoft.com/office/powerpoint/2010/main" val="1659939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553249" y="251312"/>
            <a:ext cx="10506456" cy="1010264"/>
          </a:xfrm>
        </p:spPr>
        <p:txBody>
          <a:bodyPr anchor="ctr">
            <a:normAutofit/>
          </a:bodyPr>
          <a:lstStyle/>
          <a:p>
            <a:r>
              <a:rPr lang="en-GB" b="1" u="sng" dirty="0"/>
              <a:t>Computing Innovation Project</a:t>
            </a: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583263958"/>
              </p:ext>
            </p:extLst>
          </p:nvPr>
        </p:nvGraphicFramePr>
        <p:xfrm>
          <a:off x="841248" y="202174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5A28B0F-F788-917A-5F7B-74B958791B6F}"/>
              </a:ext>
            </a:extLst>
          </p:cNvPr>
          <p:cNvSpPr txBox="1"/>
          <p:nvPr/>
        </p:nvSpPr>
        <p:spPr>
          <a:xfrm>
            <a:off x="553249" y="1100211"/>
            <a:ext cx="11085502" cy="830997"/>
          </a:xfrm>
          <a:prstGeom prst="rect">
            <a:avLst/>
          </a:prstGeom>
          <a:noFill/>
        </p:spPr>
        <p:txBody>
          <a:bodyPr wrap="square" rtlCol="0">
            <a:spAutoFit/>
          </a:bodyPr>
          <a:lstStyle/>
          <a:p>
            <a:r>
              <a:rPr lang="en-GB" sz="2400" dirty="0"/>
              <a:t>This module provides an opportunity for you to create &amp; design a Computing project idea of your choice.</a:t>
            </a:r>
          </a:p>
        </p:txBody>
      </p:sp>
    </p:spTree>
    <p:extLst>
      <p:ext uri="{BB962C8B-B14F-4D97-AF65-F5344CB8AC3E}">
        <p14:creationId xmlns:p14="http://schemas.microsoft.com/office/powerpoint/2010/main" val="932130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1E5CA-84E1-4897-8FEB-88C06EEE7748}"/>
              </a:ext>
            </a:extLst>
          </p:cNvPr>
          <p:cNvSpPr>
            <a:spLocks noGrp="1"/>
          </p:cNvSpPr>
          <p:nvPr>
            <p:ph type="title"/>
          </p:nvPr>
        </p:nvSpPr>
        <p:spPr>
          <a:xfrm>
            <a:off x="483419" y="306910"/>
            <a:ext cx="6204984" cy="1344975"/>
          </a:xfrm>
        </p:spPr>
        <p:txBody>
          <a:bodyPr>
            <a:normAutofit/>
          </a:bodyPr>
          <a:lstStyle/>
          <a:p>
            <a:r>
              <a:rPr lang="en-GB" sz="4000" b="1" u="sng" dirty="0"/>
              <a:t>Changemakers CVC</a:t>
            </a:r>
            <a:endParaRPr lang="en-GB" sz="4000" b="1" u="sng" dirty="0">
              <a:solidFill>
                <a:srgbClr val="FFFF00"/>
              </a:solidFill>
            </a:endParaRPr>
          </a:p>
        </p:txBody>
      </p:sp>
      <p:sp>
        <p:nvSpPr>
          <p:cNvPr id="3" name="Content Placeholder 2">
            <a:extLst>
              <a:ext uri="{FF2B5EF4-FFF2-40B4-BE49-F238E27FC236}">
                <a16:creationId xmlns:a16="http://schemas.microsoft.com/office/drawing/2014/main" id="{BC899F8F-5C07-47CB-B165-0A6F4167123C}"/>
              </a:ext>
            </a:extLst>
          </p:cNvPr>
          <p:cNvSpPr>
            <a:spLocks noGrp="1"/>
          </p:cNvSpPr>
          <p:nvPr>
            <p:ph idx="1"/>
          </p:nvPr>
        </p:nvSpPr>
        <p:spPr>
          <a:xfrm>
            <a:off x="483419" y="1415861"/>
            <a:ext cx="7027711" cy="4700967"/>
          </a:xfrm>
        </p:spPr>
        <p:txBody>
          <a:bodyPr>
            <a:normAutofit/>
          </a:bodyPr>
          <a:lstStyle/>
          <a:p>
            <a:r>
              <a:rPr lang="en-GB" sz="2400" dirty="0"/>
              <a:t>The CM:CVC module includes the required knowledge that underpins modules such as </a:t>
            </a:r>
            <a:r>
              <a:rPr lang="en-GB" sz="2400" b="1" dirty="0"/>
              <a:t>Emerging Trends &amp; Independent Project modules </a:t>
            </a:r>
            <a:r>
              <a:rPr lang="en-GB" sz="2400" dirty="0"/>
              <a:t>in your final year of study. </a:t>
            </a:r>
          </a:p>
          <a:p>
            <a:r>
              <a:rPr lang="en-GB" sz="2400" dirty="0"/>
              <a:t>The subject-specific content of the module includes </a:t>
            </a:r>
            <a:r>
              <a:rPr lang="en-GB" sz="2400" b="1" dirty="0"/>
              <a:t>Project Ideation</a:t>
            </a:r>
            <a:r>
              <a:rPr lang="en-GB" sz="2400" dirty="0"/>
              <a:t>, </a:t>
            </a:r>
            <a:r>
              <a:rPr lang="en-GB" sz="2400" b="1" dirty="0"/>
              <a:t>Research Methods</a:t>
            </a:r>
            <a:r>
              <a:rPr lang="en-GB" sz="2400" dirty="0"/>
              <a:t>, </a:t>
            </a:r>
            <a:r>
              <a:rPr lang="en-GB" sz="2400" b="1" dirty="0"/>
              <a:t>Project Planning </a:t>
            </a:r>
            <a:r>
              <a:rPr lang="en-GB" sz="2400" dirty="0"/>
              <a:t>&amp; </a:t>
            </a:r>
            <a:r>
              <a:rPr lang="en-GB" sz="2400" b="1" dirty="0"/>
              <a:t>Design and Enterprise (Innovation in a new or existing organisation)</a:t>
            </a:r>
            <a:r>
              <a:rPr lang="en-GB" sz="2400" dirty="0"/>
              <a:t>.</a:t>
            </a:r>
          </a:p>
        </p:txBody>
      </p:sp>
      <p:pic>
        <p:nvPicPr>
          <p:cNvPr id="5" name="Picture 4">
            <a:extLst>
              <a:ext uri="{FF2B5EF4-FFF2-40B4-BE49-F238E27FC236}">
                <a16:creationId xmlns:a16="http://schemas.microsoft.com/office/drawing/2014/main" id="{85E1FAC5-C0A1-4DE4-8E62-69592D268DF5}"/>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50" r="22410" b="2"/>
          <a:stretch/>
        </p:blipFill>
        <p:spPr>
          <a:xfrm>
            <a:off x="7829551" y="306910"/>
            <a:ext cx="4042409" cy="1863092"/>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FF6382EA-782D-4A4E-AFCD-A1D806ED6A49}"/>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2739" r="11322" b="1"/>
          <a:stretch/>
        </p:blipFill>
        <p:spPr>
          <a:xfrm>
            <a:off x="7829551" y="2330867"/>
            <a:ext cx="4042410" cy="1863093"/>
          </a:xfrm>
          <a:prstGeom prst="rect">
            <a:avLst/>
          </a:prstGeom>
        </p:spPr>
      </p:pic>
      <p:pic>
        <p:nvPicPr>
          <p:cNvPr id="11" name="Picture 10" descr="A group of light bulbs&#10;&#10;Description automatically generated with medium confidence">
            <a:extLst>
              <a:ext uri="{FF2B5EF4-FFF2-40B4-BE49-F238E27FC236}">
                <a16:creationId xmlns:a16="http://schemas.microsoft.com/office/drawing/2014/main" id="{EBA0E3E0-47AC-40FF-A6BD-32A2EE32287F}"/>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9075" b="7579"/>
          <a:stretch/>
        </p:blipFill>
        <p:spPr>
          <a:xfrm>
            <a:off x="7829551" y="4354824"/>
            <a:ext cx="4042409" cy="1895153"/>
          </a:xfrm>
          <a:prstGeom prst="rect">
            <a:avLst/>
          </a:prstGeom>
        </p:spPr>
      </p:pic>
      <p:sp>
        <p:nvSpPr>
          <p:cNvPr id="6" name="TextBox 5">
            <a:extLst>
              <a:ext uri="{FF2B5EF4-FFF2-40B4-BE49-F238E27FC236}">
                <a16:creationId xmlns:a16="http://schemas.microsoft.com/office/drawing/2014/main" id="{312B05E5-63CA-464E-9D12-D4BDDDB49F30}"/>
              </a:ext>
            </a:extLst>
          </p:cNvPr>
          <p:cNvSpPr txBox="1"/>
          <p:nvPr/>
        </p:nvSpPr>
        <p:spPr>
          <a:xfrm>
            <a:off x="10765568" y="2036853"/>
            <a:ext cx="1106392" cy="138499"/>
          </a:xfrm>
          <a:prstGeom prst="rect">
            <a:avLst/>
          </a:prstGeom>
          <a:solidFill>
            <a:srgbClr val="000000"/>
          </a:solidFill>
        </p:spPr>
        <p:txBody>
          <a:bodyPr wrap="none" rtlCol="0">
            <a:spAutoFit/>
          </a:bodyPr>
          <a:lstStyle/>
          <a:p>
            <a:pPr algn="r">
              <a:spcAft>
                <a:spcPts val="600"/>
              </a:spcAft>
            </a:pPr>
            <a:r>
              <a:rPr lang="en-GB" sz="300" dirty="0">
                <a:solidFill>
                  <a:srgbClr val="FFFFFF"/>
                </a:solidFill>
                <a:hlinkClick r:id="rId3" tooltip="https://policyoptions.irpp.org/magazines/clearing-the-air/gold-et-al/">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9" name="TextBox 8">
            <a:extLst>
              <a:ext uri="{FF2B5EF4-FFF2-40B4-BE49-F238E27FC236}">
                <a16:creationId xmlns:a16="http://schemas.microsoft.com/office/drawing/2014/main" id="{2FF80AB3-5E64-4696-A6BA-8A9A52ABCA8F}"/>
              </a:ext>
            </a:extLst>
          </p:cNvPr>
          <p:cNvSpPr txBox="1"/>
          <p:nvPr/>
        </p:nvSpPr>
        <p:spPr>
          <a:xfrm>
            <a:off x="10765569" y="4053377"/>
            <a:ext cx="1106392" cy="138499"/>
          </a:xfrm>
          <a:prstGeom prst="rect">
            <a:avLst/>
          </a:prstGeom>
          <a:solidFill>
            <a:srgbClr val="000000"/>
          </a:solidFill>
        </p:spPr>
        <p:txBody>
          <a:bodyPr wrap="none" rtlCol="0">
            <a:spAutoFit/>
          </a:bodyPr>
          <a:lstStyle/>
          <a:p>
            <a:pPr algn="r">
              <a:spcAft>
                <a:spcPts val="600"/>
              </a:spcAft>
            </a:pPr>
            <a:r>
              <a:rPr lang="en-GB" sz="300" dirty="0">
                <a:solidFill>
                  <a:srgbClr val="FFFFFF"/>
                </a:solidFill>
                <a:hlinkClick r:id="rId5" tooltip="https://policyoptions.irpp.org/magazines/innovation-nation/the-innovation-riddle/">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8"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2" name="TextBox 11">
            <a:extLst>
              <a:ext uri="{FF2B5EF4-FFF2-40B4-BE49-F238E27FC236}">
                <a16:creationId xmlns:a16="http://schemas.microsoft.com/office/drawing/2014/main" id="{865F34E3-FBE1-4691-894C-0B6D42E3A614}"/>
              </a:ext>
            </a:extLst>
          </p:cNvPr>
          <p:cNvSpPr txBox="1"/>
          <p:nvPr/>
        </p:nvSpPr>
        <p:spPr>
          <a:xfrm>
            <a:off x="10717478" y="6116828"/>
            <a:ext cx="1154482" cy="138499"/>
          </a:xfrm>
          <a:prstGeom prst="rect">
            <a:avLst/>
          </a:prstGeom>
          <a:solidFill>
            <a:srgbClr val="000000"/>
          </a:solidFill>
        </p:spPr>
        <p:txBody>
          <a:bodyPr wrap="none" rtlCol="0">
            <a:spAutoFit/>
          </a:bodyPr>
          <a:lstStyle/>
          <a:p>
            <a:pPr algn="r">
              <a:spcAft>
                <a:spcPts val="600"/>
              </a:spcAft>
            </a:pPr>
            <a:r>
              <a:rPr lang="en-GB" sz="300" dirty="0">
                <a:solidFill>
                  <a:srgbClr val="FFFFFF"/>
                </a:solidFill>
                <a:hlinkClick r:id="rId7" tooltip="https://www.peoplematters.in/article/entrepreneurship-start-ups/innovation-and-entrepreneurship-16586">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Tree>
    <p:extLst>
      <p:ext uri="{BB962C8B-B14F-4D97-AF65-F5344CB8AC3E}">
        <p14:creationId xmlns:p14="http://schemas.microsoft.com/office/powerpoint/2010/main" val="1358508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372032" y="229925"/>
            <a:ext cx="7219793" cy="1330840"/>
          </a:xfrm>
        </p:spPr>
        <p:txBody>
          <a:bodyPr>
            <a:normAutofit/>
          </a:bodyPr>
          <a:lstStyle/>
          <a:p>
            <a:r>
              <a:rPr lang="en-GB" b="1" u="sng" dirty="0"/>
              <a:t>Delivery </a:t>
            </a: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631704" y="1387123"/>
            <a:ext cx="10041419" cy="4575532"/>
          </a:xfrm>
        </p:spPr>
        <p:txBody>
          <a:bodyPr>
            <a:noAutofit/>
          </a:bodyPr>
          <a:lstStyle/>
          <a:p>
            <a:pPr marL="0" indent="0">
              <a:lnSpc>
                <a:spcPct val="100000"/>
              </a:lnSpc>
              <a:spcBef>
                <a:spcPts val="0"/>
              </a:spcBef>
              <a:buNone/>
            </a:pPr>
            <a:r>
              <a:rPr lang="en-GB" sz="2400" dirty="0"/>
              <a:t>For the Semester3 DDA/Part time students:</a:t>
            </a:r>
          </a:p>
          <a:p>
            <a:pPr marL="0" indent="0">
              <a:lnSpc>
                <a:spcPct val="100000"/>
              </a:lnSpc>
              <a:spcBef>
                <a:spcPts val="0"/>
              </a:spcBef>
              <a:buNone/>
            </a:pPr>
            <a:endParaRPr lang="en-GB" sz="2400" dirty="0"/>
          </a:p>
          <a:p>
            <a:pPr marL="0" indent="0">
              <a:lnSpc>
                <a:spcPct val="100000"/>
              </a:lnSpc>
              <a:spcBef>
                <a:spcPts val="0"/>
              </a:spcBef>
              <a:buNone/>
            </a:pPr>
            <a:r>
              <a:rPr lang="en-GB" sz="2400" dirty="0"/>
              <a:t>There are x2 2hr sessions per week.  After the introduction, these are mainly Student-</a:t>
            </a:r>
            <a:r>
              <a:rPr lang="en-GB" sz="2400" dirty="0" err="1"/>
              <a:t>centered</a:t>
            </a:r>
            <a:r>
              <a:rPr lang="en-GB" sz="2400" dirty="0"/>
              <a:t>, with lecturing staff being available to answer questions, discuss proposed project ideas etc.</a:t>
            </a:r>
          </a:p>
          <a:p>
            <a:pPr marL="0" indent="0">
              <a:lnSpc>
                <a:spcPct val="100000"/>
              </a:lnSpc>
              <a:spcBef>
                <a:spcPts val="0"/>
              </a:spcBef>
              <a:buNone/>
            </a:pPr>
            <a:endParaRPr lang="en-GB" sz="2400" dirty="0"/>
          </a:p>
          <a:p>
            <a:pPr marL="0" indent="0">
              <a:lnSpc>
                <a:spcPct val="100000"/>
              </a:lnSpc>
              <a:spcBef>
                <a:spcPts val="0"/>
              </a:spcBef>
              <a:buNone/>
            </a:pPr>
            <a:r>
              <a:rPr lang="en-GB" sz="2400" dirty="0"/>
              <a:t>While there is a significant quantity of material to cover, working your way consistently  through it in the 4 hrs per week timetabled should allow most students to complete the content AND produce a significant amount of assignment material in this time.</a:t>
            </a:r>
          </a:p>
        </p:txBody>
      </p:sp>
      <p:pic>
        <p:nvPicPr>
          <p:cNvPr id="6" name="Graphic 5" descr="Remote learning language outline">
            <a:extLst>
              <a:ext uri="{FF2B5EF4-FFF2-40B4-BE49-F238E27FC236}">
                <a16:creationId xmlns:a16="http://schemas.microsoft.com/office/drawing/2014/main" id="{F9FCF784-F710-DAF7-DC5B-64B7108ECC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03024" y="0"/>
            <a:ext cx="2059323" cy="2059323"/>
          </a:xfrm>
          <a:prstGeom prst="rect">
            <a:avLst/>
          </a:prstGeom>
        </p:spPr>
      </p:pic>
    </p:spTree>
    <p:extLst>
      <p:ext uri="{BB962C8B-B14F-4D97-AF65-F5344CB8AC3E}">
        <p14:creationId xmlns:p14="http://schemas.microsoft.com/office/powerpoint/2010/main" val="271108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285DA-999A-B540-0D39-D0398196EFC4}"/>
              </a:ext>
            </a:extLst>
          </p:cNvPr>
          <p:cNvSpPr>
            <a:spLocks noGrp="1"/>
          </p:cNvSpPr>
          <p:nvPr>
            <p:ph type="title"/>
          </p:nvPr>
        </p:nvSpPr>
        <p:spPr>
          <a:xfrm>
            <a:off x="648929" y="629266"/>
            <a:ext cx="3505495" cy="1622321"/>
          </a:xfrm>
        </p:spPr>
        <p:txBody>
          <a:bodyPr>
            <a:normAutofit/>
          </a:bodyPr>
          <a:lstStyle/>
          <a:p>
            <a:r>
              <a:rPr lang="en-GB" sz="3700" b="1" u="sng"/>
              <a:t>Selecting the right Module on Moodle</a:t>
            </a:r>
          </a:p>
        </p:txBody>
      </p:sp>
      <p:sp>
        <p:nvSpPr>
          <p:cNvPr id="3" name="Content Placeholder 2">
            <a:extLst>
              <a:ext uri="{FF2B5EF4-FFF2-40B4-BE49-F238E27FC236}">
                <a16:creationId xmlns:a16="http://schemas.microsoft.com/office/drawing/2014/main" id="{BBDF7999-5F8D-128E-5AB0-E40B6A4DB80B}"/>
              </a:ext>
            </a:extLst>
          </p:cNvPr>
          <p:cNvSpPr>
            <a:spLocks noGrp="1"/>
          </p:cNvSpPr>
          <p:nvPr>
            <p:ph idx="1"/>
          </p:nvPr>
        </p:nvSpPr>
        <p:spPr>
          <a:xfrm>
            <a:off x="648930" y="2438400"/>
            <a:ext cx="3838545" cy="3785419"/>
          </a:xfrm>
        </p:spPr>
        <p:txBody>
          <a:bodyPr>
            <a:normAutofit fontScale="92500"/>
          </a:bodyPr>
          <a:lstStyle/>
          <a:p>
            <a:r>
              <a:rPr lang="en-GB" sz="2400" dirty="0"/>
              <a:t>Always make sure you are choosing the right CM-CVC module on Moodle when looking to access resources, the Assignment, or to submit to the Turnitin link.</a:t>
            </a:r>
          </a:p>
          <a:p>
            <a:r>
              <a:rPr lang="en-GB" sz="2400" dirty="0"/>
              <a:t>Always use the module titled: </a:t>
            </a:r>
            <a:br>
              <a:rPr lang="en-GB" sz="2400" dirty="0"/>
            </a:br>
            <a:r>
              <a:rPr lang="en-US" sz="2400" b="0" i="0" u="sng" dirty="0">
                <a:solidFill>
                  <a:srgbClr val="000A0F"/>
                </a:solidFill>
                <a:effectLst/>
                <a:hlinkClick r:id="rId2"/>
              </a:rPr>
              <a:t>L5 - Changemakers: Creativity and Value Creation</a:t>
            </a:r>
            <a:r>
              <a:rPr lang="en-GB" sz="1400" b="1" i="0" dirty="0">
                <a:solidFill>
                  <a:srgbClr val="FFFFFF"/>
                </a:solidFill>
                <a:effectLst/>
                <a:latin typeface="-apple-system"/>
              </a:rPr>
              <a:t> (ACCA5033 Apprentices - Sem 3 2025)</a:t>
            </a:r>
          </a:p>
          <a:p>
            <a:endParaRPr lang="en-GB" sz="2000" dirty="0"/>
          </a:p>
        </p:txBody>
      </p:sp>
      <p:sp>
        <p:nvSpPr>
          <p:cNvPr id="11" name="Rectangle 1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3C7F5B-CBEA-6FE1-A014-80C96AFBF4B7}"/>
              </a:ext>
            </a:extLst>
          </p:cNvPr>
          <p:cNvPicPr>
            <a:picLocks noChangeAspect="1"/>
          </p:cNvPicPr>
          <p:nvPr/>
        </p:nvPicPr>
        <p:blipFill>
          <a:blip r:embed="rId3"/>
          <a:stretch>
            <a:fillRect/>
          </a:stretch>
        </p:blipFill>
        <p:spPr>
          <a:xfrm>
            <a:off x="5123689" y="905741"/>
            <a:ext cx="6570318" cy="3398902"/>
          </a:xfrm>
          <a:prstGeom prst="rect">
            <a:avLst/>
          </a:prstGeom>
        </p:spPr>
      </p:pic>
    </p:spTree>
    <p:extLst>
      <p:ext uri="{BB962C8B-B14F-4D97-AF65-F5344CB8AC3E}">
        <p14:creationId xmlns:p14="http://schemas.microsoft.com/office/powerpoint/2010/main" val="65229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EF2EC5-7B06-4D14-A3EC-D38919C6F727}"/>
              </a:ext>
            </a:extLst>
          </p:cNvPr>
          <p:cNvSpPr txBox="1"/>
          <p:nvPr/>
        </p:nvSpPr>
        <p:spPr>
          <a:xfrm>
            <a:off x="240633" y="441158"/>
            <a:ext cx="11996426" cy="769441"/>
          </a:xfrm>
          <a:prstGeom prst="rect">
            <a:avLst/>
          </a:prstGeom>
          <a:noFill/>
        </p:spPr>
        <p:txBody>
          <a:bodyPr wrap="none" rtlCol="0">
            <a:spAutoFit/>
          </a:bodyPr>
          <a:lstStyle/>
          <a:p>
            <a:r>
              <a:rPr lang="en-GB" sz="4400" u="sng" dirty="0"/>
              <a:t>Moodle – Online lessons contained in these 4 units:</a:t>
            </a:r>
          </a:p>
        </p:txBody>
      </p:sp>
      <p:pic>
        <p:nvPicPr>
          <p:cNvPr id="6" name="Graphic 5" descr="Cursor with solid fill">
            <a:extLst>
              <a:ext uri="{FF2B5EF4-FFF2-40B4-BE49-F238E27FC236}">
                <a16:creationId xmlns:a16="http://schemas.microsoft.com/office/drawing/2014/main" id="{51936286-6911-F7A0-FE5B-2BF48F63F2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82215" y="3406588"/>
            <a:ext cx="3451412" cy="3451412"/>
          </a:xfrm>
          <a:prstGeom prst="rect">
            <a:avLst/>
          </a:prstGeom>
        </p:spPr>
      </p:pic>
      <p:pic>
        <p:nvPicPr>
          <p:cNvPr id="5" name="Picture 4">
            <a:extLst>
              <a:ext uri="{FF2B5EF4-FFF2-40B4-BE49-F238E27FC236}">
                <a16:creationId xmlns:a16="http://schemas.microsoft.com/office/drawing/2014/main" id="{8CF8CF74-B2F1-E543-A219-AD75B1B0540E}"/>
              </a:ext>
            </a:extLst>
          </p:cNvPr>
          <p:cNvPicPr>
            <a:picLocks noChangeAspect="1"/>
          </p:cNvPicPr>
          <p:nvPr/>
        </p:nvPicPr>
        <p:blipFill>
          <a:blip r:embed="rId4"/>
          <a:stretch>
            <a:fillRect/>
          </a:stretch>
        </p:blipFill>
        <p:spPr>
          <a:xfrm>
            <a:off x="2291861" y="1600200"/>
            <a:ext cx="6836120" cy="4816642"/>
          </a:xfrm>
          <a:prstGeom prst="rect">
            <a:avLst/>
          </a:prstGeom>
        </p:spPr>
      </p:pic>
    </p:spTree>
    <p:extLst>
      <p:ext uri="{BB962C8B-B14F-4D97-AF65-F5344CB8AC3E}">
        <p14:creationId xmlns:p14="http://schemas.microsoft.com/office/powerpoint/2010/main" val="2617000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BDC12-A324-FD9B-0E0C-860250ABB72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A515186-A0C9-7470-F247-7F103F76F57D}"/>
              </a:ext>
            </a:extLst>
          </p:cNvPr>
          <p:cNvSpPr txBox="1"/>
          <p:nvPr/>
        </p:nvSpPr>
        <p:spPr>
          <a:xfrm>
            <a:off x="230242" y="409985"/>
            <a:ext cx="10689849" cy="1446550"/>
          </a:xfrm>
          <a:prstGeom prst="rect">
            <a:avLst/>
          </a:prstGeom>
          <a:noFill/>
        </p:spPr>
        <p:txBody>
          <a:bodyPr wrap="none" rtlCol="0">
            <a:spAutoFit/>
          </a:bodyPr>
          <a:lstStyle/>
          <a:p>
            <a:r>
              <a:rPr lang="en-GB" sz="4400" u="sng" dirty="0"/>
              <a:t>Online lessons – work your way through them</a:t>
            </a:r>
          </a:p>
          <a:p>
            <a:r>
              <a:rPr lang="en-GB" sz="4400" u="sng" dirty="0"/>
              <a:t>In sequence</a:t>
            </a:r>
          </a:p>
        </p:txBody>
      </p:sp>
      <p:pic>
        <p:nvPicPr>
          <p:cNvPr id="4" name="Picture 3" descr="Text&#10;&#10;Description automatically generated with medium confidence">
            <a:hlinkClick r:id="rId2"/>
            <a:extLst>
              <a:ext uri="{FF2B5EF4-FFF2-40B4-BE49-F238E27FC236}">
                <a16:creationId xmlns:a16="http://schemas.microsoft.com/office/drawing/2014/main" id="{C5716702-68FF-5011-263F-2EBC392BF8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4343" y="2026748"/>
            <a:ext cx="6373239" cy="4628843"/>
          </a:xfrm>
          <a:prstGeom prst="rect">
            <a:avLst/>
          </a:prstGeom>
        </p:spPr>
      </p:pic>
      <p:pic>
        <p:nvPicPr>
          <p:cNvPr id="6" name="Graphic 5" descr="Cursor with solid fill">
            <a:extLst>
              <a:ext uri="{FF2B5EF4-FFF2-40B4-BE49-F238E27FC236}">
                <a16:creationId xmlns:a16="http://schemas.microsoft.com/office/drawing/2014/main" id="{9DE3C9FB-C5E8-793A-5DC4-F132342446A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82215" y="3406588"/>
            <a:ext cx="3451412" cy="3451412"/>
          </a:xfrm>
          <a:prstGeom prst="rect">
            <a:avLst/>
          </a:prstGeom>
        </p:spPr>
      </p:pic>
    </p:spTree>
    <p:extLst>
      <p:ext uri="{BB962C8B-B14F-4D97-AF65-F5344CB8AC3E}">
        <p14:creationId xmlns:p14="http://schemas.microsoft.com/office/powerpoint/2010/main" val="2788139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EF2EC5-7B06-4D14-A3EC-D38919C6F727}"/>
              </a:ext>
            </a:extLst>
          </p:cNvPr>
          <p:cNvSpPr txBox="1"/>
          <p:nvPr/>
        </p:nvSpPr>
        <p:spPr>
          <a:xfrm>
            <a:off x="240633" y="441158"/>
            <a:ext cx="9623019" cy="769441"/>
          </a:xfrm>
          <a:prstGeom prst="rect">
            <a:avLst/>
          </a:prstGeom>
          <a:noFill/>
        </p:spPr>
        <p:txBody>
          <a:bodyPr wrap="none" rtlCol="0">
            <a:spAutoFit/>
          </a:bodyPr>
          <a:lstStyle/>
          <a:p>
            <a:r>
              <a:rPr lang="en-GB" sz="4400" u="sng" dirty="0"/>
              <a:t>Moodle – Learning &amp; Teaching resources:</a:t>
            </a:r>
          </a:p>
        </p:txBody>
      </p:sp>
      <p:pic>
        <p:nvPicPr>
          <p:cNvPr id="10" name="Picture 9" descr="Graphical user interface, application&#10;&#10;Description automatically generated">
            <a:extLst>
              <a:ext uri="{FF2B5EF4-FFF2-40B4-BE49-F238E27FC236}">
                <a16:creationId xmlns:a16="http://schemas.microsoft.com/office/drawing/2014/main" id="{3F02DB3B-9EA1-B88D-DCF7-E76391E241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70" y="2014339"/>
            <a:ext cx="11632123" cy="2726709"/>
          </a:xfrm>
          <a:prstGeom prst="rect">
            <a:avLst/>
          </a:prstGeom>
        </p:spPr>
      </p:pic>
      <p:pic>
        <p:nvPicPr>
          <p:cNvPr id="6" name="Graphic 5" descr="Cursor with solid fill">
            <a:extLst>
              <a:ext uri="{FF2B5EF4-FFF2-40B4-BE49-F238E27FC236}">
                <a16:creationId xmlns:a16="http://schemas.microsoft.com/office/drawing/2014/main" id="{51936286-6911-F7A0-FE5B-2BF48F63F25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13166" y="3529533"/>
            <a:ext cx="3451412" cy="3451412"/>
          </a:xfrm>
          <a:prstGeom prst="rect">
            <a:avLst/>
          </a:prstGeom>
        </p:spPr>
      </p:pic>
      <p:sp>
        <p:nvSpPr>
          <p:cNvPr id="3" name="TextBox 2">
            <a:extLst>
              <a:ext uri="{FF2B5EF4-FFF2-40B4-BE49-F238E27FC236}">
                <a16:creationId xmlns:a16="http://schemas.microsoft.com/office/drawing/2014/main" id="{D974FBDA-AF9B-97B0-FE1D-032B786535A2}"/>
              </a:ext>
            </a:extLst>
          </p:cNvPr>
          <p:cNvSpPr txBox="1"/>
          <p:nvPr/>
        </p:nvSpPr>
        <p:spPr>
          <a:xfrm>
            <a:off x="691978" y="4964227"/>
            <a:ext cx="8246076" cy="923330"/>
          </a:xfrm>
          <a:prstGeom prst="rect">
            <a:avLst/>
          </a:prstGeom>
          <a:noFill/>
        </p:spPr>
        <p:txBody>
          <a:bodyPr wrap="square" rtlCol="0">
            <a:spAutoFit/>
          </a:bodyPr>
          <a:lstStyle/>
          <a:p>
            <a:r>
              <a:rPr lang="en-GB" dirty="0"/>
              <a:t>The learning and teaching resources may contain additional material which may be useful and is to be used in conjunction with the main content which is found in the 4 ‘Unit’ tiles.</a:t>
            </a:r>
          </a:p>
        </p:txBody>
      </p:sp>
    </p:spTree>
    <p:extLst>
      <p:ext uri="{BB962C8B-B14F-4D97-AF65-F5344CB8AC3E}">
        <p14:creationId xmlns:p14="http://schemas.microsoft.com/office/powerpoint/2010/main" val="3624411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6" descr="Document outline">
            <a:extLst>
              <a:ext uri="{FF2B5EF4-FFF2-40B4-BE49-F238E27FC236}">
                <a16:creationId xmlns:a16="http://schemas.microsoft.com/office/drawing/2014/main" id="{D6018F58-98F9-4A2C-9088-4B52A718B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70726" y="121077"/>
            <a:ext cx="6615846" cy="6615846"/>
          </a:xfrm>
          <a:prstGeom prst="rect">
            <a:avLst/>
          </a:prstGeom>
        </p:spPr>
      </p:pic>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483483" y="710559"/>
            <a:ext cx="6891189" cy="4499858"/>
          </a:xfrm>
          <a:custGeom>
            <a:avLst/>
            <a:gdLst>
              <a:gd name="connsiteX0" fmla="*/ 0 w 6891189"/>
              <a:gd name="connsiteY0" fmla="*/ 0 h 4499858"/>
              <a:gd name="connsiteX1" fmla="*/ 6891189 w 6891189"/>
              <a:gd name="connsiteY1" fmla="*/ 0 h 4499858"/>
              <a:gd name="connsiteX2" fmla="*/ 6891189 w 6891189"/>
              <a:gd name="connsiteY2" fmla="*/ 4499858 h 4499858"/>
              <a:gd name="connsiteX3" fmla="*/ 0 w 6891189"/>
              <a:gd name="connsiteY3" fmla="*/ 4499858 h 4499858"/>
              <a:gd name="connsiteX4" fmla="*/ 0 w 6891189"/>
              <a:gd name="connsiteY4" fmla="*/ 0 h 44998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91189" h="4499858" fill="none" extrusionOk="0">
                <a:moveTo>
                  <a:pt x="0" y="0"/>
                </a:moveTo>
                <a:cubicBezTo>
                  <a:pt x="1932099" y="-49533"/>
                  <a:pt x="3757286" y="-14809"/>
                  <a:pt x="6891189" y="0"/>
                </a:cubicBezTo>
                <a:cubicBezTo>
                  <a:pt x="6978828" y="888097"/>
                  <a:pt x="6818510" y="3809584"/>
                  <a:pt x="6891189" y="4499858"/>
                </a:cubicBezTo>
                <a:cubicBezTo>
                  <a:pt x="5484446" y="4451627"/>
                  <a:pt x="884535" y="4584313"/>
                  <a:pt x="0" y="4499858"/>
                </a:cubicBezTo>
                <a:cubicBezTo>
                  <a:pt x="-38581" y="3306159"/>
                  <a:pt x="63341" y="1103955"/>
                  <a:pt x="0" y="0"/>
                </a:cubicBezTo>
                <a:close/>
              </a:path>
              <a:path w="6891189" h="4499858" stroke="0" extrusionOk="0">
                <a:moveTo>
                  <a:pt x="0" y="0"/>
                </a:moveTo>
                <a:cubicBezTo>
                  <a:pt x="1907178" y="118645"/>
                  <a:pt x="4843324" y="116012"/>
                  <a:pt x="6891189" y="0"/>
                </a:cubicBezTo>
                <a:cubicBezTo>
                  <a:pt x="6758307" y="1606133"/>
                  <a:pt x="6976140" y="2812684"/>
                  <a:pt x="6891189" y="4499858"/>
                </a:cubicBezTo>
                <a:cubicBezTo>
                  <a:pt x="3786873" y="4634458"/>
                  <a:pt x="1707868" y="4342662"/>
                  <a:pt x="0" y="4499858"/>
                </a:cubicBezTo>
                <a:cubicBezTo>
                  <a:pt x="-20187" y="2922399"/>
                  <a:pt x="-152480" y="1491036"/>
                  <a:pt x="0" y="0"/>
                </a:cubicBezTo>
                <a:close/>
              </a:path>
            </a:pathLst>
          </a:custGeom>
          <a:solidFill>
            <a:schemeClr val="accent1">
              <a:lumMod val="60000"/>
              <a:lumOff val="40000"/>
            </a:schemeClr>
          </a:solidFill>
          <a:ln w="76200">
            <a:solidFill>
              <a:srgbClr val="FFFF00"/>
            </a:solidFill>
            <a:extLst>
              <a:ext uri="{C807C97D-BFC1-408E-A445-0C87EB9F89A2}">
                <ask:lineSketchStyleProps xmlns:ask="http://schemas.microsoft.com/office/drawing/2018/sketchyshapes" sd="1219033472">
                  <ask:type>
                    <ask:lineSketchCurved/>
                  </ask:type>
                </ask:lineSketchStyleProps>
              </a:ext>
            </a:extLst>
          </a:ln>
        </p:spPr>
        <p:txBody>
          <a:bodyPr anchor="t">
            <a:normAutofit/>
          </a:bodyPr>
          <a:lstStyle/>
          <a:p>
            <a:r>
              <a:rPr lang="en-GB" sz="4800" b="1" u="sng" dirty="0">
                <a:solidFill>
                  <a:schemeClr val="bg1"/>
                </a:solidFill>
                <a:highlight>
                  <a:srgbClr val="FFFF00"/>
                </a:highlight>
              </a:rPr>
              <a:t>Module Assessment: </a:t>
            </a:r>
            <a:br>
              <a:rPr lang="en-GB" sz="4800" b="1" u="sng" dirty="0">
                <a:solidFill>
                  <a:schemeClr val="bg1"/>
                </a:solidFill>
                <a:highlight>
                  <a:srgbClr val="FFFF00"/>
                </a:highlight>
              </a:rPr>
            </a:br>
            <a:r>
              <a:rPr lang="en-GB" sz="4800" b="1" u="sng" dirty="0">
                <a:solidFill>
                  <a:schemeClr val="bg1"/>
                </a:solidFill>
                <a:highlight>
                  <a:srgbClr val="FFFF00"/>
                </a:highlight>
              </a:rPr>
              <a:t>Two assignments</a:t>
            </a:r>
            <a:r>
              <a:rPr lang="en-GB" sz="4800" b="1" u="sng" dirty="0">
                <a:solidFill>
                  <a:schemeClr val="bg1"/>
                </a:solidFill>
              </a:rPr>
              <a:t>:</a:t>
            </a:r>
            <a:br>
              <a:rPr lang="en-GB" sz="4800" b="1" u="sng" dirty="0">
                <a:solidFill>
                  <a:schemeClr val="bg1"/>
                </a:solidFill>
              </a:rPr>
            </a:br>
            <a:r>
              <a:rPr lang="en-GB" sz="4000" b="1" dirty="0">
                <a:solidFill>
                  <a:schemeClr val="bg1"/>
                </a:solidFill>
                <a:latin typeface="+mn-lt"/>
              </a:rPr>
              <a:t>1. </a:t>
            </a:r>
            <a:r>
              <a:rPr lang="en-GB" sz="4000" dirty="0">
                <a:solidFill>
                  <a:schemeClr val="bg1"/>
                </a:solidFill>
                <a:latin typeface="+mn-lt"/>
              </a:rPr>
              <a:t>Available on Moodle</a:t>
            </a:r>
            <a:br>
              <a:rPr lang="en-GB" sz="4000" dirty="0">
                <a:solidFill>
                  <a:schemeClr val="bg1"/>
                </a:solidFill>
                <a:latin typeface="+mn-lt"/>
              </a:rPr>
            </a:br>
            <a:r>
              <a:rPr lang="en-GB" sz="4000" b="1" dirty="0">
                <a:solidFill>
                  <a:schemeClr val="bg1"/>
                </a:solidFill>
                <a:latin typeface="+mn-lt"/>
              </a:rPr>
              <a:t>2. </a:t>
            </a:r>
            <a:r>
              <a:rPr lang="en-GB" sz="4000" dirty="0">
                <a:solidFill>
                  <a:schemeClr val="bg1"/>
                </a:solidFill>
                <a:latin typeface="+mn-lt"/>
              </a:rPr>
              <a:t>Assignments 1&amp;2 covered in detail in the initial introduction session</a:t>
            </a:r>
            <a:br>
              <a:rPr lang="en-GB" sz="4000" dirty="0">
                <a:solidFill>
                  <a:schemeClr val="bg1"/>
                </a:solidFill>
                <a:latin typeface="+mn-lt"/>
              </a:rPr>
            </a:br>
            <a:endParaRPr lang="en-GB" sz="3600" dirty="0">
              <a:solidFill>
                <a:schemeClr val="bg1"/>
              </a:solidFill>
              <a:latin typeface="+mn-lt"/>
            </a:endParaRPr>
          </a:p>
        </p:txBody>
      </p:sp>
      <p:pic>
        <p:nvPicPr>
          <p:cNvPr id="4" name="Picture 3" descr="A picture containing graphical user interface&#10;&#10;Description automatically generated">
            <a:extLst>
              <a:ext uri="{FF2B5EF4-FFF2-40B4-BE49-F238E27FC236}">
                <a16:creationId xmlns:a16="http://schemas.microsoft.com/office/drawing/2014/main" id="{E9D36FB9-3B19-58E1-05BB-E60A2DFC3304}"/>
              </a:ext>
            </a:extLst>
          </p:cNvPr>
          <p:cNvPicPr>
            <a:picLocks noChangeAspect="1"/>
          </p:cNvPicPr>
          <p:nvPr/>
        </p:nvPicPr>
        <p:blipFill rotWithShape="1">
          <a:blip r:embed="rId4">
            <a:extLst>
              <a:ext uri="{28A0092B-C50C-407E-A947-70E740481C1C}">
                <a14:useLocalDpi xmlns:a14="http://schemas.microsoft.com/office/drawing/2010/main" val="0"/>
              </a:ext>
            </a:extLst>
          </a:blip>
          <a:srcRect l="6932" t="12499" r="3477" b="15169"/>
          <a:stretch/>
        </p:blipFill>
        <p:spPr>
          <a:xfrm>
            <a:off x="1969506" y="5331494"/>
            <a:ext cx="5790716" cy="1217325"/>
          </a:xfrm>
          <a:prstGeom prst="rect">
            <a:avLst/>
          </a:prstGeom>
        </p:spPr>
      </p:pic>
    </p:spTree>
    <p:extLst>
      <p:ext uri="{BB962C8B-B14F-4D97-AF65-F5344CB8AC3E}">
        <p14:creationId xmlns:p14="http://schemas.microsoft.com/office/powerpoint/2010/main" val="3136927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ADAC9-FB51-12D6-F7AB-B78F22A08501}"/>
              </a:ext>
            </a:extLst>
          </p:cNvPr>
          <p:cNvSpPr>
            <a:spLocks noGrp="1"/>
          </p:cNvSpPr>
          <p:nvPr>
            <p:ph type="title"/>
          </p:nvPr>
        </p:nvSpPr>
        <p:spPr>
          <a:xfrm>
            <a:off x="483092" y="365125"/>
            <a:ext cx="10515600" cy="1325563"/>
          </a:xfrm>
        </p:spPr>
        <p:txBody>
          <a:bodyPr>
            <a:normAutofit/>
          </a:bodyPr>
          <a:lstStyle/>
          <a:p>
            <a:r>
              <a:rPr lang="en-GB" sz="4800" b="1" u="sng" dirty="0"/>
              <a:t>Answering questions &amp; Using the Forum</a:t>
            </a:r>
          </a:p>
        </p:txBody>
      </p:sp>
      <p:sp>
        <p:nvSpPr>
          <p:cNvPr id="3" name="Content Placeholder 2">
            <a:extLst>
              <a:ext uri="{FF2B5EF4-FFF2-40B4-BE49-F238E27FC236}">
                <a16:creationId xmlns:a16="http://schemas.microsoft.com/office/drawing/2014/main" id="{8502B55A-8AB9-342B-56F5-D0C50086833F}"/>
              </a:ext>
            </a:extLst>
          </p:cNvPr>
          <p:cNvSpPr>
            <a:spLocks noGrp="1"/>
          </p:cNvSpPr>
          <p:nvPr>
            <p:ph idx="1"/>
          </p:nvPr>
        </p:nvSpPr>
        <p:spPr>
          <a:xfrm>
            <a:off x="483092" y="1506029"/>
            <a:ext cx="10870707" cy="4986846"/>
          </a:xfrm>
        </p:spPr>
        <p:txBody>
          <a:bodyPr>
            <a:normAutofit lnSpcReduction="10000"/>
          </a:bodyPr>
          <a:lstStyle/>
          <a:p>
            <a:pPr>
              <a:lnSpc>
                <a:spcPct val="110000"/>
              </a:lnSpc>
              <a:spcBef>
                <a:spcPts val="600"/>
              </a:spcBef>
            </a:pPr>
            <a:r>
              <a:rPr lang="en-GB" sz="2400" dirty="0"/>
              <a:t>E.g. ‘Unit 1 Topic 1’ content will ask you to answer some questions that will help you understand innovation &amp; come-up with ideas for your project.</a:t>
            </a:r>
          </a:p>
          <a:p>
            <a:pPr>
              <a:lnSpc>
                <a:spcPct val="110000"/>
              </a:lnSpc>
              <a:spcBef>
                <a:spcPts val="600"/>
              </a:spcBef>
            </a:pPr>
            <a:r>
              <a:rPr lang="en-GB" sz="2400" dirty="0"/>
              <a:t>The online content in a few places asks you to post your answer to the forum on Moodle. This is optional, you don’t have to do this. </a:t>
            </a:r>
            <a:r>
              <a:rPr lang="en-GB" sz="2400" b="1" u="sng" dirty="0"/>
              <a:t>Using the forum is optional</a:t>
            </a:r>
            <a:r>
              <a:rPr lang="en-GB" sz="2400" dirty="0"/>
              <a:t>. You will not lose marks if you don’t. </a:t>
            </a:r>
          </a:p>
          <a:p>
            <a:pPr>
              <a:lnSpc>
                <a:spcPct val="110000"/>
              </a:lnSpc>
              <a:spcBef>
                <a:spcPts val="600"/>
              </a:spcBef>
            </a:pPr>
            <a:r>
              <a:rPr lang="en-GB" sz="2400" dirty="0"/>
              <a:t>Instead, </a:t>
            </a:r>
            <a:r>
              <a:rPr lang="en-GB" sz="2400" b="1" dirty="0">
                <a:solidFill>
                  <a:schemeClr val="bg1"/>
                </a:solidFill>
                <a:highlight>
                  <a:srgbClr val="FFFF00"/>
                </a:highlight>
              </a:rPr>
              <a:t>Save all your answers in an Appendix section/page in your OneNote Notebook</a:t>
            </a:r>
            <a:r>
              <a:rPr lang="en-GB" sz="2400" dirty="0"/>
              <a:t>. </a:t>
            </a:r>
          </a:p>
          <a:p>
            <a:pPr>
              <a:lnSpc>
                <a:spcPct val="110000"/>
              </a:lnSpc>
              <a:spcBef>
                <a:spcPts val="600"/>
              </a:spcBef>
            </a:pPr>
            <a:r>
              <a:rPr lang="en-GB" sz="2400" dirty="0"/>
              <a:t>There are several marks available in the assignment for answering Unit 1 topic 1 questions, as part of GAC / Generic Assessment category 5.</a:t>
            </a:r>
          </a:p>
          <a:p>
            <a:pPr>
              <a:lnSpc>
                <a:spcPct val="110000"/>
              </a:lnSpc>
              <a:spcBef>
                <a:spcPts val="600"/>
              </a:spcBef>
            </a:pPr>
            <a:r>
              <a:rPr lang="en-GB" sz="2400" dirty="0"/>
              <a:t>To achieve these marks, </a:t>
            </a:r>
            <a:r>
              <a:rPr lang="en-GB" sz="2400" b="1" dirty="0">
                <a:solidFill>
                  <a:schemeClr val="bg1"/>
                </a:solidFill>
                <a:highlight>
                  <a:srgbClr val="FFFF00"/>
                </a:highlight>
              </a:rPr>
              <a:t>include your answers to the questions in an Appendix section/page in your OneNote Notebook </a:t>
            </a:r>
            <a:r>
              <a:rPr lang="en-GB" sz="2400" dirty="0"/>
              <a:t>(more on this in the next couple of slides).</a:t>
            </a:r>
          </a:p>
          <a:p>
            <a:pPr>
              <a:lnSpc>
                <a:spcPct val="110000"/>
              </a:lnSpc>
              <a:spcBef>
                <a:spcPts val="600"/>
              </a:spcBef>
            </a:pPr>
            <a:r>
              <a:rPr lang="en-GB" sz="2400" dirty="0"/>
              <a:t>You gain the marks by including the answers in your OneNote Notebook.</a:t>
            </a:r>
          </a:p>
          <a:p>
            <a:pPr>
              <a:lnSpc>
                <a:spcPct val="110000"/>
              </a:lnSpc>
              <a:spcBef>
                <a:spcPts val="600"/>
              </a:spcBef>
            </a:pPr>
            <a:endParaRPr lang="en-GB" sz="2400" dirty="0"/>
          </a:p>
        </p:txBody>
      </p:sp>
      <p:pic>
        <p:nvPicPr>
          <p:cNvPr id="5" name="Graphic 4" descr="Badge Question Mark with solid fill">
            <a:extLst>
              <a:ext uri="{FF2B5EF4-FFF2-40B4-BE49-F238E27FC236}">
                <a16:creationId xmlns:a16="http://schemas.microsoft.com/office/drawing/2014/main" id="{D728BD42-D91F-5135-F114-C9BDB77EBE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42385" y="83202"/>
            <a:ext cx="1422827" cy="1422827"/>
          </a:xfrm>
          <a:prstGeom prst="rect">
            <a:avLst/>
          </a:prstGeom>
        </p:spPr>
      </p:pic>
    </p:spTree>
    <p:extLst>
      <p:ext uri="{BB962C8B-B14F-4D97-AF65-F5344CB8AC3E}">
        <p14:creationId xmlns:p14="http://schemas.microsoft.com/office/powerpoint/2010/main" val="3778583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52443" y="652177"/>
            <a:ext cx="6723524" cy="857661"/>
          </a:xfrm>
        </p:spPr>
        <p:txBody>
          <a:bodyPr vert="horz" lIns="91440" tIns="45720" rIns="91440" bIns="45720" rtlCol="0" anchor="b">
            <a:normAutofit/>
          </a:bodyPr>
          <a:lstStyle/>
          <a:p>
            <a:r>
              <a:rPr lang="en-US" sz="4800" b="1" u="sng" dirty="0"/>
              <a:t>Forum emails: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7200" y="1649167"/>
            <a:ext cx="7629181" cy="4316122"/>
          </a:xfrm>
        </p:spPr>
        <p:txBody>
          <a:bodyPr vert="horz" lIns="91440" tIns="45720" rIns="91440" bIns="45720" rtlCol="0" anchor="t">
            <a:noAutofit/>
          </a:bodyPr>
          <a:lstStyle/>
          <a:p>
            <a:pPr marL="342900" lvl="0" indent="-342900">
              <a:lnSpc>
                <a:spcPct val="100000"/>
              </a:lnSpc>
              <a:spcBef>
                <a:spcPts val="600"/>
              </a:spcBef>
              <a:spcAft>
                <a:spcPts val="0"/>
              </a:spcAft>
              <a:buSzPts val="1200"/>
              <a:buFont typeface="Arial" panose="020B0604020202020204" pitchFamily="34" charset="0"/>
              <a:buChar char="•"/>
            </a:pPr>
            <a:r>
              <a:rPr lang="en-US" sz="2400" dirty="0"/>
              <a:t>You can </a:t>
            </a:r>
            <a:r>
              <a:rPr lang="en-US" sz="2400" b="1" u="sng" dirty="0"/>
              <a:t>unsubscribe</a:t>
            </a:r>
            <a:r>
              <a:rPr lang="en-US" sz="2400" dirty="0"/>
              <a:t> from forum posts when you start to receive email notifications in your inbox that others are posting in the forum.</a:t>
            </a:r>
          </a:p>
          <a:p>
            <a:pPr lvl="0" algn="ctr">
              <a:lnSpc>
                <a:spcPct val="100000"/>
              </a:lnSpc>
              <a:spcBef>
                <a:spcPts val="600"/>
              </a:spcBef>
              <a:spcAft>
                <a:spcPts val="0"/>
              </a:spcAft>
              <a:buSzPts val="1200"/>
            </a:pPr>
            <a:r>
              <a:rPr lang="en-US" sz="5400" b="1" u="sng" dirty="0"/>
              <a:t>* UNSUBSCRIBE *</a:t>
            </a: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Graphic 6" descr="Open envelope outline">
            <a:extLst>
              <a:ext uri="{FF2B5EF4-FFF2-40B4-BE49-F238E27FC236}">
                <a16:creationId xmlns:a16="http://schemas.microsoft.com/office/drawing/2014/main" id="{0A35B71F-34FC-4044-B56D-B2E876206808}"/>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123333" y="1343723"/>
            <a:ext cx="4170530" cy="4170530"/>
          </a:xfrm>
          <a:prstGeom prst="rect">
            <a:avLst/>
          </a:prstGeom>
        </p:spPr>
      </p:pic>
      <p:grpSp>
        <p:nvGrpSpPr>
          <p:cNvPr id="3" name="Group 2">
            <a:extLst>
              <a:ext uri="{FF2B5EF4-FFF2-40B4-BE49-F238E27FC236}">
                <a16:creationId xmlns:a16="http://schemas.microsoft.com/office/drawing/2014/main" id="{DA484B62-5B07-26C0-149F-52ED973FC38C}"/>
              </a:ext>
            </a:extLst>
          </p:cNvPr>
          <p:cNvGrpSpPr/>
          <p:nvPr/>
        </p:nvGrpSpPr>
        <p:grpSpPr>
          <a:xfrm>
            <a:off x="2565321" y="4286086"/>
            <a:ext cx="3412938" cy="1517220"/>
            <a:chOff x="4646007" y="4975654"/>
            <a:chExt cx="3412938" cy="1517220"/>
          </a:xfrm>
        </p:grpSpPr>
        <p:pic>
          <p:nvPicPr>
            <p:cNvPr id="5" name="Graphic 4" descr="Programmer male with solid fill">
              <a:extLst>
                <a:ext uri="{FF2B5EF4-FFF2-40B4-BE49-F238E27FC236}">
                  <a16:creationId xmlns:a16="http://schemas.microsoft.com/office/drawing/2014/main" id="{8A2E7F83-58F5-8FE9-B01D-772C60A4515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646007" y="5173361"/>
              <a:ext cx="1319513" cy="1319513"/>
            </a:xfrm>
            <a:prstGeom prst="rect">
              <a:avLst/>
            </a:prstGeom>
          </p:spPr>
        </p:pic>
        <p:pic>
          <p:nvPicPr>
            <p:cNvPr id="7" name="Graphic 6" descr="Programmer female with solid fill">
              <a:extLst>
                <a:ext uri="{FF2B5EF4-FFF2-40B4-BE49-F238E27FC236}">
                  <a16:creationId xmlns:a16="http://schemas.microsoft.com/office/drawing/2014/main" id="{494A25DC-C9EA-7660-BBFF-1D437B71577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739432" y="5173361"/>
              <a:ext cx="1319513" cy="1319513"/>
            </a:xfrm>
            <a:prstGeom prst="rect">
              <a:avLst/>
            </a:prstGeom>
          </p:spPr>
        </p:pic>
        <p:pic>
          <p:nvPicPr>
            <p:cNvPr id="8" name="Graphic 7" descr="Upload with solid fill">
              <a:extLst>
                <a:ext uri="{FF2B5EF4-FFF2-40B4-BE49-F238E27FC236}">
                  <a16:creationId xmlns:a16="http://schemas.microsoft.com/office/drawing/2014/main" id="{0B342B8A-B8A8-4874-6D79-235E41E39A3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766589" y="4975654"/>
              <a:ext cx="1171774" cy="1171774"/>
            </a:xfrm>
            <a:prstGeom prst="rect">
              <a:avLst/>
            </a:prstGeom>
          </p:spPr>
        </p:pic>
      </p:grpSp>
    </p:spTree>
    <p:extLst>
      <p:ext uri="{BB962C8B-B14F-4D97-AF65-F5344CB8AC3E}">
        <p14:creationId xmlns:p14="http://schemas.microsoft.com/office/powerpoint/2010/main" val="436084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7F2F-429D-04D1-5B67-06B2353AF37A}"/>
              </a:ext>
            </a:extLst>
          </p:cNvPr>
          <p:cNvSpPr>
            <a:spLocks noGrp="1"/>
          </p:cNvSpPr>
          <p:nvPr>
            <p:ph type="title"/>
          </p:nvPr>
        </p:nvSpPr>
        <p:spPr>
          <a:xfrm>
            <a:off x="381000" y="365125"/>
            <a:ext cx="10515600" cy="1325563"/>
          </a:xfrm>
        </p:spPr>
        <p:txBody>
          <a:bodyPr>
            <a:normAutofit/>
          </a:bodyPr>
          <a:lstStyle/>
          <a:p>
            <a:r>
              <a:rPr lang="en-GB" sz="4800" b="1" u="sng" dirty="0"/>
              <a:t>Create a OneNote Notebook</a:t>
            </a:r>
          </a:p>
        </p:txBody>
      </p:sp>
      <p:sp>
        <p:nvSpPr>
          <p:cNvPr id="3" name="Content Placeholder 2">
            <a:extLst>
              <a:ext uri="{FF2B5EF4-FFF2-40B4-BE49-F238E27FC236}">
                <a16:creationId xmlns:a16="http://schemas.microsoft.com/office/drawing/2014/main" id="{2811957B-740C-3929-F030-CC80D6A13D00}"/>
              </a:ext>
            </a:extLst>
          </p:cNvPr>
          <p:cNvSpPr>
            <a:spLocks noGrp="1"/>
          </p:cNvSpPr>
          <p:nvPr>
            <p:ph idx="1"/>
          </p:nvPr>
        </p:nvSpPr>
        <p:spPr>
          <a:xfrm>
            <a:off x="738307" y="1690688"/>
            <a:ext cx="10515600" cy="4351338"/>
          </a:xfrm>
        </p:spPr>
        <p:txBody>
          <a:bodyPr>
            <a:normAutofit/>
          </a:bodyPr>
          <a:lstStyle/>
          <a:p>
            <a:pPr marL="0" indent="0">
              <a:buNone/>
            </a:pPr>
            <a:r>
              <a:rPr lang="en-GB" dirty="0">
                <a:effectLst/>
                <a:latin typeface="Arial" panose="020B0604020202020204" pitchFamily="34" charset="0"/>
                <a:ea typeface="Times New Roman" panose="02020603050405020304" pitchFamily="18" charset="0"/>
                <a:cs typeface="Arial" panose="020B0604020202020204" pitchFamily="34" charset="0"/>
              </a:rPr>
              <a:t>The Assignment asks you to create an </a:t>
            </a:r>
            <a:r>
              <a:rPr lang="en-GB" dirty="0">
                <a:effectLst/>
                <a:latin typeface="Arial" panose="020B0604020202020204" pitchFamily="34" charset="0"/>
                <a:ea typeface="Times New Roman" panose="02020603050405020304" pitchFamily="18" charset="0"/>
                <a:cs typeface="Times New Roman" panose="02020603050405020304" pitchFamily="18" charset="0"/>
              </a:rPr>
              <a:t>online ‘</a:t>
            </a:r>
            <a:r>
              <a:rPr lang="en-GB" b="1" dirty="0">
                <a:effectLst/>
                <a:latin typeface="Arial" panose="020B0604020202020204" pitchFamily="34" charset="0"/>
                <a:ea typeface="Times New Roman" panose="02020603050405020304" pitchFamily="18" charset="0"/>
                <a:cs typeface="Times New Roman" panose="02020603050405020304" pitchFamily="18" charset="0"/>
              </a:rPr>
              <a:t>Project Proposal’ in OneNote</a:t>
            </a:r>
            <a:r>
              <a:rPr lang="en-GB" dirty="0">
                <a:effectLst/>
                <a:latin typeface="Arial" panose="020B0604020202020204" pitchFamily="34" charset="0"/>
                <a:ea typeface="Times New Roman" panose="02020603050405020304" pitchFamily="18" charset="0"/>
                <a:cs typeface="Arial" panose="020B0604020202020204" pitchFamily="34" charset="0"/>
              </a:rPr>
              <a:t> to include your answers for each of the Assignment tasks.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514350" indent="-514350">
              <a:buFont typeface="+mj-lt"/>
              <a:buAutoNum type="arabicPeriod"/>
            </a:pPr>
            <a:r>
              <a:rPr lang="en-GB" sz="3200" dirty="0"/>
              <a:t>Open the Microsoft ‘</a:t>
            </a:r>
            <a:r>
              <a:rPr lang="en-GB" sz="3200" b="1" dirty="0"/>
              <a:t>OneNote</a:t>
            </a:r>
            <a:r>
              <a:rPr lang="en-GB" sz="3200" dirty="0"/>
              <a:t>’ App</a:t>
            </a:r>
          </a:p>
          <a:p>
            <a:pPr marL="514350" indent="-514350">
              <a:buFont typeface="+mj-lt"/>
              <a:buAutoNum type="arabicPeriod"/>
            </a:pPr>
            <a:r>
              <a:rPr lang="en-GB" sz="3200" dirty="0"/>
              <a:t>Give your ‘</a:t>
            </a:r>
            <a:r>
              <a:rPr lang="en-GB" sz="3200" b="1" dirty="0"/>
              <a:t>Notebook</a:t>
            </a:r>
            <a:r>
              <a:rPr lang="en-GB" sz="3200" dirty="0"/>
              <a:t>’ a title e.g. </a:t>
            </a:r>
            <a:r>
              <a:rPr lang="en-GB" sz="3200" b="1" dirty="0"/>
              <a:t>CM-CVC Assignment 1.</a:t>
            </a:r>
          </a:p>
          <a:p>
            <a:pPr marL="514350" indent="-514350">
              <a:buFont typeface="+mj-lt"/>
              <a:buAutoNum type="arabicPeriod"/>
            </a:pPr>
            <a:r>
              <a:rPr lang="en-GB" sz="3200" dirty="0"/>
              <a:t>Create </a:t>
            </a:r>
            <a:r>
              <a:rPr lang="en-GB" sz="3200" b="1" dirty="0"/>
              <a:t>4</a:t>
            </a:r>
            <a:r>
              <a:rPr lang="en-GB" sz="3200" dirty="0"/>
              <a:t> </a:t>
            </a:r>
            <a:r>
              <a:rPr lang="en-GB" sz="3200" b="1" dirty="0"/>
              <a:t>sections</a:t>
            </a:r>
            <a:r>
              <a:rPr lang="en-GB" sz="3200" dirty="0"/>
              <a:t> (tabs along the top) or </a:t>
            </a:r>
            <a:r>
              <a:rPr lang="en-GB" sz="3200" b="1" dirty="0"/>
              <a:t>pages</a:t>
            </a:r>
            <a:r>
              <a:rPr lang="en-GB" sz="3200" dirty="0"/>
              <a:t> (down the side) titled e.g. Welcome/Title page, Task 1, Task 2 and Task 3 to hold content for each task answer.</a:t>
            </a:r>
          </a:p>
          <a:p>
            <a:pPr marL="0" indent="0">
              <a:buNone/>
            </a:pPr>
            <a:r>
              <a:rPr lang="en-GB" sz="1800" dirty="0"/>
              <a:t>For more information on using OneNote please click here: </a:t>
            </a:r>
            <a:r>
              <a:rPr lang="en-GB" sz="1800" dirty="0">
                <a:hlinkClick r:id="rId2"/>
              </a:rPr>
              <a:t>Microsoft Office Online Guides | UWTSD</a:t>
            </a:r>
            <a:r>
              <a:rPr lang="en-GB" sz="1800" dirty="0"/>
              <a:t>.</a:t>
            </a:r>
          </a:p>
        </p:txBody>
      </p:sp>
      <p:pic>
        <p:nvPicPr>
          <p:cNvPr id="5" name="Graphic 4" descr="Internet with solid fill">
            <a:extLst>
              <a:ext uri="{FF2B5EF4-FFF2-40B4-BE49-F238E27FC236}">
                <a16:creationId xmlns:a16="http://schemas.microsoft.com/office/drawing/2014/main" id="{EE808ED6-7701-886C-8286-29CF520F8FD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72486" y="158649"/>
            <a:ext cx="1738514" cy="1738514"/>
          </a:xfrm>
          <a:prstGeom prst="rect">
            <a:avLst/>
          </a:prstGeom>
        </p:spPr>
      </p:pic>
    </p:spTree>
    <p:extLst>
      <p:ext uri="{BB962C8B-B14F-4D97-AF65-F5344CB8AC3E}">
        <p14:creationId xmlns:p14="http://schemas.microsoft.com/office/powerpoint/2010/main" val="2773224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652963" y="263680"/>
            <a:ext cx="8083783" cy="1461778"/>
          </a:xfrm>
        </p:spPr>
        <p:txBody>
          <a:bodyPr vert="horz" lIns="91440" tIns="45720" rIns="91440" bIns="45720" rtlCol="0" anchor="ctr">
            <a:normAutofit/>
          </a:bodyPr>
          <a:lstStyle/>
          <a:p>
            <a:r>
              <a:rPr lang="en-US" sz="4800" b="1" u="sng" kern="1200" dirty="0">
                <a:solidFill>
                  <a:schemeClr val="tx1"/>
                </a:solidFill>
                <a:latin typeface="+mj-lt"/>
                <a:ea typeface="+mj-ea"/>
                <a:cs typeface="+mj-cs"/>
              </a:rPr>
              <a:t>Online content: Unit 1 </a:t>
            </a:r>
            <a:r>
              <a:rPr lang="en-US" sz="4800" b="1" u="sng" dirty="0"/>
              <a:t>Section</a:t>
            </a:r>
            <a:r>
              <a:rPr lang="en-US" sz="4800" b="1" u="sng" kern="1200" dirty="0">
                <a:solidFill>
                  <a:schemeClr val="tx1"/>
                </a:solidFill>
                <a:latin typeface="+mj-lt"/>
                <a:ea typeface="+mj-ea"/>
                <a:cs typeface="+mj-cs"/>
              </a:rPr>
              <a:t> 1</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5837" y="1540980"/>
            <a:ext cx="8929675" cy="4770609"/>
          </a:xfrm>
        </p:spPr>
        <p:txBody>
          <a:bodyPr vert="horz" lIns="91440" tIns="45720" rIns="91440" bIns="45720" rtlCol="0">
            <a:normAutofit/>
          </a:bodyPr>
          <a:lstStyle/>
          <a:p>
            <a:pPr marL="514350" indent="-228600">
              <a:lnSpc>
                <a:spcPct val="100000"/>
              </a:lnSpc>
              <a:spcBef>
                <a:spcPts val="600"/>
              </a:spcBef>
              <a:buFont typeface="Arial" panose="020B0604020202020204" pitchFamily="34" charset="0"/>
              <a:buChar char="•"/>
            </a:pPr>
            <a:r>
              <a:rPr lang="en-US" sz="2800" dirty="0"/>
              <a:t>To complete task 1, you will need to go through the Online learning content for section 1 of Unit 1, located in the ‘Unit 1’ tile on Moodle, and complete the following lesson:</a:t>
            </a:r>
          </a:p>
          <a:p>
            <a:pPr marL="971550" lvl="1" indent="-228600">
              <a:lnSpc>
                <a:spcPct val="100000"/>
              </a:lnSpc>
              <a:spcBef>
                <a:spcPts val="600"/>
              </a:spcBef>
              <a:buFont typeface="Arial" panose="020B0604020202020204" pitchFamily="34" charset="0"/>
              <a:buChar char="•"/>
            </a:pPr>
            <a:r>
              <a:rPr lang="en-US" sz="3200" b="1" dirty="0">
                <a:solidFill>
                  <a:srgbClr val="FFFF00"/>
                </a:solidFill>
              </a:rPr>
              <a:t>Section 1 - How Innovation Shapes the World. </a:t>
            </a:r>
            <a:endParaRPr lang="en-US" sz="3200" dirty="0">
              <a:solidFill>
                <a:srgbClr val="FFFF00"/>
              </a:solidFill>
            </a:endParaRPr>
          </a:p>
          <a:p>
            <a:pPr marL="514350" indent="-228600">
              <a:lnSpc>
                <a:spcPct val="100000"/>
              </a:lnSpc>
              <a:spcBef>
                <a:spcPts val="600"/>
              </a:spcBef>
              <a:buFont typeface="Arial" panose="020B0604020202020204" pitchFamily="34" charset="0"/>
              <a:buChar char="•"/>
            </a:pPr>
            <a:r>
              <a:rPr lang="en-US" sz="2800" b="1" dirty="0"/>
              <a:t>Section 1 consists of 3 sub-sections</a:t>
            </a:r>
            <a:r>
              <a:rPr lang="en-US" sz="2800" dirty="0"/>
              <a:t>:</a:t>
            </a:r>
          </a:p>
          <a:p>
            <a:pPr marL="971550" lvl="1" indent="-228600">
              <a:lnSpc>
                <a:spcPct val="100000"/>
              </a:lnSpc>
              <a:spcBef>
                <a:spcPts val="600"/>
              </a:spcBef>
              <a:buFont typeface="Arial" panose="020B0604020202020204" pitchFamily="34" charset="0"/>
              <a:buChar char="•"/>
            </a:pPr>
            <a:r>
              <a:rPr lang="en-US" sz="2800" dirty="0"/>
              <a:t>1: </a:t>
            </a:r>
            <a:r>
              <a:rPr lang="en-US" sz="2800" b="1" dirty="0"/>
              <a:t>Innovation is Everywhere</a:t>
            </a:r>
            <a:r>
              <a:rPr lang="en-US" sz="2800" dirty="0"/>
              <a:t>.</a:t>
            </a:r>
          </a:p>
          <a:p>
            <a:pPr marL="971550" lvl="1" indent="-228600">
              <a:lnSpc>
                <a:spcPct val="100000"/>
              </a:lnSpc>
              <a:spcBef>
                <a:spcPts val="600"/>
              </a:spcBef>
              <a:buFont typeface="Arial" panose="020B0604020202020204" pitchFamily="34" charset="0"/>
              <a:buChar char="•"/>
            </a:pPr>
            <a:r>
              <a:rPr lang="en-US" sz="2800" dirty="0"/>
              <a:t>2: </a:t>
            </a:r>
            <a:r>
              <a:rPr lang="en-US" sz="2800" b="1" dirty="0"/>
              <a:t>The onward march of Technology.</a:t>
            </a:r>
          </a:p>
          <a:p>
            <a:pPr marL="971550" lvl="1" indent="-228600">
              <a:lnSpc>
                <a:spcPct val="100000"/>
              </a:lnSpc>
              <a:spcBef>
                <a:spcPts val="600"/>
              </a:spcBef>
              <a:buFont typeface="Arial" panose="020B0604020202020204" pitchFamily="34" charset="0"/>
              <a:buChar char="•"/>
            </a:pPr>
            <a:r>
              <a:rPr lang="en-US" sz="2800" dirty="0"/>
              <a:t>3: </a:t>
            </a:r>
            <a:r>
              <a:rPr lang="en-US" sz="2800" b="1" dirty="0"/>
              <a:t>Creativity &amp; You</a:t>
            </a:r>
            <a:r>
              <a:rPr lang="en-US" sz="2800" dirty="0"/>
              <a:t>.</a:t>
            </a:r>
          </a:p>
        </p:txBody>
      </p:sp>
      <p:sp>
        <p:nvSpPr>
          <p:cNvPr id="26" name="Freeform: Shape 25">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Lightbulb outline">
            <a:extLst>
              <a:ext uri="{FF2B5EF4-FFF2-40B4-BE49-F238E27FC236}">
                <a16:creationId xmlns:a16="http://schemas.microsoft.com/office/drawing/2014/main" id="{A9B5C3E7-1171-4A10-95BF-19F9A7B5D19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52676">
            <a:off x="8785336" y="2705328"/>
            <a:ext cx="2521967" cy="2521967"/>
          </a:xfrm>
          <a:prstGeom prst="rect">
            <a:avLst/>
          </a:prstGeom>
        </p:spPr>
      </p:pic>
    </p:spTree>
    <p:extLst>
      <p:ext uri="{BB962C8B-B14F-4D97-AF65-F5344CB8AC3E}">
        <p14:creationId xmlns:p14="http://schemas.microsoft.com/office/powerpoint/2010/main" val="3329144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Network outline">
            <a:extLst>
              <a:ext uri="{FF2B5EF4-FFF2-40B4-BE49-F238E27FC236}">
                <a16:creationId xmlns:a16="http://schemas.microsoft.com/office/drawing/2014/main" id="{CFB0FF1E-A655-200B-FFA8-4CDCDBE43E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189009">
            <a:off x="9779303" y="-64286"/>
            <a:ext cx="2472359" cy="2472359"/>
          </a:xfrm>
          <a:prstGeom prst="rect">
            <a:avLst/>
          </a:prstGeom>
        </p:spPr>
      </p:pic>
      <p:sp>
        <p:nvSpPr>
          <p:cNvPr id="2" name="Title 1">
            <a:extLst>
              <a:ext uri="{FF2B5EF4-FFF2-40B4-BE49-F238E27FC236}">
                <a16:creationId xmlns:a16="http://schemas.microsoft.com/office/drawing/2014/main" id="{B1C9E98E-3DD0-BB25-9058-D31BF2740DBC}"/>
              </a:ext>
            </a:extLst>
          </p:cNvPr>
          <p:cNvSpPr>
            <a:spLocks noGrp="1"/>
          </p:cNvSpPr>
          <p:nvPr>
            <p:ph type="title"/>
          </p:nvPr>
        </p:nvSpPr>
        <p:spPr>
          <a:xfrm>
            <a:off x="220764" y="663567"/>
            <a:ext cx="10515600" cy="1325563"/>
          </a:xfrm>
        </p:spPr>
        <p:txBody>
          <a:bodyPr>
            <a:normAutofit/>
          </a:bodyPr>
          <a:lstStyle/>
          <a:p>
            <a:r>
              <a:rPr lang="en-GB" sz="4800" b="1" u="sng" dirty="0"/>
              <a:t>Activity 1: Assignment 1 Task 1 Q1</a:t>
            </a:r>
          </a:p>
        </p:txBody>
      </p:sp>
      <p:sp>
        <p:nvSpPr>
          <p:cNvPr id="3" name="Content Placeholder 2">
            <a:extLst>
              <a:ext uri="{FF2B5EF4-FFF2-40B4-BE49-F238E27FC236}">
                <a16:creationId xmlns:a16="http://schemas.microsoft.com/office/drawing/2014/main" id="{1A88FC07-339F-878A-E764-8ACEF7985F2A}"/>
              </a:ext>
            </a:extLst>
          </p:cNvPr>
          <p:cNvSpPr>
            <a:spLocks noGrp="1"/>
          </p:cNvSpPr>
          <p:nvPr>
            <p:ph idx="1"/>
          </p:nvPr>
        </p:nvSpPr>
        <p:spPr>
          <a:xfrm>
            <a:off x="528221" y="2149224"/>
            <a:ext cx="10672137" cy="3852377"/>
          </a:xfrm>
        </p:spPr>
        <p:txBody>
          <a:bodyPr>
            <a:normAutofit fontScale="85000" lnSpcReduction="20000"/>
          </a:bodyPr>
          <a:lstStyle/>
          <a:p>
            <a:pPr marL="457200" indent="-457200">
              <a:lnSpc>
                <a:spcPct val="100000"/>
              </a:lnSpc>
              <a:spcBef>
                <a:spcPts val="0"/>
              </a:spcBef>
              <a:spcAft>
                <a:spcPts val="600"/>
              </a:spcAft>
              <a:buFont typeface="+mj-lt"/>
              <a:buAutoNum type="arabicPeriod"/>
            </a:pPr>
            <a:r>
              <a:rPr lang="en-GB" sz="3200" b="1" dirty="0"/>
              <a:t>Session 1: </a:t>
            </a:r>
            <a:r>
              <a:rPr lang="en-GB" sz="3200" dirty="0"/>
              <a:t>Review ‘</a:t>
            </a:r>
            <a:r>
              <a:rPr lang="en-GB" sz="3200" b="1" dirty="0"/>
              <a:t>Unit 1 Topic 1 - How Innovation Shapes The World</a:t>
            </a:r>
            <a:r>
              <a:rPr lang="en-GB" sz="3200" dirty="0"/>
              <a:t>’ and summarise some of the key topics in approx. 500 words (excluding images/direct quotes). </a:t>
            </a:r>
          </a:p>
          <a:p>
            <a:pPr marL="457200" indent="-457200">
              <a:lnSpc>
                <a:spcPct val="100000"/>
              </a:lnSpc>
              <a:spcBef>
                <a:spcPts val="0"/>
              </a:spcBef>
              <a:spcAft>
                <a:spcPts val="600"/>
              </a:spcAft>
              <a:buFont typeface="+mj-lt"/>
              <a:buAutoNum type="arabicPeriod"/>
            </a:pPr>
            <a:r>
              <a:rPr lang="en-GB" sz="3200" dirty="0"/>
              <a:t>You decide which key topics you would like to summarise based on the ones that interest you (choose several), perhaps one area from each sub-section.</a:t>
            </a:r>
          </a:p>
          <a:p>
            <a:pPr marL="457200" indent="-457200">
              <a:lnSpc>
                <a:spcPct val="100000"/>
              </a:lnSpc>
              <a:spcBef>
                <a:spcPts val="0"/>
              </a:spcBef>
              <a:spcAft>
                <a:spcPts val="600"/>
              </a:spcAft>
              <a:buFont typeface="+mj-lt"/>
              <a:buAutoNum type="arabicPeriod"/>
            </a:pPr>
            <a:r>
              <a:rPr lang="en-GB" sz="3200" dirty="0"/>
              <a:t>Create a mind map as per </a:t>
            </a:r>
            <a:r>
              <a:rPr lang="en-GB" sz="3200"/>
              <a:t>assignment requirement</a:t>
            </a:r>
            <a:br>
              <a:rPr lang="en-GB" sz="3200" dirty="0"/>
            </a:br>
            <a:br>
              <a:rPr lang="en-GB" sz="3200" dirty="0"/>
            </a:br>
            <a:r>
              <a:rPr lang="en-GB" sz="3200" dirty="0"/>
              <a:t>… and then continue for the rest of the content and assignment questions </a:t>
            </a:r>
            <a:r>
              <a:rPr lang="en-GB" sz="3200" dirty="0">
                <a:sym typeface="Wingdings" panose="05000000000000000000" pitchFamily="2" charset="2"/>
              </a:rPr>
              <a:t></a:t>
            </a:r>
            <a:endParaRPr lang="en-GB" sz="3200" dirty="0"/>
          </a:p>
        </p:txBody>
      </p:sp>
    </p:spTree>
    <p:extLst>
      <p:ext uri="{BB962C8B-B14F-4D97-AF65-F5344CB8AC3E}">
        <p14:creationId xmlns:p14="http://schemas.microsoft.com/office/powerpoint/2010/main" val="11458040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E721619-F6A1-4CF0-8739-BB9E251601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schemas.microsoft.com/office/2006/metadata/properties"/>
    <ds:schemaRef ds:uri="http://purl.org/dc/elements/1.1/"/>
    <ds:schemaRef ds:uri="http://purl.org/dc/dcmitype/"/>
    <ds:schemaRef ds:uri="http://purl.org/dc/terms/"/>
    <ds:schemaRef ds:uri="a3276f14-397d-4ed7-b8c7-ece791485ff1"/>
    <ds:schemaRef ds:uri="http://schemas.microsoft.com/office/2006/documentManagement/types"/>
    <ds:schemaRef ds:uri="http://www.w3.org/XML/1998/namespace"/>
    <ds:schemaRef ds:uri="bf13d2f1-3fb4-4d24-806f-713eb38c1b0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1594</TotalTime>
  <Words>1212</Words>
  <Application>Microsoft Office PowerPoint</Application>
  <PresentationFormat>Widescreen</PresentationFormat>
  <Paragraphs>88</Paragraphs>
  <Slides>18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-apple-system</vt:lpstr>
      <vt:lpstr>Arial</vt:lpstr>
      <vt:lpstr>Calibri</vt:lpstr>
      <vt:lpstr>Calibri Light</vt:lpstr>
      <vt:lpstr>Courier New</vt:lpstr>
      <vt:lpstr>Wingdings</vt:lpstr>
      <vt:lpstr>Office Theme</vt:lpstr>
      <vt:lpstr>PowerPoint Presentation</vt:lpstr>
      <vt:lpstr>Introduction</vt:lpstr>
      <vt:lpstr>Module topics:</vt:lpstr>
      <vt:lpstr>Module Aim:</vt:lpstr>
      <vt:lpstr>Module Overview:</vt:lpstr>
      <vt:lpstr>Computing Innovation Project</vt:lpstr>
      <vt:lpstr>Changemakers CVC</vt:lpstr>
      <vt:lpstr>Delivery </vt:lpstr>
      <vt:lpstr>Selecting the right Module on Moodle</vt:lpstr>
      <vt:lpstr>PowerPoint Presentation</vt:lpstr>
      <vt:lpstr>PowerPoint Presentation</vt:lpstr>
      <vt:lpstr>PowerPoint Presentation</vt:lpstr>
      <vt:lpstr>Module Assessment:  Two assignments: 1. Available on Moodle 2. Assignments 1&amp;2 covered in detail in the initial introduction session </vt:lpstr>
      <vt:lpstr>Answering questions &amp; Using the Forum</vt:lpstr>
      <vt:lpstr>Forum emails:</vt:lpstr>
      <vt:lpstr>Create a OneNote Notebook</vt:lpstr>
      <vt:lpstr>Online content: Unit 1 Section 1</vt:lpstr>
      <vt:lpstr>Activity 1: Assignment 1 Task 1 Q1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Gareth Jones</cp:lastModifiedBy>
  <cp:revision>84</cp:revision>
  <dcterms:created xsi:type="dcterms:W3CDTF">2021-05-12T15:30:21Z</dcterms:created>
  <dcterms:modified xsi:type="dcterms:W3CDTF">2025-05-27T11:15:25Z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