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2" r:id="rId7"/>
    <p:sldId id="268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6283" autoAdjust="0"/>
  </p:normalViewPr>
  <p:slideViewPr>
    <p:cSldViewPr snapToGrid="0">
      <p:cViewPr varScale="1">
        <p:scale>
          <a:sx n="107" d="100"/>
          <a:sy n="107" d="100"/>
        </p:scale>
        <p:origin x="75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1A13E7-E6BF-4181-9F9D-F98164CE5C1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D5EB9-B321-4627-A96C-408748FB761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392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AD5EB9-B321-4627-A96C-408748FB761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84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269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075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496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675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485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159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621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00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382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545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332533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7251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432170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070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3115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6804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18859-9320-47B1-B84A-5AD18E8F8F05}" type="datetimeFigureOut">
              <a:rPr lang="en-GB" smtClean="0"/>
              <a:t>02/11/2025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67DA55A-CD99-4D6D-9F9B-30A0F32F27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100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calculatorultra.com/en/tool/drop-in-sales-calculator.html#google_vignette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877589-7B87-1810-7D1A-B5A2048E34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0280" y="1122363"/>
            <a:ext cx="8427720" cy="3586798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"/>
              </a:rPr>
              <a:t>MODULE NAME: Problem Solving and Decision Making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MODULE CODE:LCLM 4004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NAME: Henry Prince 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STUDENT ID: 2439997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LECTURER: Mohammad Rahman</a:t>
            </a:r>
            <a:br>
              <a:rPr lang="en-GB" sz="3200" dirty="0">
                <a:latin typeface="A"/>
              </a:rPr>
            </a:br>
            <a:r>
              <a:rPr lang="en-GB" sz="3200" dirty="0">
                <a:latin typeface="A"/>
              </a:rPr>
              <a:t>Assignment 1: Presentation</a:t>
            </a:r>
          </a:p>
        </p:txBody>
      </p:sp>
    </p:spTree>
    <p:extLst>
      <p:ext uri="{BB962C8B-B14F-4D97-AF65-F5344CB8AC3E}">
        <p14:creationId xmlns:p14="http://schemas.microsoft.com/office/powerpoint/2010/main" val="25636277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62C7-2C0D-83A7-4B68-88CCFBE72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50530"/>
            <a:ext cx="8534401" cy="868680"/>
          </a:xfrm>
        </p:spPr>
        <p:txBody>
          <a:bodyPr/>
          <a:lstStyle/>
          <a:p>
            <a:pPr algn="ctr"/>
            <a:r>
              <a:rPr lang="en-GB" b="1" dirty="0"/>
              <a:t>OVERVIEW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86ECFC-4802-880F-CAC4-59F9E04E17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14569" y="1901952"/>
            <a:ext cx="7604044" cy="4092448"/>
          </a:xfrm>
        </p:spPr>
        <p:txBody>
          <a:bodyPr>
            <a:normAutofit/>
          </a:bodyPr>
          <a:lstStyle/>
          <a:p>
            <a:r>
              <a:rPr lang="en-GB" sz="2400" b="1" dirty="0"/>
              <a:t>Introduction </a:t>
            </a:r>
          </a:p>
          <a:p>
            <a:r>
              <a:rPr lang="en-GB" sz="2400" b="1" dirty="0"/>
              <a:t>Company background</a:t>
            </a:r>
          </a:p>
          <a:p>
            <a:r>
              <a:rPr lang="en-GB" sz="2400" b="1" dirty="0"/>
              <a:t>Problem: nature and scope</a:t>
            </a:r>
          </a:p>
          <a:p>
            <a:r>
              <a:rPr lang="en-GB" sz="2400" b="1" dirty="0"/>
              <a:t>PESTLE ANALYSIS: Green Haven Florists</a:t>
            </a:r>
          </a:p>
          <a:p>
            <a:r>
              <a:rPr lang="en-GB" sz="2400" b="1" dirty="0"/>
              <a:t>Cause and effect analysis: Fishbone diagram</a:t>
            </a:r>
          </a:p>
          <a:p>
            <a:r>
              <a:rPr lang="en-GB" sz="2400" b="1" dirty="0"/>
              <a:t>Conclusion</a:t>
            </a:r>
          </a:p>
          <a:p>
            <a:r>
              <a:rPr lang="en-GB" sz="2400" b="1" dirty="0"/>
              <a:t>References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7158060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1C092-CB50-5179-72FB-94CBECED5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84632"/>
            <a:ext cx="8915399" cy="557784"/>
          </a:xfrm>
        </p:spPr>
        <p:txBody>
          <a:bodyPr>
            <a:noAutofit/>
          </a:bodyPr>
          <a:lstStyle/>
          <a:p>
            <a:r>
              <a:rPr lang="en-GB" b="1" dirty="0"/>
              <a:t>Introduction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28A8359-438A-7EDF-F235-AE5BAE7FB2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52599" y="1589314"/>
            <a:ext cx="10232571" cy="4491446"/>
          </a:xfrm>
        </p:spPr>
        <p:txBody>
          <a:bodyPr/>
          <a:lstStyle/>
          <a:p>
            <a:r>
              <a:rPr lang="en-GB" sz="1500" b="1" dirty="0">
                <a:solidFill>
                  <a:srgbClr val="111111"/>
                </a:solidFill>
                <a:latin typeface="Roboto"/>
                <a:ea typeface="Roboto"/>
                <a:cs typeface="Roboto"/>
              </a:rPr>
              <a:t>DROP IN SALES- "decrease in the amount sold or revenue generated between two periods" ( Calculator Ultra, 2025)</a:t>
            </a:r>
          </a:p>
          <a:p>
            <a:endParaRPr lang="en-GB" sz="1500" dirty="0">
              <a:solidFill>
                <a:srgbClr val="111111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8979575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7DAA2-C26F-4546-8B0F-C81CFB47F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20040"/>
            <a:ext cx="8915399" cy="756339"/>
          </a:xfrm>
        </p:spPr>
        <p:txBody>
          <a:bodyPr/>
          <a:lstStyle/>
          <a:p>
            <a:r>
              <a:rPr lang="en-GB" b="1" dirty="0"/>
              <a:t>Company background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1CCB3-874D-5E4A-629C-E7AA4A8A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14016" y="1892808"/>
            <a:ext cx="9090595" cy="4078224"/>
          </a:xfrm>
        </p:spPr>
        <p:txBody>
          <a:bodyPr/>
          <a:lstStyle/>
          <a:p>
            <a:r>
              <a:rPr lang="en-GB" sz="2400" b="1" dirty="0"/>
              <a:t>Green Haven Florists</a:t>
            </a:r>
            <a:endParaRPr lang="en-GB" sz="2400" dirty="0">
              <a:solidFill>
                <a:srgbClr val="000000"/>
              </a:solidFill>
            </a:endParaRPr>
          </a:p>
          <a:p>
            <a:pPr marL="342900" indent="-342900">
              <a:buFont typeface="Arial" charset="2"/>
              <a:buChar char="•"/>
            </a:pPr>
            <a:r>
              <a:rPr lang="en-GB" b="1" dirty="0"/>
              <a:t>Founded in.... 2016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/>
              <a:t>Owners: Liam and Patel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/>
              <a:t>Sells … Flowers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ea typeface="+mn-lt"/>
                <a:cs typeface="+mn-lt"/>
              </a:rPr>
              <a:t>strong community ties local area</a:t>
            </a:r>
          </a:p>
          <a:p>
            <a:pPr marL="342900" indent="-342900">
              <a:buFont typeface="Arial" charset="2"/>
              <a:buChar char="•"/>
            </a:pPr>
            <a:r>
              <a:rPr lang="en-GB" b="1" dirty="0">
                <a:solidFill>
                  <a:srgbClr val="FF0000"/>
                </a:solidFill>
                <a:ea typeface="+mn-lt"/>
                <a:cs typeface="+mn-lt"/>
              </a:rPr>
              <a:t>Add more information from the case study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499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839E5-539A-6BA2-F020-0AEF28846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3" y="389273"/>
            <a:ext cx="8915399" cy="713232"/>
          </a:xfrm>
        </p:spPr>
        <p:txBody>
          <a:bodyPr/>
          <a:lstStyle/>
          <a:p>
            <a:r>
              <a:rPr lang="en-GB" b="1" dirty="0"/>
              <a:t>Problem: nature and scope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EC453-8E6E-AAA5-639A-7F2EB8FCD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94329" y="1488142"/>
            <a:ext cx="10318377" cy="3702424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5W2H</a:t>
            </a:r>
          </a:p>
          <a:p>
            <a:r>
              <a:rPr lang="en-GB" dirty="0">
                <a:solidFill>
                  <a:schemeClr val="tx1"/>
                </a:solidFill>
              </a:rPr>
              <a:t>Who: </a:t>
            </a:r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Liam and Priya Patel</a:t>
            </a:r>
          </a:p>
          <a:p>
            <a:r>
              <a:rPr lang="en-GB" dirty="0">
                <a:solidFill>
                  <a:schemeClr val="tx1"/>
                </a:solidFill>
              </a:rPr>
              <a:t>What:….. 30% decline in in – store sales; minimal online growth; rising costs</a:t>
            </a:r>
          </a:p>
          <a:p>
            <a:r>
              <a:rPr lang="en-GB" dirty="0">
                <a:solidFill>
                  <a:schemeClr val="tx1"/>
                </a:solidFill>
              </a:rPr>
              <a:t>Where:…. Norwich high street (Declining local business area)</a:t>
            </a:r>
          </a:p>
          <a:p>
            <a:r>
              <a:rPr lang="en-GB" dirty="0">
                <a:solidFill>
                  <a:schemeClr val="tx1"/>
                </a:solidFill>
              </a:rPr>
              <a:t>Who:  Liam and Priya Patel</a:t>
            </a:r>
          </a:p>
          <a:p>
            <a:r>
              <a:rPr lang="en-GB" dirty="0">
                <a:solidFill>
                  <a:schemeClr val="tx1"/>
                </a:solidFill>
              </a:rPr>
              <a:t>When: Past 12 months</a:t>
            </a:r>
          </a:p>
          <a:p>
            <a:r>
              <a:rPr lang="en-GB" dirty="0">
                <a:solidFill>
                  <a:schemeClr val="tx1"/>
                </a:solidFill>
              </a:rPr>
              <a:t>Why: Shift to online shopping; reducing footfall; outdated website; competition</a:t>
            </a:r>
          </a:p>
          <a:p>
            <a:r>
              <a:rPr lang="en-GB" dirty="0">
                <a:solidFill>
                  <a:schemeClr val="tx1"/>
                </a:solidFill>
              </a:rPr>
              <a:t>How: Limited Marketing, high costs reduced local demand</a:t>
            </a:r>
          </a:p>
          <a:p>
            <a:endParaRPr lang="en-GB" sz="2800" dirty="0">
              <a:solidFill>
                <a:schemeClr val="tx1"/>
              </a:solidFill>
            </a:endParaRPr>
          </a:p>
          <a:p>
            <a:endParaRPr lang="en-GB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0872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6300BE-D96C-22F6-553D-690EEFFC5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9314" y="870857"/>
            <a:ext cx="9988449" cy="4794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PESTLE ANALYSIS: Green Haven Florists</a:t>
            </a:r>
            <a:br>
              <a:rPr lang="en-GB" dirty="0">
                <a:solidFill>
                  <a:srgbClr val="000000"/>
                </a:solidFill>
              </a:rPr>
            </a:br>
            <a:endParaRPr lang="en-GB" b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96C4E-C633-AD44-2B5D-616D8D99EE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95282" y="1219200"/>
            <a:ext cx="9409329" cy="3290047"/>
          </a:xfrm>
        </p:spPr>
        <p:txBody>
          <a:bodyPr/>
          <a:lstStyle/>
          <a:p>
            <a:r>
              <a:rPr lang="en-GB" b="1" dirty="0"/>
              <a:t>POLITICAL : Post – Brexit import challenges increasing flower costs</a:t>
            </a:r>
          </a:p>
          <a:p>
            <a:r>
              <a:rPr lang="en-GB" b="1" dirty="0"/>
              <a:t>ECONOMIC: Inflation and lower consumer spending; higher material costs</a:t>
            </a:r>
          </a:p>
          <a:p>
            <a:r>
              <a:rPr lang="en-GB" b="1" dirty="0"/>
              <a:t>SOCIAL: Shift to online shopping; eco-conscious but convenience-driven customers</a:t>
            </a:r>
          </a:p>
          <a:p>
            <a:r>
              <a:rPr lang="en-GB" b="1" dirty="0"/>
              <a:t>TECHNOLOGICAL: Competitors excel online; outdated website and weak digital marketing</a:t>
            </a:r>
          </a:p>
          <a:p>
            <a:r>
              <a:rPr lang="en-GB" b="1" dirty="0"/>
              <a:t>LEGAL: Packing waste and employment regulations increase costs</a:t>
            </a:r>
          </a:p>
          <a:p>
            <a:r>
              <a:rPr lang="en-GB" b="1" dirty="0"/>
              <a:t>ENVIRONMENTAL: Sustainability valued but costly to maintain</a:t>
            </a:r>
          </a:p>
        </p:txBody>
      </p:sp>
    </p:spTree>
    <p:extLst>
      <p:ext uri="{BB962C8B-B14F-4D97-AF65-F5344CB8AC3E}">
        <p14:creationId xmlns:p14="http://schemas.microsoft.com/office/powerpoint/2010/main" val="1382716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C915AA-9AD6-9DEC-20C0-9E11999F2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0291" y="635235"/>
            <a:ext cx="10087707" cy="741969"/>
          </a:xfrm>
        </p:spPr>
        <p:txBody>
          <a:bodyPr>
            <a:normAutofit fontScale="90000"/>
          </a:bodyPr>
          <a:lstStyle/>
          <a:p>
            <a:r>
              <a:rPr lang="en-GB" sz="3200" b="1" dirty="0"/>
              <a:t>Cause and effect analysis: Fishbone diagram</a:t>
            </a:r>
            <a:endParaRPr lang="en-US" sz="3200" dirty="0">
              <a:solidFill>
                <a:srgbClr val="000000"/>
              </a:solidFill>
            </a:endParaRPr>
          </a:p>
          <a:p>
            <a:r>
              <a:rPr lang="en-US" dirty="0"/>
              <a:t>                                                    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3E622-CB09-1362-15C9-BF616871B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0744" y="1173792"/>
            <a:ext cx="11003868" cy="4717290"/>
          </a:xfrm>
        </p:spPr>
        <p:txBody>
          <a:bodyPr/>
          <a:lstStyle/>
          <a:p>
            <a:r>
              <a:rPr lang="en-US" dirty="0"/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D16706A2-734F-0395-A7C0-03E28C80CDF2}"/>
              </a:ext>
            </a:extLst>
          </p:cNvPr>
          <p:cNvSpPr/>
          <p:nvPr/>
        </p:nvSpPr>
        <p:spPr>
          <a:xfrm>
            <a:off x="8062307" y="2707341"/>
            <a:ext cx="3481199" cy="87854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30 percent sales drop</a:t>
            </a:r>
          </a:p>
        </p:txBody>
      </p: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DF40A8E6-7C18-B860-6EA2-97BC763B307B}"/>
              </a:ext>
            </a:extLst>
          </p:cNvPr>
          <p:cNvCxnSpPr>
            <a:cxnSpLocks/>
          </p:cNvCxnSpPr>
          <p:nvPr/>
        </p:nvCxnSpPr>
        <p:spPr>
          <a:xfrm>
            <a:off x="5147190" y="1455645"/>
            <a:ext cx="2554941" cy="17122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B31761D2-5A5B-63DC-7E37-92357FD9A23F}"/>
              </a:ext>
            </a:extLst>
          </p:cNvPr>
          <p:cNvCxnSpPr>
            <a:cxnSpLocks/>
          </p:cNvCxnSpPr>
          <p:nvPr/>
        </p:nvCxnSpPr>
        <p:spPr>
          <a:xfrm>
            <a:off x="2929707" y="1869141"/>
            <a:ext cx="2727022" cy="13996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1DA6C12E-A2E8-34DC-B451-6DF9474B9A21}"/>
              </a:ext>
            </a:extLst>
          </p:cNvPr>
          <p:cNvCxnSpPr/>
          <p:nvPr/>
        </p:nvCxnSpPr>
        <p:spPr>
          <a:xfrm>
            <a:off x="721189" y="2006972"/>
            <a:ext cx="2662517" cy="13402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B4482A07-39DB-B9BB-63D2-F3C565E4664D}"/>
              </a:ext>
            </a:extLst>
          </p:cNvPr>
          <p:cNvCxnSpPr/>
          <p:nvPr/>
        </p:nvCxnSpPr>
        <p:spPr>
          <a:xfrm flipV="1">
            <a:off x="1631576" y="3218329"/>
            <a:ext cx="6472518" cy="21067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E395A980-5F98-5882-F17E-2ECB19B361F1}"/>
              </a:ext>
            </a:extLst>
          </p:cNvPr>
          <p:cNvCxnSpPr>
            <a:cxnSpLocks/>
          </p:cNvCxnSpPr>
          <p:nvPr/>
        </p:nvCxnSpPr>
        <p:spPr>
          <a:xfrm flipV="1">
            <a:off x="1416904" y="3359522"/>
            <a:ext cx="1966802" cy="19557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C0765DA0-0DAB-ACD8-4954-7CEF0BDB719C}"/>
              </a:ext>
            </a:extLst>
          </p:cNvPr>
          <p:cNvCxnSpPr>
            <a:cxnSpLocks/>
          </p:cNvCxnSpPr>
          <p:nvPr/>
        </p:nvCxnSpPr>
        <p:spPr>
          <a:xfrm flipV="1">
            <a:off x="3879241" y="3297600"/>
            <a:ext cx="1761565" cy="23650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FE3D1D01-6471-BC95-1367-617CC5561CB2}"/>
              </a:ext>
            </a:extLst>
          </p:cNvPr>
          <p:cNvCxnSpPr>
            <a:cxnSpLocks/>
          </p:cNvCxnSpPr>
          <p:nvPr/>
        </p:nvCxnSpPr>
        <p:spPr>
          <a:xfrm flipV="1">
            <a:off x="6096000" y="3240741"/>
            <a:ext cx="1606131" cy="26503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99F761B3-E34A-E8BA-1C1F-5718FA6D9B7C}"/>
              </a:ext>
            </a:extLst>
          </p:cNvPr>
          <p:cNvSpPr/>
          <p:nvPr/>
        </p:nvSpPr>
        <p:spPr>
          <a:xfrm>
            <a:off x="4392706" y="920870"/>
            <a:ext cx="2788023" cy="74197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Competition from other Companies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3C01A98E-EA2D-C238-6CB1-A4DFE6639F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2926" y="3343648"/>
            <a:ext cx="1146147" cy="170703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34505BEE-8405-D4C0-19F7-54603D03BCA9}"/>
              </a:ext>
            </a:extLst>
          </p:cNvPr>
          <p:cNvSpPr/>
          <p:nvPr/>
        </p:nvSpPr>
        <p:spPr>
          <a:xfrm>
            <a:off x="2357719" y="1293331"/>
            <a:ext cx="1801906" cy="63520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Pestel Analysis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47EC84C4-9AD3-EBDF-369A-84C9469B4269}"/>
              </a:ext>
            </a:extLst>
          </p:cNvPr>
          <p:cNvSpPr/>
          <p:nvPr/>
        </p:nvSpPr>
        <p:spPr>
          <a:xfrm>
            <a:off x="524130" y="1300031"/>
            <a:ext cx="1519823" cy="70484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Outdated Technology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49CC33FE-B785-CB74-2BCD-72B7C44D2626}"/>
              </a:ext>
            </a:extLst>
          </p:cNvPr>
          <p:cNvSpPr/>
          <p:nvPr/>
        </p:nvSpPr>
        <p:spPr>
          <a:xfrm>
            <a:off x="364502" y="5327597"/>
            <a:ext cx="2232226" cy="61391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Aggressive Pricing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A84015E-470E-F2D6-043F-D87D78C254F2}"/>
              </a:ext>
            </a:extLst>
          </p:cNvPr>
          <p:cNvSpPr/>
          <p:nvPr/>
        </p:nvSpPr>
        <p:spPr>
          <a:xfrm>
            <a:off x="2802421" y="5691470"/>
            <a:ext cx="2587557" cy="82211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 Sale Price have drop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2782FDF-35DD-3A85-A4E1-C7114DF7D780}"/>
              </a:ext>
            </a:extLst>
          </p:cNvPr>
          <p:cNvSpPr/>
          <p:nvPr/>
        </p:nvSpPr>
        <p:spPr>
          <a:xfrm>
            <a:off x="5777049" y="5800165"/>
            <a:ext cx="1851916" cy="878542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More Flexible Delivery Options</a:t>
            </a:r>
          </a:p>
        </p:txBody>
      </p:sp>
    </p:spTree>
    <p:extLst>
      <p:ext uri="{BB962C8B-B14F-4D97-AF65-F5344CB8AC3E}">
        <p14:creationId xmlns:p14="http://schemas.microsoft.com/office/powerpoint/2010/main" val="36454786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99987-98D1-706D-2E63-5B8DDBF31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38328"/>
            <a:ext cx="8915399" cy="932688"/>
          </a:xfrm>
        </p:spPr>
        <p:txBody>
          <a:bodyPr/>
          <a:lstStyle/>
          <a:p>
            <a:r>
              <a:rPr lang="en-GB" b="1" dirty="0"/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53051C-8483-F6FD-7AB5-FC885653E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89212" y="1856232"/>
            <a:ext cx="8915399" cy="4160520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ea typeface="+mn-lt"/>
                <a:cs typeface="+mn-lt"/>
              </a:rPr>
              <a:t>Liam and Priya Patel have a Company name </a:t>
            </a:r>
            <a:r>
              <a:rPr lang="en-GB" dirty="0"/>
              <a:t>Green Haven Florists</a:t>
            </a:r>
            <a:r>
              <a:rPr lang="en-GB" dirty="0">
                <a:solidFill>
                  <a:srgbClr val="000000"/>
                </a:solidFill>
              </a:rPr>
              <a:t> </a:t>
            </a:r>
            <a:r>
              <a:rPr lang="en-GB" dirty="0"/>
              <a:t>Founded in.... 2016.</a:t>
            </a:r>
          </a:p>
          <a:p>
            <a:r>
              <a:rPr lang="en-GB" dirty="0"/>
              <a:t>The Company needs should invest more online as customer preferred online activities.</a:t>
            </a:r>
          </a:p>
          <a:p>
            <a:r>
              <a:rPr lang="en-GB" dirty="0"/>
              <a:t>Post Brexit have been a challenging to the Company, so the company must improve on their 30% sales.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04733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B30E9-9073-E60E-A7A9-048C6F3D6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521208"/>
            <a:ext cx="8915399" cy="860400"/>
          </a:xfrm>
        </p:spPr>
        <p:txBody>
          <a:bodyPr/>
          <a:lstStyle/>
          <a:p>
            <a:r>
              <a:rPr lang="en-GB" b="1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8D0C3B-0DFC-3E5A-28D7-AC7CD95B6A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589706" y="1600200"/>
            <a:ext cx="9914905" cy="4517136"/>
          </a:xfrm>
        </p:spPr>
        <p:txBody>
          <a:bodyPr/>
          <a:lstStyle/>
          <a:p>
            <a:r>
              <a:rPr lang="en-GB" b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Calculator Ultra (2025)</a:t>
            </a:r>
            <a:r>
              <a:rPr lang="en-GB" b="1" i="1" dirty="0">
                <a:solidFill>
                  <a:srgbClr val="111111"/>
                </a:solidFill>
                <a:latin typeface="Arial"/>
                <a:ea typeface="Roboto"/>
                <a:cs typeface="Roboto"/>
              </a:rPr>
              <a:t> </a:t>
            </a:r>
            <a:r>
              <a:rPr lang="en-GB" b="1" i="1" dirty="0">
                <a:solidFill>
                  <a:srgbClr val="1D4ED8"/>
                </a:solidFill>
                <a:latin typeface="Arial"/>
                <a:ea typeface="Roboto"/>
                <a:cs typeface="Roboto"/>
              </a:rPr>
              <a:t>Find More Calculator</a:t>
            </a:r>
            <a:r>
              <a:rPr lang="en-GB" b="1" dirty="0">
                <a:solidFill>
                  <a:srgbClr val="1D4ED8"/>
                </a:solidFill>
                <a:latin typeface="Arial"/>
                <a:ea typeface="Roboto"/>
                <a:cs typeface="Roboto"/>
              </a:rPr>
              <a:t> Available at: </a:t>
            </a:r>
            <a:r>
              <a:rPr lang="en-GB" dirty="0">
                <a:solidFill>
                  <a:srgbClr val="1D4ED8"/>
                </a:solidFill>
                <a:latin typeface="Arial"/>
                <a:ea typeface="+mn-lt"/>
                <a:cs typeface="+mn-lt"/>
                <a:hlinkClick r:id="rId2"/>
              </a:rPr>
              <a:t>Drop in Sales Calculator &amp; Formula Online Calculator Ultra</a:t>
            </a:r>
            <a:r>
              <a:rPr lang="en-GB" b="1" i="1" dirty="0">
                <a:latin typeface="Arial"/>
                <a:ea typeface="Roboto"/>
                <a:cs typeface="Roboto"/>
              </a:rPr>
              <a:t> </a:t>
            </a:r>
            <a:r>
              <a:rPr lang="en-GB" b="1" dirty="0">
                <a:latin typeface="Arial"/>
                <a:ea typeface="Roboto"/>
                <a:cs typeface="Roboto"/>
              </a:rPr>
              <a:t>(Accessed:  6 October 2025).</a:t>
            </a:r>
          </a:p>
          <a:p>
            <a:r>
              <a:rPr lang="en-GB" b="1">
                <a:solidFill>
                  <a:srgbClr val="FF0000"/>
                </a:solidFill>
                <a:latin typeface="Arial"/>
                <a:ea typeface="Roboto"/>
                <a:cs typeface="Roboto"/>
              </a:rPr>
              <a:t>5 sources</a:t>
            </a:r>
            <a:br>
              <a:rPr lang="en-GB" b="1" dirty="0">
                <a:latin typeface="Arial"/>
                <a:ea typeface="Roboto"/>
                <a:cs typeface="Roboto"/>
              </a:rPr>
            </a:br>
            <a:endParaRPr lang="en-GB" sz="1800" b="1" dirty="0">
              <a:solidFill>
                <a:srgbClr val="1D4ED8"/>
              </a:solidFill>
              <a:latin typeface="Roboto"/>
              <a:ea typeface="Roboto"/>
              <a:cs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59125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8" name="Group 1067">
            <a:extLst>
              <a:ext uri="{FF2B5EF4-FFF2-40B4-BE49-F238E27FC236}">
                <a16:creationId xmlns:a16="http://schemas.microsoft.com/office/drawing/2014/main" id="{7398C59F-5A18-487B-91D6-B955AACF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" y="228600"/>
            <a:ext cx="2851523" cy="6638625"/>
            <a:chOff x="2487613" y="285750"/>
            <a:chExt cx="2428875" cy="5654676"/>
          </a:xfrm>
        </p:grpSpPr>
        <p:sp>
          <p:nvSpPr>
            <p:cNvPr id="1070" name="Freeform 11">
              <a:extLst>
                <a:ext uri="{FF2B5EF4-FFF2-40B4-BE49-F238E27FC236}">
                  <a16:creationId xmlns:a16="http://schemas.microsoft.com/office/drawing/2014/main" id="{0557FAFE-C7C3-47EC-A4F5-9B21663192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4" name="Freeform 12">
              <a:extLst>
                <a:ext uri="{FF2B5EF4-FFF2-40B4-BE49-F238E27FC236}">
                  <a16:creationId xmlns:a16="http://schemas.microsoft.com/office/drawing/2014/main" id="{95BC28FB-3882-4674-9D79-EA58BEB7CE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8" name="Freeform 13">
              <a:extLst>
                <a:ext uri="{FF2B5EF4-FFF2-40B4-BE49-F238E27FC236}">
                  <a16:creationId xmlns:a16="http://schemas.microsoft.com/office/drawing/2014/main" id="{9C6EC892-83F9-402F-8552-0AD7C0556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0" name="Freeform 14">
              <a:extLst>
                <a:ext uri="{FF2B5EF4-FFF2-40B4-BE49-F238E27FC236}">
                  <a16:creationId xmlns:a16="http://schemas.microsoft.com/office/drawing/2014/main" id="{18387766-037C-4EF0-8471-D19CBF2A43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2" name="Freeform 15">
              <a:extLst>
                <a:ext uri="{FF2B5EF4-FFF2-40B4-BE49-F238E27FC236}">
                  <a16:creationId xmlns:a16="http://schemas.microsoft.com/office/drawing/2014/main" id="{1E364F38-6F3A-476A-93E6-962EA817C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3" name="Freeform 16">
              <a:extLst>
                <a:ext uri="{FF2B5EF4-FFF2-40B4-BE49-F238E27FC236}">
                  <a16:creationId xmlns:a16="http://schemas.microsoft.com/office/drawing/2014/main" id="{35C335A4-1E67-4293-8BE2-DFB085D4F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4" name="Freeform 17">
              <a:extLst>
                <a:ext uri="{FF2B5EF4-FFF2-40B4-BE49-F238E27FC236}">
                  <a16:creationId xmlns:a16="http://schemas.microsoft.com/office/drawing/2014/main" id="{9A8A0F10-2C98-4297-9F92-5D95533927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5" name="Freeform 18">
              <a:extLst>
                <a:ext uri="{FF2B5EF4-FFF2-40B4-BE49-F238E27FC236}">
                  <a16:creationId xmlns:a16="http://schemas.microsoft.com/office/drawing/2014/main" id="{C3B112A3-006E-4008-A778-DB5F6A09D5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6" name="Freeform 19">
              <a:extLst>
                <a:ext uri="{FF2B5EF4-FFF2-40B4-BE49-F238E27FC236}">
                  <a16:creationId xmlns:a16="http://schemas.microsoft.com/office/drawing/2014/main" id="{E5E62767-5C25-4C49-9568-432433A3C5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7" name="Freeform 20">
              <a:extLst>
                <a:ext uri="{FF2B5EF4-FFF2-40B4-BE49-F238E27FC236}">
                  <a16:creationId xmlns:a16="http://schemas.microsoft.com/office/drawing/2014/main" id="{598EC006-77B1-42BA-B815-66CCB9B170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8" name="Freeform 21">
              <a:extLst>
                <a:ext uri="{FF2B5EF4-FFF2-40B4-BE49-F238E27FC236}">
                  <a16:creationId xmlns:a16="http://schemas.microsoft.com/office/drawing/2014/main" id="{A144ED09-DA06-491D-95A8-AB3DED4329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9" name="Freeform 22">
              <a:extLst>
                <a:ext uri="{FF2B5EF4-FFF2-40B4-BE49-F238E27FC236}">
                  <a16:creationId xmlns:a16="http://schemas.microsoft.com/office/drawing/2014/main" id="{1CB00BD2-11CD-4A38-8F38-02B0D1105E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110" name="Group 1109">
            <a:extLst>
              <a:ext uri="{FF2B5EF4-FFF2-40B4-BE49-F238E27FC236}">
                <a16:creationId xmlns:a16="http://schemas.microsoft.com/office/drawing/2014/main" id="{520234FB-542E-4550-9C2F-1B56FD41A1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7224" y="-786"/>
            <a:ext cx="2356675" cy="6854040"/>
            <a:chOff x="6627813" y="194833"/>
            <a:chExt cx="1952625" cy="5678918"/>
          </a:xfrm>
        </p:grpSpPr>
        <p:sp>
          <p:nvSpPr>
            <p:cNvPr id="1111" name="Freeform 27">
              <a:extLst>
                <a:ext uri="{FF2B5EF4-FFF2-40B4-BE49-F238E27FC236}">
                  <a16:creationId xmlns:a16="http://schemas.microsoft.com/office/drawing/2014/main" id="{41FCE1F3-DEB3-47CD-90FF-7DABB4AF45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2" name="Freeform 28">
              <a:extLst>
                <a:ext uri="{FF2B5EF4-FFF2-40B4-BE49-F238E27FC236}">
                  <a16:creationId xmlns:a16="http://schemas.microsoft.com/office/drawing/2014/main" id="{5708E488-C19B-452C-B197-6F1C34F6E7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3" name="Freeform 29">
              <a:extLst>
                <a:ext uri="{FF2B5EF4-FFF2-40B4-BE49-F238E27FC236}">
                  <a16:creationId xmlns:a16="http://schemas.microsoft.com/office/drawing/2014/main" id="{89D3FD25-890E-4981-A71D-EE796873D7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4" name="Freeform 30">
              <a:extLst>
                <a:ext uri="{FF2B5EF4-FFF2-40B4-BE49-F238E27FC236}">
                  <a16:creationId xmlns:a16="http://schemas.microsoft.com/office/drawing/2014/main" id="{51B5414C-556A-47CB-8EE2-974A85A7A4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5" name="Freeform 31">
              <a:extLst>
                <a:ext uri="{FF2B5EF4-FFF2-40B4-BE49-F238E27FC236}">
                  <a16:creationId xmlns:a16="http://schemas.microsoft.com/office/drawing/2014/main" id="{1C02B20C-2B27-4B75-8AEE-A5D2E2674B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6" name="Freeform 32">
              <a:extLst>
                <a:ext uri="{FF2B5EF4-FFF2-40B4-BE49-F238E27FC236}">
                  <a16:creationId xmlns:a16="http://schemas.microsoft.com/office/drawing/2014/main" id="{54427714-F9AA-4F93-BD1D-400F1EA93F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7" name="Freeform 33">
              <a:extLst>
                <a:ext uri="{FF2B5EF4-FFF2-40B4-BE49-F238E27FC236}">
                  <a16:creationId xmlns:a16="http://schemas.microsoft.com/office/drawing/2014/main" id="{28A77D6A-9E81-497F-ABCC-2695BB5AD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8" name="Freeform 34">
              <a:extLst>
                <a:ext uri="{FF2B5EF4-FFF2-40B4-BE49-F238E27FC236}">
                  <a16:creationId xmlns:a16="http://schemas.microsoft.com/office/drawing/2014/main" id="{2A1533BA-1478-4F7C-8E24-3F3E905050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9" name="Freeform 35">
              <a:extLst>
                <a:ext uri="{FF2B5EF4-FFF2-40B4-BE49-F238E27FC236}">
                  <a16:creationId xmlns:a16="http://schemas.microsoft.com/office/drawing/2014/main" id="{39686201-E633-40FD-A80A-1E28AD52E3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0" name="Freeform 36">
              <a:extLst>
                <a:ext uri="{FF2B5EF4-FFF2-40B4-BE49-F238E27FC236}">
                  <a16:creationId xmlns:a16="http://schemas.microsoft.com/office/drawing/2014/main" id="{76A215C2-F590-4938-810B-F8A79366C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1" name="Freeform 37">
              <a:extLst>
                <a:ext uri="{FF2B5EF4-FFF2-40B4-BE49-F238E27FC236}">
                  <a16:creationId xmlns:a16="http://schemas.microsoft.com/office/drawing/2014/main" id="{85F418E7-330D-4002-8EC8-33C1A897FF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2" name="Freeform 38">
              <a:extLst>
                <a:ext uri="{FF2B5EF4-FFF2-40B4-BE49-F238E27FC236}">
                  <a16:creationId xmlns:a16="http://schemas.microsoft.com/office/drawing/2014/main" id="{8FFE669A-54C9-4436-9566-C5A90F16DB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123" name="Rectangle 1122">
            <a:extLst>
              <a:ext uri="{FF2B5EF4-FFF2-40B4-BE49-F238E27FC236}">
                <a16:creationId xmlns:a16="http://schemas.microsoft.com/office/drawing/2014/main" id="{DE91395A-2D18-4AF6-A0AC-AAA7189FE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24" name="Freeform 6">
            <a:extLst>
              <a:ext uri="{FF2B5EF4-FFF2-40B4-BE49-F238E27FC236}">
                <a16:creationId xmlns:a16="http://schemas.microsoft.com/office/drawing/2014/main" id="{7BD08880-457D-4C62-A3B5-6A9B0878C7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 useBgFill="1">
        <p:nvSpPr>
          <p:cNvPr id="1067" name="Rectangle 1066">
            <a:extLst>
              <a:ext uri="{FF2B5EF4-FFF2-40B4-BE49-F238E27FC236}">
                <a16:creationId xmlns:a16="http://schemas.microsoft.com/office/drawing/2014/main" id="{97A5CE44-9D07-4AD7-B94C-7C9351367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786"/>
            <a:ext cx="12192000" cy="68540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9" name="Rectangle 1068">
            <a:extLst>
              <a:ext uri="{FF2B5EF4-FFF2-40B4-BE49-F238E27FC236}">
                <a16:creationId xmlns:a16="http://schemas.microsoft.com/office/drawing/2014/main" id="{1A703601-C9B7-448F-B403-01CBCB088B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047" y="935646"/>
            <a:ext cx="4851190" cy="4968016"/>
          </a:xfrm>
          <a:prstGeom prst="rect">
            <a:avLst/>
          </a:prstGeom>
          <a:solidFill>
            <a:srgbClr val="FFFFFF"/>
          </a:solidFill>
          <a:ln w="12700" cap="sq">
            <a:solidFill>
              <a:schemeClr val="tx2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71" name="Group 1070">
            <a:extLst>
              <a:ext uri="{FF2B5EF4-FFF2-40B4-BE49-F238E27FC236}">
                <a16:creationId xmlns:a16="http://schemas.microsoft.com/office/drawing/2014/main" id="{7923CDCA-D161-4CE7-BA92-92AE20B96D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87364" y="228600"/>
            <a:ext cx="2851523" cy="6638625"/>
            <a:chOff x="2487613" y="285750"/>
            <a:chExt cx="2428875" cy="5654676"/>
          </a:xfrm>
        </p:grpSpPr>
        <p:sp>
          <p:nvSpPr>
            <p:cNvPr id="1072" name="Freeform 11">
              <a:extLst>
                <a:ext uri="{FF2B5EF4-FFF2-40B4-BE49-F238E27FC236}">
                  <a16:creationId xmlns:a16="http://schemas.microsoft.com/office/drawing/2014/main" id="{AFFB0997-74F4-42F6-80A7-7C1B6BD374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3" name="Freeform 12">
              <a:extLst>
                <a:ext uri="{FF2B5EF4-FFF2-40B4-BE49-F238E27FC236}">
                  <a16:creationId xmlns:a16="http://schemas.microsoft.com/office/drawing/2014/main" id="{A14E1792-3BAD-41B1-A563-2180A26E67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4" name="Freeform 13">
              <a:extLst>
                <a:ext uri="{FF2B5EF4-FFF2-40B4-BE49-F238E27FC236}">
                  <a16:creationId xmlns:a16="http://schemas.microsoft.com/office/drawing/2014/main" id="{C30D05BD-CE6E-4143-946E-A2C5EC7CFB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5" name="Freeform 14">
              <a:extLst>
                <a:ext uri="{FF2B5EF4-FFF2-40B4-BE49-F238E27FC236}">
                  <a16:creationId xmlns:a16="http://schemas.microsoft.com/office/drawing/2014/main" id="{4317EBD8-70E0-492B-B401-C72697C7D7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6" name="Freeform 15">
              <a:extLst>
                <a:ext uri="{FF2B5EF4-FFF2-40B4-BE49-F238E27FC236}">
                  <a16:creationId xmlns:a16="http://schemas.microsoft.com/office/drawing/2014/main" id="{60545381-EDB5-47D8-9497-D5802F5A40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7" name="Freeform 16">
              <a:extLst>
                <a:ext uri="{FF2B5EF4-FFF2-40B4-BE49-F238E27FC236}">
                  <a16:creationId xmlns:a16="http://schemas.microsoft.com/office/drawing/2014/main" id="{E67012E4-2FDC-4F96-A145-1E426784C4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8" name="Freeform 17">
              <a:extLst>
                <a:ext uri="{FF2B5EF4-FFF2-40B4-BE49-F238E27FC236}">
                  <a16:creationId xmlns:a16="http://schemas.microsoft.com/office/drawing/2014/main" id="{C088EA8D-BA27-4043-967F-595BE451C8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9" name="Freeform 18">
              <a:extLst>
                <a:ext uri="{FF2B5EF4-FFF2-40B4-BE49-F238E27FC236}">
                  <a16:creationId xmlns:a16="http://schemas.microsoft.com/office/drawing/2014/main" id="{7D7B306D-2572-4DF7-BC2E-6752033177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0" name="Freeform 19">
              <a:extLst>
                <a:ext uri="{FF2B5EF4-FFF2-40B4-BE49-F238E27FC236}">
                  <a16:creationId xmlns:a16="http://schemas.microsoft.com/office/drawing/2014/main" id="{EBFED6A3-D5D7-4F26-B6EB-091492A99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1" name="Freeform 20">
              <a:extLst>
                <a:ext uri="{FF2B5EF4-FFF2-40B4-BE49-F238E27FC236}">
                  <a16:creationId xmlns:a16="http://schemas.microsoft.com/office/drawing/2014/main" id="{57CA315F-B9C5-4899-A337-C1389083C6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2" name="Freeform 21">
              <a:extLst>
                <a:ext uri="{FF2B5EF4-FFF2-40B4-BE49-F238E27FC236}">
                  <a16:creationId xmlns:a16="http://schemas.microsoft.com/office/drawing/2014/main" id="{F3C62C3A-023D-428B-AEEA-68C9B037B0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3" name="Freeform 22">
              <a:extLst>
                <a:ext uri="{FF2B5EF4-FFF2-40B4-BE49-F238E27FC236}">
                  <a16:creationId xmlns:a16="http://schemas.microsoft.com/office/drawing/2014/main" id="{6132B97B-0D55-426A-8D75-9E7F8FCE70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grpSp>
        <p:nvGrpSpPr>
          <p:cNvPr id="1085" name="Group 1084">
            <a:extLst>
              <a:ext uri="{FF2B5EF4-FFF2-40B4-BE49-F238E27FC236}">
                <a16:creationId xmlns:a16="http://schemas.microsoft.com/office/drawing/2014/main" id="{B28C8CE4-C5A6-4B6C-B428-1D2852C394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14579" y="-786"/>
            <a:ext cx="2356675" cy="6854040"/>
            <a:chOff x="6627813" y="194833"/>
            <a:chExt cx="1952625" cy="5678918"/>
          </a:xfrm>
        </p:grpSpPr>
        <p:sp>
          <p:nvSpPr>
            <p:cNvPr id="1086" name="Freeform 27">
              <a:extLst>
                <a:ext uri="{FF2B5EF4-FFF2-40B4-BE49-F238E27FC236}">
                  <a16:creationId xmlns:a16="http://schemas.microsoft.com/office/drawing/2014/main" id="{6C6C0EAF-AF4D-4E28-B480-93C9A324D9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7" name="Freeform 28">
              <a:extLst>
                <a:ext uri="{FF2B5EF4-FFF2-40B4-BE49-F238E27FC236}">
                  <a16:creationId xmlns:a16="http://schemas.microsoft.com/office/drawing/2014/main" id="{C254D393-7673-4399-AE7D-933ED61B16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8" name="Freeform 29">
              <a:extLst>
                <a:ext uri="{FF2B5EF4-FFF2-40B4-BE49-F238E27FC236}">
                  <a16:creationId xmlns:a16="http://schemas.microsoft.com/office/drawing/2014/main" id="{76A48428-8958-41F8-BCFD-F9EB16A177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9" name="Freeform 30">
              <a:extLst>
                <a:ext uri="{FF2B5EF4-FFF2-40B4-BE49-F238E27FC236}">
                  <a16:creationId xmlns:a16="http://schemas.microsoft.com/office/drawing/2014/main" id="{F895B04F-691C-404F-A9F1-47B315756F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0" name="Freeform 31">
              <a:extLst>
                <a:ext uri="{FF2B5EF4-FFF2-40B4-BE49-F238E27FC236}">
                  <a16:creationId xmlns:a16="http://schemas.microsoft.com/office/drawing/2014/main" id="{38BAB3B8-E8BB-4327-9E73-FFAD5597BD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1" name="Freeform 32">
              <a:extLst>
                <a:ext uri="{FF2B5EF4-FFF2-40B4-BE49-F238E27FC236}">
                  <a16:creationId xmlns:a16="http://schemas.microsoft.com/office/drawing/2014/main" id="{88ED23AE-358F-4EEC-8D62-917EBED710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2" name="Freeform 33">
              <a:extLst>
                <a:ext uri="{FF2B5EF4-FFF2-40B4-BE49-F238E27FC236}">
                  <a16:creationId xmlns:a16="http://schemas.microsoft.com/office/drawing/2014/main" id="{776F07C9-FA92-406A-B934-95BE8CAED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3" name="Freeform 34">
              <a:extLst>
                <a:ext uri="{FF2B5EF4-FFF2-40B4-BE49-F238E27FC236}">
                  <a16:creationId xmlns:a16="http://schemas.microsoft.com/office/drawing/2014/main" id="{BDA1CEAF-E0AD-4A46-8E40-9251837CBF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4" name="Freeform 35">
              <a:extLst>
                <a:ext uri="{FF2B5EF4-FFF2-40B4-BE49-F238E27FC236}">
                  <a16:creationId xmlns:a16="http://schemas.microsoft.com/office/drawing/2014/main" id="{53D21C6F-F2ED-4F73-8B4D-9E2FECBB97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5" name="Freeform 36">
              <a:extLst>
                <a:ext uri="{FF2B5EF4-FFF2-40B4-BE49-F238E27FC236}">
                  <a16:creationId xmlns:a16="http://schemas.microsoft.com/office/drawing/2014/main" id="{2FED37FF-C037-4A76-A8D6-33525D19B4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6" name="Freeform 37">
              <a:extLst>
                <a:ext uri="{FF2B5EF4-FFF2-40B4-BE49-F238E27FC236}">
                  <a16:creationId xmlns:a16="http://schemas.microsoft.com/office/drawing/2014/main" id="{8DE0DC4B-718F-4E78-A0AB-8442F28A8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7" name="Freeform 38">
              <a:extLst>
                <a:ext uri="{FF2B5EF4-FFF2-40B4-BE49-F238E27FC236}">
                  <a16:creationId xmlns:a16="http://schemas.microsoft.com/office/drawing/2014/main" id="{8F80CA79-E2F4-4B1D-97DE-04F9215B03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22107DF-28D1-AECE-299A-375E6A01A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2761" y="935647"/>
            <a:ext cx="4340631" cy="24202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100" dirty="0"/>
              <a:t>				</a:t>
            </a:r>
            <a:r>
              <a:rPr lang="en-US" sz="5400" b="1" dirty="0"/>
              <a:t>Questions</a:t>
            </a:r>
            <a:r>
              <a:rPr lang="en-US" sz="5400" dirty="0"/>
              <a:t> </a:t>
            </a:r>
          </a:p>
        </p:txBody>
      </p:sp>
      <p:pic>
        <p:nvPicPr>
          <p:cNvPr id="1030" name="Picture 6" descr="Thank You Images - Free Download on Freepik">
            <a:extLst>
              <a:ext uri="{FF2B5EF4-FFF2-40B4-BE49-F238E27FC236}">
                <a16:creationId xmlns:a16="http://schemas.microsoft.com/office/drawing/2014/main" id="{4E528340-6F23-E58F-AD00-71C55AF8F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" r="174" b="3"/>
          <a:stretch/>
        </p:blipFill>
        <p:spPr bwMode="auto">
          <a:xfrm>
            <a:off x="929675" y="1250067"/>
            <a:ext cx="4213521" cy="432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9" name="Rectangle 1098">
            <a:extLst>
              <a:ext uri="{FF2B5EF4-FFF2-40B4-BE49-F238E27FC236}">
                <a16:creationId xmlns:a16="http://schemas.microsoft.com/office/drawing/2014/main" id="{E15F4FDF-1B24-4F56-AF01-4D0645A8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7355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01" name="Freeform 33">
            <a:extLst>
              <a:ext uri="{FF2B5EF4-FFF2-40B4-BE49-F238E27FC236}">
                <a16:creationId xmlns:a16="http://schemas.microsoft.com/office/drawing/2014/main" id="{4FD76CDA-1C6B-40B2-9A61-FD38CE1B4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087355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782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Wisp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285</TotalTime>
  <Words>374</Words>
  <Application>Microsoft Office PowerPoint</Application>
  <PresentationFormat>Widescreen</PresentationFormat>
  <Paragraphs>53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</vt:lpstr>
      <vt:lpstr>Aptos</vt:lpstr>
      <vt:lpstr>Arial</vt:lpstr>
      <vt:lpstr>Century Gothic</vt:lpstr>
      <vt:lpstr>Roboto</vt:lpstr>
      <vt:lpstr>Wingdings 3</vt:lpstr>
      <vt:lpstr>Wisp</vt:lpstr>
      <vt:lpstr>MODULE NAME: Problem Solving and Decision Making MODULE CODE:LCLM 4004 STUDENT NAME: Henry Prince  STUDENT ID: 2439997 LECTURER: Mohammad Rahman Assignment 1: Presentation</vt:lpstr>
      <vt:lpstr>OVERVIEW</vt:lpstr>
      <vt:lpstr>Introduction</vt:lpstr>
      <vt:lpstr>Company background</vt:lpstr>
      <vt:lpstr>Problem: nature and scope</vt:lpstr>
      <vt:lpstr>PESTLE ANALYSIS: Green Haven Florists </vt:lpstr>
      <vt:lpstr>Cause and effect analysis: Fishbone diagram                                                      </vt:lpstr>
      <vt:lpstr>Conclusion</vt:lpstr>
      <vt:lpstr>References </vt:lpstr>
      <vt:lpstr>    Questions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Anita Nan</dc:creator>
  <cp:lastModifiedBy>Henry Ayodele Prince (2439997)</cp:lastModifiedBy>
  <cp:revision>95</cp:revision>
  <dcterms:created xsi:type="dcterms:W3CDTF">2024-10-08T15:58:04Z</dcterms:created>
  <dcterms:modified xsi:type="dcterms:W3CDTF">2025-11-02T12:45:26Z</dcterms:modified>
</cp:coreProperties>
</file>