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ntdata" ContentType="application/x-fontdata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>
  <p:sldMasterIdLst>
    <p:sldMasterId id="2147483652" r:id="rId4"/>
    <p:sldMasterId id="2147483661" r:id="rId5"/>
  </p:sldMasterIdLst>
  <p:notesMasterIdLst>
    <p:notesMasterId r:id="rId56"/>
  </p:notesMasterIdLst>
  <p:handoutMasterIdLst>
    <p:handoutMasterId r:id="rId57"/>
  </p:handoutMasterIdLst>
  <p:sldIdLst>
    <p:sldId id="271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15" r:id="rId15"/>
    <p:sldId id="316" r:id="rId16"/>
    <p:sldId id="318" r:id="rId17"/>
    <p:sldId id="319" r:id="rId18"/>
    <p:sldId id="320" r:id="rId19"/>
    <p:sldId id="322" r:id="rId20"/>
    <p:sldId id="323" r:id="rId21"/>
    <p:sldId id="324" r:id="rId22"/>
    <p:sldId id="325" r:id="rId23"/>
    <p:sldId id="326" r:id="rId24"/>
    <p:sldId id="327" r:id="rId25"/>
    <p:sldId id="257" r:id="rId26"/>
    <p:sldId id="273" r:id="rId27"/>
    <p:sldId id="260" r:id="rId28"/>
    <p:sldId id="261" r:id="rId29"/>
    <p:sldId id="262" r:id="rId30"/>
    <p:sldId id="282" r:id="rId31"/>
    <p:sldId id="286" r:id="rId32"/>
    <p:sldId id="267" r:id="rId33"/>
    <p:sldId id="268" r:id="rId34"/>
    <p:sldId id="269" r:id="rId35"/>
    <p:sldId id="288" r:id="rId36"/>
    <p:sldId id="289" r:id="rId37"/>
    <p:sldId id="270" r:id="rId38"/>
    <p:sldId id="305" r:id="rId39"/>
    <p:sldId id="306" r:id="rId40"/>
    <p:sldId id="290" r:id="rId41"/>
    <p:sldId id="291" r:id="rId42"/>
    <p:sldId id="302" r:id="rId43"/>
    <p:sldId id="300" r:id="rId44"/>
    <p:sldId id="301" r:id="rId45"/>
    <p:sldId id="303" r:id="rId46"/>
    <p:sldId id="294" r:id="rId47"/>
    <p:sldId id="265" r:id="rId48"/>
    <p:sldId id="295" r:id="rId49"/>
    <p:sldId id="266" r:id="rId50"/>
    <p:sldId id="296" r:id="rId51"/>
    <p:sldId id="297" r:id="rId52"/>
    <p:sldId id="298" r:id="rId53"/>
    <p:sldId id="304" r:id="rId54"/>
    <p:sldId id="299" r:id="rId55"/>
  </p:sldIdLst>
  <p:sldSz cx="9144000" cy="6858000" type="screen4x3"/>
  <p:notesSz cx="6858000" cy="9144000"/>
  <p:embeddedFontLst>
    <p:embeddedFont>
      <p:font typeface="Verdana" panose="020B0604030504040204" pitchFamily="34" charset="0"/>
      <p:regular r:id="rId58"/>
      <p:bold r:id="rId59"/>
      <p:italic r:id="rId60"/>
      <p:boldItalic r:id="rId61"/>
    </p:embeddedFont>
    <p:embeddedFont>
      <p:font typeface="Goudy Stout" panose="0202090407030B020401" pitchFamily="18" charset="0"/>
      <p:regular r:id="rId62"/>
    </p:embeddedFont>
    <p:embeddedFont>
      <p:font typeface="Calibri" panose="020F0502020204030204" pitchFamily="34" charset="0"/>
      <p:regular r:id="rId63"/>
      <p:bold r:id="rId64"/>
      <p:italic r:id="rId65"/>
      <p:boldItalic r:id="rId66"/>
    </p:embeddedFont>
  </p:embeddedFontLst>
  <p:defaultTextStyle>
    <a:defPPr>
      <a:defRPr lang="en-US"/>
    </a:defPPr>
    <a:lvl1pPr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DA07C"/>
    <a:srgbClr val="C5AED3"/>
    <a:srgbClr val="FFE3A2"/>
    <a:srgbClr val="E9F05A"/>
    <a:srgbClr val="61778D"/>
    <a:srgbClr val="8E0D30"/>
    <a:srgbClr val="CC660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8" autoAdjust="0"/>
    <p:restoredTop sz="94646" autoAdjust="0"/>
  </p:normalViewPr>
  <p:slideViewPr>
    <p:cSldViewPr>
      <p:cViewPr varScale="1">
        <p:scale>
          <a:sx n="81" d="100"/>
          <a:sy n="81" d="100"/>
        </p:scale>
        <p:origin x="411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64"/>
    </p:cViewPr>
  </p:sorterViewPr>
  <p:notesViewPr>
    <p:cSldViewPr>
      <p:cViewPr>
        <p:scale>
          <a:sx n="150" d="100"/>
          <a:sy n="150" d="100"/>
        </p:scale>
        <p:origin x="2388" y="-156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font" Target="fonts/font6.fntdata"/><Relationship Id="rId68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font" Target="fonts/font1.fntdata"/><Relationship Id="rId66" Type="http://schemas.openxmlformats.org/officeDocument/2006/relationships/font" Target="fonts/font9.fntdata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handoutMaster" Target="handoutMasters/handoutMaster1.xml"/><Relationship Id="rId61" Type="http://schemas.openxmlformats.org/officeDocument/2006/relationships/font" Target="fonts/font4.fntdata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font" Target="fonts/font3.fntdata"/><Relationship Id="rId65" Type="http://schemas.openxmlformats.org/officeDocument/2006/relationships/font" Target="fonts/font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notesMaster" Target="notesMasters/notesMaster1.xml"/><Relationship Id="rId64" Type="http://schemas.openxmlformats.org/officeDocument/2006/relationships/font" Target="fonts/font7.fntdata"/><Relationship Id="rId69" Type="http://schemas.openxmlformats.org/officeDocument/2006/relationships/theme" Target="theme/theme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font" Target="fonts/font2.fntdata"/><Relationship Id="rId67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font" Target="fonts/font5.fntdata"/><Relationship Id="rId7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469900" y="850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469900" y="3517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469900" y="6184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3663950" y="1143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>
            <a:off x="3663950" y="1447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3663950" y="2057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8" name="Line 8"/>
          <p:cNvSpPr>
            <a:spLocks noChangeShapeType="1"/>
          </p:cNvSpPr>
          <p:nvPr/>
        </p:nvSpPr>
        <p:spPr bwMode="auto">
          <a:xfrm>
            <a:off x="3663950" y="2362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9" name="Line 9"/>
          <p:cNvSpPr>
            <a:spLocks noChangeShapeType="1"/>
          </p:cNvSpPr>
          <p:nvPr/>
        </p:nvSpPr>
        <p:spPr bwMode="auto">
          <a:xfrm>
            <a:off x="3663950" y="2667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>
            <a:off x="3663950" y="2971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1" name="Line 11"/>
          <p:cNvSpPr>
            <a:spLocks noChangeShapeType="1"/>
          </p:cNvSpPr>
          <p:nvPr/>
        </p:nvSpPr>
        <p:spPr bwMode="auto">
          <a:xfrm>
            <a:off x="3663950" y="1752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2" name="Line 12"/>
          <p:cNvSpPr>
            <a:spLocks noChangeShapeType="1"/>
          </p:cNvSpPr>
          <p:nvPr/>
        </p:nvSpPr>
        <p:spPr bwMode="auto">
          <a:xfrm>
            <a:off x="3663950" y="838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3" name="Line 13"/>
          <p:cNvSpPr>
            <a:spLocks noChangeShapeType="1"/>
          </p:cNvSpPr>
          <p:nvPr/>
        </p:nvSpPr>
        <p:spPr bwMode="auto">
          <a:xfrm>
            <a:off x="3663950" y="3810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4" name="Line 14"/>
          <p:cNvSpPr>
            <a:spLocks noChangeShapeType="1"/>
          </p:cNvSpPr>
          <p:nvPr/>
        </p:nvSpPr>
        <p:spPr bwMode="auto">
          <a:xfrm>
            <a:off x="3663950" y="4114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5" name="Line 15"/>
          <p:cNvSpPr>
            <a:spLocks noChangeShapeType="1"/>
          </p:cNvSpPr>
          <p:nvPr/>
        </p:nvSpPr>
        <p:spPr bwMode="auto">
          <a:xfrm>
            <a:off x="3663950" y="4724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6" name="Line 16"/>
          <p:cNvSpPr>
            <a:spLocks noChangeShapeType="1"/>
          </p:cNvSpPr>
          <p:nvPr/>
        </p:nvSpPr>
        <p:spPr bwMode="auto">
          <a:xfrm>
            <a:off x="3663950" y="5029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7" name="Line 17"/>
          <p:cNvSpPr>
            <a:spLocks noChangeShapeType="1"/>
          </p:cNvSpPr>
          <p:nvPr/>
        </p:nvSpPr>
        <p:spPr bwMode="auto">
          <a:xfrm>
            <a:off x="3663950" y="5334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8" name="Line 18"/>
          <p:cNvSpPr>
            <a:spLocks noChangeShapeType="1"/>
          </p:cNvSpPr>
          <p:nvPr/>
        </p:nvSpPr>
        <p:spPr bwMode="auto">
          <a:xfrm>
            <a:off x="3663950" y="5638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9" name="Line 19"/>
          <p:cNvSpPr>
            <a:spLocks noChangeShapeType="1"/>
          </p:cNvSpPr>
          <p:nvPr/>
        </p:nvSpPr>
        <p:spPr bwMode="auto">
          <a:xfrm>
            <a:off x="3663950" y="4419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0" name="Line 20"/>
          <p:cNvSpPr>
            <a:spLocks noChangeShapeType="1"/>
          </p:cNvSpPr>
          <p:nvPr/>
        </p:nvSpPr>
        <p:spPr bwMode="auto">
          <a:xfrm>
            <a:off x="3663950" y="3505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1" name="Line 21"/>
          <p:cNvSpPr>
            <a:spLocks noChangeShapeType="1"/>
          </p:cNvSpPr>
          <p:nvPr/>
        </p:nvSpPr>
        <p:spPr bwMode="auto">
          <a:xfrm>
            <a:off x="3663950" y="6477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2" name="Line 22"/>
          <p:cNvSpPr>
            <a:spLocks noChangeShapeType="1"/>
          </p:cNvSpPr>
          <p:nvPr/>
        </p:nvSpPr>
        <p:spPr bwMode="auto">
          <a:xfrm>
            <a:off x="3663950" y="6781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3" name="Line 23"/>
          <p:cNvSpPr>
            <a:spLocks noChangeShapeType="1"/>
          </p:cNvSpPr>
          <p:nvPr/>
        </p:nvSpPr>
        <p:spPr bwMode="auto">
          <a:xfrm>
            <a:off x="3663950" y="7391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4" name="Line 24"/>
          <p:cNvSpPr>
            <a:spLocks noChangeShapeType="1"/>
          </p:cNvSpPr>
          <p:nvPr/>
        </p:nvSpPr>
        <p:spPr bwMode="auto">
          <a:xfrm>
            <a:off x="3663950" y="7696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5" name="Line 25"/>
          <p:cNvSpPr>
            <a:spLocks noChangeShapeType="1"/>
          </p:cNvSpPr>
          <p:nvPr/>
        </p:nvSpPr>
        <p:spPr bwMode="auto">
          <a:xfrm>
            <a:off x="3663950" y="8001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6" name="Line 26"/>
          <p:cNvSpPr>
            <a:spLocks noChangeShapeType="1"/>
          </p:cNvSpPr>
          <p:nvPr/>
        </p:nvSpPr>
        <p:spPr bwMode="auto">
          <a:xfrm>
            <a:off x="3663950" y="8305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7" name="Line 27"/>
          <p:cNvSpPr>
            <a:spLocks noChangeShapeType="1"/>
          </p:cNvSpPr>
          <p:nvPr/>
        </p:nvSpPr>
        <p:spPr bwMode="auto">
          <a:xfrm>
            <a:off x="3663950" y="7086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8" name="Line 28"/>
          <p:cNvSpPr>
            <a:spLocks noChangeShapeType="1"/>
          </p:cNvSpPr>
          <p:nvPr/>
        </p:nvSpPr>
        <p:spPr bwMode="auto">
          <a:xfrm>
            <a:off x="3663950" y="6172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9" name="Rectangle 29"/>
          <p:cNvSpPr>
            <a:spLocks noChangeArrowheads="1"/>
          </p:cNvSpPr>
          <p:nvPr/>
        </p:nvSpPr>
        <p:spPr bwMode="auto">
          <a:xfrm>
            <a:off x="76200" y="8823325"/>
            <a:ext cx="67056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50" name="Line 30"/>
          <p:cNvSpPr>
            <a:spLocks noChangeShapeType="1"/>
          </p:cNvSpPr>
          <p:nvPr/>
        </p:nvSpPr>
        <p:spPr bwMode="auto">
          <a:xfrm>
            <a:off x="469900" y="381000"/>
            <a:ext cx="6299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51" name="Line 31"/>
          <p:cNvSpPr>
            <a:spLocks noChangeShapeType="1"/>
          </p:cNvSpPr>
          <p:nvPr/>
        </p:nvSpPr>
        <p:spPr bwMode="auto">
          <a:xfrm>
            <a:off x="469900" y="8763000"/>
            <a:ext cx="6299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52" name="Rectangle 32"/>
          <p:cNvSpPr>
            <a:spLocks noChangeArrowheads="1"/>
          </p:cNvSpPr>
          <p:nvPr/>
        </p:nvSpPr>
        <p:spPr bwMode="auto">
          <a:xfrm>
            <a:off x="71438" y="8818563"/>
            <a:ext cx="6715125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	Statistics, 10/e	© 2007 Prentice-Hall, Inc.</a:t>
            </a:r>
          </a:p>
        </p:txBody>
      </p:sp>
      <p:sp>
        <p:nvSpPr>
          <p:cNvPr id="81953" name="Rectangle 33"/>
          <p:cNvSpPr>
            <a:spLocks noChangeArrowheads="1"/>
          </p:cNvSpPr>
          <p:nvPr/>
        </p:nvSpPr>
        <p:spPr bwMode="auto">
          <a:xfrm>
            <a:off x="71438" y="55563"/>
            <a:ext cx="6715125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200"/>
              <a:t>	Chapter 1 	</a:t>
            </a:r>
            <a:r>
              <a:rPr lang="en-US" altLang="en-US" sz="1200" b="1"/>
              <a:t>Student Lecture Notes</a:t>
            </a:r>
            <a:r>
              <a:rPr lang="en-US" altLang="en-US" sz="1200"/>
              <a:t>	 1-</a:t>
            </a:r>
            <a:fld id="{10D74963-54D4-4A1F-9B6B-303B607DCD2F}" type="slidenum">
              <a:rPr lang="en-US" altLang="en-US" sz="1200"/>
              <a:pPr>
                <a:spcBef>
                  <a:spcPct val="0"/>
                </a:spcBef>
              </a:pPr>
              <a:t>‹#›</a:t>
            </a:fld>
            <a:endParaRPr lang="en-US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3276600"/>
            <a:ext cx="5029200" cy="5181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notes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911350" y="692150"/>
            <a:ext cx="3035300" cy="2273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6" name="Line 4"/>
          <p:cNvSpPr>
            <a:spLocks noChangeShapeType="1"/>
          </p:cNvSpPr>
          <p:nvPr/>
        </p:nvSpPr>
        <p:spPr bwMode="auto">
          <a:xfrm>
            <a:off x="920750" y="3581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7" name="Line 5"/>
          <p:cNvSpPr>
            <a:spLocks noChangeShapeType="1"/>
          </p:cNvSpPr>
          <p:nvPr/>
        </p:nvSpPr>
        <p:spPr bwMode="auto">
          <a:xfrm>
            <a:off x="920750" y="3886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8" name="Line 6"/>
          <p:cNvSpPr>
            <a:spLocks noChangeShapeType="1"/>
          </p:cNvSpPr>
          <p:nvPr/>
        </p:nvSpPr>
        <p:spPr bwMode="auto">
          <a:xfrm>
            <a:off x="920750" y="4191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9" name="Line 7"/>
          <p:cNvSpPr>
            <a:spLocks noChangeShapeType="1"/>
          </p:cNvSpPr>
          <p:nvPr/>
        </p:nvSpPr>
        <p:spPr bwMode="auto">
          <a:xfrm>
            <a:off x="920750" y="4495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0" name="Line 8"/>
          <p:cNvSpPr>
            <a:spLocks noChangeShapeType="1"/>
          </p:cNvSpPr>
          <p:nvPr/>
        </p:nvSpPr>
        <p:spPr bwMode="auto">
          <a:xfrm>
            <a:off x="920750" y="4800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1" name="Line 9"/>
          <p:cNvSpPr>
            <a:spLocks noChangeShapeType="1"/>
          </p:cNvSpPr>
          <p:nvPr/>
        </p:nvSpPr>
        <p:spPr bwMode="auto">
          <a:xfrm>
            <a:off x="920750" y="5105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2" name="Line 10"/>
          <p:cNvSpPr>
            <a:spLocks noChangeShapeType="1"/>
          </p:cNvSpPr>
          <p:nvPr/>
        </p:nvSpPr>
        <p:spPr bwMode="auto">
          <a:xfrm>
            <a:off x="920750" y="5105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3" name="Line 11"/>
          <p:cNvSpPr>
            <a:spLocks noChangeShapeType="1"/>
          </p:cNvSpPr>
          <p:nvPr/>
        </p:nvSpPr>
        <p:spPr bwMode="auto">
          <a:xfrm>
            <a:off x="920750" y="5410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4" name="Line 12"/>
          <p:cNvSpPr>
            <a:spLocks noChangeShapeType="1"/>
          </p:cNvSpPr>
          <p:nvPr/>
        </p:nvSpPr>
        <p:spPr bwMode="auto">
          <a:xfrm>
            <a:off x="920750" y="5715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5" name="Line 13"/>
          <p:cNvSpPr>
            <a:spLocks noChangeShapeType="1"/>
          </p:cNvSpPr>
          <p:nvPr/>
        </p:nvSpPr>
        <p:spPr bwMode="auto">
          <a:xfrm>
            <a:off x="920750" y="6019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6" name="Line 14"/>
          <p:cNvSpPr>
            <a:spLocks noChangeShapeType="1"/>
          </p:cNvSpPr>
          <p:nvPr/>
        </p:nvSpPr>
        <p:spPr bwMode="auto">
          <a:xfrm>
            <a:off x="920750" y="6324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7" name="Line 15"/>
          <p:cNvSpPr>
            <a:spLocks noChangeShapeType="1"/>
          </p:cNvSpPr>
          <p:nvPr/>
        </p:nvSpPr>
        <p:spPr bwMode="auto">
          <a:xfrm>
            <a:off x="920750" y="6629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>
            <a:off x="920750" y="6934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>
            <a:off x="920750" y="7239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>
            <a:off x="920750" y="7543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1" name="Line 19"/>
          <p:cNvSpPr>
            <a:spLocks noChangeShapeType="1"/>
          </p:cNvSpPr>
          <p:nvPr/>
        </p:nvSpPr>
        <p:spPr bwMode="auto">
          <a:xfrm>
            <a:off x="920750" y="7848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2" name="Line 20"/>
          <p:cNvSpPr>
            <a:spLocks noChangeShapeType="1"/>
          </p:cNvSpPr>
          <p:nvPr/>
        </p:nvSpPr>
        <p:spPr bwMode="auto">
          <a:xfrm>
            <a:off x="920750" y="8153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3" name="Line 21"/>
          <p:cNvSpPr>
            <a:spLocks noChangeShapeType="1"/>
          </p:cNvSpPr>
          <p:nvPr/>
        </p:nvSpPr>
        <p:spPr bwMode="auto">
          <a:xfrm>
            <a:off x="920750" y="8458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4" name="Line 22"/>
          <p:cNvSpPr>
            <a:spLocks noChangeShapeType="1"/>
          </p:cNvSpPr>
          <p:nvPr/>
        </p:nvSpPr>
        <p:spPr bwMode="auto">
          <a:xfrm>
            <a:off x="165100" y="381000"/>
            <a:ext cx="652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5" name="Rectangle 23"/>
          <p:cNvSpPr>
            <a:spLocks noChangeArrowheads="1"/>
          </p:cNvSpPr>
          <p:nvPr/>
        </p:nvSpPr>
        <p:spPr bwMode="auto">
          <a:xfrm>
            <a:off x="71438" y="8818563"/>
            <a:ext cx="6715125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	Statistics, 10/e	© 2007 Prentice-Hall, Inc.</a:t>
            </a:r>
          </a:p>
        </p:txBody>
      </p:sp>
      <p:sp>
        <p:nvSpPr>
          <p:cNvPr id="49176" name="Line 24"/>
          <p:cNvSpPr>
            <a:spLocks noChangeShapeType="1"/>
          </p:cNvSpPr>
          <p:nvPr/>
        </p:nvSpPr>
        <p:spPr bwMode="auto">
          <a:xfrm>
            <a:off x="165100" y="8763000"/>
            <a:ext cx="652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7" name="Rectangle 25"/>
          <p:cNvSpPr>
            <a:spLocks noChangeArrowheads="1"/>
          </p:cNvSpPr>
          <p:nvPr/>
        </p:nvSpPr>
        <p:spPr bwMode="auto">
          <a:xfrm>
            <a:off x="71438" y="55563"/>
            <a:ext cx="6715125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200"/>
              <a:t>	Chapter 1	</a:t>
            </a:r>
            <a:r>
              <a:rPr lang="en-US" altLang="en-US" sz="1200" b="1"/>
              <a:t>Instructor Notes</a:t>
            </a:r>
            <a:r>
              <a:rPr lang="en-US" altLang="en-US" sz="1200"/>
              <a:t>	1-</a:t>
            </a:r>
            <a:fld id="{A1F6A16B-5980-44B2-930D-5CB326A17BF4}" type="slidenum">
              <a:rPr lang="en-US" altLang="en-US" sz="1200"/>
              <a:pPr>
                <a:spcBef>
                  <a:spcPct val="0"/>
                </a:spcBef>
              </a:pPr>
              <a:t>‹#›</a:t>
            </a:fld>
            <a:endParaRPr lang="en-US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CB6BF4-4D7E-422D-9B1B-7D7BD934200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254097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DB6CB3B-535F-488C-A1A3-EB80FE380F7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smtClean="0"/>
              <a:t>Design and method are co-terminous</a:t>
            </a:r>
          </a:p>
        </p:txBody>
      </p:sp>
    </p:spTree>
    <p:extLst>
      <p:ext uri="{BB962C8B-B14F-4D97-AF65-F5344CB8AC3E}">
        <p14:creationId xmlns:p14="http://schemas.microsoft.com/office/powerpoint/2010/main" val="4026333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7EC142-9ECC-43D8-9396-CCCA230804C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smtClean="0"/>
              <a:t>I’m going to survey the documents. Doesn’t mean you’re going to give the documents a survey.</a:t>
            </a:r>
          </a:p>
        </p:txBody>
      </p:sp>
    </p:spTree>
    <p:extLst>
      <p:ext uri="{BB962C8B-B14F-4D97-AF65-F5344CB8AC3E}">
        <p14:creationId xmlns:p14="http://schemas.microsoft.com/office/powerpoint/2010/main" val="1382439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:1, 1, 3</a:t>
            </a:r>
          </a:p>
        </p:txBody>
      </p:sp>
      <p:sp>
        <p:nvSpPr>
          <p:cNvPr id="655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1600" b="1">
                <a:latin typeface="Times New Roman" panose="02020603050405020304" pitchFamily="18" charset="0"/>
              </a:rPr>
              <a:t>Data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facts or information that is relevant or appropriate to a decision maker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Population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the totality of objects under consideration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r>
              <a:rPr lang="en-US" altLang="en-US" sz="1600" b="1">
                <a:latin typeface="Times New Roman" panose="02020603050405020304" pitchFamily="18" charset="0"/>
              </a:rPr>
              <a:t>Sample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portion of the population that is selected for analysis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Parameter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population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Statistic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sample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65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758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:1, 1, 3</a:t>
            </a:r>
          </a:p>
        </p:txBody>
      </p:sp>
      <p:sp>
        <p:nvSpPr>
          <p:cNvPr id="686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1600" b="1">
                <a:latin typeface="Times New Roman" panose="02020603050405020304" pitchFamily="18" charset="0"/>
              </a:rPr>
              <a:t>Data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facts or information that is relevant or appropriate to a decision maker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Population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the totality of objects under consideration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r>
              <a:rPr lang="en-US" altLang="en-US" sz="1600" b="1">
                <a:latin typeface="Times New Roman" panose="02020603050405020304" pitchFamily="18" charset="0"/>
              </a:rPr>
              <a:t>Sample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portion of the population that is selected for analysis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Parameter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population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Statistic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sample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963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065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6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373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577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78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88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98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08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14167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105400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150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7924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500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7927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872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1127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0703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050" name="Picture 2" descr="\\SAGEFS01\Departments\SagePub\HigherEd\EdAcq\Books\Our Documents\EdAcq\Katie\02_Helen\Marshall\Ancillaries - With PR Correx\PPTs\Marshall_Designing_6e_PPT_template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849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9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395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91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77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47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850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104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9736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6711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192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7"/>
          <p:cNvSpPr>
            <a:spLocks noChangeArrowheads="1"/>
          </p:cNvSpPr>
          <p:nvPr userDrawn="1"/>
        </p:nvSpPr>
        <p:spPr bwMode="gray">
          <a:xfrm>
            <a:off x="0" y="6427788"/>
            <a:ext cx="9145588" cy="457200"/>
          </a:xfrm>
          <a:prstGeom prst="rect">
            <a:avLst/>
          </a:prstGeom>
          <a:solidFill>
            <a:srgbClr val="364395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" name="TextBox 16"/>
          <p:cNvSpPr txBox="1">
            <a:spLocks noChangeArrowheads="1"/>
          </p:cNvSpPr>
          <p:nvPr userDrawn="1"/>
        </p:nvSpPr>
        <p:spPr bwMode="auto">
          <a:xfrm>
            <a:off x="3729038" y="6524625"/>
            <a:ext cx="406416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200" dirty="0" smtClean="0">
                <a:solidFill>
                  <a:srgbClr val="FFFFFF"/>
                </a:solidFill>
                <a:cs typeface="Times New Roman" panose="02020603050405020304" pitchFamily="18" charset="0"/>
              </a:rPr>
              <a:t>Copyright © 2018 Pearson Education, Ltd.</a:t>
            </a:r>
            <a:endParaRPr lang="en-US" altLang="en-US" sz="1200" dirty="0">
              <a:solidFill>
                <a:srgbClr val="FFFFFF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17"/>
          <p:cNvSpPr txBox="1">
            <a:spLocks noChangeArrowheads="1"/>
          </p:cNvSpPr>
          <p:nvPr userDrawn="1"/>
        </p:nvSpPr>
        <p:spPr bwMode="auto">
          <a:xfrm>
            <a:off x="7793205" y="6440405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Slide - </a:t>
            </a:r>
            <a:fld id="{B1FB9865-ACD9-49F1-96B7-22B08E3BE1F1}" type="slidenum">
              <a:rPr lang="en-US" altLang="en-US" sz="1800" smtClean="0">
                <a:solidFill>
                  <a:srgbClr val="FFFFFF"/>
                </a:solidFill>
                <a:latin typeface="Arial" panose="020B0604020202020204" pitchFamily="34" charset="0"/>
              </a:rPr>
              <a:pPr eaLnBrk="1" hangingPunct="1">
                <a:defRPr/>
              </a:pPr>
              <a:t>‹#›</a:t>
            </a:fld>
            <a:endParaRPr lang="en-US" altLang="en-US" sz="1800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11" name="Shape 40"/>
          <p:cNvPicPr preferRelativeResize="0"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63" y="6492875"/>
            <a:ext cx="1082675" cy="32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>
            <a:spLocks noChangeArrowheads="1"/>
          </p:cNvSpPr>
          <p:nvPr userDrawn="1"/>
        </p:nvSpPr>
        <p:spPr bwMode="auto">
          <a:xfrm>
            <a:off x="1608138" y="6545263"/>
            <a:ext cx="21209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1100" b="1" spc="205" dirty="0">
                <a:solidFill>
                  <a:srgbClr val="FFFFFF"/>
                </a:solidFill>
                <a:ea typeface="Calibri" panose="020F0502020204030204" pitchFamily="34" charset="0"/>
                <a:cs typeface="+mn-cs"/>
              </a:rPr>
              <a:t>ALWAYS LEARNING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0" indent="0" algn="l" rtl="0" eaLnBrk="0" fontAlgn="base" hangingPunct="0">
        <a:spcBef>
          <a:spcPct val="20000"/>
        </a:spcBef>
        <a:spcAft>
          <a:spcPct val="0"/>
        </a:spcAft>
        <a:buNone/>
        <a:defRPr sz="3200">
          <a:solidFill>
            <a:schemeClr val="tx1"/>
          </a:solidFill>
          <a:latin typeface="+mj-lt"/>
          <a:ea typeface="+mn-ea"/>
          <a:cs typeface="Times New Roman" panose="02020603050405020304" pitchFamily="18" charset="0"/>
        </a:defRPr>
      </a:lvl1pPr>
      <a:lvl2pPr marL="457200" indent="0" algn="l" rtl="0" eaLnBrk="0" fontAlgn="base" hangingPunct="0">
        <a:spcBef>
          <a:spcPct val="20000"/>
        </a:spcBef>
        <a:spcAft>
          <a:spcPct val="0"/>
        </a:spcAft>
        <a:buNone/>
        <a:defRPr sz="2800">
          <a:solidFill>
            <a:schemeClr val="tx1"/>
          </a:solidFill>
          <a:latin typeface="+mj-lt"/>
          <a:cs typeface="Times New Roman" panose="02020603050405020304" pitchFamily="18" charset="0"/>
        </a:defRPr>
      </a:lvl2pPr>
      <a:lvl3pPr marL="914400" indent="0" algn="l" rtl="0" eaLnBrk="0" fontAlgn="base" hangingPunct="0">
        <a:spcBef>
          <a:spcPct val="20000"/>
        </a:spcBef>
        <a:spcAft>
          <a:spcPct val="0"/>
        </a:spcAft>
        <a:buNone/>
        <a:defRPr sz="2400">
          <a:solidFill>
            <a:schemeClr val="tx1"/>
          </a:solidFill>
          <a:latin typeface="+mj-lt"/>
          <a:cs typeface="Times New Roman" panose="02020603050405020304" pitchFamily="18" charset="0"/>
        </a:defRPr>
      </a:lvl3pPr>
      <a:lvl4pPr marL="1371600" indent="0" algn="l" rtl="0" eaLnBrk="0" fontAlgn="base" hangingPunct="0">
        <a:spcBef>
          <a:spcPct val="20000"/>
        </a:spcBef>
        <a:spcAft>
          <a:spcPct val="0"/>
        </a:spcAft>
        <a:buNone/>
        <a:defRPr sz="2000">
          <a:solidFill>
            <a:schemeClr val="tx1"/>
          </a:solidFill>
          <a:latin typeface="+mj-lt"/>
          <a:cs typeface="Times New Roman" panose="02020603050405020304" pitchFamily="18" charset="0"/>
        </a:defRPr>
      </a:lvl4pPr>
      <a:lvl5pPr marL="1828800" indent="0" algn="l" rtl="0" eaLnBrk="0" fontAlgn="base" hangingPunct="0">
        <a:spcBef>
          <a:spcPct val="20000"/>
        </a:spcBef>
        <a:spcAft>
          <a:spcPct val="0"/>
        </a:spcAft>
        <a:buNone/>
        <a:defRPr sz="2000">
          <a:solidFill>
            <a:schemeClr val="tx1"/>
          </a:solidFill>
          <a:latin typeface="+mj-lt"/>
          <a:cs typeface="Times New Roman" panose="02020603050405020304" pitchFamily="18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0C1A4-78D0-4C02-A52E-047F3DE99179}" type="datetimeFigureOut">
              <a:rPr lang="en-US" smtClean="0"/>
              <a:pPr/>
              <a:t>7/20/2021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26" name="Picture 2" descr="\\SAGEFS01\Departments\SagePub\HigherEd\EdAcq\Books\Our Documents\EdAcq\Katie\02_Helen\Marshall\Ancillaries - With PR Correx\PPTs\Marshall_Designing_6e_PPT_template2.jpg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1794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2400" y="990600"/>
            <a:ext cx="8839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Ins="0"/>
          <a:lstStyle>
            <a:lvl1pPr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45000"/>
              </a:spcBef>
              <a:buClr>
                <a:srgbClr val="0066CC"/>
              </a:buClr>
              <a:buSzPct val="80000"/>
              <a:buFont typeface="Wingdings" panose="05000000000000000000" pitchFamily="2" charset="2"/>
              <a:buNone/>
            </a:pPr>
            <a:endParaRPr lang="en-US" altLang="en-US" sz="3600" b="1" dirty="0" smtClean="0">
              <a:solidFill>
                <a:srgbClr val="364395"/>
              </a:solidFill>
            </a:endParaRPr>
          </a:p>
          <a:p>
            <a:pPr algn="ctr" eaLnBrk="1" hangingPunct="1">
              <a:lnSpc>
                <a:spcPct val="120000"/>
              </a:lnSpc>
              <a:spcBef>
                <a:spcPct val="45000"/>
              </a:spcBef>
              <a:buClr>
                <a:srgbClr val="0066CC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en-US" sz="3600" b="1" smtClean="0">
                <a:solidFill>
                  <a:srgbClr val="364395"/>
                </a:solidFill>
              </a:rPr>
              <a:t>Data </a:t>
            </a:r>
            <a:r>
              <a:rPr lang="en-US" altLang="en-US" sz="3600" b="1" dirty="0" smtClean="0">
                <a:solidFill>
                  <a:srgbClr val="364395"/>
                </a:solidFill>
              </a:rPr>
              <a:t>Collection for the Development the Mixed Methods Research Study </a:t>
            </a:r>
            <a:endParaRPr lang="en-US" altLang="en-US" sz="3600" b="1" dirty="0">
              <a:solidFill>
                <a:srgbClr val="364395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458200" cy="4525963"/>
          </a:xfrm>
        </p:spPr>
        <p:txBody>
          <a:bodyPr/>
          <a:lstStyle/>
          <a:p>
            <a:r>
              <a:rPr lang="en-US" dirty="0" smtClean="0"/>
              <a:t>Observation Studies: participant observation and unobtrusive observation</a:t>
            </a:r>
          </a:p>
          <a:p>
            <a:r>
              <a:rPr lang="en-US" dirty="0" smtClean="0"/>
              <a:t>In-Depth Interviewing, </a:t>
            </a:r>
          </a:p>
          <a:p>
            <a:r>
              <a:rPr lang="en-US" dirty="0" smtClean="0"/>
              <a:t>Narrative </a:t>
            </a:r>
            <a:r>
              <a:rPr lang="en-US" dirty="0"/>
              <a:t>Inquiry, and Digital Storytelling </a:t>
            </a:r>
            <a:endParaRPr lang="en-US" dirty="0" smtClean="0"/>
          </a:p>
          <a:p>
            <a:r>
              <a:rPr lang="en-US" dirty="0"/>
              <a:t>Documents and Historical Analysis </a:t>
            </a:r>
          </a:p>
          <a:p>
            <a:r>
              <a:rPr lang="en-US" dirty="0"/>
              <a:t>Objects and Artifacts of Material Cultures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5314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Observation </a:t>
            </a:r>
            <a:r>
              <a:rPr lang="en-US" dirty="0" smtClean="0">
                <a:ea typeface="+mj-ea"/>
              </a:rPr>
              <a:t>Studies</a:t>
            </a:r>
            <a:endParaRPr lang="en-US" dirty="0">
              <a:ea typeface="+mj-ea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5344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b="1" dirty="0" smtClean="0"/>
              <a:t>Observation </a:t>
            </a:r>
            <a:r>
              <a:rPr lang="en-US" dirty="0" smtClean="0"/>
              <a:t>(</a:t>
            </a:r>
            <a:r>
              <a:rPr lang="en-US" i="1" dirty="0" smtClean="0"/>
              <a:t>to gather information on behaviors in real time</a:t>
            </a:r>
            <a:r>
              <a:rPr lang="en-US" dirty="0" smtClean="0"/>
              <a:t>) is </a:t>
            </a:r>
            <a:r>
              <a:rPr lang="en-US" dirty="0"/>
              <a:t>central to qualitative research. The term captures a variety of activities, including both hanging around in the setting—getting to know people and learning the </a:t>
            </a:r>
            <a:r>
              <a:rPr lang="en-US" dirty="0" smtClean="0"/>
              <a:t>routines—and </a:t>
            </a:r>
            <a:r>
              <a:rPr lang="en-US" dirty="0"/>
              <a:t>using strict time sampling to record actions and interactions and a checklist to tick off </a:t>
            </a:r>
            <a:r>
              <a:rPr lang="en-US" dirty="0" err="1"/>
              <a:t>preestablished</a:t>
            </a:r>
            <a:r>
              <a:rPr lang="en-US" dirty="0"/>
              <a:t> actions.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73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Participant Observation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382000" cy="4525963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An </a:t>
            </a:r>
            <a:r>
              <a:rPr lang="en-US" dirty="0"/>
              <a:t>approach to inquiry and a method of data collection that involves </a:t>
            </a:r>
            <a:r>
              <a:rPr lang="en-US" b="1" dirty="0"/>
              <a:t>dialogue and interaction</a:t>
            </a:r>
            <a:r>
              <a:rPr lang="en-US" dirty="0"/>
              <a:t> between the researcher and the study subjects</a:t>
            </a:r>
          </a:p>
          <a:p>
            <a:pPr>
              <a:defRPr/>
            </a:pPr>
            <a:r>
              <a:rPr lang="en-US" dirty="0"/>
              <a:t>The researcher is both a </a:t>
            </a:r>
            <a:r>
              <a:rPr lang="en-US" b="1" dirty="0"/>
              <a:t>participant</a:t>
            </a:r>
            <a:r>
              <a:rPr lang="en-US" dirty="0"/>
              <a:t> and an </a:t>
            </a:r>
            <a:r>
              <a:rPr lang="en-US" b="1" dirty="0"/>
              <a:t>observer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269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Unobtrusive Observation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81200"/>
            <a:ext cx="84582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An approach that </a:t>
            </a:r>
            <a:r>
              <a:rPr lang="en-US" dirty="0"/>
              <a:t>does not involve direct elicitation of information from research </a:t>
            </a:r>
            <a:r>
              <a:rPr lang="en-US" dirty="0" smtClean="0"/>
              <a:t>subjects, but rather involves a </a:t>
            </a:r>
            <a:r>
              <a:rPr lang="en-US" i="1" dirty="0" smtClean="0"/>
              <a:t>s</a:t>
            </a:r>
            <a:r>
              <a:rPr lang="en-US" dirty="0" smtClean="0"/>
              <a:t>ystematic </a:t>
            </a:r>
            <a:r>
              <a:rPr lang="en-US" dirty="0"/>
              <a:t>process of recording of events, behaviors, occurrences, and artifacts as they happen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The researcher does not participate in the research setting.    </a:t>
            </a:r>
            <a:endParaRPr lang="en-US" dirty="0"/>
          </a:p>
          <a:p>
            <a:pPr marL="0" indent="0">
              <a:buNone/>
            </a:pPr>
            <a:endParaRPr lang="en-US" i="1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38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38200"/>
            <a:ext cx="8229600" cy="1143000"/>
          </a:xfrm>
        </p:spPr>
        <p:txBody>
          <a:bodyPr>
            <a:noAutofit/>
          </a:bodyPr>
          <a:lstStyle/>
          <a:p>
            <a:r>
              <a:rPr lang="en-US" dirty="0"/>
              <a:t>Ethical Issues in Observation and Participant Observation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534400" cy="3657600"/>
          </a:xfrm>
        </p:spPr>
        <p:txBody>
          <a:bodyPr>
            <a:normAutofit/>
          </a:bodyPr>
          <a:lstStyle/>
          <a:p>
            <a:r>
              <a:rPr lang="en-US" dirty="0"/>
              <a:t>Are the research participants aware that a study is going on and that they are part of it? Are they agreeable to this? </a:t>
            </a:r>
            <a:endParaRPr lang="en-US" dirty="0" smtClean="0"/>
          </a:p>
          <a:p>
            <a:r>
              <a:rPr lang="en-US" dirty="0" smtClean="0"/>
              <a:t>And</a:t>
            </a:r>
            <a:r>
              <a:rPr lang="en-US" dirty="0"/>
              <a:t>, as the research unfolds, is their consent to participate continually renegotiated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6972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latin typeface="+mn-lt"/>
                <a:ea typeface="+mj-ea"/>
              </a:rPr>
              <a:t>In-Depth </a:t>
            </a:r>
            <a:r>
              <a:rPr lang="en-US" dirty="0">
                <a:latin typeface="+mn-lt"/>
                <a:ea typeface="+mj-ea"/>
              </a:rPr>
              <a:t>Interview Designs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458200" cy="49530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charset="2"/>
              <a:buChar char="n"/>
              <a:defRPr/>
            </a:pPr>
            <a:endParaRPr lang="en-US" dirty="0" smtClean="0"/>
          </a:p>
          <a:p>
            <a:pPr eaLnBrk="1" hangingPunct="1">
              <a:buFont typeface="Wingdings" charset="2"/>
              <a:buChar char="n"/>
              <a:defRPr/>
            </a:pPr>
            <a:r>
              <a:rPr lang="en-US" dirty="0" smtClean="0"/>
              <a:t>To understand individual perspectives on a phenomenon</a:t>
            </a:r>
          </a:p>
          <a:p>
            <a:pPr algn="ctr">
              <a:buNone/>
              <a:defRPr/>
            </a:pPr>
            <a:r>
              <a:rPr lang="en-US" dirty="0"/>
              <a:t>“a construction site of knowledge</a:t>
            </a:r>
            <a:r>
              <a:rPr lang="en-US" dirty="0" smtClean="0"/>
              <a:t>”, </a:t>
            </a:r>
            <a:r>
              <a:rPr lang="en-US" dirty="0"/>
              <a:t>where two (or more) individuals discuss a “theme of mutual interest</a:t>
            </a:r>
            <a:r>
              <a:rPr lang="en-US" dirty="0" smtClean="0"/>
              <a:t>”</a:t>
            </a:r>
          </a:p>
          <a:p>
            <a:pPr algn="ctr">
              <a:buNone/>
              <a:defRPr/>
            </a:pPr>
            <a:r>
              <a:rPr lang="en-US" sz="1600" dirty="0" smtClean="0"/>
              <a:t>(</a:t>
            </a:r>
            <a:r>
              <a:rPr lang="en-US" sz="1600" dirty="0" err="1"/>
              <a:t>Kvale</a:t>
            </a:r>
            <a:r>
              <a:rPr lang="en-US" sz="1600" dirty="0"/>
              <a:t> &amp; </a:t>
            </a:r>
            <a:r>
              <a:rPr lang="en-US" sz="1600" dirty="0" err="1"/>
              <a:t>Brinkmann</a:t>
            </a:r>
            <a:r>
              <a:rPr lang="en-US" sz="1600" dirty="0"/>
              <a:t>, 2009, p. 2</a:t>
            </a:r>
            <a:r>
              <a:rPr lang="en-US" sz="1600" dirty="0" smtClean="0"/>
              <a:t>)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In </a:t>
            </a:r>
            <a:r>
              <a:rPr lang="en-US" dirty="0"/>
              <a:t>any qualitative study, this method may be the overall strategy or only one of several methods employed. </a:t>
            </a:r>
            <a:endParaRPr lang="en-US" dirty="0" smtClean="0"/>
          </a:p>
          <a:p>
            <a:pPr eaLnBrk="1" hangingPunct="1">
              <a:buFont typeface="Wingdings" charset="2"/>
              <a:buChar char="n"/>
              <a:defRPr/>
            </a:pPr>
            <a:endParaRPr lang="en-US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060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5344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Four types of interviews (Patton, 2002; </a:t>
            </a:r>
            <a:r>
              <a:rPr lang="en-US" dirty="0" err="1" smtClean="0"/>
              <a:t>Rossman</a:t>
            </a:r>
            <a:r>
              <a:rPr lang="en-US" dirty="0" smtClean="0"/>
              <a:t> &amp; Rallis, 2012):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informal, conversational </a:t>
            </a:r>
            <a:r>
              <a:rPr lang="en-US" dirty="0" smtClean="0"/>
              <a:t>interview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interview guide or topical </a:t>
            </a:r>
            <a:r>
              <a:rPr lang="en-US" dirty="0" smtClean="0"/>
              <a:t>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standardized, open-ended interview </a:t>
            </a: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co-constructed</a:t>
            </a:r>
            <a:r>
              <a:rPr lang="en-US" dirty="0"/>
              <a:t>, or dialogic, interview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927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Ethnographic Interviewing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534400" cy="4525963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elaborate system of a series of interviews structured to elicit participants’ cultural </a:t>
            </a:r>
            <a:r>
              <a:rPr lang="en-US" dirty="0" smtClean="0"/>
              <a:t>knowledge</a:t>
            </a:r>
          </a:p>
          <a:p>
            <a:r>
              <a:rPr lang="en-US" dirty="0"/>
              <a:t>The method is flexible in formulating working hypotheses and avoids oversimplification in description and analysis because of its rich narrative </a:t>
            </a:r>
            <a:r>
              <a:rPr lang="en-US" dirty="0" smtClean="0"/>
              <a:t>descriptions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0698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Phenomenological Interviewing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305800" cy="4495800"/>
          </a:xfrm>
        </p:spPr>
        <p:txBody>
          <a:bodyPr>
            <a:normAutofit fontScale="77500" lnSpcReduction="20000"/>
          </a:bodyPr>
          <a:lstStyle/>
          <a:p>
            <a:r>
              <a:rPr lang="en-US" sz="3400" dirty="0" smtClean="0"/>
              <a:t>Grounded </a:t>
            </a:r>
            <a:r>
              <a:rPr lang="en-US" sz="3400" dirty="0"/>
              <a:t>in the philosophical tradition of phenomenology </a:t>
            </a:r>
            <a:endParaRPr lang="en-US" sz="3400" dirty="0" smtClean="0"/>
          </a:p>
          <a:p>
            <a:r>
              <a:rPr lang="en-US" sz="3400" dirty="0"/>
              <a:t>Investigates the meaning of a phenomenon as it is </a:t>
            </a:r>
            <a:r>
              <a:rPr lang="en-US" sz="3400" dirty="0" smtClean="0"/>
              <a:t>experienced </a:t>
            </a:r>
            <a:r>
              <a:rPr lang="en-US" sz="3400" dirty="0"/>
              <a:t>by an individual,  as well as his essential experience with the phenomenon under research. </a:t>
            </a:r>
            <a:endParaRPr lang="en-US" dirty="0" smtClean="0"/>
          </a:p>
          <a:p>
            <a:r>
              <a:rPr lang="en-US" dirty="0" smtClean="0"/>
              <a:t>Composed from three </a:t>
            </a:r>
            <a:r>
              <a:rPr lang="en-US" dirty="0"/>
              <a:t>in-depth </a:t>
            </a:r>
            <a:r>
              <a:rPr lang="en-US" dirty="0" smtClean="0"/>
              <a:t>interviews (</a:t>
            </a:r>
            <a:r>
              <a:rPr lang="en-US" dirty="0" err="1" smtClean="0"/>
              <a:t>Seidman</a:t>
            </a:r>
            <a:r>
              <a:rPr lang="en-US" dirty="0" smtClean="0"/>
              <a:t>, 2006):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first focuses on past experience with the phenomenon of interest;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second focuses on present experience; and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third joins these two narratives to describe the individual’s essential experience with the </a:t>
            </a:r>
            <a:r>
              <a:rPr lang="en-US" dirty="0" smtClean="0"/>
              <a:t>phenomenon.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1308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Focus-Group Interviews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828800"/>
            <a:ext cx="84582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Originated </a:t>
            </a:r>
            <a:r>
              <a:rPr lang="en-US" dirty="0"/>
              <a:t>as a marketing research </a:t>
            </a:r>
            <a:r>
              <a:rPr lang="en-US" dirty="0" smtClean="0"/>
              <a:t>technique</a:t>
            </a:r>
          </a:p>
          <a:p>
            <a:r>
              <a:rPr lang="en-US" dirty="0" smtClean="0"/>
              <a:t>Based </a:t>
            </a:r>
            <a:r>
              <a:rPr lang="en-US" dirty="0"/>
              <a:t>on a group typically composed of 7 to 10 people who have been selected because they share certain characteristics relevant to the study’s </a:t>
            </a:r>
            <a:r>
              <a:rPr lang="en-US" dirty="0" smtClean="0"/>
              <a:t>questions </a:t>
            </a:r>
          </a:p>
          <a:p>
            <a:r>
              <a:rPr lang="en-US" dirty="0" smtClean="0"/>
              <a:t>Assumes </a:t>
            </a:r>
            <a:r>
              <a:rPr lang="en-US" dirty="0"/>
              <a:t>that an individual’s attitudes and beliefs are socially constructed </a:t>
            </a:r>
            <a:endParaRPr lang="en-US" dirty="0" smtClean="0"/>
          </a:p>
          <a:p>
            <a:r>
              <a:rPr lang="en-US" dirty="0" smtClean="0"/>
              <a:t>Ethical issues: dynamics of power and influence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7954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Narrative Inquiry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interdisciplinary method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researcher explores a story told by a participant and records that </a:t>
            </a:r>
            <a:r>
              <a:rPr lang="en-US" dirty="0" smtClean="0"/>
              <a:t>story</a:t>
            </a:r>
          </a:p>
          <a:p>
            <a:r>
              <a:rPr lang="en-US" dirty="0"/>
              <a:t>Narrative inquiry can be applied to any spoken or written </a:t>
            </a:r>
            <a:r>
              <a:rPr lang="en-US" dirty="0" smtClean="0"/>
              <a:t>account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8000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Digital Storytelling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5344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An </a:t>
            </a:r>
            <a:r>
              <a:rPr lang="en-US" dirty="0"/>
              <a:t>individual (or possibly a group) tells a story using digital content—images, sound, and perhaps </a:t>
            </a:r>
            <a:r>
              <a:rPr lang="en-US" dirty="0" smtClean="0"/>
              <a:t>videos</a:t>
            </a:r>
          </a:p>
          <a:p>
            <a:r>
              <a:rPr lang="en-US" dirty="0" smtClean="0"/>
              <a:t>May or may not involve interviewing </a:t>
            </a:r>
          </a:p>
          <a:p>
            <a:r>
              <a:rPr lang="en-US" dirty="0" smtClean="0"/>
              <a:t>Could </a:t>
            </a:r>
            <a:r>
              <a:rPr lang="en-US" dirty="0"/>
              <a:t>be considered a device or process that is one part of a final qualitative research </a:t>
            </a:r>
            <a:r>
              <a:rPr lang="en-US" dirty="0" smtClean="0"/>
              <a:t>report (or </a:t>
            </a:r>
            <a:r>
              <a:rPr lang="en-US" dirty="0"/>
              <a:t>it could stand alone in such fields as communication and </a:t>
            </a:r>
            <a:r>
              <a:rPr lang="en-US" dirty="0" smtClean="0"/>
              <a:t>marketing)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649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Interviewing Elites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534400" cy="4525963"/>
          </a:xfrm>
        </p:spPr>
        <p:txBody>
          <a:bodyPr/>
          <a:lstStyle/>
          <a:p>
            <a:r>
              <a:rPr lang="en-US" dirty="0"/>
              <a:t>A specialized case of interviewing that focuses on a particular type of interview </a:t>
            </a:r>
            <a:r>
              <a:rPr lang="en-US" dirty="0" smtClean="0"/>
              <a:t>partner </a:t>
            </a:r>
          </a:p>
          <a:p>
            <a:r>
              <a:rPr lang="en-US" dirty="0" smtClean="0"/>
              <a:t>Elite </a:t>
            </a:r>
            <a:r>
              <a:rPr lang="en-US" dirty="0"/>
              <a:t>individuals are considered to be influential, prominent, and/or well-informed in an organization or </a:t>
            </a:r>
            <a:r>
              <a:rPr lang="en-US" dirty="0" smtClean="0"/>
              <a:t>community</a:t>
            </a:r>
          </a:p>
          <a:p>
            <a:r>
              <a:rPr lang="en-US" dirty="0" smtClean="0"/>
              <a:t>Challenges: access, adapting the structure of interview, power and power shifting 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1619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7630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Ethical Issues in All Types of Interviewing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209800"/>
            <a:ext cx="8610600" cy="2544763"/>
          </a:xfrm>
        </p:spPr>
        <p:txBody>
          <a:bodyPr/>
          <a:lstStyle/>
          <a:p>
            <a:r>
              <a:rPr lang="en-US" dirty="0" smtClean="0"/>
              <a:t>It </a:t>
            </a:r>
            <a:r>
              <a:rPr lang="en-US" dirty="0"/>
              <a:t>is an </a:t>
            </a:r>
            <a:r>
              <a:rPr lang="en-US" dirty="0" smtClean="0"/>
              <a:t>intervention—the relationship between researcher and interview partner</a:t>
            </a:r>
          </a:p>
          <a:p>
            <a:r>
              <a:rPr lang="en-US" dirty="0" smtClean="0"/>
              <a:t>Protecting the identity of the interview partner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396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09600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dirty="0" smtClean="0">
                <a:latin typeface="+mn-lt"/>
                <a:ea typeface="+mj-ea"/>
              </a:rPr>
              <a:t>Documents and Historical Analysis</a:t>
            </a:r>
            <a:endParaRPr lang="en-US" dirty="0">
              <a:latin typeface="+mn-lt"/>
              <a:ea typeface="+mj-ea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382000" cy="491999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dirty="0" smtClean="0"/>
              <a:t>To analyze specific aspects of “cultural artifacts”</a:t>
            </a:r>
          </a:p>
          <a:p>
            <a:pPr lvl="1" eaLnBrk="1" hangingPunct="1">
              <a:defRPr/>
            </a:pPr>
            <a:r>
              <a:rPr lang="en-US" dirty="0" smtClean="0"/>
              <a:t>May be informed by various theoretical perspectives, for example, cultural studies or historical studies</a:t>
            </a:r>
          </a:p>
          <a:p>
            <a:pPr lvl="1" eaLnBrk="1" hangingPunct="1">
              <a:defRPr/>
            </a:pPr>
            <a:r>
              <a:rPr lang="en-US" dirty="0" smtClean="0"/>
              <a:t>May contain various forms of data, such as documents and material objects of culture</a:t>
            </a:r>
          </a:p>
          <a:p>
            <a:pPr>
              <a:defRPr/>
            </a:pPr>
            <a:r>
              <a:rPr lang="en-US" dirty="0" smtClean="0"/>
              <a:t>Researchers </a:t>
            </a:r>
            <a:r>
              <a:rPr lang="en-US" dirty="0"/>
              <a:t>often supplement participant observation, interviewing, and observation with gathering and analyzing documents produced in the course of everyday events or constructed specifically for the research at </a:t>
            </a:r>
            <a:r>
              <a:rPr lang="en-US" dirty="0" smtClean="0"/>
              <a:t>hand 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293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763000" cy="1143000"/>
          </a:xfrm>
        </p:spPr>
        <p:txBody>
          <a:bodyPr>
            <a:noAutofit/>
          </a:bodyPr>
          <a:lstStyle/>
          <a:p>
            <a:r>
              <a:rPr lang="en-US" sz="4000" dirty="0"/>
              <a:t>Objects and Artifacts of Material Cultures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525963"/>
          </a:xfrm>
        </p:spPr>
        <p:txBody>
          <a:bodyPr>
            <a:normAutofit/>
          </a:bodyPr>
          <a:lstStyle/>
          <a:p>
            <a:r>
              <a:rPr lang="en-US" sz="3000" dirty="0" smtClean="0"/>
              <a:t>Can be gathered without disturbing the setting</a:t>
            </a:r>
          </a:p>
          <a:p>
            <a:r>
              <a:rPr lang="en-US" sz="3000" dirty="0"/>
              <a:t>The researcher determines where the emphasis lies after the data have been gathered, often for </a:t>
            </a:r>
            <a:r>
              <a:rPr lang="en-US" sz="3000" dirty="0" err="1"/>
              <a:t>nonresearch</a:t>
            </a:r>
            <a:r>
              <a:rPr lang="en-US" sz="3000" dirty="0"/>
              <a:t> </a:t>
            </a:r>
            <a:r>
              <a:rPr lang="en-US" sz="3000" dirty="0" smtClean="0"/>
              <a:t>purposes </a:t>
            </a:r>
          </a:p>
          <a:p>
            <a:r>
              <a:rPr lang="en-US" sz="3000" dirty="0" smtClean="0"/>
              <a:t>Accretion</a:t>
            </a:r>
            <a:endParaRPr lang="en-US" sz="3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1372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33400"/>
            <a:ext cx="8839200" cy="1143000"/>
          </a:xfrm>
        </p:spPr>
        <p:txBody>
          <a:bodyPr>
            <a:normAutofit/>
          </a:bodyPr>
          <a:lstStyle/>
          <a:p>
            <a:r>
              <a:rPr lang="en-US" sz="3800" dirty="0"/>
              <a:t>Strengths of Basic Data Collection Methods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 descr="table6.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6000" y="1295400"/>
            <a:ext cx="4800600" cy="5141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793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533400"/>
            <a:ext cx="8839200" cy="1447800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What do you think the challenges are for basic data collection methods?</a:t>
            </a:r>
            <a:endParaRPr kumimoji="0" lang="en-US" sz="3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 descr="table6.4bla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95400" y="1752600"/>
            <a:ext cx="7010400" cy="4611285"/>
          </a:xfrm>
          <a:prstGeom prst="rect">
            <a:avLst/>
          </a:prstGeom>
        </p:spPr>
      </p:pic>
      <p:sp>
        <p:nvSpPr>
          <p:cNvPr id="6" name="Footer Placeholder 3"/>
          <p:cNvSpPr txBox="1">
            <a:spLocks/>
          </p:cNvSpPr>
          <p:nvPr/>
        </p:nvSpPr>
        <p:spPr>
          <a:xfrm>
            <a:off x="381000" y="6356350"/>
            <a:ext cx="876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Rossman,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7500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763000" cy="1143000"/>
          </a:xfrm>
        </p:spPr>
        <p:txBody>
          <a:bodyPr>
            <a:noAutofit/>
          </a:bodyPr>
          <a:lstStyle/>
          <a:p>
            <a:r>
              <a:rPr lang="en-US" sz="3300" dirty="0"/>
              <a:t>Challenges in Using Basic Data Collection Methods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 descr="table6.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9200" y="1600200"/>
            <a:ext cx="7182365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73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Contents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105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2400" dirty="0" smtClean="0"/>
              <a:t>Types </a:t>
            </a:r>
            <a:r>
              <a:rPr lang="en-US" altLang="en-US" sz="2400" dirty="0"/>
              <a:t>of Data</a:t>
            </a:r>
          </a:p>
          <a:p>
            <a:pPr marL="609600" indent="-609600" eaLnBrk="1" hangingPunct="1">
              <a:lnSpc>
                <a:spcPct val="105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2400" dirty="0"/>
              <a:t>Collecting Data: Sampling and Related </a:t>
            </a:r>
            <a:r>
              <a:rPr lang="en-US" altLang="en-US" sz="2400" dirty="0" smtClean="0"/>
              <a:t>Issues</a:t>
            </a:r>
            <a:endParaRPr lang="en-US" altLang="en-US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 dirty="0">
                <a:solidFill>
                  <a:srgbClr val="8E0D30"/>
                </a:solidFill>
              </a:rPr>
              <a:t>Learning Objectives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534400" cy="4876800"/>
          </a:xfrm>
          <a:noFill/>
        </p:spPr>
        <p:txBody>
          <a:bodyPr lIns="90488" tIns="44450" rIns="90488" bIns="44450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 smtClean="0"/>
              <a:t>Differentiate </a:t>
            </a:r>
            <a:r>
              <a:rPr lang="en-US" altLang="en-US" sz="2600" dirty="0"/>
              <a:t>between population and sample data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/>
              <a:t>Differentiate between descriptive and inferential statistics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 smtClean="0"/>
              <a:t>Identify </a:t>
            </a:r>
            <a:r>
              <a:rPr lang="en-US" altLang="en-US" sz="2600" dirty="0"/>
              <a:t>the different types of data and data-collection methods 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Statistical Methods</a:t>
            </a:r>
          </a:p>
        </p:txBody>
      </p:sp>
      <p:graphicFrame>
        <p:nvGraphicFramePr>
          <p:cNvPr id="12291" name="Object 3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84008046"/>
              </p:ext>
            </p:extLst>
          </p:nvPr>
        </p:nvGraphicFramePr>
        <p:xfrm>
          <a:off x="829468" y="1540669"/>
          <a:ext cx="7171531" cy="4081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" name="VISIO" r:id="rId4" imgW="6123432" imgH="4093464" progId="">
                  <p:embed/>
                </p:oleObj>
              </mc:Choice>
              <mc:Fallback>
                <p:oleObj name="VISIO" r:id="rId4" imgW="6123432" imgH="4093464" progId="">
                  <p:embed/>
                  <p:pic>
                    <p:nvPicPr>
                      <p:cNvPr id="0" name="Picture 25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9468" y="1540669"/>
                        <a:ext cx="7171531" cy="4081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2" name="Freeform 4"/>
          <p:cNvSpPr>
            <a:spLocks/>
          </p:cNvSpPr>
          <p:nvPr/>
        </p:nvSpPr>
        <p:spPr bwMode="auto">
          <a:xfrm>
            <a:off x="3779838" y="1752600"/>
            <a:ext cx="1739900" cy="915988"/>
          </a:xfrm>
          <a:custGeom>
            <a:avLst/>
            <a:gdLst>
              <a:gd name="T0" fmla="*/ 0 w 1096"/>
              <a:gd name="T1" fmla="*/ 2147483647 h 577"/>
              <a:gd name="T2" fmla="*/ 2147483647 w 1096"/>
              <a:gd name="T3" fmla="*/ 2147483647 h 577"/>
              <a:gd name="T4" fmla="*/ 2147483647 w 1096"/>
              <a:gd name="T5" fmla="*/ 0 h 577"/>
              <a:gd name="T6" fmla="*/ 0 w 1096"/>
              <a:gd name="T7" fmla="*/ 0 h 577"/>
              <a:gd name="T8" fmla="*/ 0 w 1096"/>
              <a:gd name="T9" fmla="*/ 2147483647 h 57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7"/>
              <a:gd name="T17" fmla="*/ 1096 w 1096"/>
              <a:gd name="T18" fmla="*/ 577 h 57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7">
                <a:moveTo>
                  <a:pt x="0" y="576"/>
                </a:moveTo>
                <a:lnTo>
                  <a:pt x="1095" y="576"/>
                </a:lnTo>
                <a:lnTo>
                  <a:pt x="1095" y="0"/>
                </a:lnTo>
                <a:lnTo>
                  <a:pt x="0" y="0"/>
                </a:lnTo>
                <a:lnTo>
                  <a:pt x="0" y="576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3886200" y="1793875"/>
            <a:ext cx="163666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Statistical</a:t>
            </a: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3981450" y="2159000"/>
            <a:ext cx="1447513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Methods</a:t>
            </a:r>
          </a:p>
        </p:txBody>
      </p:sp>
      <p:sp>
        <p:nvSpPr>
          <p:cNvPr id="12295" name="Freeform 7"/>
          <p:cNvSpPr>
            <a:spLocks/>
          </p:cNvSpPr>
          <p:nvPr/>
        </p:nvSpPr>
        <p:spPr bwMode="auto">
          <a:xfrm>
            <a:off x="1484313" y="3598863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1547813" y="3622675"/>
            <a:ext cx="1843454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Descriptive</a:t>
            </a:r>
          </a:p>
        </p:txBody>
      </p:sp>
      <p:sp>
        <p:nvSpPr>
          <p:cNvPr id="12297" name="Rectangle 9"/>
          <p:cNvSpPr>
            <a:spLocks noChangeArrowheads="1"/>
          </p:cNvSpPr>
          <p:nvPr/>
        </p:nvSpPr>
        <p:spPr bwMode="auto">
          <a:xfrm>
            <a:off x="1698625" y="3987800"/>
            <a:ext cx="15517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Statistics</a:t>
            </a:r>
          </a:p>
        </p:txBody>
      </p:sp>
      <p:sp>
        <p:nvSpPr>
          <p:cNvPr id="12298" name="Freeform 10"/>
          <p:cNvSpPr>
            <a:spLocks/>
          </p:cNvSpPr>
          <p:nvPr/>
        </p:nvSpPr>
        <p:spPr bwMode="auto">
          <a:xfrm>
            <a:off x="5837238" y="3581400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5899150" y="3622675"/>
            <a:ext cx="165269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Inferential</a:t>
            </a: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6040438" y="3987800"/>
            <a:ext cx="15517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Statistics</a:t>
            </a:r>
          </a:p>
        </p:txBody>
      </p:sp>
      <p:sp>
        <p:nvSpPr>
          <p:cNvPr id="12301" name="Freeform 13"/>
          <p:cNvSpPr>
            <a:spLocks/>
          </p:cNvSpPr>
          <p:nvPr/>
        </p:nvSpPr>
        <p:spPr bwMode="auto">
          <a:xfrm>
            <a:off x="4648200" y="2667000"/>
            <a:ext cx="2060575" cy="812800"/>
          </a:xfrm>
          <a:custGeom>
            <a:avLst/>
            <a:gdLst>
              <a:gd name="T0" fmla="*/ 0 w 1298"/>
              <a:gd name="T1" fmla="*/ 0 h 512"/>
              <a:gd name="T2" fmla="*/ 0 w 1298"/>
              <a:gd name="T3" fmla="*/ 2147483647 h 512"/>
              <a:gd name="T4" fmla="*/ 2147483647 w 1298"/>
              <a:gd name="T5" fmla="*/ 2147483647 h 512"/>
              <a:gd name="T6" fmla="*/ 2147483647 w 1298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298"/>
              <a:gd name="T13" fmla="*/ 0 h 512"/>
              <a:gd name="T14" fmla="*/ 1298 w 1298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98" h="512">
                <a:moveTo>
                  <a:pt x="0" y="0"/>
                </a:moveTo>
                <a:lnTo>
                  <a:pt x="0" y="288"/>
                </a:lnTo>
                <a:lnTo>
                  <a:pt x="1297" y="288"/>
                </a:lnTo>
                <a:lnTo>
                  <a:pt x="1297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2" name="Freeform 14"/>
          <p:cNvSpPr>
            <a:spLocks/>
          </p:cNvSpPr>
          <p:nvPr/>
        </p:nvSpPr>
        <p:spPr bwMode="auto">
          <a:xfrm>
            <a:off x="6645275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6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3" name="Freeform 15"/>
          <p:cNvSpPr>
            <a:spLocks/>
          </p:cNvSpPr>
          <p:nvPr/>
        </p:nvSpPr>
        <p:spPr bwMode="auto">
          <a:xfrm>
            <a:off x="2316163" y="2667000"/>
            <a:ext cx="2333625" cy="812800"/>
          </a:xfrm>
          <a:custGeom>
            <a:avLst/>
            <a:gdLst>
              <a:gd name="T0" fmla="*/ 2147483647 w 1470"/>
              <a:gd name="T1" fmla="*/ 0 h 512"/>
              <a:gd name="T2" fmla="*/ 2147483647 w 1470"/>
              <a:gd name="T3" fmla="*/ 2147483647 h 512"/>
              <a:gd name="T4" fmla="*/ 0 w 1470"/>
              <a:gd name="T5" fmla="*/ 2147483647 h 512"/>
              <a:gd name="T6" fmla="*/ 0 w 1470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470"/>
              <a:gd name="T13" fmla="*/ 0 h 512"/>
              <a:gd name="T14" fmla="*/ 1470 w 1470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70" h="512">
                <a:moveTo>
                  <a:pt x="1469" y="0"/>
                </a:moveTo>
                <a:lnTo>
                  <a:pt x="1469" y="288"/>
                </a:lnTo>
                <a:lnTo>
                  <a:pt x="0" y="288"/>
                </a:lnTo>
                <a:lnTo>
                  <a:pt x="0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4" name="Freeform 16"/>
          <p:cNvSpPr>
            <a:spLocks/>
          </p:cNvSpPr>
          <p:nvPr/>
        </p:nvSpPr>
        <p:spPr bwMode="auto">
          <a:xfrm>
            <a:off x="2255838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5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 dirty="0"/>
              <a:t>Descriptive Statistics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cs typeface="Times New Roman" panose="02020603050405020304" pitchFamily="18" charset="0"/>
              </a:rPr>
              <a:t>Descriptive statistics </a:t>
            </a:r>
            <a:r>
              <a:rPr lang="en-US" dirty="0">
                <a:cs typeface="Times New Roman" panose="02020603050405020304" pitchFamily="18" charset="0"/>
              </a:rPr>
              <a:t>utilizes numerical and graphical methods to explore data, i.e., to look for patterns in a data set, to summarize the information revealed in a data set, and to present the information in a convenient form.</a:t>
            </a:r>
          </a:p>
        </p:txBody>
      </p:sp>
    </p:spTree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0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Inferential Statistics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cs typeface="Times New Roman" panose="02020603050405020304" pitchFamily="18" charset="0"/>
              </a:rPr>
              <a:t>Inferential statistics </a:t>
            </a:r>
            <a:r>
              <a:rPr lang="en-US" dirty="0">
                <a:cs typeface="Times New Roman" panose="02020603050405020304" pitchFamily="18" charset="0"/>
              </a:rPr>
              <a:t>utilizes sample data to make estimates, decisions, predictions, or other generalizations about a larger set of data.</a:t>
            </a:r>
          </a:p>
        </p:txBody>
      </p:sp>
    </p:spTree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endParaRPr lang="en-US" altLang="en-US" b="1" dirty="0">
              <a:solidFill>
                <a:srgbClr val="8E0D3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20700" y="3048000"/>
            <a:ext cx="8242300" cy="3017838"/>
          </a:xfrm>
          <a:noFill/>
        </p:spPr>
        <p:txBody>
          <a:bodyPr lIns="90488" tIns="44450" rIns="90488" bIns="44450"/>
          <a:lstStyle/>
          <a:p>
            <a:pPr marL="0" indent="0" algn="ctr" eaLnBrk="1" hangingPunct="1">
              <a:buFontTx/>
              <a:buNone/>
            </a:pPr>
            <a:r>
              <a:rPr lang="en-US" altLang="en-US" sz="4200" b="1">
                <a:solidFill>
                  <a:srgbClr val="141413"/>
                </a:solidFill>
              </a:rPr>
              <a:t>Types of Data</a:t>
            </a:r>
            <a:endParaRPr lang="en-US" altLang="en-US" sz="4200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7827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Types of Data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0"/>
            <a:ext cx="8229600" cy="38401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sz="2800" b="1"/>
              <a:t>Quantitative data</a:t>
            </a:r>
            <a:r>
              <a:rPr lang="en-US" altLang="en-US" sz="2800"/>
              <a:t> are measurements that are recorded on a naturally occurring numerical scale.</a:t>
            </a:r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endParaRPr lang="en-US" altLang="en-US" sz="2800"/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endParaRPr lang="en-US" altLang="en-US" sz="2800"/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sz="2800" b="1"/>
              <a:t>Qualitative data </a:t>
            </a:r>
            <a:r>
              <a:rPr lang="en-US" altLang="en-US" sz="2800"/>
              <a:t>are measurements that cannot be measured on a natural numerical scale; they can only be classified into one of a group of categories.</a:t>
            </a:r>
            <a:endParaRPr lang="en-US" altLang="en-US" sz="2800" b="1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Types of Data</a:t>
            </a:r>
          </a:p>
        </p:txBody>
      </p:sp>
      <p:graphicFrame>
        <p:nvGraphicFramePr>
          <p:cNvPr id="25603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1395413" y="1535113"/>
          <a:ext cx="6113462" cy="4081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40" name="VISIO" r:id="rId4" imgW="6123432" imgH="4093464" progId="">
                  <p:embed/>
                </p:oleObj>
              </mc:Choice>
              <mc:Fallback>
                <p:oleObj name="VISIO" r:id="rId4" imgW="6123432" imgH="4093464" progId="">
                  <p:embed/>
                  <p:pic>
                    <p:nvPicPr>
                      <p:cNvPr id="0" name="Picture 24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95413" y="1535113"/>
                        <a:ext cx="6113462" cy="4081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Freeform 4"/>
          <p:cNvSpPr>
            <a:spLocks/>
          </p:cNvSpPr>
          <p:nvPr/>
        </p:nvSpPr>
        <p:spPr bwMode="auto">
          <a:xfrm>
            <a:off x="3779838" y="1752600"/>
            <a:ext cx="1739900" cy="915988"/>
          </a:xfrm>
          <a:custGeom>
            <a:avLst/>
            <a:gdLst>
              <a:gd name="T0" fmla="*/ 0 w 1096"/>
              <a:gd name="T1" fmla="*/ 2147483647 h 577"/>
              <a:gd name="T2" fmla="*/ 2147483647 w 1096"/>
              <a:gd name="T3" fmla="*/ 2147483647 h 577"/>
              <a:gd name="T4" fmla="*/ 2147483647 w 1096"/>
              <a:gd name="T5" fmla="*/ 0 h 577"/>
              <a:gd name="T6" fmla="*/ 0 w 1096"/>
              <a:gd name="T7" fmla="*/ 0 h 577"/>
              <a:gd name="T8" fmla="*/ 0 w 1096"/>
              <a:gd name="T9" fmla="*/ 2147483647 h 57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7"/>
              <a:gd name="T17" fmla="*/ 1096 w 1096"/>
              <a:gd name="T18" fmla="*/ 577 h 57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7">
                <a:moveTo>
                  <a:pt x="0" y="576"/>
                </a:moveTo>
                <a:lnTo>
                  <a:pt x="1095" y="576"/>
                </a:lnTo>
                <a:lnTo>
                  <a:pt x="1095" y="0"/>
                </a:lnTo>
                <a:lnTo>
                  <a:pt x="0" y="0"/>
                </a:lnTo>
                <a:lnTo>
                  <a:pt x="0" y="576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3967163" y="1793875"/>
            <a:ext cx="142468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Types of</a:t>
            </a: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4267200" y="21590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07" name="Freeform 7"/>
          <p:cNvSpPr>
            <a:spLocks/>
          </p:cNvSpPr>
          <p:nvPr/>
        </p:nvSpPr>
        <p:spPr bwMode="auto">
          <a:xfrm>
            <a:off x="1484313" y="3598863"/>
            <a:ext cx="1792287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1454150" y="3622675"/>
            <a:ext cx="1960474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Quantitative</a:t>
            </a: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1905000" y="39624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10" name="Freeform 10"/>
          <p:cNvSpPr>
            <a:spLocks/>
          </p:cNvSpPr>
          <p:nvPr/>
        </p:nvSpPr>
        <p:spPr bwMode="auto">
          <a:xfrm>
            <a:off x="5837238" y="3581400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5878513" y="3622675"/>
            <a:ext cx="175529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Qualitative</a:t>
            </a:r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6324600" y="39624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13" name="Freeform 13"/>
          <p:cNvSpPr>
            <a:spLocks/>
          </p:cNvSpPr>
          <p:nvPr/>
        </p:nvSpPr>
        <p:spPr bwMode="auto">
          <a:xfrm>
            <a:off x="4648200" y="2667000"/>
            <a:ext cx="2060575" cy="812800"/>
          </a:xfrm>
          <a:custGeom>
            <a:avLst/>
            <a:gdLst>
              <a:gd name="T0" fmla="*/ 0 w 1298"/>
              <a:gd name="T1" fmla="*/ 0 h 512"/>
              <a:gd name="T2" fmla="*/ 0 w 1298"/>
              <a:gd name="T3" fmla="*/ 2147483647 h 512"/>
              <a:gd name="T4" fmla="*/ 2147483647 w 1298"/>
              <a:gd name="T5" fmla="*/ 2147483647 h 512"/>
              <a:gd name="T6" fmla="*/ 2147483647 w 1298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298"/>
              <a:gd name="T13" fmla="*/ 0 h 512"/>
              <a:gd name="T14" fmla="*/ 1298 w 1298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98" h="512">
                <a:moveTo>
                  <a:pt x="0" y="0"/>
                </a:moveTo>
                <a:lnTo>
                  <a:pt x="0" y="288"/>
                </a:lnTo>
                <a:lnTo>
                  <a:pt x="1297" y="288"/>
                </a:lnTo>
                <a:lnTo>
                  <a:pt x="1297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4" name="Freeform 14"/>
          <p:cNvSpPr>
            <a:spLocks/>
          </p:cNvSpPr>
          <p:nvPr/>
        </p:nvSpPr>
        <p:spPr bwMode="auto">
          <a:xfrm>
            <a:off x="6645275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6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5" name="Freeform 15"/>
          <p:cNvSpPr>
            <a:spLocks/>
          </p:cNvSpPr>
          <p:nvPr/>
        </p:nvSpPr>
        <p:spPr bwMode="auto">
          <a:xfrm>
            <a:off x="2316163" y="2667000"/>
            <a:ext cx="2333625" cy="812800"/>
          </a:xfrm>
          <a:custGeom>
            <a:avLst/>
            <a:gdLst>
              <a:gd name="T0" fmla="*/ 2147483647 w 1470"/>
              <a:gd name="T1" fmla="*/ 0 h 512"/>
              <a:gd name="T2" fmla="*/ 2147483647 w 1470"/>
              <a:gd name="T3" fmla="*/ 2147483647 h 512"/>
              <a:gd name="T4" fmla="*/ 0 w 1470"/>
              <a:gd name="T5" fmla="*/ 2147483647 h 512"/>
              <a:gd name="T6" fmla="*/ 0 w 1470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470"/>
              <a:gd name="T13" fmla="*/ 0 h 512"/>
              <a:gd name="T14" fmla="*/ 1470 w 1470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70" h="512">
                <a:moveTo>
                  <a:pt x="1469" y="0"/>
                </a:moveTo>
                <a:lnTo>
                  <a:pt x="1469" y="288"/>
                </a:lnTo>
                <a:lnTo>
                  <a:pt x="0" y="288"/>
                </a:lnTo>
                <a:lnTo>
                  <a:pt x="0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6" name="Freeform 16"/>
          <p:cNvSpPr>
            <a:spLocks/>
          </p:cNvSpPr>
          <p:nvPr/>
        </p:nvSpPr>
        <p:spPr bwMode="auto">
          <a:xfrm>
            <a:off x="2255838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5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Quantitative Data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5425" cy="45259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dirty="0"/>
              <a:t>Measured on a numeric scale.</a:t>
            </a:r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dirty="0"/>
              <a:t>Number of defective</a:t>
            </a:r>
            <a:br>
              <a:rPr lang="en-US" altLang="en-US" dirty="0"/>
            </a:br>
            <a:r>
              <a:rPr lang="en-US" altLang="en-US" dirty="0"/>
              <a:t>items in a lot.</a:t>
            </a:r>
          </a:p>
          <a:p>
            <a:pPr marL="0" indent="0" eaLnBrk="1" hangingPunct="1">
              <a:buClr>
                <a:srgbClr val="8E0D30"/>
              </a:buClr>
            </a:pPr>
            <a:r>
              <a:rPr lang="en-US" altLang="en-US" dirty="0"/>
              <a:t>Salaries of CEOs of</a:t>
            </a:r>
            <a:br>
              <a:rPr lang="en-US" altLang="en-US" dirty="0"/>
            </a:br>
            <a:r>
              <a:rPr lang="en-US" altLang="en-US" dirty="0"/>
              <a:t>oil companies.</a:t>
            </a:r>
          </a:p>
          <a:p>
            <a:pPr marL="0" indent="0" eaLnBrk="1" hangingPunct="1">
              <a:buClr>
                <a:srgbClr val="8E0D30"/>
              </a:buClr>
            </a:pPr>
            <a:r>
              <a:rPr lang="en-US" altLang="en-US" dirty="0"/>
              <a:t>Ages of employees at a company.</a:t>
            </a:r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5105400" y="1600200"/>
            <a:ext cx="3352800" cy="4054475"/>
            <a:chOff x="3216" y="1008"/>
            <a:chExt cx="2112" cy="2554"/>
          </a:xfrm>
        </p:grpSpPr>
        <p:sp>
          <p:nvSpPr>
            <p:cNvPr id="26629" name="Text Box 30"/>
            <p:cNvSpPr txBox="1">
              <a:spLocks noChangeArrowheads="1"/>
            </p:cNvSpPr>
            <p:nvPr/>
          </p:nvSpPr>
          <p:spPr bwMode="auto">
            <a:xfrm>
              <a:off x="4176" y="3120"/>
              <a:ext cx="28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CC6600"/>
                  </a:solidFill>
                  <a:latin typeface="+mj-lt"/>
                </a:rPr>
                <a:t>3</a:t>
              </a:r>
            </a:p>
          </p:txBody>
        </p:sp>
        <p:sp>
          <p:nvSpPr>
            <p:cNvPr id="26630" name="Text Box 31"/>
            <p:cNvSpPr txBox="1">
              <a:spLocks noChangeArrowheads="1"/>
            </p:cNvSpPr>
            <p:nvPr/>
          </p:nvSpPr>
          <p:spPr bwMode="auto">
            <a:xfrm>
              <a:off x="4848" y="1632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00080"/>
                  </a:solidFill>
                  <a:latin typeface="+mj-lt"/>
                </a:rPr>
                <a:t>52</a:t>
              </a:r>
            </a:p>
          </p:txBody>
        </p:sp>
        <p:sp>
          <p:nvSpPr>
            <p:cNvPr id="26631" name="Text Box 32"/>
            <p:cNvSpPr txBox="1">
              <a:spLocks noChangeArrowheads="1"/>
            </p:cNvSpPr>
            <p:nvPr/>
          </p:nvSpPr>
          <p:spPr bwMode="auto">
            <a:xfrm>
              <a:off x="3216" y="3024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E0D30"/>
                  </a:solidFill>
                  <a:latin typeface="+mj-lt"/>
                </a:rPr>
                <a:t>71</a:t>
              </a:r>
            </a:p>
          </p:txBody>
        </p:sp>
        <p:sp>
          <p:nvSpPr>
            <p:cNvPr id="26632" name="Text Box 33"/>
            <p:cNvSpPr txBox="1">
              <a:spLocks noChangeArrowheads="1"/>
            </p:cNvSpPr>
            <p:nvPr/>
          </p:nvSpPr>
          <p:spPr bwMode="auto">
            <a:xfrm>
              <a:off x="4608" y="1008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accent2"/>
                  </a:solidFill>
                  <a:latin typeface="+mj-lt"/>
                </a:rPr>
                <a:t>4</a:t>
              </a:r>
            </a:p>
          </p:txBody>
        </p:sp>
        <p:sp>
          <p:nvSpPr>
            <p:cNvPr id="26633" name="Text Box 34"/>
            <p:cNvSpPr txBox="1">
              <a:spLocks noChangeArrowheads="1"/>
            </p:cNvSpPr>
            <p:nvPr/>
          </p:nvSpPr>
          <p:spPr bwMode="auto">
            <a:xfrm>
              <a:off x="4848" y="2688"/>
              <a:ext cx="28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folHlink"/>
                  </a:solidFill>
                  <a:latin typeface="+mj-lt"/>
                </a:rPr>
                <a:t>8</a:t>
              </a:r>
            </a:p>
          </p:txBody>
        </p:sp>
        <p:sp>
          <p:nvSpPr>
            <p:cNvPr id="26634" name="Text Box 35"/>
            <p:cNvSpPr txBox="1">
              <a:spLocks noChangeArrowheads="1"/>
            </p:cNvSpPr>
            <p:nvPr/>
          </p:nvSpPr>
          <p:spPr bwMode="auto">
            <a:xfrm>
              <a:off x="3312" y="1344"/>
              <a:ext cx="72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E0D30"/>
                  </a:solidFill>
                  <a:latin typeface="+mj-lt"/>
                </a:rPr>
                <a:t>943</a:t>
              </a:r>
            </a:p>
          </p:txBody>
        </p:sp>
        <p:sp>
          <p:nvSpPr>
            <p:cNvPr id="26635" name="Text Box 36"/>
            <p:cNvSpPr txBox="1">
              <a:spLocks noChangeArrowheads="1"/>
            </p:cNvSpPr>
            <p:nvPr/>
          </p:nvSpPr>
          <p:spPr bwMode="auto">
            <a:xfrm>
              <a:off x="3360" y="2304"/>
              <a:ext cx="72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00080"/>
                  </a:solidFill>
                  <a:latin typeface="+mj-lt"/>
                </a:rPr>
                <a:t>120</a:t>
              </a:r>
            </a:p>
          </p:txBody>
        </p:sp>
        <p:sp>
          <p:nvSpPr>
            <p:cNvPr id="26636" name="Text Box 37"/>
            <p:cNvSpPr txBox="1">
              <a:spLocks noChangeArrowheads="1"/>
            </p:cNvSpPr>
            <p:nvPr/>
          </p:nvSpPr>
          <p:spPr bwMode="auto">
            <a:xfrm>
              <a:off x="4512" y="2208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accent2"/>
                  </a:solidFill>
                  <a:latin typeface="+mj-lt"/>
                </a:rPr>
                <a:t>12</a:t>
              </a:r>
            </a:p>
          </p:txBody>
        </p:sp>
        <p:sp>
          <p:nvSpPr>
            <p:cNvPr id="26637" name="Text Box 38"/>
            <p:cNvSpPr txBox="1">
              <a:spLocks noChangeArrowheads="1"/>
            </p:cNvSpPr>
            <p:nvPr/>
          </p:nvSpPr>
          <p:spPr bwMode="auto">
            <a:xfrm>
              <a:off x="4080" y="1776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CC6600"/>
                  </a:solidFill>
                  <a:latin typeface="+mj-lt"/>
                </a:rPr>
                <a:t>21</a:t>
              </a:r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Qualitative Data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648200" cy="45259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Classified into categories.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College major of each</a:t>
            </a:r>
            <a:br>
              <a:rPr lang="en-US" altLang="en-US" dirty="0"/>
            </a:br>
            <a:r>
              <a:rPr lang="en-US" altLang="en-US" dirty="0"/>
              <a:t>student in a class.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</a:pPr>
            <a:r>
              <a:rPr lang="en-US" altLang="en-US" dirty="0"/>
              <a:t>Gender of each employee at a company.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</a:pPr>
            <a:r>
              <a:rPr lang="en-US" altLang="en-US" dirty="0"/>
              <a:t>Method of payment </a:t>
            </a:r>
            <a:br>
              <a:rPr lang="en-US" altLang="en-US" dirty="0"/>
            </a:br>
            <a:r>
              <a:rPr lang="en-US" altLang="en-US" dirty="0"/>
              <a:t>(cash, check, credit card).</a:t>
            </a:r>
          </a:p>
        </p:txBody>
      </p:sp>
      <p:pic>
        <p:nvPicPr>
          <p:cNvPr id="29704" name="Picture 8" descr="mortar board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0" b="66101"/>
          <a:stretch>
            <a:fillRect/>
          </a:stretch>
        </p:blipFill>
        <p:spPr bwMode="auto">
          <a:xfrm>
            <a:off x="5715000" y="2286000"/>
            <a:ext cx="1651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6629400" y="3352800"/>
            <a:ext cx="304800" cy="909638"/>
            <a:chOff x="3600" y="2115"/>
            <a:chExt cx="164" cy="428"/>
          </a:xfrm>
        </p:grpSpPr>
        <p:sp>
          <p:nvSpPr>
            <p:cNvPr id="27669" name="Freeform 9"/>
            <p:cNvSpPr>
              <a:spLocks/>
            </p:cNvSpPr>
            <p:nvPr/>
          </p:nvSpPr>
          <p:spPr bwMode="auto">
            <a:xfrm>
              <a:off x="3600" y="2208"/>
              <a:ext cx="164" cy="335"/>
            </a:xfrm>
            <a:custGeom>
              <a:avLst/>
              <a:gdLst>
                <a:gd name="T0" fmla="*/ 90 w 164"/>
                <a:gd name="T1" fmla="*/ 313 h 335"/>
                <a:gd name="T2" fmla="*/ 92 w 164"/>
                <a:gd name="T3" fmla="*/ 324 h 335"/>
                <a:gd name="T4" fmla="*/ 97 w 164"/>
                <a:gd name="T5" fmla="*/ 330 h 335"/>
                <a:gd name="T6" fmla="*/ 107 w 164"/>
                <a:gd name="T7" fmla="*/ 334 h 335"/>
                <a:gd name="T8" fmla="*/ 113 w 164"/>
                <a:gd name="T9" fmla="*/ 334 h 335"/>
                <a:gd name="T10" fmla="*/ 122 w 164"/>
                <a:gd name="T11" fmla="*/ 330 h 335"/>
                <a:gd name="T12" fmla="*/ 129 w 164"/>
                <a:gd name="T13" fmla="*/ 324 h 335"/>
                <a:gd name="T14" fmla="*/ 131 w 164"/>
                <a:gd name="T15" fmla="*/ 313 h 335"/>
                <a:gd name="T16" fmla="*/ 131 w 164"/>
                <a:gd name="T17" fmla="*/ 156 h 335"/>
                <a:gd name="T18" fmla="*/ 131 w 164"/>
                <a:gd name="T19" fmla="*/ 34 h 335"/>
                <a:gd name="T20" fmla="*/ 131 w 164"/>
                <a:gd name="T21" fmla="*/ 30 h 335"/>
                <a:gd name="T22" fmla="*/ 135 w 164"/>
                <a:gd name="T23" fmla="*/ 30 h 335"/>
                <a:gd name="T24" fmla="*/ 137 w 164"/>
                <a:gd name="T25" fmla="*/ 30 h 335"/>
                <a:gd name="T26" fmla="*/ 139 w 164"/>
                <a:gd name="T27" fmla="*/ 34 h 335"/>
                <a:gd name="T28" fmla="*/ 139 w 164"/>
                <a:gd name="T29" fmla="*/ 147 h 335"/>
                <a:gd name="T30" fmla="*/ 143 w 164"/>
                <a:gd name="T31" fmla="*/ 158 h 335"/>
                <a:gd name="T32" fmla="*/ 151 w 164"/>
                <a:gd name="T33" fmla="*/ 162 h 335"/>
                <a:gd name="T34" fmla="*/ 159 w 164"/>
                <a:gd name="T35" fmla="*/ 158 h 335"/>
                <a:gd name="T36" fmla="*/ 163 w 164"/>
                <a:gd name="T37" fmla="*/ 147 h 335"/>
                <a:gd name="T38" fmla="*/ 163 w 164"/>
                <a:gd name="T39" fmla="*/ 12 h 335"/>
                <a:gd name="T40" fmla="*/ 159 w 164"/>
                <a:gd name="T41" fmla="*/ 4 h 335"/>
                <a:gd name="T42" fmla="*/ 151 w 164"/>
                <a:gd name="T43" fmla="*/ 0 h 335"/>
                <a:gd name="T44" fmla="*/ 12 w 164"/>
                <a:gd name="T45" fmla="*/ 0 h 335"/>
                <a:gd name="T46" fmla="*/ 2 w 164"/>
                <a:gd name="T47" fmla="*/ 4 h 335"/>
                <a:gd name="T48" fmla="*/ 0 w 164"/>
                <a:gd name="T49" fmla="*/ 12 h 335"/>
                <a:gd name="T50" fmla="*/ 0 w 164"/>
                <a:gd name="T51" fmla="*/ 147 h 335"/>
                <a:gd name="T52" fmla="*/ 2 w 164"/>
                <a:gd name="T53" fmla="*/ 158 h 335"/>
                <a:gd name="T54" fmla="*/ 12 w 164"/>
                <a:gd name="T55" fmla="*/ 162 h 335"/>
                <a:gd name="T56" fmla="*/ 19 w 164"/>
                <a:gd name="T57" fmla="*/ 158 h 335"/>
                <a:gd name="T58" fmla="*/ 24 w 164"/>
                <a:gd name="T59" fmla="*/ 147 h 335"/>
                <a:gd name="T60" fmla="*/ 24 w 164"/>
                <a:gd name="T61" fmla="*/ 34 h 335"/>
                <a:gd name="T62" fmla="*/ 26 w 164"/>
                <a:gd name="T63" fmla="*/ 30 h 335"/>
                <a:gd name="T64" fmla="*/ 28 w 164"/>
                <a:gd name="T65" fmla="*/ 30 h 335"/>
                <a:gd name="T66" fmla="*/ 32 w 164"/>
                <a:gd name="T67" fmla="*/ 30 h 335"/>
                <a:gd name="T68" fmla="*/ 32 w 164"/>
                <a:gd name="T69" fmla="*/ 34 h 335"/>
                <a:gd name="T70" fmla="*/ 32 w 164"/>
                <a:gd name="T71" fmla="*/ 156 h 335"/>
                <a:gd name="T72" fmla="*/ 32 w 164"/>
                <a:gd name="T73" fmla="*/ 313 h 335"/>
                <a:gd name="T74" fmla="*/ 34 w 164"/>
                <a:gd name="T75" fmla="*/ 322 h 335"/>
                <a:gd name="T76" fmla="*/ 41 w 164"/>
                <a:gd name="T77" fmla="*/ 330 h 335"/>
                <a:gd name="T78" fmla="*/ 49 w 164"/>
                <a:gd name="T79" fmla="*/ 334 h 335"/>
                <a:gd name="T80" fmla="*/ 56 w 164"/>
                <a:gd name="T81" fmla="*/ 334 h 335"/>
                <a:gd name="T82" fmla="*/ 64 w 164"/>
                <a:gd name="T83" fmla="*/ 330 h 335"/>
                <a:gd name="T84" fmla="*/ 71 w 164"/>
                <a:gd name="T85" fmla="*/ 322 h 335"/>
                <a:gd name="T86" fmla="*/ 73 w 164"/>
                <a:gd name="T87" fmla="*/ 313 h 335"/>
                <a:gd name="T88" fmla="*/ 73 w 164"/>
                <a:gd name="T89" fmla="*/ 166 h 335"/>
                <a:gd name="T90" fmla="*/ 75 w 164"/>
                <a:gd name="T91" fmla="*/ 160 h 335"/>
                <a:gd name="T92" fmla="*/ 81 w 164"/>
                <a:gd name="T93" fmla="*/ 156 h 335"/>
                <a:gd name="T94" fmla="*/ 88 w 164"/>
                <a:gd name="T95" fmla="*/ 160 h 335"/>
                <a:gd name="T96" fmla="*/ 90 w 164"/>
                <a:gd name="T97" fmla="*/ 166 h 335"/>
                <a:gd name="T98" fmla="*/ 90 w 164"/>
                <a:gd name="T99" fmla="*/ 313 h 335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64"/>
                <a:gd name="T151" fmla="*/ 0 h 335"/>
                <a:gd name="T152" fmla="*/ 164 w 164"/>
                <a:gd name="T153" fmla="*/ 335 h 335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64" h="335">
                  <a:moveTo>
                    <a:pt x="90" y="313"/>
                  </a:moveTo>
                  <a:lnTo>
                    <a:pt x="92" y="324"/>
                  </a:lnTo>
                  <a:lnTo>
                    <a:pt x="97" y="330"/>
                  </a:lnTo>
                  <a:lnTo>
                    <a:pt x="107" y="334"/>
                  </a:lnTo>
                  <a:lnTo>
                    <a:pt x="113" y="334"/>
                  </a:lnTo>
                  <a:lnTo>
                    <a:pt x="122" y="330"/>
                  </a:lnTo>
                  <a:lnTo>
                    <a:pt x="129" y="324"/>
                  </a:lnTo>
                  <a:lnTo>
                    <a:pt x="131" y="313"/>
                  </a:lnTo>
                  <a:lnTo>
                    <a:pt x="131" y="156"/>
                  </a:lnTo>
                  <a:lnTo>
                    <a:pt x="131" y="34"/>
                  </a:lnTo>
                  <a:lnTo>
                    <a:pt x="131" y="30"/>
                  </a:lnTo>
                  <a:lnTo>
                    <a:pt x="135" y="30"/>
                  </a:lnTo>
                  <a:lnTo>
                    <a:pt x="137" y="30"/>
                  </a:lnTo>
                  <a:lnTo>
                    <a:pt x="139" y="34"/>
                  </a:lnTo>
                  <a:lnTo>
                    <a:pt x="139" y="147"/>
                  </a:lnTo>
                  <a:lnTo>
                    <a:pt x="143" y="158"/>
                  </a:lnTo>
                  <a:lnTo>
                    <a:pt x="151" y="162"/>
                  </a:lnTo>
                  <a:lnTo>
                    <a:pt x="159" y="158"/>
                  </a:lnTo>
                  <a:lnTo>
                    <a:pt x="163" y="147"/>
                  </a:lnTo>
                  <a:lnTo>
                    <a:pt x="163" y="12"/>
                  </a:lnTo>
                  <a:lnTo>
                    <a:pt x="159" y="4"/>
                  </a:lnTo>
                  <a:lnTo>
                    <a:pt x="151" y="0"/>
                  </a:lnTo>
                  <a:lnTo>
                    <a:pt x="12" y="0"/>
                  </a:lnTo>
                  <a:lnTo>
                    <a:pt x="2" y="4"/>
                  </a:lnTo>
                  <a:lnTo>
                    <a:pt x="0" y="12"/>
                  </a:lnTo>
                  <a:lnTo>
                    <a:pt x="0" y="147"/>
                  </a:lnTo>
                  <a:lnTo>
                    <a:pt x="2" y="158"/>
                  </a:lnTo>
                  <a:lnTo>
                    <a:pt x="12" y="162"/>
                  </a:lnTo>
                  <a:lnTo>
                    <a:pt x="19" y="158"/>
                  </a:lnTo>
                  <a:lnTo>
                    <a:pt x="24" y="147"/>
                  </a:lnTo>
                  <a:lnTo>
                    <a:pt x="24" y="34"/>
                  </a:lnTo>
                  <a:lnTo>
                    <a:pt x="26" y="30"/>
                  </a:lnTo>
                  <a:lnTo>
                    <a:pt x="28" y="30"/>
                  </a:lnTo>
                  <a:lnTo>
                    <a:pt x="32" y="30"/>
                  </a:lnTo>
                  <a:lnTo>
                    <a:pt x="32" y="34"/>
                  </a:lnTo>
                  <a:lnTo>
                    <a:pt x="32" y="156"/>
                  </a:lnTo>
                  <a:lnTo>
                    <a:pt x="32" y="313"/>
                  </a:lnTo>
                  <a:lnTo>
                    <a:pt x="34" y="322"/>
                  </a:lnTo>
                  <a:lnTo>
                    <a:pt x="41" y="330"/>
                  </a:lnTo>
                  <a:lnTo>
                    <a:pt x="49" y="334"/>
                  </a:lnTo>
                  <a:lnTo>
                    <a:pt x="56" y="334"/>
                  </a:lnTo>
                  <a:lnTo>
                    <a:pt x="64" y="330"/>
                  </a:lnTo>
                  <a:lnTo>
                    <a:pt x="71" y="322"/>
                  </a:lnTo>
                  <a:lnTo>
                    <a:pt x="73" y="313"/>
                  </a:lnTo>
                  <a:lnTo>
                    <a:pt x="73" y="166"/>
                  </a:lnTo>
                  <a:lnTo>
                    <a:pt x="75" y="160"/>
                  </a:lnTo>
                  <a:lnTo>
                    <a:pt x="81" y="156"/>
                  </a:lnTo>
                  <a:lnTo>
                    <a:pt x="88" y="160"/>
                  </a:lnTo>
                  <a:lnTo>
                    <a:pt x="90" y="166"/>
                  </a:lnTo>
                  <a:lnTo>
                    <a:pt x="90" y="313"/>
                  </a:lnTo>
                </a:path>
              </a:pathLst>
            </a:custGeom>
            <a:solidFill>
              <a:srgbClr val="CC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670" name="Freeform 10"/>
            <p:cNvSpPr>
              <a:spLocks/>
            </p:cNvSpPr>
            <p:nvPr/>
          </p:nvSpPr>
          <p:spPr bwMode="auto">
            <a:xfrm>
              <a:off x="3647" y="2115"/>
              <a:ext cx="70" cy="78"/>
            </a:xfrm>
            <a:custGeom>
              <a:avLst/>
              <a:gdLst>
                <a:gd name="T0" fmla="*/ 0 w 70"/>
                <a:gd name="T1" fmla="*/ 38 h 78"/>
                <a:gd name="T2" fmla="*/ 2 w 70"/>
                <a:gd name="T3" fmla="*/ 23 h 78"/>
                <a:gd name="T4" fmla="*/ 10 w 70"/>
                <a:gd name="T5" fmla="*/ 11 h 78"/>
                <a:gd name="T6" fmla="*/ 21 w 70"/>
                <a:gd name="T7" fmla="*/ 2 h 78"/>
                <a:gd name="T8" fmla="*/ 34 w 70"/>
                <a:gd name="T9" fmla="*/ 0 h 78"/>
                <a:gd name="T10" fmla="*/ 48 w 70"/>
                <a:gd name="T11" fmla="*/ 2 h 78"/>
                <a:gd name="T12" fmla="*/ 59 w 70"/>
                <a:gd name="T13" fmla="*/ 11 h 78"/>
                <a:gd name="T14" fmla="*/ 67 w 70"/>
                <a:gd name="T15" fmla="*/ 23 h 78"/>
                <a:gd name="T16" fmla="*/ 69 w 70"/>
                <a:gd name="T17" fmla="*/ 38 h 78"/>
                <a:gd name="T18" fmla="*/ 67 w 70"/>
                <a:gd name="T19" fmla="*/ 52 h 78"/>
                <a:gd name="T20" fmla="*/ 59 w 70"/>
                <a:gd name="T21" fmla="*/ 65 h 78"/>
                <a:gd name="T22" fmla="*/ 48 w 70"/>
                <a:gd name="T23" fmla="*/ 72 h 78"/>
                <a:gd name="T24" fmla="*/ 34 w 70"/>
                <a:gd name="T25" fmla="*/ 77 h 78"/>
                <a:gd name="T26" fmla="*/ 21 w 70"/>
                <a:gd name="T27" fmla="*/ 72 h 78"/>
                <a:gd name="T28" fmla="*/ 10 w 70"/>
                <a:gd name="T29" fmla="*/ 65 h 78"/>
                <a:gd name="T30" fmla="*/ 2 w 70"/>
                <a:gd name="T31" fmla="*/ 52 h 78"/>
                <a:gd name="T32" fmla="*/ 0 w 70"/>
                <a:gd name="T33" fmla="*/ 38 h 7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70"/>
                <a:gd name="T52" fmla="*/ 0 h 78"/>
                <a:gd name="T53" fmla="*/ 70 w 70"/>
                <a:gd name="T54" fmla="*/ 78 h 7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70" h="78">
                  <a:moveTo>
                    <a:pt x="0" y="38"/>
                  </a:moveTo>
                  <a:lnTo>
                    <a:pt x="2" y="23"/>
                  </a:lnTo>
                  <a:lnTo>
                    <a:pt x="10" y="11"/>
                  </a:lnTo>
                  <a:lnTo>
                    <a:pt x="21" y="2"/>
                  </a:lnTo>
                  <a:lnTo>
                    <a:pt x="34" y="0"/>
                  </a:lnTo>
                  <a:lnTo>
                    <a:pt x="48" y="2"/>
                  </a:lnTo>
                  <a:lnTo>
                    <a:pt x="59" y="11"/>
                  </a:lnTo>
                  <a:lnTo>
                    <a:pt x="67" y="23"/>
                  </a:lnTo>
                  <a:lnTo>
                    <a:pt x="69" y="38"/>
                  </a:lnTo>
                  <a:lnTo>
                    <a:pt x="67" y="52"/>
                  </a:lnTo>
                  <a:lnTo>
                    <a:pt x="59" y="65"/>
                  </a:lnTo>
                  <a:lnTo>
                    <a:pt x="48" y="72"/>
                  </a:lnTo>
                  <a:lnTo>
                    <a:pt x="34" y="77"/>
                  </a:lnTo>
                  <a:lnTo>
                    <a:pt x="21" y="72"/>
                  </a:lnTo>
                  <a:lnTo>
                    <a:pt x="10" y="65"/>
                  </a:lnTo>
                  <a:lnTo>
                    <a:pt x="2" y="52"/>
                  </a:lnTo>
                  <a:lnTo>
                    <a:pt x="0" y="38"/>
                  </a:lnTo>
                </a:path>
              </a:pathLst>
            </a:custGeom>
            <a:solidFill>
              <a:srgbClr val="CC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29708" name="Picture 12" descr="woman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352800"/>
            <a:ext cx="4667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30"/>
          <p:cNvGrpSpPr>
            <a:grpSpLocks/>
          </p:cNvGrpSpPr>
          <p:nvPr/>
        </p:nvGrpSpPr>
        <p:grpSpPr bwMode="auto">
          <a:xfrm>
            <a:off x="5943600" y="5105400"/>
            <a:ext cx="1295400" cy="533400"/>
            <a:chOff x="3744" y="3216"/>
            <a:chExt cx="816" cy="336"/>
          </a:xfrm>
        </p:grpSpPr>
        <p:sp>
          <p:nvSpPr>
            <p:cNvPr id="27663" name="Rectangle 13"/>
            <p:cNvSpPr>
              <a:spLocks noChangeArrowheads="1"/>
            </p:cNvSpPr>
            <p:nvPr/>
          </p:nvSpPr>
          <p:spPr bwMode="auto">
            <a:xfrm>
              <a:off x="3744" y="3216"/>
              <a:ext cx="816" cy="336"/>
            </a:xfrm>
            <a:prstGeom prst="rect">
              <a:avLst/>
            </a:prstGeom>
            <a:noFill/>
            <a:ln w="9525" algn="ctr">
              <a:solidFill>
                <a:schemeClr val="accent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7664" name="Line 14"/>
            <p:cNvSpPr>
              <a:spLocks noChangeShapeType="1"/>
            </p:cNvSpPr>
            <p:nvPr/>
          </p:nvSpPr>
          <p:spPr bwMode="auto">
            <a:xfrm>
              <a:off x="3792" y="3360"/>
              <a:ext cx="52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5" name="Line 15"/>
            <p:cNvSpPr>
              <a:spLocks noChangeShapeType="1"/>
            </p:cNvSpPr>
            <p:nvPr/>
          </p:nvSpPr>
          <p:spPr bwMode="auto">
            <a:xfrm>
              <a:off x="3792" y="3436"/>
              <a:ext cx="720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6" name="Line 16"/>
            <p:cNvSpPr>
              <a:spLocks noChangeShapeType="1"/>
            </p:cNvSpPr>
            <p:nvPr/>
          </p:nvSpPr>
          <p:spPr bwMode="auto">
            <a:xfrm>
              <a:off x="4224" y="329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7" name="Line 17"/>
            <p:cNvSpPr>
              <a:spLocks noChangeShapeType="1"/>
            </p:cNvSpPr>
            <p:nvPr/>
          </p:nvSpPr>
          <p:spPr bwMode="auto">
            <a:xfrm>
              <a:off x="4224" y="350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8" name="Line 18"/>
            <p:cNvSpPr>
              <a:spLocks noChangeShapeType="1"/>
            </p:cNvSpPr>
            <p:nvPr/>
          </p:nvSpPr>
          <p:spPr bwMode="auto">
            <a:xfrm>
              <a:off x="3792" y="350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</p:grpSp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4648200" y="5105400"/>
            <a:ext cx="1066800" cy="533400"/>
            <a:chOff x="4320" y="3004"/>
            <a:chExt cx="672" cy="336"/>
          </a:xfrm>
        </p:grpSpPr>
        <p:sp>
          <p:nvSpPr>
            <p:cNvPr id="27660" name="Rectangle 19"/>
            <p:cNvSpPr>
              <a:spLocks noChangeArrowheads="1"/>
            </p:cNvSpPr>
            <p:nvPr/>
          </p:nvSpPr>
          <p:spPr bwMode="auto">
            <a:xfrm>
              <a:off x="4320" y="3004"/>
              <a:ext cx="672" cy="336"/>
            </a:xfrm>
            <a:prstGeom prst="rect">
              <a:avLst/>
            </a:prstGeom>
            <a:noFill/>
            <a:ln w="9525" algn="ctr">
              <a:solidFill>
                <a:srgbClr val="3366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6" name="Text Box 20"/>
            <p:cNvSpPr txBox="1">
              <a:spLocks noChangeArrowheads="1"/>
            </p:cNvSpPr>
            <p:nvPr/>
          </p:nvSpPr>
          <p:spPr bwMode="auto">
            <a:xfrm>
              <a:off x="4545" y="3028"/>
              <a:ext cx="288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33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oudy Stout" pitchFamily="18" charset="0"/>
                  <a:cs typeface="Times New Roman" charset="0"/>
                </a:rPr>
                <a:t>$</a:t>
              </a:r>
            </a:p>
          </p:txBody>
        </p:sp>
        <p:sp>
          <p:nvSpPr>
            <p:cNvPr id="27662" name="Oval 21"/>
            <p:cNvSpPr>
              <a:spLocks noChangeArrowheads="1"/>
            </p:cNvSpPr>
            <p:nvPr/>
          </p:nvSpPr>
          <p:spPr bwMode="auto">
            <a:xfrm>
              <a:off x="4560" y="3028"/>
              <a:ext cx="240" cy="288"/>
            </a:xfrm>
            <a:prstGeom prst="ellipse">
              <a:avLst/>
            </a:prstGeom>
            <a:noFill/>
            <a:ln w="9525" algn="ctr">
              <a:solidFill>
                <a:srgbClr val="3366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" name="Group 29"/>
          <p:cNvGrpSpPr>
            <a:grpSpLocks/>
          </p:cNvGrpSpPr>
          <p:nvPr/>
        </p:nvGrpSpPr>
        <p:grpSpPr bwMode="auto">
          <a:xfrm>
            <a:off x="7467600" y="5105400"/>
            <a:ext cx="1371600" cy="533400"/>
            <a:chOff x="4704" y="3360"/>
            <a:chExt cx="864" cy="336"/>
          </a:xfrm>
        </p:grpSpPr>
        <p:sp>
          <p:nvSpPr>
            <p:cNvPr id="27658" name="Text Box 26"/>
            <p:cNvSpPr txBox="1">
              <a:spLocks noChangeArrowheads="1"/>
            </p:cNvSpPr>
            <p:nvPr/>
          </p:nvSpPr>
          <p:spPr bwMode="auto">
            <a:xfrm>
              <a:off x="4749" y="3402"/>
              <a:ext cx="81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>
                  <a:solidFill>
                    <a:srgbClr val="FFCC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Credit</a:t>
              </a:r>
            </a:p>
          </p:txBody>
        </p:sp>
        <p:sp>
          <p:nvSpPr>
            <p:cNvPr id="27659" name="Rectangle 27"/>
            <p:cNvSpPr>
              <a:spLocks noChangeArrowheads="1"/>
            </p:cNvSpPr>
            <p:nvPr/>
          </p:nvSpPr>
          <p:spPr bwMode="auto">
            <a:xfrm>
              <a:off x="4704" y="3360"/>
              <a:ext cx="864" cy="336"/>
            </a:xfrm>
            <a:prstGeom prst="rect">
              <a:avLst/>
            </a:prstGeom>
            <a:noFill/>
            <a:ln w="9525" algn="ctr">
              <a:solidFill>
                <a:srgbClr val="FFCC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1.6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20700" y="3048000"/>
            <a:ext cx="8242300" cy="3017838"/>
          </a:xfrm>
          <a:noFill/>
        </p:spPr>
        <p:txBody>
          <a:bodyPr lIns="90488" tIns="44450" rIns="90488" bIns="44450"/>
          <a:lstStyle/>
          <a:p>
            <a:pPr marL="0" indent="0" algn="ctr" eaLnBrk="1" hangingPunct="1">
              <a:buFontTx/>
              <a:buNone/>
            </a:pPr>
            <a:r>
              <a:rPr lang="en-US" altLang="en-US" sz="4200" b="1">
                <a:solidFill>
                  <a:srgbClr val="141413"/>
                </a:solidFill>
              </a:rPr>
              <a:t>Collecting Data</a:t>
            </a:r>
            <a:endParaRPr lang="en-US" altLang="en-US" sz="4200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7827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Obtaining Data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38400"/>
            <a:ext cx="8229600" cy="3687763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 </a:t>
            </a:r>
            <a:r>
              <a:rPr lang="en-US" altLang="en-US" sz="3600" i="1" dirty="0">
                <a:solidFill>
                  <a:schemeClr val="tx2"/>
                </a:solidFill>
              </a:rPr>
              <a:t>published source</a:t>
            </a:r>
            <a:endParaRPr lang="en-US" altLang="en-US" sz="2800" b="1" dirty="0"/>
          </a:p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 </a:t>
            </a:r>
            <a:r>
              <a:rPr lang="en-US" altLang="en-US" sz="3600" i="1" dirty="0">
                <a:solidFill>
                  <a:schemeClr val="tx2"/>
                </a:solidFill>
              </a:rPr>
              <a:t>designed experiment</a:t>
            </a:r>
            <a:endParaRPr lang="en-US" altLang="en-US" sz="2800" b="1" dirty="0"/>
          </a:p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an </a:t>
            </a:r>
            <a:r>
              <a:rPr lang="en-US" altLang="en-US" sz="3600" i="1" dirty="0">
                <a:solidFill>
                  <a:schemeClr val="tx2"/>
                </a:solidFill>
              </a:rPr>
              <a:t>observationally study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Obtaining Data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19200"/>
            <a:ext cx="8458200" cy="5334000"/>
          </a:xfrm>
          <a:noFill/>
        </p:spPr>
        <p:txBody>
          <a:bodyPr lIns="90488" tIns="44450" rIns="90488" bIns="44450"/>
          <a:lstStyle/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Published source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book, journal, newspaper, Web site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Designed experiment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researcher exerts strict control over the units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Survey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a group of people are surveyed and their responses are recorded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Observation study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units are observed in natural setting and variables of interest are recorded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Designed Experiment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b="1" dirty="0"/>
              <a:t>designed experiment </a:t>
            </a:r>
            <a:r>
              <a:rPr lang="en-US" dirty="0"/>
              <a:t>is a data-collection method where the researcher exerts full control over the characteristics of the experimental units sampled. These experiments typically involve a group of experimental units that are assigned the </a:t>
            </a:r>
            <a:r>
              <a:rPr lang="en-US" i="1" dirty="0"/>
              <a:t>treatment </a:t>
            </a:r>
            <a:r>
              <a:rPr lang="en-US" dirty="0"/>
              <a:t>and an untreated (or </a:t>
            </a:r>
            <a:r>
              <a:rPr lang="en-US" i="1" dirty="0"/>
              <a:t>control</a:t>
            </a:r>
            <a:r>
              <a:rPr lang="en-US" dirty="0"/>
              <a:t>) group.</a:t>
            </a:r>
          </a:p>
        </p:txBody>
      </p:sp>
    </p:spTree>
    <p:extLst>
      <p:ext uri="{BB962C8B-B14F-4D97-AF65-F5344CB8AC3E}">
        <p14:creationId xmlns:p14="http://schemas.microsoft.com/office/powerpoint/2010/main" val="28395600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Observational Study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</a:t>
            </a:r>
            <a:r>
              <a:rPr lang="en-US" b="1" dirty="0"/>
              <a:t>observational study </a:t>
            </a:r>
            <a:r>
              <a:rPr lang="en-US" dirty="0"/>
              <a:t>is a data-collection method where the experimental units sampled are observed in their natural setting. No attempt is made to control the characteristics of the experimental units sampled. (Examples include </a:t>
            </a:r>
            <a:r>
              <a:rPr lang="en-US" i="1" dirty="0"/>
              <a:t>opinion polls </a:t>
            </a:r>
            <a:r>
              <a:rPr lang="en-US" dirty="0"/>
              <a:t>and </a:t>
            </a:r>
            <a:r>
              <a:rPr lang="en-US" i="1" dirty="0"/>
              <a:t>surveys</a:t>
            </a:r>
            <a:r>
              <a:rPr lang="en-US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5428917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Samples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58200" cy="4953000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A </a:t>
            </a:r>
            <a:r>
              <a:rPr lang="en-US" altLang="en-US" b="1" dirty="0">
                <a:solidFill>
                  <a:schemeClr val="tx2"/>
                </a:solidFill>
              </a:rPr>
              <a:t>representative sample</a:t>
            </a:r>
            <a:r>
              <a:rPr lang="en-US" altLang="en-US" dirty="0">
                <a:solidFill>
                  <a:schemeClr val="tx2"/>
                </a:solidFill>
              </a:rPr>
              <a:t> exhibits characteristics typical of those possessed by the population of interest.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dirty="0">
              <a:solidFill>
                <a:schemeClr val="tx2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A </a:t>
            </a:r>
            <a:r>
              <a:rPr lang="en-US" altLang="en-US" b="1" dirty="0">
                <a:solidFill>
                  <a:schemeClr val="tx2"/>
                </a:solidFill>
              </a:rPr>
              <a:t>simple random sample</a:t>
            </a:r>
            <a:r>
              <a:rPr lang="en-US" altLang="en-US" dirty="0">
                <a:solidFill>
                  <a:schemeClr val="tx2"/>
                </a:solidFill>
              </a:rPr>
              <a:t> of </a:t>
            </a:r>
            <a:r>
              <a:rPr lang="en-US" altLang="en-US" i="1" dirty="0">
                <a:solidFill>
                  <a:schemeClr val="tx2"/>
                </a:solidFill>
              </a:rPr>
              <a:t>n</a:t>
            </a:r>
            <a:r>
              <a:rPr lang="en-US" altLang="en-US" dirty="0">
                <a:solidFill>
                  <a:schemeClr val="tx2"/>
                </a:solidFill>
              </a:rPr>
              <a:t> experimental units is a sample selected from the population in such a way that every different sample of size </a:t>
            </a:r>
            <a:r>
              <a:rPr lang="en-US" altLang="en-US" i="1" dirty="0">
                <a:solidFill>
                  <a:schemeClr val="tx2"/>
                </a:solidFill>
              </a:rPr>
              <a:t>n </a:t>
            </a:r>
            <a:r>
              <a:rPr lang="en-US" altLang="en-US" dirty="0">
                <a:solidFill>
                  <a:schemeClr val="tx2"/>
                </a:solidFill>
              </a:rPr>
              <a:t>has an equal chance of selection.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Random Sample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95400"/>
            <a:ext cx="8458200" cy="1143000"/>
          </a:xfrm>
          <a:noFill/>
        </p:spPr>
        <p:txBody>
          <a:bodyPr lIns="90488" tIns="44450" rIns="90488" bIns="44450"/>
          <a:lstStyle/>
          <a:p>
            <a:r>
              <a:rPr lang="en-US" dirty="0"/>
              <a:t>A </a:t>
            </a:r>
            <a:r>
              <a:rPr lang="en-US" b="1" dirty="0"/>
              <a:t>simple random sample </a:t>
            </a:r>
            <a:r>
              <a:rPr lang="en-US" dirty="0"/>
              <a:t>of </a:t>
            </a:r>
            <a:r>
              <a:rPr lang="en-US" i="1" dirty="0"/>
              <a:t>n </a:t>
            </a:r>
            <a:r>
              <a:rPr lang="en-US" dirty="0"/>
              <a:t>experimental units is a sample selected from the population in such a way that every different sample of size </a:t>
            </a:r>
            <a:r>
              <a:rPr lang="en-US" i="1" dirty="0"/>
              <a:t>n </a:t>
            </a:r>
            <a:r>
              <a:rPr lang="en-US" dirty="0"/>
              <a:t>has an equal chance of selection.</a:t>
            </a:r>
            <a:endParaRPr lang="en-US" altLang="en-US" dirty="0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61963" y="3832225"/>
            <a:ext cx="3833812" cy="2428875"/>
            <a:chOff x="283" y="2082"/>
            <a:chExt cx="2415" cy="1530"/>
          </a:xfrm>
        </p:grpSpPr>
        <p:grpSp>
          <p:nvGrpSpPr>
            <p:cNvPr id="32788" name="Group 5"/>
            <p:cNvGrpSpPr>
              <a:grpSpLocks/>
            </p:cNvGrpSpPr>
            <p:nvPr/>
          </p:nvGrpSpPr>
          <p:grpSpPr bwMode="auto">
            <a:xfrm>
              <a:off x="619" y="2226"/>
              <a:ext cx="1976" cy="327"/>
              <a:chOff x="2580" y="1923"/>
              <a:chExt cx="1976" cy="327"/>
            </a:xfrm>
          </p:grpSpPr>
          <p:sp>
            <p:nvSpPr>
              <p:cNvPr id="32812" name="Freeform 6"/>
              <p:cNvSpPr>
                <a:spLocks/>
              </p:cNvSpPr>
              <p:nvPr/>
            </p:nvSpPr>
            <p:spPr bwMode="auto">
              <a:xfrm>
                <a:off x="2759" y="1992"/>
                <a:ext cx="38" cy="210"/>
              </a:xfrm>
              <a:custGeom>
                <a:avLst/>
                <a:gdLst>
                  <a:gd name="T0" fmla="*/ 24 w 38"/>
                  <a:gd name="T1" fmla="*/ 2 h 210"/>
                  <a:gd name="T2" fmla="*/ 16 w 38"/>
                  <a:gd name="T3" fmla="*/ 0 h 210"/>
                  <a:gd name="T4" fmla="*/ 8 w 38"/>
                  <a:gd name="T5" fmla="*/ 0 h 210"/>
                  <a:gd name="T6" fmla="*/ 2 w 38"/>
                  <a:gd name="T7" fmla="*/ 1 h 210"/>
                  <a:gd name="T8" fmla="*/ 1 w 38"/>
                  <a:gd name="T9" fmla="*/ 9 h 210"/>
                  <a:gd name="T10" fmla="*/ 1 w 38"/>
                  <a:gd name="T11" fmla="*/ 14 h 210"/>
                  <a:gd name="T12" fmla="*/ 4 w 38"/>
                  <a:gd name="T13" fmla="*/ 22 h 210"/>
                  <a:gd name="T14" fmla="*/ 7 w 38"/>
                  <a:gd name="T15" fmla="*/ 22 h 210"/>
                  <a:gd name="T16" fmla="*/ 2 w 38"/>
                  <a:gd name="T17" fmla="*/ 31 h 210"/>
                  <a:gd name="T18" fmla="*/ 0 w 38"/>
                  <a:gd name="T19" fmla="*/ 44 h 210"/>
                  <a:gd name="T20" fmla="*/ 0 w 38"/>
                  <a:gd name="T21" fmla="*/ 57 h 210"/>
                  <a:gd name="T22" fmla="*/ 1 w 38"/>
                  <a:gd name="T23" fmla="*/ 72 h 210"/>
                  <a:gd name="T24" fmla="*/ 2 w 38"/>
                  <a:gd name="T25" fmla="*/ 87 h 210"/>
                  <a:gd name="T26" fmla="*/ 7 w 38"/>
                  <a:gd name="T27" fmla="*/ 88 h 210"/>
                  <a:gd name="T28" fmla="*/ 7 w 38"/>
                  <a:gd name="T29" fmla="*/ 92 h 210"/>
                  <a:gd name="T30" fmla="*/ 10 w 38"/>
                  <a:gd name="T31" fmla="*/ 94 h 210"/>
                  <a:gd name="T32" fmla="*/ 10 w 38"/>
                  <a:gd name="T33" fmla="*/ 110 h 210"/>
                  <a:gd name="T34" fmla="*/ 12 w 38"/>
                  <a:gd name="T35" fmla="*/ 112 h 210"/>
                  <a:gd name="T36" fmla="*/ 12 w 38"/>
                  <a:gd name="T37" fmla="*/ 141 h 210"/>
                  <a:gd name="T38" fmla="*/ 12 w 38"/>
                  <a:gd name="T39" fmla="*/ 158 h 210"/>
                  <a:gd name="T40" fmla="*/ 8 w 38"/>
                  <a:gd name="T41" fmla="*/ 178 h 210"/>
                  <a:gd name="T42" fmla="*/ 7 w 38"/>
                  <a:gd name="T43" fmla="*/ 204 h 210"/>
                  <a:gd name="T44" fmla="*/ 11 w 38"/>
                  <a:gd name="T45" fmla="*/ 206 h 210"/>
                  <a:gd name="T46" fmla="*/ 11 w 38"/>
                  <a:gd name="T47" fmla="*/ 209 h 210"/>
                  <a:gd name="T48" fmla="*/ 17 w 38"/>
                  <a:gd name="T49" fmla="*/ 209 h 210"/>
                  <a:gd name="T50" fmla="*/ 18 w 38"/>
                  <a:gd name="T51" fmla="*/ 208 h 210"/>
                  <a:gd name="T52" fmla="*/ 21 w 38"/>
                  <a:gd name="T53" fmla="*/ 208 h 210"/>
                  <a:gd name="T54" fmla="*/ 21 w 38"/>
                  <a:gd name="T55" fmla="*/ 209 h 210"/>
                  <a:gd name="T56" fmla="*/ 25 w 38"/>
                  <a:gd name="T57" fmla="*/ 209 h 210"/>
                  <a:gd name="T58" fmla="*/ 35 w 38"/>
                  <a:gd name="T59" fmla="*/ 208 h 210"/>
                  <a:gd name="T60" fmla="*/ 35 w 38"/>
                  <a:gd name="T61" fmla="*/ 206 h 210"/>
                  <a:gd name="T62" fmla="*/ 26 w 38"/>
                  <a:gd name="T63" fmla="*/ 202 h 210"/>
                  <a:gd name="T64" fmla="*/ 26 w 38"/>
                  <a:gd name="T65" fmla="*/ 198 h 210"/>
                  <a:gd name="T66" fmla="*/ 35 w 38"/>
                  <a:gd name="T67" fmla="*/ 196 h 210"/>
                  <a:gd name="T68" fmla="*/ 35 w 38"/>
                  <a:gd name="T69" fmla="*/ 194 h 210"/>
                  <a:gd name="T70" fmla="*/ 29 w 38"/>
                  <a:gd name="T71" fmla="*/ 190 h 210"/>
                  <a:gd name="T72" fmla="*/ 29 w 38"/>
                  <a:gd name="T73" fmla="*/ 161 h 210"/>
                  <a:gd name="T74" fmla="*/ 30 w 38"/>
                  <a:gd name="T75" fmla="*/ 135 h 210"/>
                  <a:gd name="T76" fmla="*/ 30 w 38"/>
                  <a:gd name="T77" fmla="*/ 109 h 210"/>
                  <a:gd name="T78" fmla="*/ 30 w 38"/>
                  <a:gd name="T79" fmla="*/ 94 h 210"/>
                  <a:gd name="T80" fmla="*/ 30 w 38"/>
                  <a:gd name="T81" fmla="*/ 90 h 210"/>
                  <a:gd name="T82" fmla="*/ 30 w 38"/>
                  <a:gd name="T83" fmla="*/ 69 h 210"/>
                  <a:gd name="T84" fmla="*/ 37 w 38"/>
                  <a:gd name="T85" fmla="*/ 64 h 210"/>
                  <a:gd name="T86" fmla="*/ 37 w 38"/>
                  <a:gd name="T87" fmla="*/ 62 h 210"/>
                  <a:gd name="T88" fmla="*/ 23 w 38"/>
                  <a:gd name="T89" fmla="*/ 33 h 210"/>
                  <a:gd name="T90" fmla="*/ 16 w 38"/>
                  <a:gd name="T91" fmla="*/ 30 h 210"/>
                  <a:gd name="T92" fmla="*/ 17 w 38"/>
                  <a:gd name="T93" fmla="*/ 28 h 210"/>
                  <a:gd name="T94" fmla="*/ 21 w 38"/>
                  <a:gd name="T95" fmla="*/ 26 h 210"/>
                  <a:gd name="T96" fmla="*/ 21 w 38"/>
                  <a:gd name="T97" fmla="*/ 25 h 210"/>
                  <a:gd name="T98" fmla="*/ 23 w 38"/>
                  <a:gd name="T99" fmla="*/ 24 h 210"/>
                  <a:gd name="T100" fmla="*/ 23 w 38"/>
                  <a:gd name="T101" fmla="*/ 22 h 210"/>
                  <a:gd name="T102" fmla="*/ 24 w 38"/>
                  <a:gd name="T103" fmla="*/ 21 h 210"/>
                  <a:gd name="T104" fmla="*/ 23 w 38"/>
                  <a:gd name="T105" fmla="*/ 20 h 210"/>
                  <a:gd name="T106" fmla="*/ 24 w 38"/>
                  <a:gd name="T107" fmla="*/ 19 h 210"/>
                  <a:gd name="T108" fmla="*/ 21 w 38"/>
                  <a:gd name="T109" fmla="*/ 14 h 210"/>
                  <a:gd name="T110" fmla="*/ 23 w 38"/>
                  <a:gd name="T111" fmla="*/ 12 h 210"/>
                  <a:gd name="T112" fmla="*/ 21 w 38"/>
                  <a:gd name="T113" fmla="*/ 9 h 210"/>
                  <a:gd name="T114" fmla="*/ 24 w 38"/>
                  <a:gd name="T115" fmla="*/ 7 h 210"/>
                  <a:gd name="T116" fmla="*/ 24 w 38"/>
                  <a:gd name="T117" fmla="*/ 2 h 210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0"/>
                  <a:gd name="T179" fmla="*/ 38 w 38"/>
                  <a:gd name="T180" fmla="*/ 210 h 210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0">
                    <a:moveTo>
                      <a:pt x="24" y="2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1" y="9"/>
                    </a:lnTo>
                    <a:lnTo>
                      <a:pt x="1" y="14"/>
                    </a:lnTo>
                    <a:lnTo>
                      <a:pt x="4" y="22"/>
                    </a:lnTo>
                    <a:lnTo>
                      <a:pt x="7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1" y="72"/>
                    </a:lnTo>
                    <a:lnTo>
                      <a:pt x="2" y="87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2"/>
                    </a:lnTo>
                    <a:lnTo>
                      <a:pt x="12" y="141"/>
                    </a:lnTo>
                    <a:lnTo>
                      <a:pt x="12" y="158"/>
                    </a:lnTo>
                    <a:lnTo>
                      <a:pt x="8" y="178"/>
                    </a:lnTo>
                    <a:lnTo>
                      <a:pt x="7" y="204"/>
                    </a:lnTo>
                    <a:lnTo>
                      <a:pt x="11" y="206"/>
                    </a:lnTo>
                    <a:lnTo>
                      <a:pt x="11" y="209"/>
                    </a:lnTo>
                    <a:lnTo>
                      <a:pt x="17" y="209"/>
                    </a:lnTo>
                    <a:lnTo>
                      <a:pt x="18" y="208"/>
                    </a:lnTo>
                    <a:lnTo>
                      <a:pt x="21" y="208"/>
                    </a:lnTo>
                    <a:lnTo>
                      <a:pt x="21" y="209"/>
                    </a:lnTo>
                    <a:lnTo>
                      <a:pt x="25" y="209"/>
                    </a:lnTo>
                    <a:lnTo>
                      <a:pt x="35" y="208"/>
                    </a:lnTo>
                    <a:lnTo>
                      <a:pt x="35" y="206"/>
                    </a:lnTo>
                    <a:lnTo>
                      <a:pt x="26" y="202"/>
                    </a:lnTo>
                    <a:lnTo>
                      <a:pt x="26" y="198"/>
                    </a:lnTo>
                    <a:lnTo>
                      <a:pt x="35" y="196"/>
                    </a:lnTo>
                    <a:lnTo>
                      <a:pt x="35" y="194"/>
                    </a:lnTo>
                    <a:lnTo>
                      <a:pt x="29" y="190"/>
                    </a:lnTo>
                    <a:lnTo>
                      <a:pt x="29" y="161"/>
                    </a:lnTo>
                    <a:lnTo>
                      <a:pt x="30" y="135"/>
                    </a:lnTo>
                    <a:lnTo>
                      <a:pt x="30" y="109"/>
                    </a:lnTo>
                    <a:lnTo>
                      <a:pt x="30" y="94"/>
                    </a:lnTo>
                    <a:lnTo>
                      <a:pt x="30" y="90"/>
                    </a:lnTo>
                    <a:lnTo>
                      <a:pt x="30" y="69"/>
                    </a:lnTo>
                    <a:lnTo>
                      <a:pt x="37" y="64"/>
                    </a:lnTo>
                    <a:lnTo>
                      <a:pt x="37" y="62"/>
                    </a:lnTo>
                    <a:lnTo>
                      <a:pt x="23" y="33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1" y="26"/>
                    </a:lnTo>
                    <a:lnTo>
                      <a:pt x="21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4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1" y="14"/>
                    </a:lnTo>
                    <a:lnTo>
                      <a:pt x="23" y="12"/>
                    </a:lnTo>
                    <a:lnTo>
                      <a:pt x="21" y="9"/>
                    </a:lnTo>
                    <a:lnTo>
                      <a:pt x="24" y="7"/>
                    </a:lnTo>
                    <a:lnTo>
                      <a:pt x="24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3" name="Freeform 7"/>
              <p:cNvSpPr>
                <a:spLocks/>
              </p:cNvSpPr>
              <p:nvPr/>
            </p:nvSpPr>
            <p:spPr bwMode="auto">
              <a:xfrm>
                <a:off x="2580" y="1998"/>
                <a:ext cx="68" cy="241"/>
              </a:xfrm>
              <a:custGeom>
                <a:avLst/>
                <a:gdLst>
                  <a:gd name="T0" fmla="*/ 40 w 68"/>
                  <a:gd name="T1" fmla="*/ 3 h 241"/>
                  <a:gd name="T2" fmla="*/ 54 w 68"/>
                  <a:gd name="T3" fmla="*/ 0 h 241"/>
                  <a:gd name="T4" fmla="*/ 59 w 68"/>
                  <a:gd name="T5" fmla="*/ 5 h 241"/>
                  <a:gd name="T6" fmla="*/ 61 w 68"/>
                  <a:gd name="T7" fmla="*/ 3 h 241"/>
                  <a:gd name="T8" fmla="*/ 64 w 68"/>
                  <a:gd name="T9" fmla="*/ 14 h 241"/>
                  <a:gd name="T10" fmla="*/ 57 w 68"/>
                  <a:gd name="T11" fmla="*/ 20 h 241"/>
                  <a:gd name="T12" fmla="*/ 56 w 68"/>
                  <a:gd name="T13" fmla="*/ 26 h 241"/>
                  <a:gd name="T14" fmla="*/ 55 w 68"/>
                  <a:gd name="T15" fmla="*/ 27 h 241"/>
                  <a:gd name="T16" fmla="*/ 54 w 68"/>
                  <a:gd name="T17" fmla="*/ 32 h 241"/>
                  <a:gd name="T18" fmla="*/ 48 w 68"/>
                  <a:gd name="T19" fmla="*/ 34 h 241"/>
                  <a:gd name="T20" fmla="*/ 48 w 68"/>
                  <a:gd name="T21" fmla="*/ 36 h 241"/>
                  <a:gd name="T22" fmla="*/ 57 w 68"/>
                  <a:gd name="T23" fmla="*/ 43 h 241"/>
                  <a:gd name="T24" fmla="*/ 64 w 68"/>
                  <a:gd name="T25" fmla="*/ 77 h 241"/>
                  <a:gd name="T26" fmla="*/ 59 w 68"/>
                  <a:gd name="T27" fmla="*/ 86 h 241"/>
                  <a:gd name="T28" fmla="*/ 59 w 68"/>
                  <a:gd name="T29" fmla="*/ 149 h 241"/>
                  <a:gd name="T30" fmla="*/ 52 w 68"/>
                  <a:gd name="T31" fmla="*/ 151 h 241"/>
                  <a:gd name="T32" fmla="*/ 50 w 68"/>
                  <a:gd name="T33" fmla="*/ 162 h 241"/>
                  <a:gd name="T34" fmla="*/ 48 w 68"/>
                  <a:gd name="T35" fmla="*/ 189 h 241"/>
                  <a:gd name="T36" fmla="*/ 48 w 68"/>
                  <a:gd name="T37" fmla="*/ 202 h 241"/>
                  <a:gd name="T38" fmla="*/ 59 w 68"/>
                  <a:gd name="T39" fmla="*/ 211 h 241"/>
                  <a:gd name="T40" fmla="*/ 67 w 68"/>
                  <a:gd name="T41" fmla="*/ 216 h 241"/>
                  <a:gd name="T42" fmla="*/ 67 w 68"/>
                  <a:gd name="T43" fmla="*/ 219 h 241"/>
                  <a:gd name="T44" fmla="*/ 50 w 68"/>
                  <a:gd name="T45" fmla="*/ 215 h 241"/>
                  <a:gd name="T46" fmla="*/ 48 w 68"/>
                  <a:gd name="T47" fmla="*/ 212 h 241"/>
                  <a:gd name="T48" fmla="*/ 46 w 68"/>
                  <a:gd name="T49" fmla="*/ 215 h 241"/>
                  <a:gd name="T50" fmla="*/ 44 w 68"/>
                  <a:gd name="T51" fmla="*/ 215 h 241"/>
                  <a:gd name="T52" fmla="*/ 42 w 68"/>
                  <a:gd name="T53" fmla="*/ 204 h 241"/>
                  <a:gd name="T54" fmla="*/ 40 w 68"/>
                  <a:gd name="T55" fmla="*/ 159 h 241"/>
                  <a:gd name="T56" fmla="*/ 37 w 68"/>
                  <a:gd name="T57" fmla="*/ 159 h 241"/>
                  <a:gd name="T58" fmla="*/ 28 w 68"/>
                  <a:gd name="T59" fmla="*/ 199 h 241"/>
                  <a:gd name="T60" fmla="*/ 28 w 68"/>
                  <a:gd name="T61" fmla="*/ 225 h 241"/>
                  <a:gd name="T62" fmla="*/ 24 w 68"/>
                  <a:gd name="T63" fmla="*/ 237 h 241"/>
                  <a:gd name="T64" fmla="*/ 20 w 68"/>
                  <a:gd name="T65" fmla="*/ 240 h 241"/>
                  <a:gd name="T66" fmla="*/ 18 w 68"/>
                  <a:gd name="T67" fmla="*/ 233 h 241"/>
                  <a:gd name="T68" fmla="*/ 21 w 68"/>
                  <a:gd name="T69" fmla="*/ 226 h 241"/>
                  <a:gd name="T70" fmla="*/ 24 w 68"/>
                  <a:gd name="T71" fmla="*/ 210 h 241"/>
                  <a:gd name="T72" fmla="*/ 24 w 68"/>
                  <a:gd name="T73" fmla="*/ 152 h 241"/>
                  <a:gd name="T74" fmla="*/ 28 w 68"/>
                  <a:gd name="T75" fmla="*/ 96 h 241"/>
                  <a:gd name="T76" fmla="*/ 21 w 68"/>
                  <a:gd name="T77" fmla="*/ 91 h 241"/>
                  <a:gd name="T78" fmla="*/ 21 w 68"/>
                  <a:gd name="T79" fmla="*/ 83 h 241"/>
                  <a:gd name="T80" fmla="*/ 21 w 68"/>
                  <a:gd name="T81" fmla="*/ 68 h 241"/>
                  <a:gd name="T82" fmla="*/ 14 w 68"/>
                  <a:gd name="T83" fmla="*/ 72 h 241"/>
                  <a:gd name="T84" fmla="*/ 21 w 68"/>
                  <a:gd name="T85" fmla="*/ 81 h 241"/>
                  <a:gd name="T86" fmla="*/ 21 w 68"/>
                  <a:gd name="T87" fmla="*/ 90 h 241"/>
                  <a:gd name="T88" fmla="*/ 14 w 68"/>
                  <a:gd name="T89" fmla="*/ 85 h 241"/>
                  <a:gd name="T90" fmla="*/ 11 w 68"/>
                  <a:gd name="T91" fmla="*/ 79 h 241"/>
                  <a:gd name="T92" fmla="*/ 7 w 68"/>
                  <a:gd name="T93" fmla="*/ 80 h 241"/>
                  <a:gd name="T94" fmla="*/ 0 w 68"/>
                  <a:gd name="T95" fmla="*/ 72 h 241"/>
                  <a:gd name="T96" fmla="*/ 0 w 68"/>
                  <a:gd name="T97" fmla="*/ 68 h 241"/>
                  <a:gd name="T98" fmla="*/ 4 w 68"/>
                  <a:gd name="T99" fmla="*/ 67 h 241"/>
                  <a:gd name="T100" fmla="*/ 12 w 68"/>
                  <a:gd name="T101" fmla="*/ 56 h 241"/>
                  <a:gd name="T102" fmla="*/ 21 w 68"/>
                  <a:gd name="T103" fmla="*/ 47 h 241"/>
                  <a:gd name="T104" fmla="*/ 32 w 68"/>
                  <a:gd name="T105" fmla="*/ 36 h 241"/>
                  <a:gd name="T106" fmla="*/ 40 w 68"/>
                  <a:gd name="T107" fmla="*/ 32 h 241"/>
                  <a:gd name="T108" fmla="*/ 40 w 68"/>
                  <a:gd name="T109" fmla="*/ 25 h 241"/>
                  <a:gd name="T110" fmla="*/ 37 w 68"/>
                  <a:gd name="T111" fmla="*/ 21 h 241"/>
                  <a:gd name="T112" fmla="*/ 37 w 68"/>
                  <a:gd name="T113" fmla="*/ 12 h 241"/>
                  <a:gd name="T114" fmla="*/ 35 w 68"/>
                  <a:gd name="T115" fmla="*/ 10 h 241"/>
                  <a:gd name="T116" fmla="*/ 40 w 68"/>
                  <a:gd name="T117" fmla="*/ 3 h 24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68"/>
                  <a:gd name="T178" fmla="*/ 0 h 241"/>
                  <a:gd name="T179" fmla="*/ 68 w 68"/>
                  <a:gd name="T180" fmla="*/ 241 h 24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68" h="241">
                    <a:moveTo>
                      <a:pt x="40" y="3"/>
                    </a:moveTo>
                    <a:lnTo>
                      <a:pt x="54" y="0"/>
                    </a:lnTo>
                    <a:lnTo>
                      <a:pt x="59" y="5"/>
                    </a:lnTo>
                    <a:lnTo>
                      <a:pt x="61" y="3"/>
                    </a:lnTo>
                    <a:lnTo>
                      <a:pt x="64" y="14"/>
                    </a:lnTo>
                    <a:lnTo>
                      <a:pt x="57" y="20"/>
                    </a:lnTo>
                    <a:lnTo>
                      <a:pt x="56" y="26"/>
                    </a:lnTo>
                    <a:lnTo>
                      <a:pt x="55" y="27"/>
                    </a:lnTo>
                    <a:lnTo>
                      <a:pt x="54" y="32"/>
                    </a:lnTo>
                    <a:lnTo>
                      <a:pt x="48" y="34"/>
                    </a:lnTo>
                    <a:lnTo>
                      <a:pt x="48" y="36"/>
                    </a:lnTo>
                    <a:lnTo>
                      <a:pt x="57" y="43"/>
                    </a:lnTo>
                    <a:lnTo>
                      <a:pt x="64" y="77"/>
                    </a:lnTo>
                    <a:lnTo>
                      <a:pt x="59" y="86"/>
                    </a:lnTo>
                    <a:lnTo>
                      <a:pt x="59" y="149"/>
                    </a:lnTo>
                    <a:lnTo>
                      <a:pt x="52" y="151"/>
                    </a:lnTo>
                    <a:lnTo>
                      <a:pt x="50" y="162"/>
                    </a:lnTo>
                    <a:lnTo>
                      <a:pt x="48" y="189"/>
                    </a:lnTo>
                    <a:lnTo>
                      <a:pt x="48" y="202"/>
                    </a:lnTo>
                    <a:lnTo>
                      <a:pt x="59" y="211"/>
                    </a:lnTo>
                    <a:lnTo>
                      <a:pt x="67" y="216"/>
                    </a:lnTo>
                    <a:lnTo>
                      <a:pt x="67" y="219"/>
                    </a:lnTo>
                    <a:lnTo>
                      <a:pt x="50" y="215"/>
                    </a:lnTo>
                    <a:lnTo>
                      <a:pt x="48" y="212"/>
                    </a:lnTo>
                    <a:lnTo>
                      <a:pt x="46" y="215"/>
                    </a:lnTo>
                    <a:lnTo>
                      <a:pt x="44" y="215"/>
                    </a:lnTo>
                    <a:lnTo>
                      <a:pt x="42" y="204"/>
                    </a:lnTo>
                    <a:lnTo>
                      <a:pt x="40" y="159"/>
                    </a:lnTo>
                    <a:lnTo>
                      <a:pt x="37" y="159"/>
                    </a:lnTo>
                    <a:lnTo>
                      <a:pt x="28" y="199"/>
                    </a:lnTo>
                    <a:lnTo>
                      <a:pt x="28" y="225"/>
                    </a:lnTo>
                    <a:lnTo>
                      <a:pt x="24" y="237"/>
                    </a:lnTo>
                    <a:lnTo>
                      <a:pt x="20" y="240"/>
                    </a:lnTo>
                    <a:lnTo>
                      <a:pt x="18" y="233"/>
                    </a:lnTo>
                    <a:lnTo>
                      <a:pt x="21" y="226"/>
                    </a:lnTo>
                    <a:lnTo>
                      <a:pt x="24" y="210"/>
                    </a:lnTo>
                    <a:lnTo>
                      <a:pt x="24" y="152"/>
                    </a:lnTo>
                    <a:lnTo>
                      <a:pt x="28" y="96"/>
                    </a:lnTo>
                    <a:lnTo>
                      <a:pt x="21" y="91"/>
                    </a:lnTo>
                    <a:lnTo>
                      <a:pt x="21" y="83"/>
                    </a:lnTo>
                    <a:lnTo>
                      <a:pt x="21" y="68"/>
                    </a:lnTo>
                    <a:lnTo>
                      <a:pt x="14" y="72"/>
                    </a:lnTo>
                    <a:lnTo>
                      <a:pt x="21" y="81"/>
                    </a:lnTo>
                    <a:lnTo>
                      <a:pt x="21" y="90"/>
                    </a:lnTo>
                    <a:lnTo>
                      <a:pt x="14" y="85"/>
                    </a:lnTo>
                    <a:lnTo>
                      <a:pt x="11" y="79"/>
                    </a:lnTo>
                    <a:lnTo>
                      <a:pt x="7" y="80"/>
                    </a:lnTo>
                    <a:lnTo>
                      <a:pt x="0" y="72"/>
                    </a:lnTo>
                    <a:lnTo>
                      <a:pt x="0" y="68"/>
                    </a:lnTo>
                    <a:lnTo>
                      <a:pt x="4" y="67"/>
                    </a:lnTo>
                    <a:lnTo>
                      <a:pt x="12" y="56"/>
                    </a:lnTo>
                    <a:lnTo>
                      <a:pt x="21" y="47"/>
                    </a:lnTo>
                    <a:lnTo>
                      <a:pt x="32" y="36"/>
                    </a:lnTo>
                    <a:lnTo>
                      <a:pt x="40" y="32"/>
                    </a:lnTo>
                    <a:lnTo>
                      <a:pt x="40" y="25"/>
                    </a:lnTo>
                    <a:lnTo>
                      <a:pt x="37" y="21"/>
                    </a:lnTo>
                    <a:lnTo>
                      <a:pt x="37" y="12"/>
                    </a:lnTo>
                    <a:lnTo>
                      <a:pt x="35" y="10"/>
                    </a:lnTo>
                    <a:lnTo>
                      <a:pt x="4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4" name="Freeform 8"/>
              <p:cNvSpPr>
                <a:spLocks/>
              </p:cNvSpPr>
              <p:nvPr/>
            </p:nvSpPr>
            <p:spPr bwMode="auto">
              <a:xfrm>
                <a:off x="2876" y="2006"/>
                <a:ext cx="46" cy="173"/>
              </a:xfrm>
              <a:custGeom>
                <a:avLst/>
                <a:gdLst>
                  <a:gd name="T0" fmla="*/ 27 w 46"/>
                  <a:gd name="T1" fmla="*/ 2 h 173"/>
                  <a:gd name="T2" fmla="*/ 37 w 46"/>
                  <a:gd name="T3" fmla="*/ 0 h 173"/>
                  <a:gd name="T4" fmla="*/ 41 w 46"/>
                  <a:gd name="T5" fmla="*/ 4 h 173"/>
                  <a:gd name="T6" fmla="*/ 42 w 46"/>
                  <a:gd name="T7" fmla="*/ 2 h 173"/>
                  <a:gd name="T8" fmla="*/ 44 w 46"/>
                  <a:gd name="T9" fmla="*/ 11 h 173"/>
                  <a:gd name="T10" fmla="*/ 39 w 46"/>
                  <a:gd name="T11" fmla="*/ 14 h 173"/>
                  <a:gd name="T12" fmla="*/ 39 w 46"/>
                  <a:gd name="T13" fmla="*/ 19 h 173"/>
                  <a:gd name="T14" fmla="*/ 38 w 46"/>
                  <a:gd name="T15" fmla="*/ 19 h 173"/>
                  <a:gd name="T16" fmla="*/ 37 w 46"/>
                  <a:gd name="T17" fmla="*/ 24 h 173"/>
                  <a:gd name="T18" fmla="*/ 33 w 46"/>
                  <a:gd name="T19" fmla="*/ 24 h 173"/>
                  <a:gd name="T20" fmla="*/ 33 w 46"/>
                  <a:gd name="T21" fmla="*/ 26 h 173"/>
                  <a:gd name="T22" fmla="*/ 39 w 46"/>
                  <a:gd name="T23" fmla="*/ 31 h 173"/>
                  <a:gd name="T24" fmla="*/ 44 w 46"/>
                  <a:gd name="T25" fmla="*/ 55 h 173"/>
                  <a:gd name="T26" fmla="*/ 41 w 46"/>
                  <a:gd name="T27" fmla="*/ 62 h 173"/>
                  <a:gd name="T28" fmla="*/ 41 w 46"/>
                  <a:gd name="T29" fmla="*/ 107 h 173"/>
                  <a:gd name="T30" fmla="*/ 36 w 46"/>
                  <a:gd name="T31" fmla="*/ 109 h 173"/>
                  <a:gd name="T32" fmla="*/ 35 w 46"/>
                  <a:gd name="T33" fmla="*/ 117 h 173"/>
                  <a:gd name="T34" fmla="*/ 33 w 46"/>
                  <a:gd name="T35" fmla="*/ 136 h 173"/>
                  <a:gd name="T36" fmla="*/ 33 w 46"/>
                  <a:gd name="T37" fmla="*/ 146 h 173"/>
                  <a:gd name="T38" fmla="*/ 41 w 46"/>
                  <a:gd name="T39" fmla="*/ 153 h 173"/>
                  <a:gd name="T40" fmla="*/ 45 w 46"/>
                  <a:gd name="T41" fmla="*/ 156 h 173"/>
                  <a:gd name="T42" fmla="*/ 45 w 46"/>
                  <a:gd name="T43" fmla="*/ 158 h 173"/>
                  <a:gd name="T44" fmla="*/ 34 w 46"/>
                  <a:gd name="T45" fmla="*/ 155 h 173"/>
                  <a:gd name="T46" fmla="*/ 33 w 46"/>
                  <a:gd name="T47" fmla="*/ 153 h 173"/>
                  <a:gd name="T48" fmla="*/ 31 w 46"/>
                  <a:gd name="T49" fmla="*/ 155 h 173"/>
                  <a:gd name="T50" fmla="*/ 31 w 46"/>
                  <a:gd name="T51" fmla="*/ 155 h 173"/>
                  <a:gd name="T52" fmla="*/ 29 w 46"/>
                  <a:gd name="T53" fmla="*/ 147 h 173"/>
                  <a:gd name="T54" fmla="*/ 27 w 46"/>
                  <a:gd name="T55" fmla="*/ 115 h 173"/>
                  <a:gd name="T56" fmla="*/ 25 w 46"/>
                  <a:gd name="T57" fmla="*/ 115 h 173"/>
                  <a:gd name="T58" fmla="*/ 19 w 46"/>
                  <a:gd name="T59" fmla="*/ 143 h 173"/>
                  <a:gd name="T60" fmla="*/ 19 w 46"/>
                  <a:gd name="T61" fmla="*/ 161 h 173"/>
                  <a:gd name="T62" fmla="*/ 16 w 46"/>
                  <a:gd name="T63" fmla="*/ 171 h 173"/>
                  <a:gd name="T64" fmla="*/ 14 w 46"/>
                  <a:gd name="T65" fmla="*/ 172 h 173"/>
                  <a:gd name="T66" fmla="*/ 12 w 46"/>
                  <a:gd name="T67" fmla="*/ 168 h 173"/>
                  <a:gd name="T68" fmla="*/ 14 w 46"/>
                  <a:gd name="T69" fmla="*/ 163 h 173"/>
                  <a:gd name="T70" fmla="*/ 16 w 46"/>
                  <a:gd name="T71" fmla="*/ 151 h 173"/>
                  <a:gd name="T72" fmla="*/ 17 w 46"/>
                  <a:gd name="T73" fmla="*/ 110 h 173"/>
                  <a:gd name="T74" fmla="*/ 19 w 46"/>
                  <a:gd name="T75" fmla="*/ 70 h 173"/>
                  <a:gd name="T76" fmla="*/ 15 w 46"/>
                  <a:gd name="T77" fmla="*/ 66 h 173"/>
                  <a:gd name="T78" fmla="*/ 15 w 46"/>
                  <a:gd name="T79" fmla="*/ 60 h 173"/>
                  <a:gd name="T80" fmla="*/ 15 w 46"/>
                  <a:gd name="T81" fmla="*/ 49 h 173"/>
                  <a:gd name="T82" fmla="*/ 10 w 46"/>
                  <a:gd name="T83" fmla="*/ 52 h 173"/>
                  <a:gd name="T84" fmla="*/ 14 w 46"/>
                  <a:gd name="T85" fmla="*/ 58 h 173"/>
                  <a:gd name="T86" fmla="*/ 14 w 46"/>
                  <a:gd name="T87" fmla="*/ 65 h 173"/>
                  <a:gd name="T88" fmla="*/ 10 w 46"/>
                  <a:gd name="T89" fmla="*/ 61 h 173"/>
                  <a:gd name="T90" fmla="*/ 8 w 46"/>
                  <a:gd name="T91" fmla="*/ 57 h 173"/>
                  <a:gd name="T92" fmla="*/ 4 w 46"/>
                  <a:gd name="T93" fmla="*/ 58 h 173"/>
                  <a:gd name="T94" fmla="*/ 0 w 46"/>
                  <a:gd name="T95" fmla="*/ 52 h 173"/>
                  <a:gd name="T96" fmla="*/ 0 w 46"/>
                  <a:gd name="T97" fmla="*/ 49 h 173"/>
                  <a:gd name="T98" fmla="*/ 3 w 46"/>
                  <a:gd name="T99" fmla="*/ 48 h 173"/>
                  <a:gd name="T100" fmla="*/ 8 w 46"/>
                  <a:gd name="T101" fmla="*/ 40 h 173"/>
                  <a:gd name="T102" fmla="*/ 14 w 46"/>
                  <a:gd name="T103" fmla="*/ 34 h 173"/>
                  <a:gd name="T104" fmla="*/ 22 w 46"/>
                  <a:gd name="T105" fmla="*/ 26 h 173"/>
                  <a:gd name="T106" fmla="*/ 27 w 46"/>
                  <a:gd name="T107" fmla="*/ 24 h 173"/>
                  <a:gd name="T108" fmla="*/ 27 w 46"/>
                  <a:gd name="T109" fmla="*/ 18 h 173"/>
                  <a:gd name="T110" fmla="*/ 25 w 46"/>
                  <a:gd name="T111" fmla="*/ 15 h 173"/>
                  <a:gd name="T112" fmla="*/ 25 w 46"/>
                  <a:gd name="T113" fmla="*/ 9 h 173"/>
                  <a:gd name="T114" fmla="*/ 24 w 46"/>
                  <a:gd name="T115" fmla="*/ 7 h 173"/>
                  <a:gd name="T116" fmla="*/ 27 w 46"/>
                  <a:gd name="T117" fmla="*/ 2 h 17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46"/>
                  <a:gd name="T178" fmla="*/ 0 h 173"/>
                  <a:gd name="T179" fmla="*/ 46 w 46"/>
                  <a:gd name="T180" fmla="*/ 173 h 173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46" h="173">
                    <a:moveTo>
                      <a:pt x="27" y="2"/>
                    </a:moveTo>
                    <a:lnTo>
                      <a:pt x="37" y="0"/>
                    </a:lnTo>
                    <a:lnTo>
                      <a:pt x="41" y="4"/>
                    </a:lnTo>
                    <a:lnTo>
                      <a:pt x="42" y="2"/>
                    </a:lnTo>
                    <a:lnTo>
                      <a:pt x="44" y="11"/>
                    </a:lnTo>
                    <a:lnTo>
                      <a:pt x="39" y="14"/>
                    </a:lnTo>
                    <a:lnTo>
                      <a:pt x="39" y="19"/>
                    </a:lnTo>
                    <a:lnTo>
                      <a:pt x="38" y="19"/>
                    </a:lnTo>
                    <a:lnTo>
                      <a:pt x="37" y="24"/>
                    </a:lnTo>
                    <a:lnTo>
                      <a:pt x="33" y="24"/>
                    </a:lnTo>
                    <a:lnTo>
                      <a:pt x="33" y="26"/>
                    </a:lnTo>
                    <a:lnTo>
                      <a:pt x="39" y="31"/>
                    </a:lnTo>
                    <a:lnTo>
                      <a:pt x="44" y="55"/>
                    </a:lnTo>
                    <a:lnTo>
                      <a:pt x="41" y="62"/>
                    </a:lnTo>
                    <a:lnTo>
                      <a:pt x="41" y="107"/>
                    </a:lnTo>
                    <a:lnTo>
                      <a:pt x="36" y="109"/>
                    </a:lnTo>
                    <a:lnTo>
                      <a:pt x="35" y="117"/>
                    </a:lnTo>
                    <a:lnTo>
                      <a:pt x="33" y="136"/>
                    </a:lnTo>
                    <a:lnTo>
                      <a:pt x="33" y="146"/>
                    </a:lnTo>
                    <a:lnTo>
                      <a:pt x="41" y="153"/>
                    </a:lnTo>
                    <a:lnTo>
                      <a:pt x="45" y="156"/>
                    </a:lnTo>
                    <a:lnTo>
                      <a:pt x="45" y="158"/>
                    </a:lnTo>
                    <a:lnTo>
                      <a:pt x="34" y="155"/>
                    </a:lnTo>
                    <a:lnTo>
                      <a:pt x="33" y="153"/>
                    </a:lnTo>
                    <a:lnTo>
                      <a:pt x="31" y="155"/>
                    </a:lnTo>
                    <a:lnTo>
                      <a:pt x="29" y="147"/>
                    </a:lnTo>
                    <a:lnTo>
                      <a:pt x="27" y="115"/>
                    </a:lnTo>
                    <a:lnTo>
                      <a:pt x="25" y="115"/>
                    </a:lnTo>
                    <a:lnTo>
                      <a:pt x="19" y="143"/>
                    </a:lnTo>
                    <a:lnTo>
                      <a:pt x="19" y="161"/>
                    </a:lnTo>
                    <a:lnTo>
                      <a:pt x="16" y="171"/>
                    </a:lnTo>
                    <a:lnTo>
                      <a:pt x="14" y="172"/>
                    </a:lnTo>
                    <a:lnTo>
                      <a:pt x="12" y="168"/>
                    </a:lnTo>
                    <a:lnTo>
                      <a:pt x="14" y="163"/>
                    </a:lnTo>
                    <a:lnTo>
                      <a:pt x="16" y="151"/>
                    </a:lnTo>
                    <a:lnTo>
                      <a:pt x="17" y="110"/>
                    </a:lnTo>
                    <a:lnTo>
                      <a:pt x="19" y="70"/>
                    </a:lnTo>
                    <a:lnTo>
                      <a:pt x="15" y="66"/>
                    </a:lnTo>
                    <a:lnTo>
                      <a:pt x="15" y="60"/>
                    </a:lnTo>
                    <a:lnTo>
                      <a:pt x="15" y="49"/>
                    </a:lnTo>
                    <a:lnTo>
                      <a:pt x="10" y="52"/>
                    </a:lnTo>
                    <a:lnTo>
                      <a:pt x="14" y="58"/>
                    </a:lnTo>
                    <a:lnTo>
                      <a:pt x="14" y="65"/>
                    </a:lnTo>
                    <a:lnTo>
                      <a:pt x="10" y="61"/>
                    </a:lnTo>
                    <a:lnTo>
                      <a:pt x="8" y="57"/>
                    </a:lnTo>
                    <a:lnTo>
                      <a:pt x="4" y="58"/>
                    </a:lnTo>
                    <a:lnTo>
                      <a:pt x="0" y="52"/>
                    </a:lnTo>
                    <a:lnTo>
                      <a:pt x="0" y="49"/>
                    </a:lnTo>
                    <a:lnTo>
                      <a:pt x="3" y="48"/>
                    </a:lnTo>
                    <a:lnTo>
                      <a:pt x="8" y="40"/>
                    </a:lnTo>
                    <a:lnTo>
                      <a:pt x="14" y="34"/>
                    </a:lnTo>
                    <a:lnTo>
                      <a:pt x="22" y="26"/>
                    </a:lnTo>
                    <a:lnTo>
                      <a:pt x="27" y="24"/>
                    </a:lnTo>
                    <a:lnTo>
                      <a:pt x="27" y="18"/>
                    </a:lnTo>
                    <a:lnTo>
                      <a:pt x="25" y="15"/>
                    </a:lnTo>
                    <a:lnTo>
                      <a:pt x="25" y="9"/>
                    </a:lnTo>
                    <a:lnTo>
                      <a:pt x="24" y="7"/>
                    </a:lnTo>
                    <a:lnTo>
                      <a:pt x="27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5" name="Freeform 9"/>
              <p:cNvSpPr>
                <a:spLocks/>
              </p:cNvSpPr>
              <p:nvPr/>
            </p:nvSpPr>
            <p:spPr bwMode="auto">
              <a:xfrm>
                <a:off x="2967" y="1992"/>
                <a:ext cx="38" cy="212"/>
              </a:xfrm>
              <a:custGeom>
                <a:avLst/>
                <a:gdLst>
                  <a:gd name="T0" fmla="*/ 25 w 38"/>
                  <a:gd name="T1" fmla="*/ 2 h 212"/>
                  <a:gd name="T2" fmla="*/ 16 w 38"/>
                  <a:gd name="T3" fmla="*/ 0 h 212"/>
                  <a:gd name="T4" fmla="*/ 8 w 38"/>
                  <a:gd name="T5" fmla="*/ 0 h 212"/>
                  <a:gd name="T6" fmla="*/ 2 w 38"/>
                  <a:gd name="T7" fmla="*/ 1 h 212"/>
                  <a:gd name="T8" fmla="*/ 1 w 38"/>
                  <a:gd name="T9" fmla="*/ 9 h 212"/>
                  <a:gd name="T10" fmla="*/ 1 w 38"/>
                  <a:gd name="T11" fmla="*/ 15 h 212"/>
                  <a:gd name="T12" fmla="*/ 4 w 38"/>
                  <a:gd name="T13" fmla="*/ 22 h 212"/>
                  <a:gd name="T14" fmla="*/ 7 w 38"/>
                  <a:gd name="T15" fmla="*/ 22 h 212"/>
                  <a:gd name="T16" fmla="*/ 2 w 38"/>
                  <a:gd name="T17" fmla="*/ 31 h 212"/>
                  <a:gd name="T18" fmla="*/ 0 w 38"/>
                  <a:gd name="T19" fmla="*/ 44 h 212"/>
                  <a:gd name="T20" fmla="*/ 0 w 38"/>
                  <a:gd name="T21" fmla="*/ 57 h 212"/>
                  <a:gd name="T22" fmla="*/ 1 w 38"/>
                  <a:gd name="T23" fmla="*/ 72 h 212"/>
                  <a:gd name="T24" fmla="*/ 2 w 38"/>
                  <a:gd name="T25" fmla="*/ 88 h 212"/>
                  <a:gd name="T26" fmla="*/ 7 w 38"/>
                  <a:gd name="T27" fmla="*/ 88 h 212"/>
                  <a:gd name="T28" fmla="*/ 7 w 38"/>
                  <a:gd name="T29" fmla="*/ 92 h 212"/>
                  <a:gd name="T30" fmla="*/ 10 w 38"/>
                  <a:gd name="T31" fmla="*/ 94 h 212"/>
                  <a:gd name="T32" fmla="*/ 10 w 38"/>
                  <a:gd name="T33" fmla="*/ 110 h 212"/>
                  <a:gd name="T34" fmla="*/ 12 w 38"/>
                  <a:gd name="T35" fmla="*/ 114 h 212"/>
                  <a:gd name="T36" fmla="*/ 12 w 38"/>
                  <a:gd name="T37" fmla="*/ 142 h 212"/>
                  <a:gd name="T38" fmla="*/ 12 w 38"/>
                  <a:gd name="T39" fmla="*/ 160 h 212"/>
                  <a:gd name="T40" fmla="*/ 8 w 38"/>
                  <a:gd name="T41" fmla="*/ 180 h 212"/>
                  <a:gd name="T42" fmla="*/ 7 w 38"/>
                  <a:gd name="T43" fmla="*/ 206 h 212"/>
                  <a:gd name="T44" fmla="*/ 11 w 38"/>
                  <a:gd name="T45" fmla="*/ 208 h 212"/>
                  <a:gd name="T46" fmla="*/ 11 w 38"/>
                  <a:gd name="T47" fmla="*/ 211 h 212"/>
                  <a:gd name="T48" fmla="*/ 17 w 38"/>
                  <a:gd name="T49" fmla="*/ 211 h 212"/>
                  <a:gd name="T50" fmla="*/ 18 w 38"/>
                  <a:gd name="T51" fmla="*/ 210 h 212"/>
                  <a:gd name="T52" fmla="*/ 21 w 38"/>
                  <a:gd name="T53" fmla="*/ 210 h 212"/>
                  <a:gd name="T54" fmla="*/ 21 w 38"/>
                  <a:gd name="T55" fmla="*/ 211 h 212"/>
                  <a:gd name="T56" fmla="*/ 25 w 38"/>
                  <a:gd name="T57" fmla="*/ 211 h 212"/>
                  <a:gd name="T58" fmla="*/ 35 w 38"/>
                  <a:gd name="T59" fmla="*/ 210 h 212"/>
                  <a:gd name="T60" fmla="*/ 35 w 38"/>
                  <a:gd name="T61" fmla="*/ 208 h 212"/>
                  <a:gd name="T62" fmla="*/ 27 w 38"/>
                  <a:gd name="T63" fmla="*/ 204 h 212"/>
                  <a:gd name="T64" fmla="*/ 27 w 38"/>
                  <a:gd name="T65" fmla="*/ 200 h 212"/>
                  <a:gd name="T66" fmla="*/ 35 w 38"/>
                  <a:gd name="T67" fmla="*/ 198 h 212"/>
                  <a:gd name="T68" fmla="*/ 35 w 38"/>
                  <a:gd name="T69" fmla="*/ 196 h 212"/>
                  <a:gd name="T70" fmla="*/ 29 w 38"/>
                  <a:gd name="T71" fmla="*/ 192 h 212"/>
                  <a:gd name="T72" fmla="*/ 29 w 38"/>
                  <a:gd name="T73" fmla="*/ 163 h 212"/>
                  <a:gd name="T74" fmla="*/ 30 w 38"/>
                  <a:gd name="T75" fmla="*/ 137 h 212"/>
                  <a:gd name="T76" fmla="*/ 30 w 38"/>
                  <a:gd name="T77" fmla="*/ 110 h 212"/>
                  <a:gd name="T78" fmla="*/ 30 w 38"/>
                  <a:gd name="T79" fmla="*/ 94 h 212"/>
                  <a:gd name="T80" fmla="*/ 30 w 38"/>
                  <a:gd name="T81" fmla="*/ 91 h 212"/>
                  <a:gd name="T82" fmla="*/ 30 w 38"/>
                  <a:gd name="T83" fmla="*/ 69 h 212"/>
                  <a:gd name="T84" fmla="*/ 37 w 38"/>
                  <a:gd name="T85" fmla="*/ 65 h 212"/>
                  <a:gd name="T86" fmla="*/ 37 w 38"/>
                  <a:gd name="T87" fmla="*/ 62 h 212"/>
                  <a:gd name="T88" fmla="*/ 23 w 38"/>
                  <a:gd name="T89" fmla="*/ 34 h 212"/>
                  <a:gd name="T90" fmla="*/ 16 w 38"/>
                  <a:gd name="T91" fmla="*/ 30 h 212"/>
                  <a:gd name="T92" fmla="*/ 17 w 38"/>
                  <a:gd name="T93" fmla="*/ 28 h 212"/>
                  <a:gd name="T94" fmla="*/ 22 w 38"/>
                  <a:gd name="T95" fmla="*/ 26 h 212"/>
                  <a:gd name="T96" fmla="*/ 22 w 38"/>
                  <a:gd name="T97" fmla="*/ 25 h 212"/>
                  <a:gd name="T98" fmla="*/ 23 w 38"/>
                  <a:gd name="T99" fmla="*/ 24 h 212"/>
                  <a:gd name="T100" fmla="*/ 23 w 38"/>
                  <a:gd name="T101" fmla="*/ 22 h 212"/>
                  <a:gd name="T102" fmla="*/ 25 w 38"/>
                  <a:gd name="T103" fmla="*/ 21 h 212"/>
                  <a:gd name="T104" fmla="*/ 23 w 38"/>
                  <a:gd name="T105" fmla="*/ 20 h 212"/>
                  <a:gd name="T106" fmla="*/ 24 w 38"/>
                  <a:gd name="T107" fmla="*/ 19 h 212"/>
                  <a:gd name="T108" fmla="*/ 22 w 38"/>
                  <a:gd name="T109" fmla="*/ 15 h 212"/>
                  <a:gd name="T110" fmla="*/ 23 w 38"/>
                  <a:gd name="T111" fmla="*/ 12 h 212"/>
                  <a:gd name="T112" fmla="*/ 22 w 38"/>
                  <a:gd name="T113" fmla="*/ 9 h 212"/>
                  <a:gd name="T114" fmla="*/ 24 w 38"/>
                  <a:gd name="T115" fmla="*/ 7 h 212"/>
                  <a:gd name="T116" fmla="*/ 25 w 38"/>
                  <a:gd name="T117" fmla="*/ 2 h 212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2"/>
                  <a:gd name="T179" fmla="*/ 38 w 38"/>
                  <a:gd name="T180" fmla="*/ 212 h 212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2">
                    <a:moveTo>
                      <a:pt x="25" y="2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1" y="9"/>
                    </a:lnTo>
                    <a:lnTo>
                      <a:pt x="1" y="15"/>
                    </a:lnTo>
                    <a:lnTo>
                      <a:pt x="4" y="22"/>
                    </a:lnTo>
                    <a:lnTo>
                      <a:pt x="7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1" y="72"/>
                    </a:lnTo>
                    <a:lnTo>
                      <a:pt x="2" y="88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4"/>
                    </a:lnTo>
                    <a:lnTo>
                      <a:pt x="12" y="142"/>
                    </a:lnTo>
                    <a:lnTo>
                      <a:pt x="12" y="160"/>
                    </a:lnTo>
                    <a:lnTo>
                      <a:pt x="8" y="180"/>
                    </a:lnTo>
                    <a:lnTo>
                      <a:pt x="7" y="206"/>
                    </a:lnTo>
                    <a:lnTo>
                      <a:pt x="11" y="208"/>
                    </a:lnTo>
                    <a:lnTo>
                      <a:pt x="11" y="211"/>
                    </a:lnTo>
                    <a:lnTo>
                      <a:pt x="17" y="211"/>
                    </a:lnTo>
                    <a:lnTo>
                      <a:pt x="18" y="210"/>
                    </a:lnTo>
                    <a:lnTo>
                      <a:pt x="21" y="210"/>
                    </a:lnTo>
                    <a:lnTo>
                      <a:pt x="21" y="211"/>
                    </a:lnTo>
                    <a:lnTo>
                      <a:pt x="25" y="211"/>
                    </a:lnTo>
                    <a:lnTo>
                      <a:pt x="35" y="210"/>
                    </a:lnTo>
                    <a:lnTo>
                      <a:pt x="35" y="208"/>
                    </a:lnTo>
                    <a:lnTo>
                      <a:pt x="27" y="204"/>
                    </a:lnTo>
                    <a:lnTo>
                      <a:pt x="27" y="200"/>
                    </a:lnTo>
                    <a:lnTo>
                      <a:pt x="35" y="198"/>
                    </a:lnTo>
                    <a:lnTo>
                      <a:pt x="35" y="196"/>
                    </a:lnTo>
                    <a:lnTo>
                      <a:pt x="29" y="192"/>
                    </a:lnTo>
                    <a:lnTo>
                      <a:pt x="29" y="163"/>
                    </a:lnTo>
                    <a:lnTo>
                      <a:pt x="30" y="137"/>
                    </a:lnTo>
                    <a:lnTo>
                      <a:pt x="30" y="110"/>
                    </a:lnTo>
                    <a:lnTo>
                      <a:pt x="30" y="94"/>
                    </a:lnTo>
                    <a:lnTo>
                      <a:pt x="30" y="91"/>
                    </a:lnTo>
                    <a:lnTo>
                      <a:pt x="30" y="69"/>
                    </a:lnTo>
                    <a:lnTo>
                      <a:pt x="37" y="65"/>
                    </a:lnTo>
                    <a:lnTo>
                      <a:pt x="37" y="62"/>
                    </a:lnTo>
                    <a:lnTo>
                      <a:pt x="23" y="34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2" y="26"/>
                    </a:lnTo>
                    <a:lnTo>
                      <a:pt x="22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5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2" y="15"/>
                    </a:lnTo>
                    <a:lnTo>
                      <a:pt x="23" y="12"/>
                    </a:lnTo>
                    <a:lnTo>
                      <a:pt x="22" y="9"/>
                    </a:lnTo>
                    <a:lnTo>
                      <a:pt x="24" y="7"/>
                    </a:lnTo>
                    <a:lnTo>
                      <a:pt x="25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32816" name="Group 10"/>
              <p:cNvGrpSpPr>
                <a:grpSpLocks/>
              </p:cNvGrpSpPr>
              <p:nvPr/>
            </p:nvGrpSpPr>
            <p:grpSpPr bwMode="auto">
              <a:xfrm>
                <a:off x="3758" y="1962"/>
                <a:ext cx="124" cy="275"/>
                <a:chOff x="3758" y="1962"/>
                <a:chExt cx="124" cy="275"/>
              </a:xfrm>
            </p:grpSpPr>
            <p:sp>
              <p:nvSpPr>
                <p:cNvPr id="32822" name="Freeform 11"/>
                <p:cNvSpPr>
                  <a:spLocks/>
                </p:cNvSpPr>
                <p:nvPr/>
              </p:nvSpPr>
              <p:spPr bwMode="auto">
                <a:xfrm>
                  <a:off x="3805" y="1962"/>
                  <a:ext cx="77" cy="275"/>
                </a:xfrm>
                <a:custGeom>
                  <a:avLst/>
                  <a:gdLst>
                    <a:gd name="T0" fmla="*/ 30 w 77"/>
                    <a:gd name="T1" fmla="*/ 3 h 275"/>
                    <a:gd name="T2" fmla="*/ 14 w 77"/>
                    <a:gd name="T3" fmla="*/ 0 h 275"/>
                    <a:gd name="T4" fmla="*/ 9 w 77"/>
                    <a:gd name="T5" fmla="*/ 7 h 275"/>
                    <a:gd name="T6" fmla="*/ 6 w 77"/>
                    <a:gd name="T7" fmla="*/ 4 h 275"/>
                    <a:gd name="T8" fmla="*/ 2 w 77"/>
                    <a:gd name="T9" fmla="*/ 16 h 275"/>
                    <a:gd name="T10" fmla="*/ 10 w 77"/>
                    <a:gd name="T11" fmla="*/ 24 h 275"/>
                    <a:gd name="T12" fmla="*/ 11 w 77"/>
                    <a:gd name="T13" fmla="*/ 30 h 275"/>
                    <a:gd name="T14" fmla="*/ 13 w 77"/>
                    <a:gd name="T15" fmla="*/ 31 h 275"/>
                    <a:gd name="T16" fmla="*/ 14 w 77"/>
                    <a:gd name="T17" fmla="*/ 37 h 275"/>
                    <a:gd name="T18" fmla="*/ 21 w 77"/>
                    <a:gd name="T19" fmla="*/ 38 h 275"/>
                    <a:gd name="T20" fmla="*/ 21 w 77"/>
                    <a:gd name="T21" fmla="*/ 40 h 275"/>
                    <a:gd name="T22" fmla="*/ 10 w 77"/>
                    <a:gd name="T23" fmla="*/ 49 h 275"/>
                    <a:gd name="T24" fmla="*/ 2 w 77"/>
                    <a:gd name="T25" fmla="*/ 88 h 275"/>
                    <a:gd name="T26" fmla="*/ 9 w 77"/>
                    <a:gd name="T27" fmla="*/ 98 h 275"/>
                    <a:gd name="T28" fmla="*/ 9 w 77"/>
                    <a:gd name="T29" fmla="*/ 171 h 275"/>
                    <a:gd name="T30" fmla="*/ 16 w 77"/>
                    <a:gd name="T31" fmla="*/ 173 h 275"/>
                    <a:gd name="T32" fmla="*/ 18 w 77"/>
                    <a:gd name="T33" fmla="*/ 185 h 275"/>
                    <a:gd name="T34" fmla="*/ 22 w 77"/>
                    <a:gd name="T35" fmla="*/ 216 h 275"/>
                    <a:gd name="T36" fmla="*/ 22 w 77"/>
                    <a:gd name="T37" fmla="*/ 232 h 275"/>
                    <a:gd name="T38" fmla="*/ 9 w 77"/>
                    <a:gd name="T39" fmla="*/ 242 h 275"/>
                    <a:gd name="T40" fmla="*/ 0 w 77"/>
                    <a:gd name="T41" fmla="*/ 247 h 275"/>
                    <a:gd name="T42" fmla="*/ 0 w 77"/>
                    <a:gd name="T43" fmla="*/ 251 h 275"/>
                    <a:gd name="T44" fmla="*/ 19 w 77"/>
                    <a:gd name="T45" fmla="*/ 246 h 275"/>
                    <a:gd name="T46" fmla="*/ 22 w 77"/>
                    <a:gd name="T47" fmla="*/ 242 h 275"/>
                    <a:gd name="T48" fmla="*/ 24 w 77"/>
                    <a:gd name="T49" fmla="*/ 246 h 275"/>
                    <a:gd name="T50" fmla="*/ 25 w 77"/>
                    <a:gd name="T51" fmla="*/ 246 h 275"/>
                    <a:gd name="T52" fmla="*/ 28 w 77"/>
                    <a:gd name="T53" fmla="*/ 234 h 275"/>
                    <a:gd name="T54" fmla="*/ 30 w 77"/>
                    <a:gd name="T55" fmla="*/ 182 h 275"/>
                    <a:gd name="T56" fmla="*/ 33 w 77"/>
                    <a:gd name="T57" fmla="*/ 182 h 275"/>
                    <a:gd name="T58" fmla="*/ 44 w 77"/>
                    <a:gd name="T59" fmla="*/ 228 h 275"/>
                    <a:gd name="T60" fmla="*/ 44 w 77"/>
                    <a:gd name="T61" fmla="*/ 257 h 275"/>
                    <a:gd name="T62" fmla="*/ 49 w 77"/>
                    <a:gd name="T63" fmla="*/ 271 h 275"/>
                    <a:gd name="T64" fmla="*/ 53 w 77"/>
                    <a:gd name="T65" fmla="*/ 274 h 275"/>
                    <a:gd name="T66" fmla="*/ 55 w 77"/>
                    <a:gd name="T67" fmla="*/ 266 h 275"/>
                    <a:gd name="T68" fmla="*/ 52 w 77"/>
                    <a:gd name="T69" fmla="*/ 258 h 275"/>
                    <a:gd name="T70" fmla="*/ 49 w 77"/>
                    <a:gd name="T71" fmla="*/ 240 h 275"/>
                    <a:gd name="T72" fmla="*/ 48 w 77"/>
                    <a:gd name="T73" fmla="*/ 175 h 275"/>
                    <a:gd name="T74" fmla="*/ 45 w 77"/>
                    <a:gd name="T75" fmla="*/ 110 h 275"/>
                    <a:gd name="T76" fmla="*/ 52 w 77"/>
                    <a:gd name="T77" fmla="*/ 105 h 275"/>
                    <a:gd name="T78" fmla="*/ 52 w 77"/>
                    <a:gd name="T79" fmla="*/ 95 h 275"/>
                    <a:gd name="T80" fmla="*/ 52 w 77"/>
                    <a:gd name="T81" fmla="*/ 78 h 275"/>
                    <a:gd name="T82" fmla="*/ 60 w 77"/>
                    <a:gd name="T83" fmla="*/ 83 h 275"/>
                    <a:gd name="T84" fmla="*/ 52 w 77"/>
                    <a:gd name="T85" fmla="*/ 93 h 275"/>
                    <a:gd name="T86" fmla="*/ 52 w 77"/>
                    <a:gd name="T87" fmla="*/ 103 h 275"/>
                    <a:gd name="T88" fmla="*/ 60 w 77"/>
                    <a:gd name="T89" fmla="*/ 97 h 275"/>
                    <a:gd name="T90" fmla="*/ 64 w 77"/>
                    <a:gd name="T91" fmla="*/ 90 h 275"/>
                    <a:gd name="T92" fmla="*/ 68 w 77"/>
                    <a:gd name="T93" fmla="*/ 92 h 275"/>
                    <a:gd name="T94" fmla="*/ 76 w 77"/>
                    <a:gd name="T95" fmla="*/ 81 h 275"/>
                    <a:gd name="T96" fmla="*/ 76 w 77"/>
                    <a:gd name="T97" fmla="*/ 78 h 275"/>
                    <a:gd name="T98" fmla="*/ 72 w 77"/>
                    <a:gd name="T99" fmla="*/ 76 h 275"/>
                    <a:gd name="T100" fmla="*/ 62 w 77"/>
                    <a:gd name="T101" fmla="*/ 64 h 275"/>
                    <a:gd name="T102" fmla="*/ 52 w 77"/>
                    <a:gd name="T103" fmla="*/ 53 h 275"/>
                    <a:gd name="T104" fmla="*/ 39 w 77"/>
                    <a:gd name="T105" fmla="*/ 41 h 275"/>
                    <a:gd name="T106" fmla="*/ 30 w 77"/>
                    <a:gd name="T107" fmla="*/ 37 h 275"/>
                    <a:gd name="T108" fmla="*/ 30 w 77"/>
                    <a:gd name="T109" fmla="*/ 29 h 275"/>
                    <a:gd name="T110" fmla="*/ 33 w 77"/>
                    <a:gd name="T111" fmla="*/ 24 h 275"/>
                    <a:gd name="T112" fmla="*/ 33 w 77"/>
                    <a:gd name="T113" fmla="*/ 14 h 275"/>
                    <a:gd name="T114" fmla="*/ 36 w 77"/>
                    <a:gd name="T115" fmla="*/ 11 h 275"/>
                    <a:gd name="T116" fmla="*/ 30 w 77"/>
                    <a:gd name="T117" fmla="*/ 3 h 275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60000 65536"/>
                    <a:gd name="T175" fmla="*/ 0 60000 65536"/>
                    <a:gd name="T176" fmla="*/ 0 60000 65536"/>
                    <a:gd name="T177" fmla="*/ 0 w 77"/>
                    <a:gd name="T178" fmla="*/ 0 h 275"/>
                    <a:gd name="T179" fmla="*/ 77 w 77"/>
                    <a:gd name="T180" fmla="*/ 275 h 275"/>
                  </a:gdLst>
                  <a:ahLst/>
                  <a:cxnLst>
                    <a:cxn ang="T118">
                      <a:pos x="T0" y="T1"/>
                    </a:cxn>
                    <a:cxn ang="T119">
                      <a:pos x="T2" y="T3"/>
                    </a:cxn>
                    <a:cxn ang="T120">
                      <a:pos x="T4" y="T5"/>
                    </a:cxn>
                    <a:cxn ang="T121">
                      <a:pos x="T6" y="T7"/>
                    </a:cxn>
                    <a:cxn ang="T122">
                      <a:pos x="T8" y="T9"/>
                    </a:cxn>
                    <a:cxn ang="T123">
                      <a:pos x="T10" y="T11"/>
                    </a:cxn>
                    <a:cxn ang="T124">
                      <a:pos x="T12" y="T13"/>
                    </a:cxn>
                    <a:cxn ang="T125">
                      <a:pos x="T14" y="T15"/>
                    </a:cxn>
                    <a:cxn ang="T126">
                      <a:pos x="T16" y="T17"/>
                    </a:cxn>
                    <a:cxn ang="T127">
                      <a:pos x="T18" y="T19"/>
                    </a:cxn>
                    <a:cxn ang="T128">
                      <a:pos x="T20" y="T21"/>
                    </a:cxn>
                    <a:cxn ang="T129">
                      <a:pos x="T22" y="T23"/>
                    </a:cxn>
                    <a:cxn ang="T130">
                      <a:pos x="T24" y="T25"/>
                    </a:cxn>
                    <a:cxn ang="T131">
                      <a:pos x="T26" y="T27"/>
                    </a:cxn>
                    <a:cxn ang="T132">
                      <a:pos x="T28" y="T29"/>
                    </a:cxn>
                    <a:cxn ang="T133">
                      <a:pos x="T30" y="T31"/>
                    </a:cxn>
                    <a:cxn ang="T134">
                      <a:pos x="T32" y="T33"/>
                    </a:cxn>
                    <a:cxn ang="T135">
                      <a:pos x="T34" y="T35"/>
                    </a:cxn>
                    <a:cxn ang="T136">
                      <a:pos x="T36" y="T37"/>
                    </a:cxn>
                    <a:cxn ang="T137">
                      <a:pos x="T38" y="T39"/>
                    </a:cxn>
                    <a:cxn ang="T138">
                      <a:pos x="T40" y="T41"/>
                    </a:cxn>
                    <a:cxn ang="T139">
                      <a:pos x="T42" y="T43"/>
                    </a:cxn>
                    <a:cxn ang="T140">
                      <a:pos x="T44" y="T45"/>
                    </a:cxn>
                    <a:cxn ang="T141">
                      <a:pos x="T46" y="T47"/>
                    </a:cxn>
                    <a:cxn ang="T142">
                      <a:pos x="T48" y="T49"/>
                    </a:cxn>
                    <a:cxn ang="T143">
                      <a:pos x="T50" y="T51"/>
                    </a:cxn>
                    <a:cxn ang="T144">
                      <a:pos x="T52" y="T53"/>
                    </a:cxn>
                    <a:cxn ang="T145">
                      <a:pos x="T54" y="T55"/>
                    </a:cxn>
                    <a:cxn ang="T146">
                      <a:pos x="T56" y="T57"/>
                    </a:cxn>
                    <a:cxn ang="T147">
                      <a:pos x="T58" y="T59"/>
                    </a:cxn>
                    <a:cxn ang="T148">
                      <a:pos x="T60" y="T61"/>
                    </a:cxn>
                    <a:cxn ang="T149">
                      <a:pos x="T62" y="T63"/>
                    </a:cxn>
                    <a:cxn ang="T150">
                      <a:pos x="T64" y="T65"/>
                    </a:cxn>
                    <a:cxn ang="T151">
                      <a:pos x="T66" y="T67"/>
                    </a:cxn>
                    <a:cxn ang="T152">
                      <a:pos x="T68" y="T69"/>
                    </a:cxn>
                    <a:cxn ang="T153">
                      <a:pos x="T70" y="T71"/>
                    </a:cxn>
                    <a:cxn ang="T154">
                      <a:pos x="T72" y="T73"/>
                    </a:cxn>
                    <a:cxn ang="T155">
                      <a:pos x="T74" y="T75"/>
                    </a:cxn>
                    <a:cxn ang="T156">
                      <a:pos x="T76" y="T77"/>
                    </a:cxn>
                    <a:cxn ang="T157">
                      <a:pos x="T78" y="T79"/>
                    </a:cxn>
                    <a:cxn ang="T158">
                      <a:pos x="T80" y="T81"/>
                    </a:cxn>
                    <a:cxn ang="T159">
                      <a:pos x="T82" y="T83"/>
                    </a:cxn>
                    <a:cxn ang="T160">
                      <a:pos x="T84" y="T85"/>
                    </a:cxn>
                    <a:cxn ang="T161">
                      <a:pos x="T86" y="T87"/>
                    </a:cxn>
                    <a:cxn ang="T162">
                      <a:pos x="T88" y="T89"/>
                    </a:cxn>
                    <a:cxn ang="T163">
                      <a:pos x="T90" y="T91"/>
                    </a:cxn>
                    <a:cxn ang="T164">
                      <a:pos x="T92" y="T93"/>
                    </a:cxn>
                    <a:cxn ang="T165">
                      <a:pos x="T94" y="T95"/>
                    </a:cxn>
                    <a:cxn ang="T166">
                      <a:pos x="T96" y="T97"/>
                    </a:cxn>
                    <a:cxn ang="T167">
                      <a:pos x="T98" y="T99"/>
                    </a:cxn>
                    <a:cxn ang="T168">
                      <a:pos x="T100" y="T101"/>
                    </a:cxn>
                    <a:cxn ang="T169">
                      <a:pos x="T102" y="T103"/>
                    </a:cxn>
                    <a:cxn ang="T170">
                      <a:pos x="T104" y="T105"/>
                    </a:cxn>
                    <a:cxn ang="T171">
                      <a:pos x="T106" y="T107"/>
                    </a:cxn>
                    <a:cxn ang="T172">
                      <a:pos x="T108" y="T109"/>
                    </a:cxn>
                    <a:cxn ang="T173">
                      <a:pos x="T110" y="T111"/>
                    </a:cxn>
                    <a:cxn ang="T174">
                      <a:pos x="T112" y="T113"/>
                    </a:cxn>
                    <a:cxn ang="T175">
                      <a:pos x="T114" y="T115"/>
                    </a:cxn>
                    <a:cxn ang="T176">
                      <a:pos x="T116" y="T117"/>
                    </a:cxn>
                  </a:cxnLst>
                  <a:rect l="T177" t="T178" r="T179" b="T180"/>
                  <a:pathLst>
                    <a:path w="77" h="275">
                      <a:moveTo>
                        <a:pt x="30" y="3"/>
                      </a:moveTo>
                      <a:lnTo>
                        <a:pt x="14" y="0"/>
                      </a:lnTo>
                      <a:lnTo>
                        <a:pt x="9" y="7"/>
                      </a:lnTo>
                      <a:lnTo>
                        <a:pt x="6" y="4"/>
                      </a:lnTo>
                      <a:lnTo>
                        <a:pt x="2" y="16"/>
                      </a:lnTo>
                      <a:lnTo>
                        <a:pt x="10" y="24"/>
                      </a:lnTo>
                      <a:lnTo>
                        <a:pt x="11" y="30"/>
                      </a:lnTo>
                      <a:lnTo>
                        <a:pt x="13" y="31"/>
                      </a:lnTo>
                      <a:lnTo>
                        <a:pt x="14" y="37"/>
                      </a:lnTo>
                      <a:lnTo>
                        <a:pt x="21" y="38"/>
                      </a:lnTo>
                      <a:lnTo>
                        <a:pt x="21" y="40"/>
                      </a:lnTo>
                      <a:lnTo>
                        <a:pt x="10" y="49"/>
                      </a:lnTo>
                      <a:lnTo>
                        <a:pt x="2" y="88"/>
                      </a:lnTo>
                      <a:lnTo>
                        <a:pt x="9" y="98"/>
                      </a:lnTo>
                      <a:lnTo>
                        <a:pt x="9" y="171"/>
                      </a:lnTo>
                      <a:lnTo>
                        <a:pt x="16" y="173"/>
                      </a:lnTo>
                      <a:lnTo>
                        <a:pt x="18" y="185"/>
                      </a:lnTo>
                      <a:lnTo>
                        <a:pt x="22" y="216"/>
                      </a:lnTo>
                      <a:lnTo>
                        <a:pt x="22" y="232"/>
                      </a:lnTo>
                      <a:lnTo>
                        <a:pt x="9" y="242"/>
                      </a:lnTo>
                      <a:lnTo>
                        <a:pt x="0" y="247"/>
                      </a:lnTo>
                      <a:lnTo>
                        <a:pt x="0" y="251"/>
                      </a:lnTo>
                      <a:lnTo>
                        <a:pt x="19" y="246"/>
                      </a:lnTo>
                      <a:lnTo>
                        <a:pt x="22" y="242"/>
                      </a:lnTo>
                      <a:lnTo>
                        <a:pt x="24" y="246"/>
                      </a:lnTo>
                      <a:lnTo>
                        <a:pt x="25" y="246"/>
                      </a:lnTo>
                      <a:lnTo>
                        <a:pt x="28" y="234"/>
                      </a:lnTo>
                      <a:lnTo>
                        <a:pt x="30" y="182"/>
                      </a:lnTo>
                      <a:lnTo>
                        <a:pt x="33" y="182"/>
                      </a:lnTo>
                      <a:lnTo>
                        <a:pt x="44" y="228"/>
                      </a:lnTo>
                      <a:lnTo>
                        <a:pt x="44" y="257"/>
                      </a:lnTo>
                      <a:lnTo>
                        <a:pt x="49" y="271"/>
                      </a:lnTo>
                      <a:lnTo>
                        <a:pt x="53" y="274"/>
                      </a:lnTo>
                      <a:lnTo>
                        <a:pt x="55" y="266"/>
                      </a:lnTo>
                      <a:lnTo>
                        <a:pt x="52" y="258"/>
                      </a:lnTo>
                      <a:lnTo>
                        <a:pt x="49" y="240"/>
                      </a:lnTo>
                      <a:lnTo>
                        <a:pt x="48" y="175"/>
                      </a:lnTo>
                      <a:lnTo>
                        <a:pt x="45" y="110"/>
                      </a:lnTo>
                      <a:lnTo>
                        <a:pt x="52" y="105"/>
                      </a:lnTo>
                      <a:lnTo>
                        <a:pt x="52" y="95"/>
                      </a:lnTo>
                      <a:lnTo>
                        <a:pt x="52" y="78"/>
                      </a:lnTo>
                      <a:lnTo>
                        <a:pt x="60" y="83"/>
                      </a:lnTo>
                      <a:lnTo>
                        <a:pt x="52" y="93"/>
                      </a:lnTo>
                      <a:lnTo>
                        <a:pt x="52" y="103"/>
                      </a:lnTo>
                      <a:lnTo>
                        <a:pt x="60" y="97"/>
                      </a:lnTo>
                      <a:lnTo>
                        <a:pt x="64" y="90"/>
                      </a:lnTo>
                      <a:lnTo>
                        <a:pt x="68" y="92"/>
                      </a:lnTo>
                      <a:lnTo>
                        <a:pt x="76" y="81"/>
                      </a:lnTo>
                      <a:lnTo>
                        <a:pt x="76" y="78"/>
                      </a:lnTo>
                      <a:lnTo>
                        <a:pt x="72" y="76"/>
                      </a:lnTo>
                      <a:lnTo>
                        <a:pt x="62" y="64"/>
                      </a:lnTo>
                      <a:lnTo>
                        <a:pt x="52" y="53"/>
                      </a:lnTo>
                      <a:lnTo>
                        <a:pt x="39" y="41"/>
                      </a:lnTo>
                      <a:lnTo>
                        <a:pt x="30" y="37"/>
                      </a:lnTo>
                      <a:lnTo>
                        <a:pt x="30" y="29"/>
                      </a:lnTo>
                      <a:lnTo>
                        <a:pt x="33" y="24"/>
                      </a:lnTo>
                      <a:lnTo>
                        <a:pt x="33" y="14"/>
                      </a:lnTo>
                      <a:lnTo>
                        <a:pt x="36" y="11"/>
                      </a:lnTo>
                      <a:lnTo>
                        <a:pt x="30" y="3"/>
                      </a:lnTo>
                    </a:path>
                  </a:pathLst>
                </a:custGeom>
                <a:solidFill>
                  <a:srgbClr val="EDA07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2823" name="Freeform 12"/>
                <p:cNvSpPr>
                  <a:spLocks/>
                </p:cNvSpPr>
                <p:nvPr/>
              </p:nvSpPr>
              <p:spPr bwMode="auto">
                <a:xfrm>
                  <a:off x="3758" y="1963"/>
                  <a:ext cx="54" cy="264"/>
                </a:xfrm>
                <a:custGeom>
                  <a:avLst/>
                  <a:gdLst>
                    <a:gd name="T0" fmla="*/ 41 w 54"/>
                    <a:gd name="T1" fmla="*/ 5 h 264"/>
                    <a:gd name="T2" fmla="*/ 41 w 54"/>
                    <a:gd name="T3" fmla="*/ 12 h 264"/>
                    <a:gd name="T4" fmla="*/ 40 w 54"/>
                    <a:gd name="T5" fmla="*/ 14 h 264"/>
                    <a:gd name="T6" fmla="*/ 43 w 54"/>
                    <a:gd name="T7" fmla="*/ 19 h 264"/>
                    <a:gd name="T8" fmla="*/ 41 w 54"/>
                    <a:gd name="T9" fmla="*/ 20 h 264"/>
                    <a:gd name="T10" fmla="*/ 41 w 54"/>
                    <a:gd name="T11" fmla="*/ 22 h 264"/>
                    <a:gd name="T12" fmla="*/ 40 w 54"/>
                    <a:gd name="T13" fmla="*/ 30 h 264"/>
                    <a:gd name="T14" fmla="*/ 49 w 54"/>
                    <a:gd name="T15" fmla="*/ 38 h 264"/>
                    <a:gd name="T16" fmla="*/ 53 w 54"/>
                    <a:gd name="T17" fmla="*/ 92 h 264"/>
                    <a:gd name="T18" fmla="*/ 48 w 54"/>
                    <a:gd name="T19" fmla="*/ 102 h 264"/>
                    <a:gd name="T20" fmla="*/ 50 w 54"/>
                    <a:gd name="T21" fmla="*/ 131 h 264"/>
                    <a:gd name="T22" fmla="*/ 47 w 54"/>
                    <a:gd name="T23" fmla="*/ 135 h 264"/>
                    <a:gd name="T24" fmla="*/ 44 w 54"/>
                    <a:gd name="T25" fmla="*/ 181 h 264"/>
                    <a:gd name="T26" fmla="*/ 42 w 54"/>
                    <a:gd name="T27" fmla="*/ 228 h 264"/>
                    <a:gd name="T28" fmla="*/ 43 w 54"/>
                    <a:gd name="T29" fmla="*/ 230 h 264"/>
                    <a:gd name="T30" fmla="*/ 53 w 54"/>
                    <a:gd name="T31" fmla="*/ 239 h 264"/>
                    <a:gd name="T32" fmla="*/ 51 w 54"/>
                    <a:gd name="T33" fmla="*/ 241 h 264"/>
                    <a:gd name="T34" fmla="*/ 48 w 54"/>
                    <a:gd name="T35" fmla="*/ 242 h 264"/>
                    <a:gd name="T36" fmla="*/ 43 w 54"/>
                    <a:gd name="T37" fmla="*/ 241 h 264"/>
                    <a:gd name="T38" fmla="*/ 36 w 54"/>
                    <a:gd name="T39" fmla="*/ 237 h 264"/>
                    <a:gd name="T40" fmla="*/ 32 w 54"/>
                    <a:gd name="T41" fmla="*/ 235 h 264"/>
                    <a:gd name="T42" fmla="*/ 32 w 54"/>
                    <a:gd name="T43" fmla="*/ 244 h 264"/>
                    <a:gd name="T44" fmla="*/ 30 w 54"/>
                    <a:gd name="T45" fmla="*/ 244 h 264"/>
                    <a:gd name="T46" fmla="*/ 34 w 54"/>
                    <a:gd name="T47" fmla="*/ 250 h 264"/>
                    <a:gd name="T48" fmla="*/ 32 w 54"/>
                    <a:gd name="T49" fmla="*/ 261 h 264"/>
                    <a:gd name="T50" fmla="*/ 29 w 54"/>
                    <a:gd name="T51" fmla="*/ 263 h 264"/>
                    <a:gd name="T52" fmla="*/ 23 w 54"/>
                    <a:gd name="T53" fmla="*/ 254 h 264"/>
                    <a:gd name="T54" fmla="*/ 23 w 54"/>
                    <a:gd name="T55" fmla="*/ 247 h 264"/>
                    <a:gd name="T56" fmla="*/ 21 w 54"/>
                    <a:gd name="T57" fmla="*/ 246 h 264"/>
                    <a:gd name="T58" fmla="*/ 19 w 54"/>
                    <a:gd name="T59" fmla="*/ 186 h 264"/>
                    <a:gd name="T60" fmla="*/ 21 w 54"/>
                    <a:gd name="T61" fmla="*/ 181 h 264"/>
                    <a:gd name="T62" fmla="*/ 15 w 54"/>
                    <a:gd name="T63" fmla="*/ 140 h 264"/>
                    <a:gd name="T64" fmla="*/ 10 w 54"/>
                    <a:gd name="T65" fmla="*/ 139 h 264"/>
                    <a:gd name="T66" fmla="*/ 10 w 54"/>
                    <a:gd name="T67" fmla="*/ 97 h 264"/>
                    <a:gd name="T68" fmla="*/ 0 w 54"/>
                    <a:gd name="T69" fmla="*/ 92 h 264"/>
                    <a:gd name="T70" fmla="*/ 3 w 54"/>
                    <a:gd name="T71" fmla="*/ 47 h 264"/>
                    <a:gd name="T72" fmla="*/ 19 w 54"/>
                    <a:gd name="T73" fmla="*/ 35 h 264"/>
                    <a:gd name="T74" fmla="*/ 23 w 54"/>
                    <a:gd name="T75" fmla="*/ 30 h 264"/>
                    <a:gd name="T76" fmla="*/ 23 w 54"/>
                    <a:gd name="T77" fmla="*/ 26 h 264"/>
                    <a:gd name="T78" fmla="*/ 22 w 54"/>
                    <a:gd name="T79" fmla="*/ 23 h 264"/>
                    <a:gd name="T80" fmla="*/ 20 w 54"/>
                    <a:gd name="T81" fmla="*/ 21 h 264"/>
                    <a:gd name="T82" fmla="*/ 18 w 54"/>
                    <a:gd name="T83" fmla="*/ 17 h 264"/>
                    <a:gd name="T84" fmla="*/ 17 w 54"/>
                    <a:gd name="T85" fmla="*/ 15 h 264"/>
                    <a:gd name="T86" fmla="*/ 17 w 54"/>
                    <a:gd name="T87" fmla="*/ 12 h 264"/>
                    <a:gd name="T88" fmla="*/ 18 w 54"/>
                    <a:gd name="T89" fmla="*/ 8 h 264"/>
                    <a:gd name="T90" fmla="*/ 21 w 54"/>
                    <a:gd name="T91" fmla="*/ 4 h 264"/>
                    <a:gd name="T92" fmla="*/ 23 w 54"/>
                    <a:gd name="T93" fmla="*/ 1 h 264"/>
                    <a:gd name="T94" fmla="*/ 27 w 54"/>
                    <a:gd name="T95" fmla="*/ 0 h 264"/>
                    <a:gd name="T96" fmla="*/ 30 w 54"/>
                    <a:gd name="T97" fmla="*/ 0 h 264"/>
                    <a:gd name="T98" fmla="*/ 34 w 54"/>
                    <a:gd name="T99" fmla="*/ 0 h 264"/>
                    <a:gd name="T100" fmla="*/ 36 w 54"/>
                    <a:gd name="T101" fmla="*/ 1 h 264"/>
                    <a:gd name="T102" fmla="*/ 41 w 54"/>
                    <a:gd name="T103" fmla="*/ 5 h 264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w 54"/>
                    <a:gd name="T157" fmla="*/ 0 h 264"/>
                    <a:gd name="T158" fmla="*/ 54 w 54"/>
                    <a:gd name="T159" fmla="*/ 264 h 264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T156" t="T157" r="T158" b="T159"/>
                  <a:pathLst>
                    <a:path w="54" h="264">
                      <a:moveTo>
                        <a:pt x="41" y="5"/>
                      </a:moveTo>
                      <a:lnTo>
                        <a:pt x="41" y="12"/>
                      </a:lnTo>
                      <a:lnTo>
                        <a:pt x="40" y="14"/>
                      </a:lnTo>
                      <a:lnTo>
                        <a:pt x="43" y="19"/>
                      </a:lnTo>
                      <a:lnTo>
                        <a:pt x="41" y="20"/>
                      </a:lnTo>
                      <a:lnTo>
                        <a:pt x="41" y="22"/>
                      </a:lnTo>
                      <a:lnTo>
                        <a:pt x="40" y="30"/>
                      </a:lnTo>
                      <a:lnTo>
                        <a:pt x="49" y="38"/>
                      </a:lnTo>
                      <a:lnTo>
                        <a:pt x="53" y="92"/>
                      </a:lnTo>
                      <a:lnTo>
                        <a:pt x="48" y="102"/>
                      </a:lnTo>
                      <a:lnTo>
                        <a:pt x="50" y="131"/>
                      </a:lnTo>
                      <a:lnTo>
                        <a:pt x="47" y="135"/>
                      </a:lnTo>
                      <a:lnTo>
                        <a:pt x="44" y="181"/>
                      </a:lnTo>
                      <a:lnTo>
                        <a:pt x="42" y="228"/>
                      </a:lnTo>
                      <a:lnTo>
                        <a:pt x="43" y="230"/>
                      </a:lnTo>
                      <a:lnTo>
                        <a:pt x="53" y="239"/>
                      </a:lnTo>
                      <a:lnTo>
                        <a:pt x="51" y="241"/>
                      </a:lnTo>
                      <a:lnTo>
                        <a:pt x="48" y="242"/>
                      </a:lnTo>
                      <a:lnTo>
                        <a:pt x="43" y="241"/>
                      </a:lnTo>
                      <a:lnTo>
                        <a:pt x="36" y="237"/>
                      </a:lnTo>
                      <a:lnTo>
                        <a:pt x="32" y="235"/>
                      </a:lnTo>
                      <a:lnTo>
                        <a:pt x="32" y="244"/>
                      </a:lnTo>
                      <a:lnTo>
                        <a:pt x="30" y="244"/>
                      </a:lnTo>
                      <a:lnTo>
                        <a:pt x="34" y="250"/>
                      </a:lnTo>
                      <a:lnTo>
                        <a:pt x="32" y="261"/>
                      </a:lnTo>
                      <a:lnTo>
                        <a:pt x="29" y="263"/>
                      </a:lnTo>
                      <a:lnTo>
                        <a:pt x="23" y="254"/>
                      </a:lnTo>
                      <a:lnTo>
                        <a:pt x="23" y="247"/>
                      </a:lnTo>
                      <a:lnTo>
                        <a:pt x="21" y="246"/>
                      </a:lnTo>
                      <a:lnTo>
                        <a:pt x="19" y="186"/>
                      </a:lnTo>
                      <a:lnTo>
                        <a:pt x="21" y="181"/>
                      </a:lnTo>
                      <a:lnTo>
                        <a:pt x="15" y="140"/>
                      </a:lnTo>
                      <a:lnTo>
                        <a:pt x="10" y="139"/>
                      </a:lnTo>
                      <a:lnTo>
                        <a:pt x="10" y="97"/>
                      </a:lnTo>
                      <a:lnTo>
                        <a:pt x="0" y="92"/>
                      </a:lnTo>
                      <a:lnTo>
                        <a:pt x="3" y="47"/>
                      </a:lnTo>
                      <a:lnTo>
                        <a:pt x="19" y="35"/>
                      </a:lnTo>
                      <a:lnTo>
                        <a:pt x="23" y="30"/>
                      </a:lnTo>
                      <a:lnTo>
                        <a:pt x="23" y="26"/>
                      </a:lnTo>
                      <a:lnTo>
                        <a:pt x="22" y="23"/>
                      </a:lnTo>
                      <a:lnTo>
                        <a:pt x="20" y="21"/>
                      </a:lnTo>
                      <a:lnTo>
                        <a:pt x="18" y="17"/>
                      </a:lnTo>
                      <a:lnTo>
                        <a:pt x="17" y="15"/>
                      </a:lnTo>
                      <a:lnTo>
                        <a:pt x="17" y="12"/>
                      </a:lnTo>
                      <a:lnTo>
                        <a:pt x="18" y="8"/>
                      </a:lnTo>
                      <a:lnTo>
                        <a:pt x="21" y="4"/>
                      </a:lnTo>
                      <a:lnTo>
                        <a:pt x="23" y="1"/>
                      </a:lnTo>
                      <a:lnTo>
                        <a:pt x="27" y="0"/>
                      </a:lnTo>
                      <a:lnTo>
                        <a:pt x="30" y="0"/>
                      </a:lnTo>
                      <a:lnTo>
                        <a:pt x="34" y="0"/>
                      </a:lnTo>
                      <a:lnTo>
                        <a:pt x="36" y="1"/>
                      </a:lnTo>
                      <a:lnTo>
                        <a:pt x="41" y="5"/>
                      </a:lnTo>
                    </a:path>
                  </a:pathLst>
                </a:custGeom>
                <a:solidFill>
                  <a:srgbClr val="EDA07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2817" name="Freeform 13"/>
              <p:cNvSpPr>
                <a:spLocks/>
              </p:cNvSpPr>
              <p:nvPr/>
            </p:nvSpPr>
            <p:spPr bwMode="auto">
              <a:xfrm>
                <a:off x="4322" y="1981"/>
                <a:ext cx="68" cy="241"/>
              </a:xfrm>
              <a:custGeom>
                <a:avLst/>
                <a:gdLst>
                  <a:gd name="T0" fmla="*/ 40 w 68"/>
                  <a:gd name="T1" fmla="*/ 3 h 241"/>
                  <a:gd name="T2" fmla="*/ 54 w 68"/>
                  <a:gd name="T3" fmla="*/ 0 h 241"/>
                  <a:gd name="T4" fmla="*/ 59 w 68"/>
                  <a:gd name="T5" fmla="*/ 6 h 241"/>
                  <a:gd name="T6" fmla="*/ 61 w 68"/>
                  <a:gd name="T7" fmla="*/ 4 h 241"/>
                  <a:gd name="T8" fmla="*/ 65 w 68"/>
                  <a:gd name="T9" fmla="*/ 15 h 241"/>
                  <a:gd name="T10" fmla="*/ 57 w 68"/>
                  <a:gd name="T11" fmla="*/ 21 h 241"/>
                  <a:gd name="T12" fmla="*/ 57 w 68"/>
                  <a:gd name="T13" fmla="*/ 26 h 241"/>
                  <a:gd name="T14" fmla="*/ 55 w 68"/>
                  <a:gd name="T15" fmla="*/ 27 h 241"/>
                  <a:gd name="T16" fmla="*/ 54 w 68"/>
                  <a:gd name="T17" fmla="*/ 33 h 241"/>
                  <a:gd name="T18" fmla="*/ 48 w 68"/>
                  <a:gd name="T19" fmla="*/ 34 h 241"/>
                  <a:gd name="T20" fmla="*/ 48 w 68"/>
                  <a:gd name="T21" fmla="*/ 36 h 241"/>
                  <a:gd name="T22" fmla="*/ 57 w 68"/>
                  <a:gd name="T23" fmla="*/ 43 h 241"/>
                  <a:gd name="T24" fmla="*/ 65 w 68"/>
                  <a:gd name="T25" fmla="*/ 77 h 241"/>
                  <a:gd name="T26" fmla="*/ 59 w 68"/>
                  <a:gd name="T27" fmla="*/ 86 h 241"/>
                  <a:gd name="T28" fmla="*/ 59 w 68"/>
                  <a:gd name="T29" fmla="*/ 149 h 241"/>
                  <a:gd name="T30" fmla="*/ 52 w 68"/>
                  <a:gd name="T31" fmla="*/ 152 h 241"/>
                  <a:gd name="T32" fmla="*/ 51 w 68"/>
                  <a:gd name="T33" fmla="*/ 162 h 241"/>
                  <a:gd name="T34" fmla="*/ 48 w 68"/>
                  <a:gd name="T35" fmla="*/ 189 h 241"/>
                  <a:gd name="T36" fmla="*/ 48 w 68"/>
                  <a:gd name="T37" fmla="*/ 203 h 241"/>
                  <a:gd name="T38" fmla="*/ 59 w 68"/>
                  <a:gd name="T39" fmla="*/ 212 h 241"/>
                  <a:gd name="T40" fmla="*/ 67 w 68"/>
                  <a:gd name="T41" fmla="*/ 216 h 241"/>
                  <a:gd name="T42" fmla="*/ 67 w 68"/>
                  <a:gd name="T43" fmla="*/ 219 h 241"/>
                  <a:gd name="T44" fmla="*/ 50 w 68"/>
                  <a:gd name="T45" fmla="*/ 215 h 241"/>
                  <a:gd name="T46" fmla="*/ 48 w 68"/>
                  <a:gd name="T47" fmla="*/ 212 h 241"/>
                  <a:gd name="T48" fmla="*/ 46 w 68"/>
                  <a:gd name="T49" fmla="*/ 215 h 241"/>
                  <a:gd name="T50" fmla="*/ 45 w 68"/>
                  <a:gd name="T51" fmla="*/ 215 h 241"/>
                  <a:gd name="T52" fmla="*/ 43 w 68"/>
                  <a:gd name="T53" fmla="*/ 205 h 241"/>
                  <a:gd name="T54" fmla="*/ 40 w 68"/>
                  <a:gd name="T55" fmla="*/ 159 h 241"/>
                  <a:gd name="T56" fmla="*/ 37 w 68"/>
                  <a:gd name="T57" fmla="*/ 159 h 241"/>
                  <a:gd name="T58" fmla="*/ 28 w 68"/>
                  <a:gd name="T59" fmla="*/ 199 h 241"/>
                  <a:gd name="T60" fmla="*/ 28 w 68"/>
                  <a:gd name="T61" fmla="*/ 225 h 241"/>
                  <a:gd name="T62" fmla="*/ 24 w 68"/>
                  <a:gd name="T63" fmla="*/ 237 h 241"/>
                  <a:gd name="T64" fmla="*/ 20 w 68"/>
                  <a:gd name="T65" fmla="*/ 240 h 241"/>
                  <a:gd name="T66" fmla="*/ 18 w 68"/>
                  <a:gd name="T67" fmla="*/ 233 h 241"/>
                  <a:gd name="T68" fmla="*/ 21 w 68"/>
                  <a:gd name="T69" fmla="*/ 226 h 241"/>
                  <a:gd name="T70" fmla="*/ 24 w 68"/>
                  <a:gd name="T71" fmla="*/ 210 h 241"/>
                  <a:gd name="T72" fmla="*/ 24 w 68"/>
                  <a:gd name="T73" fmla="*/ 152 h 241"/>
                  <a:gd name="T74" fmla="*/ 28 w 68"/>
                  <a:gd name="T75" fmla="*/ 97 h 241"/>
                  <a:gd name="T76" fmla="*/ 22 w 68"/>
                  <a:gd name="T77" fmla="*/ 92 h 241"/>
                  <a:gd name="T78" fmla="*/ 22 w 68"/>
                  <a:gd name="T79" fmla="*/ 83 h 241"/>
                  <a:gd name="T80" fmla="*/ 22 w 68"/>
                  <a:gd name="T81" fmla="*/ 68 h 241"/>
                  <a:gd name="T82" fmla="*/ 14 w 68"/>
                  <a:gd name="T83" fmla="*/ 73 h 241"/>
                  <a:gd name="T84" fmla="*/ 21 w 68"/>
                  <a:gd name="T85" fmla="*/ 81 h 241"/>
                  <a:gd name="T86" fmla="*/ 21 w 68"/>
                  <a:gd name="T87" fmla="*/ 90 h 241"/>
                  <a:gd name="T88" fmla="*/ 14 w 68"/>
                  <a:gd name="T89" fmla="*/ 85 h 241"/>
                  <a:gd name="T90" fmla="*/ 11 w 68"/>
                  <a:gd name="T91" fmla="*/ 79 h 241"/>
                  <a:gd name="T92" fmla="*/ 7 w 68"/>
                  <a:gd name="T93" fmla="*/ 81 h 241"/>
                  <a:gd name="T94" fmla="*/ 0 w 68"/>
                  <a:gd name="T95" fmla="*/ 72 h 241"/>
                  <a:gd name="T96" fmla="*/ 0 w 68"/>
                  <a:gd name="T97" fmla="*/ 68 h 241"/>
                  <a:gd name="T98" fmla="*/ 4 w 68"/>
                  <a:gd name="T99" fmla="*/ 67 h 241"/>
                  <a:gd name="T100" fmla="*/ 12 w 68"/>
                  <a:gd name="T101" fmla="*/ 56 h 241"/>
                  <a:gd name="T102" fmla="*/ 21 w 68"/>
                  <a:gd name="T103" fmla="*/ 47 h 241"/>
                  <a:gd name="T104" fmla="*/ 32 w 68"/>
                  <a:gd name="T105" fmla="*/ 37 h 241"/>
                  <a:gd name="T106" fmla="*/ 40 w 68"/>
                  <a:gd name="T107" fmla="*/ 33 h 241"/>
                  <a:gd name="T108" fmla="*/ 40 w 68"/>
                  <a:gd name="T109" fmla="*/ 25 h 241"/>
                  <a:gd name="T110" fmla="*/ 37 w 68"/>
                  <a:gd name="T111" fmla="*/ 21 h 241"/>
                  <a:gd name="T112" fmla="*/ 37 w 68"/>
                  <a:gd name="T113" fmla="*/ 12 h 241"/>
                  <a:gd name="T114" fmla="*/ 35 w 68"/>
                  <a:gd name="T115" fmla="*/ 10 h 241"/>
                  <a:gd name="T116" fmla="*/ 40 w 68"/>
                  <a:gd name="T117" fmla="*/ 3 h 24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68"/>
                  <a:gd name="T178" fmla="*/ 0 h 241"/>
                  <a:gd name="T179" fmla="*/ 68 w 68"/>
                  <a:gd name="T180" fmla="*/ 241 h 24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68" h="241">
                    <a:moveTo>
                      <a:pt x="40" y="3"/>
                    </a:moveTo>
                    <a:lnTo>
                      <a:pt x="54" y="0"/>
                    </a:lnTo>
                    <a:lnTo>
                      <a:pt x="59" y="6"/>
                    </a:lnTo>
                    <a:lnTo>
                      <a:pt x="61" y="4"/>
                    </a:lnTo>
                    <a:lnTo>
                      <a:pt x="65" y="15"/>
                    </a:lnTo>
                    <a:lnTo>
                      <a:pt x="57" y="21"/>
                    </a:lnTo>
                    <a:lnTo>
                      <a:pt x="57" y="26"/>
                    </a:lnTo>
                    <a:lnTo>
                      <a:pt x="55" y="27"/>
                    </a:lnTo>
                    <a:lnTo>
                      <a:pt x="54" y="33"/>
                    </a:lnTo>
                    <a:lnTo>
                      <a:pt x="48" y="34"/>
                    </a:lnTo>
                    <a:lnTo>
                      <a:pt x="48" y="36"/>
                    </a:lnTo>
                    <a:lnTo>
                      <a:pt x="57" y="43"/>
                    </a:lnTo>
                    <a:lnTo>
                      <a:pt x="65" y="77"/>
                    </a:lnTo>
                    <a:lnTo>
                      <a:pt x="59" y="86"/>
                    </a:lnTo>
                    <a:lnTo>
                      <a:pt x="59" y="149"/>
                    </a:lnTo>
                    <a:lnTo>
                      <a:pt x="52" y="152"/>
                    </a:lnTo>
                    <a:lnTo>
                      <a:pt x="51" y="162"/>
                    </a:lnTo>
                    <a:lnTo>
                      <a:pt x="48" y="189"/>
                    </a:lnTo>
                    <a:lnTo>
                      <a:pt x="48" y="203"/>
                    </a:lnTo>
                    <a:lnTo>
                      <a:pt x="59" y="212"/>
                    </a:lnTo>
                    <a:lnTo>
                      <a:pt x="67" y="216"/>
                    </a:lnTo>
                    <a:lnTo>
                      <a:pt x="67" y="219"/>
                    </a:lnTo>
                    <a:lnTo>
                      <a:pt x="50" y="215"/>
                    </a:lnTo>
                    <a:lnTo>
                      <a:pt x="48" y="212"/>
                    </a:lnTo>
                    <a:lnTo>
                      <a:pt x="46" y="215"/>
                    </a:lnTo>
                    <a:lnTo>
                      <a:pt x="45" y="215"/>
                    </a:lnTo>
                    <a:lnTo>
                      <a:pt x="43" y="205"/>
                    </a:lnTo>
                    <a:lnTo>
                      <a:pt x="40" y="159"/>
                    </a:lnTo>
                    <a:lnTo>
                      <a:pt x="37" y="159"/>
                    </a:lnTo>
                    <a:lnTo>
                      <a:pt x="28" y="199"/>
                    </a:lnTo>
                    <a:lnTo>
                      <a:pt x="28" y="225"/>
                    </a:lnTo>
                    <a:lnTo>
                      <a:pt x="24" y="237"/>
                    </a:lnTo>
                    <a:lnTo>
                      <a:pt x="20" y="240"/>
                    </a:lnTo>
                    <a:lnTo>
                      <a:pt x="18" y="233"/>
                    </a:lnTo>
                    <a:lnTo>
                      <a:pt x="21" y="226"/>
                    </a:lnTo>
                    <a:lnTo>
                      <a:pt x="24" y="210"/>
                    </a:lnTo>
                    <a:lnTo>
                      <a:pt x="24" y="152"/>
                    </a:lnTo>
                    <a:lnTo>
                      <a:pt x="28" y="97"/>
                    </a:lnTo>
                    <a:lnTo>
                      <a:pt x="22" y="92"/>
                    </a:lnTo>
                    <a:lnTo>
                      <a:pt x="22" y="83"/>
                    </a:lnTo>
                    <a:lnTo>
                      <a:pt x="22" y="68"/>
                    </a:lnTo>
                    <a:lnTo>
                      <a:pt x="14" y="73"/>
                    </a:lnTo>
                    <a:lnTo>
                      <a:pt x="21" y="81"/>
                    </a:lnTo>
                    <a:lnTo>
                      <a:pt x="21" y="90"/>
                    </a:lnTo>
                    <a:lnTo>
                      <a:pt x="14" y="85"/>
                    </a:lnTo>
                    <a:lnTo>
                      <a:pt x="11" y="79"/>
                    </a:lnTo>
                    <a:lnTo>
                      <a:pt x="7" y="81"/>
                    </a:lnTo>
                    <a:lnTo>
                      <a:pt x="0" y="72"/>
                    </a:lnTo>
                    <a:lnTo>
                      <a:pt x="0" y="68"/>
                    </a:lnTo>
                    <a:lnTo>
                      <a:pt x="4" y="67"/>
                    </a:lnTo>
                    <a:lnTo>
                      <a:pt x="12" y="56"/>
                    </a:lnTo>
                    <a:lnTo>
                      <a:pt x="21" y="47"/>
                    </a:lnTo>
                    <a:lnTo>
                      <a:pt x="32" y="37"/>
                    </a:lnTo>
                    <a:lnTo>
                      <a:pt x="40" y="33"/>
                    </a:lnTo>
                    <a:lnTo>
                      <a:pt x="40" y="25"/>
                    </a:lnTo>
                    <a:lnTo>
                      <a:pt x="37" y="21"/>
                    </a:lnTo>
                    <a:lnTo>
                      <a:pt x="37" y="12"/>
                    </a:lnTo>
                    <a:lnTo>
                      <a:pt x="35" y="10"/>
                    </a:lnTo>
                    <a:lnTo>
                      <a:pt x="4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8" name="Freeform 14"/>
              <p:cNvSpPr>
                <a:spLocks/>
              </p:cNvSpPr>
              <p:nvPr/>
            </p:nvSpPr>
            <p:spPr bwMode="auto">
              <a:xfrm>
                <a:off x="4518" y="1925"/>
                <a:ext cx="38" cy="211"/>
              </a:xfrm>
              <a:custGeom>
                <a:avLst/>
                <a:gdLst>
                  <a:gd name="T0" fmla="*/ 24 w 38"/>
                  <a:gd name="T1" fmla="*/ 3 h 211"/>
                  <a:gd name="T2" fmla="*/ 16 w 38"/>
                  <a:gd name="T3" fmla="*/ 0 h 211"/>
                  <a:gd name="T4" fmla="*/ 8 w 38"/>
                  <a:gd name="T5" fmla="*/ 0 h 211"/>
                  <a:gd name="T6" fmla="*/ 2 w 38"/>
                  <a:gd name="T7" fmla="*/ 1 h 211"/>
                  <a:gd name="T8" fmla="*/ 0 w 38"/>
                  <a:gd name="T9" fmla="*/ 9 h 211"/>
                  <a:gd name="T10" fmla="*/ 0 w 38"/>
                  <a:gd name="T11" fmla="*/ 14 h 211"/>
                  <a:gd name="T12" fmla="*/ 4 w 38"/>
                  <a:gd name="T13" fmla="*/ 22 h 211"/>
                  <a:gd name="T14" fmla="*/ 6 w 38"/>
                  <a:gd name="T15" fmla="*/ 22 h 211"/>
                  <a:gd name="T16" fmla="*/ 2 w 38"/>
                  <a:gd name="T17" fmla="*/ 31 h 211"/>
                  <a:gd name="T18" fmla="*/ 0 w 38"/>
                  <a:gd name="T19" fmla="*/ 44 h 211"/>
                  <a:gd name="T20" fmla="*/ 0 w 38"/>
                  <a:gd name="T21" fmla="*/ 57 h 211"/>
                  <a:gd name="T22" fmla="*/ 0 w 38"/>
                  <a:gd name="T23" fmla="*/ 72 h 211"/>
                  <a:gd name="T24" fmla="*/ 2 w 38"/>
                  <a:gd name="T25" fmla="*/ 87 h 211"/>
                  <a:gd name="T26" fmla="*/ 7 w 38"/>
                  <a:gd name="T27" fmla="*/ 88 h 211"/>
                  <a:gd name="T28" fmla="*/ 7 w 38"/>
                  <a:gd name="T29" fmla="*/ 92 h 211"/>
                  <a:gd name="T30" fmla="*/ 10 w 38"/>
                  <a:gd name="T31" fmla="*/ 94 h 211"/>
                  <a:gd name="T32" fmla="*/ 10 w 38"/>
                  <a:gd name="T33" fmla="*/ 110 h 211"/>
                  <a:gd name="T34" fmla="*/ 12 w 38"/>
                  <a:gd name="T35" fmla="*/ 113 h 211"/>
                  <a:gd name="T36" fmla="*/ 12 w 38"/>
                  <a:gd name="T37" fmla="*/ 141 h 211"/>
                  <a:gd name="T38" fmla="*/ 12 w 38"/>
                  <a:gd name="T39" fmla="*/ 159 h 211"/>
                  <a:gd name="T40" fmla="*/ 8 w 38"/>
                  <a:gd name="T41" fmla="*/ 179 h 211"/>
                  <a:gd name="T42" fmla="*/ 7 w 38"/>
                  <a:gd name="T43" fmla="*/ 204 h 211"/>
                  <a:gd name="T44" fmla="*/ 11 w 38"/>
                  <a:gd name="T45" fmla="*/ 206 h 211"/>
                  <a:gd name="T46" fmla="*/ 11 w 38"/>
                  <a:gd name="T47" fmla="*/ 209 h 211"/>
                  <a:gd name="T48" fmla="*/ 17 w 38"/>
                  <a:gd name="T49" fmla="*/ 209 h 211"/>
                  <a:gd name="T50" fmla="*/ 18 w 38"/>
                  <a:gd name="T51" fmla="*/ 208 h 211"/>
                  <a:gd name="T52" fmla="*/ 21 w 38"/>
                  <a:gd name="T53" fmla="*/ 208 h 211"/>
                  <a:gd name="T54" fmla="*/ 21 w 38"/>
                  <a:gd name="T55" fmla="*/ 210 h 211"/>
                  <a:gd name="T56" fmla="*/ 25 w 38"/>
                  <a:gd name="T57" fmla="*/ 209 h 211"/>
                  <a:gd name="T58" fmla="*/ 35 w 38"/>
                  <a:gd name="T59" fmla="*/ 208 h 211"/>
                  <a:gd name="T60" fmla="*/ 35 w 38"/>
                  <a:gd name="T61" fmla="*/ 206 h 211"/>
                  <a:gd name="T62" fmla="*/ 26 w 38"/>
                  <a:gd name="T63" fmla="*/ 202 h 211"/>
                  <a:gd name="T64" fmla="*/ 26 w 38"/>
                  <a:gd name="T65" fmla="*/ 198 h 211"/>
                  <a:gd name="T66" fmla="*/ 34 w 38"/>
                  <a:gd name="T67" fmla="*/ 197 h 211"/>
                  <a:gd name="T68" fmla="*/ 34 w 38"/>
                  <a:gd name="T69" fmla="*/ 195 h 211"/>
                  <a:gd name="T70" fmla="*/ 29 w 38"/>
                  <a:gd name="T71" fmla="*/ 190 h 211"/>
                  <a:gd name="T72" fmla="*/ 29 w 38"/>
                  <a:gd name="T73" fmla="*/ 161 h 211"/>
                  <a:gd name="T74" fmla="*/ 30 w 38"/>
                  <a:gd name="T75" fmla="*/ 135 h 211"/>
                  <a:gd name="T76" fmla="*/ 30 w 38"/>
                  <a:gd name="T77" fmla="*/ 109 h 211"/>
                  <a:gd name="T78" fmla="*/ 30 w 38"/>
                  <a:gd name="T79" fmla="*/ 94 h 211"/>
                  <a:gd name="T80" fmla="*/ 30 w 38"/>
                  <a:gd name="T81" fmla="*/ 90 h 211"/>
                  <a:gd name="T82" fmla="*/ 30 w 38"/>
                  <a:gd name="T83" fmla="*/ 69 h 211"/>
                  <a:gd name="T84" fmla="*/ 37 w 38"/>
                  <a:gd name="T85" fmla="*/ 65 h 211"/>
                  <a:gd name="T86" fmla="*/ 37 w 38"/>
                  <a:gd name="T87" fmla="*/ 62 h 211"/>
                  <a:gd name="T88" fmla="*/ 23 w 38"/>
                  <a:gd name="T89" fmla="*/ 34 h 211"/>
                  <a:gd name="T90" fmla="*/ 16 w 38"/>
                  <a:gd name="T91" fmla="*/ 30 h 211"/>
                  <a:gd name="T92" fmla="*/ 17 w 38"/>
                  <a:gd name="T93" fmla="*/ 28 h 211"/>
                  <a:gd name="T94" fmla="*/ 21 w 38"/>
                  <a:gd name="T95" fmla="*/ 27 h 211"/>
                  <a:gd name="T96" fmla="*/ 21 w 38"/>
                  <a:gd name="T97" fmla="*/ 25 h 211"/>
                  <a:gd name="T98" fmla="*/ 23 w 38"/>
                  <a:gd name="T99" fmla="*/ 24 h 211"/>
                  <a:gd name="T100" fmla="*/ 23 w 38"/>
                  <a:gd name="T101" fmla="*/ 22 h 211"/>
                  <a:gd name="T102" fmla="*/ 24 w 38"/>
                  <a:gd name="T103" fmla="*/ 21 h 211"/>
                  <a:gd name="T104" fmla="*/ 23 w 38"/>
                  <a:gd name="T105" fmla="*/ 20 h 211"/>
                  <a:gd name="T106" fmla="*/ 24 w 38"/>
                  <a:gd name="T107" fmla="*/ 19 h 211"/>
                  <a:gd name="T108" fmla="*/ 21 w 38"/>
                  <a:gd name="T109" fmla="*/ 14 h 211"/>
                  <a:gd name="T110" fmla="*/ 23 w 38"/>
                  <a:gd name="T111" fmla="*/ 12 h 211"/>
                  <a:gd name="T112" fmla="*/ 21 w 38"/>
                  <a:gd name="T113" fmla="*/ 10 h 211"/>
                  <a:gd name="T114" fmla="*/ 24 w 38"/>
                  <a:gd name="T115" fmla="*/ 7 h 211"/>
                  <a:gd name="T116" fmla="*/ 24 w 38"/>
                  <a:gd name="T117" fmla="*/ 3 h 21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1"/>
                  <a:gd name="T179" fmla="*/ 38 w 38"/>
                  <a:gd name="T180" fmla="*/ 211 h 21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1">
                    <a:moveTo>
                      <a:pt x="24" y="3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0" y="9"/>
                    </a:lnTo>
                    <a:lnTo>
                      <a:pt x="0" y="14"/>
                    </a:lnTo>
                    <a:lnTo>
                      <a:pt x="4" y="22"/>
                    </a:lnTo>
                    <a:lnTo>
                      <a:pt x="6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0" y="72"/>
                    </a:lnTo>
                    <a:lnTo>
                      <a:pt x="2" y="87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3"/>
                    </a:lnTo>
                    <a:lnTo>
                      <a:pt x="12" y="141"/>
                    </a:lnTo>
                    <a:lnTo>
                      <a:pt x="12" y="159"/>
                    </a:lnTo>
                    <a:lnTo>
                      <a:pt x="8" y="179"/>
                    </a:lnTo>
                    <a:lnTo>
                      <a:pt x="7" y="204"/>
                    </a:lnTo>
                    <a:lnTo>
                      <a:pt x="11" y="206"/>
                    </a:lnTo>
                    <a:lnTo>
                      <a:pt x="11" y="209"/>
                    </a:lnTo>
                    <a:lnTo>
                      <a:pt x="17" y="209"/>
                    </a:lnTo>
                    <a:lnTo>
                      <a:pt x="18" y="208"/>
                    </a:lnTo>
                    <a:lnTo>
                      <a:pt x="21" y="208"/>
                    </a:lnTo>
                    <a:lnTo>
                      <a:pt x="21" y="210"/>
                    </a:lnTo>
                    <a:lnTo>
                      <a:pt x="25" y="209"/>
                    </a:lnTo>
                    <a:lnTo>
                      <a:pt x="35" y="208"/>
                    </a:lnTo>
                    <a:lnTo>
                      <a:pt x="35" y="206"/>
                    </a:lnTo>
                    <a:lnTo>
                      <a:pt x="26" y="202"/>
                    </a:lnTo>
                    <a:lnTo>
                      <a:pt x="26" y="198"/>
                    </a:lnTo>
                    <a:lnTo>
                      <a:pt x="34" y="197"/>
                    </a:lnTo>
                    <a:lnTo>
                      <a:pt x="34" y="195"/>
                    </a:lnTo>
                    <a:lnTo>
                      <a:pt x="29" y="190"/>
                    </a:lnTo>
                    <a:lnTo>
                      <a:pt x="29" y="161"/>
                    </a:lnTo>
                    <a:lnTo>
                      <a:pt x="30" y="135"/>
                    </a:lnTo>
                    <a:lnTo>
                      <a:pt x="30" y="109"/>
                    </a:lnTo>
                    <a:lnTo>
                      <a:pt x="30" y="94"/>
                    </a:lnTo>
                    <a:lnTo>
                      <a:pt x="30" y="90"/>
                    </a:lnTo>
                    <a:lnTo>
                      <a:pt x="30" y="69"/>
                    </a:lnTo>
                    <a:lnTo>
                      <a:pt x="37" y="65"/>
                    </a:lnTo>
                    <a:lnTo>
                      <a:pt x="37" y="62"/>
                    </a:lnTo>
                    <a:lnTo>
                      <a:pt x="23" y="34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1" y="27"/>
                    </a:lnTo>
                    <a:lnTo>
                      <a:pt x="21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4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1" y="14"/>
                    </a:lnTo>
                    <a:lnTo>
                      <a:pt x="23" y="12"/>
                    </a:lnTo>
                    <a:lnTo>
                      <a:pt x="21" y="10"/>
                    </a:lnTo>
                    <a:lnTo>
                      <a:pt x="24" y="7"/>
                    </a:lnTo>
                    <a:lnTo>
                      <a:pt x="24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9" name="Freeform 15"/>
              <p:cNvSpPr>
                <a:spLocks/>
              </p:cNvSpPr>
              <p:nvPr/>
            </p:nvSpPr>
            <p:spPr bwMode="auto">
              <a:xfrm>
                <a:off x="3391" y="1923"/>
                <a:ext cx="51" cy="190"/>
              </a:xfrm>
              <a:custGeom>
                <a:avLst/>
                <a:gdLst>
                  <a:gd name="T0" fmla="*/ 30 w 51"/>
                  <a:gd name="T1" fmla="*/ 2 h 190"/>
                  <a:gd name="T2" fmla="*/ 41 w 51"/>
                  <a:gd name="T3" fmla="*/ 0 h 190"/>
                  <a:gd name="T4" fmla="*/ 45 w 51"/>
                  <a:gd name="T5" fmla="*/ 4 h 190"/>
                  <a:gd name="T6" fmla="*/ 46 w 51"/>
                  <a:gd name="T7" fmla="*/ 2 h 190"/>
                  <a:gd name="T8" fmla="*/ 49 w 51"/>
                  <a:gd name="T9" fmla="*/ 11 h 190"/>
                  <a:gd name="T10" fmla="*/ 43 w 51"/>
                  <a:gd name="T11" fmla="*/ 15 h 190"/>
                  <a:gd name="T12" fmla="*/ 43 w 51"/>
                  <a:gd name="T13" fmla="*/ 20 h 190"/>
                  <a:gd name="T14" fmla="*/ 41 w 51"/>
                  <a:gd name="T15" fmla="*/ 20 h 190"/>
                  <a:gd name="T16" fmla="*/ 41 w 51"/>
                  <a:gd name="T17" fmla="*/ 25 h 190"/>
                  <a:gd name="T18" fmla="*/ 36 w 51"/>
                  <a:gd name="T19" fmla="*/ 26 h 190"/>
                  <a:gd name="T20" fmla="*/ 36 w 51"/>
                  <a:gd name="T21" fmla="*/ 28 h 190"/>
                  <a:gd name="T22" fmla="*/ 43 w 51"/>
                  <a:gd name="T23" fmla="*/ 33 h 190"/>
                  <a:gd name="T24" fmla="*/ 49 w 51"/>
                  <a:gd name="T25" fmla="*/ 60 h 190"/>
                  <a:gd name="T26" fmla="*/ 45 w 51"/>
                  <a:gd name="T27" fmla="*/ 68 h 190"/>
                  <a:gd name="T28" fmla="*/ 45 w 51"/>
                  <a:gd name="T29" fmla="*/ 117 h 190"/>
                  <a:gd name="T30" fmla="*/ 39 w 51"/>
                  <a:gd name="T31" fmla="*/ 119 h 190"/>
                  <a:gd name="T32" fmla="*/ 38 w 51"/>
                  <a:gd name="T33" fmla="*/ 128 h 190"/>
                  <a:gd name="T34" fmla="*/ 36 w 51"/>
                  <a:gd name="T35" fmla="*/ 149 h 190"/>
                  <a:gd name="T36" fmla="*/ 36 w 51"/>
                  <a:gd name="T37" fmla="*/ 160 h 190"/>
                  <a:gd name="T38" fmla="*/ 45 w 51"/>
                  <a:gd name="T39" fmla="*/ 167 h 190"/>
                  <a:gd name="T40" fmla="*/ 50 w 51"/>
                  <a:gd name="T41" fmla="*/ 171 h 190"/>
                  <a:gd name="T42" fmla="*/ 50 w 51"/>
                  <a:gd name="T43" fmla="*/ 173 h 190"/>
                  <a:gd name="T44" fmla="*/ 37 w 51"/>
                  <a:gd name="T45" fmla="*/ 169 h 190"/>
                  <a:gd name="T46" fmla="*/ 36 w 51"/>
                  <a:gd name="T47" fmla="*/ 167 h 190"/>
                  <a:gd name="T48" fmla="*/ 34 w 51"/>
                  <a:gd name="T49" fmla="*/ 169 h 190"/>
                  <a:gd name="T50" fmla="*/ 34 w 51"/>
                  <a:gd name="T51" fmla="*/ 169 h 190"/>
                  <a:gd name="T52" fmla="*/ 32 w 51"/>
                  <a:gd name="T53" fmla="*/ 161 h 190"/>
                  <a:gd name="T54" fmla="*/ 30 w 51"/>
                  <a:gd name="T55" fmla="*/ 125 h 190"/>
                  <a:gd name="T56" fmla="*/ 28 w 51"/>
                  <a:gd name="T57" fmla="*/ 125 h 190"/>
                  <a:gd name="T58" fmla="*/ 20 w 51"/>
                  <a:gd name="T59" fmla="*/ 157 h 190"/>
                  <a:gd name="T60" fmla="*/ 20 w 51"/>
                  <a:gd name="T61" fmla="*/ 177 h 190"/>
                  <a:gd name="T62" fmla="*/ 17 w 51"/>
                  <a:gd name="T63" fmla="*/ 187 h 190"/>
                  <a:gd name="T64" fmla="*/ 15 w 51"/>
                  <a:gd name="T65" fmla="*/ 189 h 190"/>
                  <a:gd name="T66" fmla="*/ 14 w 51"/>
                  <a:gd name="T67" fmla="*/ 184 h 190"/>
                  <a:gd name="T68" fmla="*/ 16 w 51"/>
                  <a:gd name="T69" fmla="*/ 178 h 190"/>
                  <a:gd name="T70" fmla="*/ 17 w 51"/>
                  <a:gd name="T71" fmla="*/ 165 h 190"/>
                  <a:gd name="T72" fmla="*/ 17 w 51"/>
                  <a:gd name="T73" fmla="*/ 120 h 190"/>
                  <a:gd name="T74" fmla="*/ 20 w 51"/>
                  <a:gd name="T75" fmla="*/ 76 h 190"/>
                  <a:gd name="T76" fmla="*/ 16 w 51"/>
                  <a:gd name="T77" fmla="*/ 72 h 190"/>
                  <a:gd name="T78" fmla="*/ 16 w 51"/>
                  <a:gd name="T79" fmla="*/ 65 h 190"/>
                  <a:gd name="T80" fmla="*/ 16 w 51"/>
                  <a:gd name="T81" fmla="*/ 53 h 190"/>
                  <a:gd name="T82" fmla="*/ 10 w 51"/>
                  <a:gd name="T83" fmla="*/ 57 h 190"/>
                  <a:gd name="T84" fmla="*/ 16 w 51"/>
                  <a:gd name="T85" fmla="*/ 63 h 190"/>
                  <a:gd name="T86" fmla="*/ 16 w 51"/>
                  <a:gd name="T87" fmla="*/ 70 h 190"/>
                  <a:gd name="T88" fmla="*/ 10 w 51"/>
                  <a:gd name="T89" fmla="*/ 66 h 190"/>
                  <a:gd name="T90" fmla="*/ 8 w 51"/>
                  <a:gd name="T91" fmla="*/ 62 h 190"/>
                  <a:gd name="T92" fmla="*/ 4 w 51"/>
                  <a:gd name="T93" fmla="*/ 63 h 190"/>
                  <a:gd name="T94" fmla="*/ 0 w 51"/>
                  <a:gd name="T95" fmla="*/ 56 h 190"/>
                  <a:gd name="T96" fmla="*/ 0 w 51"/>
                  <a:gd name="T97" fmla="*/ 53 h 190"/>
                  <a:gd name="T98" fmla="*/ 2 w 51"/>
                  <a:gd name="T99" fmla="*/ 52 h 190"/>
                  <a:gd name="T100" fmla="*/ 9 w 51"/>
                  <a:gd name="T101" fmla="*/ 44 h 190"/>
                  <a:gd name="T102" fmla="*/ 16 w 51"/>
                  <a:gd name="T103" fmla="*/ 36 h 190"/>
                  <a:gd name="T104" fmla="*/ 24 w 51"/>
                  <a:gd name="T105" fmla="*/ 29 h 190"/>
                  <a:gd name="T106" fmla="*/ 30 w 51"/>
                  <a:gd name="T107" fmla="*/ 25 h 190"/>
                  <a:gd name="T108" fmla="*/ 30 w 51"/>
                  <a:gd name="T109" fmla="*/ 19 h 190"/>
                  <a:gd name="T110" fmla="*/ 28 w 51"/>
                  <a:gd name="T111" fmla="*/ 16 h 190"/>
                  <a:gd name="T112" fmla="*/ 28 w 51"/>
                  <a:gd name="T113" fmla="*/ 9 h 190"/>
                  <a:gd name="T114" fmla="*/ 26 w 51"/>
                  <a:gd name="T115" fmla="*/ 7 h 190"/>
                  <a:gd name="T116" fmla="*/ 30 w 51"/>
                  <a:gd name="T117" fmla="*/ 2 h 190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51"/>
                  <a:gd name="T178" fmla="*/ 0 h 190"/>
                  <a:gd name="T179" fmla="*/ 51 w 51"/>
                  <a:gd name="T180" fmla="*/ 190 h 190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51" h="190">
                    <a:moveTo>
                      <a:pt x="30" y="2"/>
                    </a:moveTo>
                    <a:lnTo>
                      <a:pt x="41" y="0"/>
                    </a:lnTo>
                    <a:lnTo>
                      <a:pt x="45" y="4"/>
                    </a:lnTo>
                    <a:lnTo>
                      <a:pt x="46" y="2"/>
                    </a:lnTo>
                    <a:lnTo>
                      <a:pt x="49" y="11"/>
                    </a:lnTo>
                    <a:lnTo>
                      <a:pt x="43" y="15"/>
                    </a:lnTo>
                    <a:lnTo>
                      <a:pt x="43" y="20"/>
                    </a:lnTo>
                    <a:lnTo>
                      <a:pt x="41" y="20"/>
                    </a:lnTo>
                    <a:lnTo>
                      <a:pt x="41" y="25"/>
                    </a:lnTo>
                    <a:lnTo>
                      <a:pt x="36" y="26"/>
                    </a:lnTo>
                    <a:lnTo>
                      <a:pt x="36" y="28"/>
                    </a:lnTo>
                    <a:lnTo>
                      <a:pt x="43" y="33"/>
                    </a:lnTo>
                    <a:lnTo>
                      <a:pt x="49" y="60"/>
                    </a:lnTo>
                    <a:lnTo>
                      <a:pt x="45" y="68"/>
                    </a:lnTo>
                    <a:lnTo>
                      <a:pt x="45" y="117"/>
                    </a:lnTo>
                    <a:lnTo>
                      <a:pt x="39" y="119"/>
                    </a:lnTo>
                    <a:lnTo>
                      <a:pt x="38" y="128"/>
                    </a:lnTo>
                    <a:lnTo>
                      <a:pt x="36" y="149"/>
                    </a:lnTo>
                    <a:lnTo>
                      <a:pt x="36" y="160"/>
                    </a:lnTo>
                    <a:lnTo>
                      <a:pt x="45" y="167"/>
                    </a:lnTo>
                    <a:lnTo>
                      <a:pt x="50" y="171"/>
                    </a:lnTo>
                    <a:lnTo>
                      <a:pt x="50" y="173"/>
                    </a:lnTo>
                    <a:lnTo>
                      <a:pt x="37" y="169"/>
                    </a:lnTo>
                    <a:lnTo>
                      <a:pt x="36" y="167"/>
                    </a:lnTo>
                    <a:lnTo>
                      <a:pt x="34" y="169"/>
                    </a:lnTo>
                    <a:lnTo>
                      <a:pt x="32" y="161"/>
                    </a:lnTo>
                    <a:lnTo>
                      <a:pt x="30" y="125"/>
                    </a:lnTo>
                    <a:lnTo>
                      <a:pt x="28" y="125"/>
                    </a:lnTo>
                    <a:lnTo>
                      <a:pt x="20" y="157"/>
                    </a:lnTo>
                    <a:lnTo>
                      <a:pt x="20" y="177"/>
                    </a:lnTo>
                    <a:lnTo>
                      <a:pt x="17" y="187"/>
                    </a:lnTo>
                    <a:lnTo>
                      <a:pt x="15" y="189"/>
                    </a:lnTo>
                    <a:lnTo>
                      <a:pt x="14" y="184"/>
                    </a:lnTo>
                    <a:lnTo>
                      <a:pt x="16" y="178"/>
                    </a:lnTo>
                    <a:lnTo>
                      <a:pt x="17" y="165"/>
                    </a:lnTo>
                    <a:lnTo>
                      <a:pt x="17" y="120"/>
                    </a:lnTo>
                    <a:lnTo>
                      <a:pt x="20" y="76"/>
                    </a:lnTo>
                    <a:lnTo>
                      <a:pt x="16" y="72"/>
                    </a:lnTo>
                    <a:lnTo>
                      <a:pt x="16" y="65"/>
                    </a:lnTo>
                    <a:lnTo>
                      <a:pt x="16" y="53"/>
                    </a:lnTo>
                    <a:lnTo>
                      <a:pt x="10" y="57"/>
                    </a:lnTo>
                    <a:lnTo>
                      <a:pt x="16" y="63"/>
                    </a:lnTo>
                    <a:lnTo>
                      <a:pt x="16" y="70"/>
                    </a:lnTo>
                    <a:lnTo>
                      <a:pt x="10" y="66"/>
                    </a:lnTo>
                    <a:lnTo>
                      <a:pt x="8" y="62"/>
                    </a:lnTo>
                    <a:lnTo>
                      <a:pt x="4" y="63"/>
                    </a:lnTo>
                    <a:lnTo>
                      <a:pt x="0" y="56"/>
                    </a:lnTo>
                    <a:lnTo>
                      <a:pt x="0" y="53"/>
                    </a:lnTo>
                    <a:lnTo>
                      <a:pt x="2" y="52"/>
                    </a:lnTo>
                    <a:lnTo>
                      <a:pt x="9" y="44"/>
                    </a:lnTo>
                    <a:lnTo>
                      <a:pt x="16" y="36"/>
                    </a:lnTo>
                    <a:lnTo>
                      <a:pt x="24" y="29"/>
                    </a:lnTo>
                    <a:lnTo>
                      <a:pt x="30" y="25"/>
                    </a:lnTo>
                    <a:lnTo>
                      <a:pt x="30" y="19"/>
                    </a:lnTo>
                    <a:lnTo>
                      <a:pt x="28" y="16"/>
                    </a:lnTo>
                    <a:lnTo>
                      <a:pt x="28" y="9"/>
                    </a:lnTo>
                    <a:lnTo>
                      <a:pt x="26" y="7"/>
                    </a:lnTo>
                    <a:lnTo>
                      <a:pt x="30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20" name="Freeform 16"/>
              <p:cNvSpPr>
                <a:spLocks/>
              </p:cNvSpPr>
              <p:nvPr/>
            </p:nvSpPr>
            <p:spPr bwMode="auto">
              <a:xfrm>
                <a:off x="3224" y="1976"/>
                <a:ext cx="25" cy="134"/>
              </a:xfrm>
              <a:custGeom>
                <a:avLst/>
                <a:gdLst>
                  <a:gd name="T0" fmla="*/ 19 w 25"/>
                  <a:gd name="T1" fmla="*/ 2 h 134"/>
                  <a:gd name="T2" fmla="*/ 19 w 25"/>
                  <a:gd name="T3" fmla="*/ 6 h 134"/>
                  <a:gd name="T4" fmla="*/ 19 w 25"/>
                  <a:gd name="T5" fmla="*/ 7 h 134"/>
                  <a:gd name="T6" fmla="*/ 20 w 25"/>
                  <a:gd name="T7" fmla="*/ 8 h 134"/>
                  <a:gd name="T8" fmla="*/ 19 w 25"/>
                  <a:gd name="T9" fmla="*/ 9 h 134"/>
                  <a:gd name="T10" fmla="*/ 19 w 25"/>
                  <a:gd name="T11" fmla="*/ 10 h 134"/>
                  <a:gd name="T12" fmla="*/ 18 w 25"/>
                  <a:gd name="T13" fmla="*/ 14 h 134"/>
                  <a:gd name="T14" fmla="*/ 18 w 25"/>
                  <a:gd name="T15" fmla="*/ 15 h 134"/>
                  <a:gd name="T16" fmla="*/ 23 w 25"/>
                  <a:gd name="T17" fmla="*/ 19 h 134"/>
                  <a:gd name="T18" fmla="*/ 24 w 25"/>
                  <a:gd name="T19" fmla="*/ 46 h 134"/>
                  <a:gd name="T20" fmla="*/ 22 w 25"/>
                  <a:gd name="T21" fmla="*/ 51 h 134"/>
                  <a:gd name="T22" fmla="*/ 23 w 25"/>
                  <a:gd name="T23" fmla="*/ 66 h 134"/>
                  <a:gd name="T24" fmla="*/ 21 w 25"/>
                  <a:gd name="T25" fmla="*/ 68 h 134"/>
                  <a:gd name="T26" fmla="*/ 20 w 25"/>
                  <a:gd name="T27" fmla="*/ 91 h 134"/>
                  <a:gd name="T28" fmla="*/ 19 w 25"/>
                  <a:gd name="T29" fmla="*/ 115 h 134"/>
                  <a:gd name="T30" fmla="*/ 20 w 25"/>
                  <a:gd name="T31" fmla="*/ 116 h 134"/>
                  <a:gd name="T32" fmla="*/ 24 w 25"/>
                  <a:gd name="T33" fmla="*/ 121 h 134"/>
                  <a:gd name="T34" fmla="*/ 23 w 25"/>
                  <a:gd name="T35" fmla="*/ 122 h 134"/>
                  <a:gd name="T36" fmla="*/ 22 w 25"/>
                  <a:gd name="T37" fmla="*/ 123 h 134"/>
                  <a:gd name="T38" fmla="*/ 19 w 25"/>
                  <a:gd name="T39" fmla="*/ 122 h 134"/>
                  <a:gd name="T40" fmla="*/ 17 w 25"/>
                  <a:gd name="T41" fmla="*/ 120 h 134"/>
                  <a:gd name="T42" fmla="*/ 15 w 25"/>
                  <a:gd name="T43" fmla="*/ 119 h 134"/>
                  <a:gd name="T44" fmla="*/ 15 w 25"/>
                  <a:gd name="T45" fmla="*/ 123 h 134"/>
                  <a:gd name="T46" fmla="*/ 14 w 25"/>
                  <a:gd name="T47" fmla="*/ 123 h 134"/>
                  <a:gd name="T48" fmla="*/ 16 w 25"/>
                  <a:gd name="T49" fmla="*/ 127 h 134"/>
                  <a:gd name="T50" fmla="*/ 15 w 25"/>
                  <a:gd name="T51" fmla="*/ 132 h 134"/>
                  <a:gd name="T52" fmla="*/ 14 w 25"/>
                  <a:gd name="T53" fmla="*/ 133 h 134"/>
                  <a:gd name="T54" fmla="*/ 11 w 25"/>
                  <a:gd name="T55" fmla="*/ 128 h 134"/>
                  <a:gd name="T56" fmla="*/ 11 w 25"/>
                  <a:gd name="T57" fmla="*/ 125 h 134"/>
                  <a:gd name="T58" fmla="*/ 10 w 25"/>
                  <a:gd name="T59" fmla="*/ 125 h 134"/>
                  <a:gd name="T60" fmla="*/ 8 w 25"/>
                  <a:gd name="T61" fmla="*/ 94 h 134"/>
                  <a:gd name="T62" fmla="*/ 10 w 25"/>
                  <a:gd name="T63" fmla="*/ 91 h 134"/>
                  <a:gd name="T64" fmla="*/ 7 w 25"/>
                  <a:gd name="T65" fmla="*/ 71 h 134"/>
                  <a:gd name="T66" fmla="*/ 5 w 25"/>
                  <a:gd name="T67" fmla="*/ 70 h 134"/>
                  <a:gd name="T68" fmla="*/ 5 w 25"/>
                  <a:gd name="T69" fmla="*/ 49 h 134"/>
                  <a:gd name="T70" fmla="*/ 0 w 25"/>
                  <a:gd name="T71" fmla="*/ 46 h 134"/>
                  <a:gd name="T72" fmla="*/ 2 w 25"/>
                  <a:gd name="T73" fmla="*/ 24 h 134"/>
                  <a:gd name="T74" fmla="*/ 9 w 25"/>
                  <a:gd name="T75" fmla="*/ 17 h 134"/>
                  <a:gd name="T76" fmla="*/ 11 w 25"/>
                  <a:gd name="T77" fmla="*/ 15 h 134"/>
                  <a:gd name="T78" fmla="*/ 11 w 25"/>
                  <a:gd name="T79" fmla="*/ 12 h 134"/>
                  <a:gd name="T80" fmla="*/ 11 w 25"/>
                  <a:gd name="T81" fmla="*/ 11 h 134"/>
                  <a:gd name="T82" fmla="*/ 9 w 25"/>
                  <a:gd name="T83" fmla="*/ 10 h 134"/>
                  <a:gd name="T84" fmla="*/ 8 w 25"/>
                  <a:gd name="T85" fmla="*/ 8 h 134"/>
                  <a:gd name="T86" fmla="*/ 8 w 25"/>
                  <a:gd name="T87" fmla="*/ 7 h 134"/>
                  <a:gd name="T88" fmla="*/ 8 w 25"/>
                  <a:gd name="T89" fmla="*/ 5 h 134"/>
                  <a:gd name="T90" fmla="*/ 8 w 25"/>
                  <a:gd name="T91" fmla="*/ 4 h 134"/>
                  <a:gd name="T92" fmla="*/ 10 w 25"/>
                  <a:gd name="T93" fmla="*/ 2 h 134"/>
                  <a:gd name="T94" fmla="*/ 11 w 25"/>
                  <a:gd name="T95" fmla="*/ 0 h 134"/>
                  <a:gd name="T96" fmla="*/ 12 w 25"/>
                  <a:gd name="T97" fmla="*/ 0 h 134"/>
                  <a:gd name="T98" fmla="*/ 14 w 25"/>
                  <a:gd name="T99" fmla="*/ 0 h 134"/>
                  <a:gd name="T100" fmla="*/ 16 w 25"/>
                  <a:gd name="T101" fmla="*/ 0 h 134"/>
                  <a:gd name="T102" fmla="*/ 17 w 25"/>
                  <a:gd name="T103" fmla="*/ 0 h 134"/>
                  <a:gd name="T104" fmla="*/ 19 w 25"/>
                  <a:gd name="T105" fmla="*/ 2 h 134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25"/>
                  <a:gd name="T160" fmla="*/ 0 h 134"/>
                  <a:gd name="T161" fmla="*/ 25 w 25"/>
                  <a:gd name="T162" fmla="*/ 134 h 134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25" h="134">
                    <a:moveTo>
                      <a:pt x="19" y="2"/>
                    </a:moveTo>
                    <a:lnTo>
                      <a:pt x="19" y="6"/>
                    </a:lnTo>
                    <a:lnTo>
                      <a:pt x="19" y="7"/>
                    </a:lnTo>
                    <a:lnTo>
                      <a:pt x="20" y="8"/>
                    </a:lnTo>
                    <a:lnTo>
                      <a:pt x="19" y="9"/>
                    </a:lnTo>
                    <a:lnTo>
                      <a:pt x="19" y="10"/>
                    </a:lnTo>
                    <a:lnTo>
                      <a:pt x="18" y="14"/>
                    </a:lnTo>
                    <a:lnTo>
                      <a:pt x="18" y="15"/>
                    </a:lnTo>
                    <a:lnTo>
                      <a:pt x="23" y="19"/>
                    </a:lnTo>
                    <a:lnTo>
                      <a:pt x="24" y="46"/>
                    </a:lnTo>
                    <a:lnTo>
                      <a:pt x="22" y="51"/>
                    </a:lnTo>
                    <a:lnTo>
                      <a:pt x="23" y="66"/>
                    </a:lnTo>
                    <a:lnTo>
                      <a:pt x="21" y="68"/>
                    </a:lnTo>
                    <a:lnTo>
                      <a:pt x="20" y="91"/>
                    </a:lnTo>
                    <a:lnTo>
                      <a:pt x="19" y="115"/>
                    </a:lnTo>
                    <a:lnTo>
                      <a:pt x="20" y="116"/>
                    </a:lnTo>
                    <a:lnTo>
                      <a:pt x="24" y="121"/>
                    </a:lnTo>
                    <a:lnTo>
                      <a:pt x="23" y="122"/>
                    </a:lnTo>
                    <a:lnTo>
                      <a:pt x="22" y="123"/>
                    </a:lnTo>
                    <a:lnTo>
                      <a:pt x="19" y="122"/>
                    </a:lnTo>
                    <a:lnTo>
                      <a:pt x="17" y="120"/>
                    </a:lnTo>
                    <a:lnTo>
                      <a:pt x="15" y="119"/>
                    </a:lnTo>
                    <a:lnTo>
                      <a:pt x="15" y="123"/>
                    </a:lnTo>
                    <a:lnTo>
                      <a:pt x="14" y="123"/>
                    </a:lnTo>
                    <a:lnTo>
                      <a:pt x="16" y="127"/>
                    </a:lnTo>
                    <a:lnTo>
                      <a:pt x="15" y="132"/>
                    </a:lnTo>
                    <a:lnTo>
                      <a:pt x="14" y="133"/>
                    </a:lnTo>
                    <a:lnTo>
                      <a:pt x="11" y="128"/>
                    </a:lnTo>
                    <a:lnTo>
                      <a:pt x="11" y="125"/>
                    </a:lnTo>
                    <a:lnTo>
                      <a:pt x="10" y="125"/>
                    </a:lnTo>
                    <a:lnTo>
                      <a:pt x="8" y="94"/>
                    </a:lnTo>
                    <a:lnTo>
                      <a:pt x="10" y="91"/>
                    </a:lnTo>
                    <a:lnTo>
                      <a:pt x="7" y="71"/>
                    </a:lnTo>
                    <a:lnTo>
                      <a:pt x="5" y="70"/>
                    </a:lnTo>
                    <a:lnTo>
                      <a:pt x="5" y="49"/>
                    </a:lnTo>
                    <a:lnTo>
                      <a:pt x="0" y="46"/>
                    </a:lnTo>
                    <a:lnTo>
                      <a:pt x="2" y="24"/>
                    </a:lnTo>
                    <a:lnTo>
                      <a:pt x="9" y="17"/>
                    </a:lnTo>
                    <a:lnTo>
                      <a:pt x="11" y="15"/>
                    </a:lnTo>
                    <a:lnTo>
                      <a:pt x="11" y="12"/>
                    </a:lnTo>
                    <a:lnTo>
                      <a:pt x="11" y="11"/>
                    </a:lnTo>
                    <a:lnTo>
                      <a:pt x="9" y="10"/>
                    </a:lnTo>
                    <a:lnTo>
                      <a:pt x="8" y="8"/>
                    </a:lnTo>
                    <a:lnTo>
                      <a:pt x="8" y="7"/>
                    </a:lnTo>
                    <a:lnTo>
                      <a:pt x="8" y="5"/>
                    </a:lnTo>
                    <a:lnTo>
                      <a:pt x="8" y="4"/>
                    </a:lnTo>
                    <a:lnTo>
                      <a:pt x="10" y="2"/>
                    </a:lnTo>
                    <a:lnTo>
                      <a:pt x="11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21" name="Freeform 17"/>
              <p:cNvSpPr>
                <a:spLocks/>
              </p:cNvSpPr>
              <p:nvPr/>
            </p:nvSpPr>
            <p:spPr bwMode="auto">
              <a:xfrm>
                <a:off x="3132" y="1996"/>
                <a:ext cx="53" cy="254"/>
              </a:xfrm>
              <a:custGeom>
                <a:avLst/>
                <a:gdLst>
                  <a:gd name="T0" fmla="*/ 40 w 53"/>
                  <a:gd name="T1" fmla="*/ 5 h 254"/>
                  <a:gd name="T2" fmla="*/ 40 w 53"/>
                  <a:gd name="T3" fmla="*/ 12 h 254"/>
                  <a:gd name="T4" fmla="*/ 40 w 53"/>
                  <a:gd name="T5" fmla="*/ 14 h 254"/>
                  <a:gd name="T6" fmla="*/ 42 w 53"/>
                  <a:gd name="T7" fmla="*/ 18 h 254"/>
                  <a:gd name="T8" fmla="*/ 40 w 53"/>
                  <a:gd name="T9" fmla="*/ 20 h 254"/>
                  <a:gd name="T10" fmla="*/ 41 w 53"/>
                  <a:gd name="T11" fmla="*/ 22 h 254"/>
                  <a:gd name="T12" fmla="*/ 39 w 53"/>
                  <a:gd name="T13" fmla="*/ 29 h 254"/>
                  <a:gd name="T14" fmla="*/ 39 w 53"/>
                  <a:gd name="T15" fmla="*/ 30 h 254"/>
                  <a:gd name="T16" fmla="*/ 48 w 53"/>
                  <a:gd name="T17" fmla="*/ 37 h 254"/>
                  <a:gd name="T18" fmla="*/ 52 w 53"/>
                  <a:gd name="T19" fmla="*/ 89 h 254"/>
                  <a:gd name="T20" fmla="*/ 47 w 53"/>
                  <a:gd name="T21" fmla="*/ 98 h 254"/>
                  <a:gd name="T22" fmla="*/ 49 w 53"/>
                  <a:gd name="T23" fmla="*/ 127 h 254"/>
                  <a:gd name="T24" fmla="*/ 46 w 53"/>
                  <a:gd name="T25" fmla="*/ 129 h 254"/>
                  <a:gd name="T26" fmla="*/ 44 w 53"/>
                  <a:gd name="T27" fmla="*/ 174 h 254"/>
                  <a:gd name="T28" fmla="*/ 42 w 53"/>
                  <a:gd name="T29" fmla="*/ 219 h 254"/>
                  <a:gd name="T30" fmla="*/ 42 w 53"/>
                  <a:gd name="T31" fmla="*/ 221 h 254"/>
                  <a:gd name="T32" fmla="*/ 52 w 53"/>
                  <a:gd name="T33" fmla="*/ 230 h 254"/>
                  <a:gd name="T34" fmla="*/ 50 w 53"/>
                  <a:gd name="T35" fmla="*/ 231 h 254"/>
                  <a:gd name="T36" fmla="*/ 47 w 53"/>
                  <a:gd name="T37" fmla="*/ 233 h 254"/>
                  <a:gd name="T38" fmla="*/ 42 w 53"/>
                  <a:gd name="T39" fmla="*/ 231 h 254"/>
                  <a:gd name="T40" fmla="*/ 36 w 53"/>
                  <a:gd name="T41" fmla="*/ 228 h 254"/>
                  <a:gd name="T42" fmla="*/ 32 w 53"/>
                  <a:gd name="T43" fmla="*/ 227 h 254"/>
                  <a:gd name="T44" fmla="*/ 32 w 53"/>
                  <a:gd name="T45" fmla="*/ 234 h 254"/>
                  <a:gd name="T46" fmla="*/ 30 w 53"/>
                  <a:gd name="T47" fmla="*/ 234 h 254"/>
                  <a:gd name="T48" fmla="*/ 33 w 53"/>
                  <a:gd name="T49" fmla="*/ 240 h 254"/>
                  <a:gd name="T50" fmla="*/ 32 w 53"/>
                  <a:gd name="T51" fmla="*/ 251 h 254"/>
                  <a:gd name="T52" fmla="*/ 28 w 53"/>
                  <a:gd name="T53" fmla="*/ 253 h 254"/>
                  <a:gd name="T54" fmla="*/ 23 w 53"/>
                  <a:gd name="T55" fmla="*/ 244 h 254"/>
                  <a:gd name="T56" fmla="*/ 23 w 53"/>
                  <a:gd name="T57" fmla="*/ 237 h 254"/>
                  <a:gd name="T58" fmla="*/ 21 w 53"/>
                  <a:gd name="T59" fmla="*/ 237 h 254"/>
                  <a:gd name="T60" fmla="*/ 19 w 53"/>
                  <a:gd name="T61" fmla="*/ 179 h 254"/>
                  <a:gd name="T62" fmla="*/ 21 w 53"/>
                  <a:gd name="T63" fmla="*/ 174 h 254"/>
                  <a:gd name="T64" fmla="*/ 15 w 53"/>
                  <a:gd name="T65" fmla="*/ 135 h 254"/>
                  <a:gd name="T66" fmla="*/ 11 w 53"/>
                  <a:gd name="T67" fmla="*/ 134 h 254"/>
                  <a:gd name="T68" fmla="*/ 10 w 53"/>
                  <a:gd name="T69" fmla="*/ 93 h 254"/>
                  <a:gd name="T70" fmla="*/ 0 w 53"/>
                  <a:gd name="T71" fmla="*/ 89 h 254"/>
                  <a:gd name="T72" fmla="*/ 4 w 53"/>
                  <a:gd name="T73" fmla="*/ 46 h 254"/>
                  <a:gd name="T74" fmla="*/ 19 w 53"/>
                  <a:gd name="T75" fmla="*/ 34 h 254"/>
                  <a:gd name="T76" fmla="*/ 23 w 53"/>
                  <a:gd name="T77" fmla="*/ 30 h 254"/>
                  <a:gd name="T78" fmla="*/ 23 w 53"/>
                  <a:gd name="T79" fmla="*/ 25 h 254"/>
                  <a:gd name="T80" fmla="*/ 22 w 53"/>
                  <a:gd name="T81" fmla="*/ 22 h 254"/>
                  <a:gd name="T82" fmla="*/ 20 w 53"/>
                  <a:gd name="T83" fmla="*/ 20 h 254"/>
                  <a:gd name="T84" fmla="*/ 18 w 53"/>
                  <a:gd name="T85" fmla="*/ 17 h 254"/>
                  <a:gd name="T86" fmla="*/ 17 w 53"/>
                  <a:gd name="T87" fmla="*/ 14 h 254"/>
                  <a:gd name="T88" fmla="*/ 17 w 53"/>
                  <a:gd name="T89" fmla="*/ 12 h 254"/>
                  <a:gd name="T90" fmla="*/ 18 w 53"/>
                  <a:gd name="T91" fmla="*/ 8 h 254"/>
                  <a:gd name="T92" fmla="*/ 20 w 53"/>
                  <a:gd name="T93" fmla="*/ 5 h 254"/>
                  <a:gd name="T94" fmla="*/ 23 w 53"/>
                  <a:gd name="T95" fmla="*/ 2 h 254"/>
                  <a:gd name="T96" fmla="*/ 26 w 53"/>
                  <a:gd name="T97" fmla="*/ 0 h 254"/>
                  <a:gd name="T98" fmla="*/ 30 w 53"/>
                  <a:gd name="T99" fmla="*/ 0 h 254"/>
                  <a:gd name="T100" fmla="*/ 33 w 53"/>
                  <a:gd name="T101" fmla="*/ 1 h 254"/>
                  <a:gd name="T102" fmla="*/ 36 w 53"/>
                  <a:gd name="T103" fmla="*/ 2 h 254"/>
                  <a:gd name="T104" fmla="*/ 40 w 53"/>
                  <a:gd name="T105" fmla="*/ 5 h 254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53"/>
                  <a:gd name="T160" fmla="*/ 0 h 254"/>
                  <a:gd name="T161" fmla="*/ 53 w 53"/>
                  <a:gd name="T162" fmla="*/ 254 h 254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53" h="254">
                    <a:moveTo>
                      <a:pt x="40" y="5"/>
                    </a:moveTo>
                    <a:lnTo>
                      <a:pt x="40" y="12"/>
                    </a:lnTo>
                    <a:lnTo>
                      <a:pt x="40" y="14"/>
                    </a:lnTo>
                    <a:lnTo>
                      <a:pt x="42" y="18"/>
                    </a:lnTo>
                    <a:lnTo>
                      <a:pt x="40" y="20"/>
                    </a:lnTo>
                    <a:lnTo>
                      <a:pt x="41" y="22"/>
                    </a:lnTo>
                    <a:lnTo>
                      <a:pt x="39" y="29"/>
                    </a:lnTo>
                    <a:lnTo>
                      <a:pt x="39" y="30"/>
                    </a:lnTo>
                    <a:lnTo>
                      <a:pt x="48" y="37"/>
                    </a:lnTo>
                    <a:lnTo>
                      <a:pt x="52" y="89"/>
                    </a:lnTo>
                    <a:lnTo>
                      <a:pt x="47" y="98"/>
                    </a:lnTo>
                    <a:lnTo>
                      <a:pt x="49" y="127"/>
                    </a:lnTo>
                    <a:lnTo>
                      <a:pt x="46" y="129"/>
                    </a:lnTo>
                    <a:lnTo>
                      <a:pt x="44" y="174"/>
                    </a:lnTo>
                    <a:lnTo>
                      <a:pt x="42" y="219"/>
                    </a:lnTo>
                    <a:lnTo>
                      <a:pt x="42" y="221"/>
                    </a:lnTo>
                    <a:lnTo>
                      <a:pt x="52" y="230"/>
                    </a:lnTo>
                    <a:lnTo>
                      <a:pt x="50" y="231"/>
                    </a:lnTo>
                    <a:lnTo>
                      <a:pt x="47" y="233"/>
                    </a:lnTo>
                    <a:lnTo>
                      <a:pt x="42" y="231"/>
                    </a:lnTo>
                    <a:lnTo>
                      <a:pt x="36" y="228"/>
                    </a:lnTo>
                    <a:lnTo>
                      <a:pt x="32" y="227"/>
                    </a:lnTo>
                    <a:lnTo>
                      <a:pt x="32" y="234"/>
                    </a:lnTo>
                    <a:lnTo>
                      <a:pt x="30" y="234"/>
                    </a:lnTo>
                    <a:lnTo>
                      <a:pt x="33" y="240"/>
                    </a:lnTo>
                    <a:lnTo>
                      <a:pt x="32" y="251"/>
                    </a:lnTo>
                    <a:lnTo>
                      <a:pt x="28" y="253"/>
                    </a:lnTo>
                    <a:lnTo>
                      <a:pt x="23" y="244"/>
                    </a:lnTo>
                    <a:lnTo>
                      <a:pt x="23" y="237"/>
                    </a:lnTo>
                    <a:lnTo>
                      <a:pt x="21" y="237"/>
                    </a:lnTo>
                    <a:lnTo>
                      <a:pt x="19" y="179"/>
                    </a:lnTo>
                    <a:lnTo>
                      <a:pt x="21" y="174"/>
                    </a:lnTo>
                    <a:lnTo>
                      <a:pt x="15" y="135"/>
                    </a:lnTo>
                    <a:lnTo>
                      <a:pt x="11" y="134"/>
                    </a:lnTo>
                    <a:lnTo>
                      <a:pt x="10" y="93"/>
                    </a:lnTo>
                    <a:lnTo>
                      <a:pt x="0" y="89"/>
                    </a:lnTo>
                    <a:lnTo>
                      <a:pt x="4" y="46"/>
                    </a:lnTo>
                    <a:lnTo>
                      <a:pt x="19" y="34"/>
                    </a:lnTo>
                    <a:lnTo>
                      <a:pt x="23" y="30"/>
                    </a:lnTo>
                    <a:lnTo>
                      <a:pt x="23" y="25"/>
                    </a:lnTo>
                    <a:lnTo>
                      <a:pt x="22" y="22"/>
                    </a:lnTo>
                    <a:lnTo>
                      <a:pt x="20" y="20"/>
                    </a:lnTo>
                    <a:lnTo>
                      <a:pt x="18" y="17"/>
                    </a:lnTo>
                    <a:lnTo>
                      <a:pt x="17" y="14"/>
                    </a:lnTo>
                    <a:lnTo>
                      <a:pt x="17" y="12"/>
                    </a:lnTo>
                    <a:lnTo>
                      <a:pt x="18" y="8"/>
                    </a:lnTo>
                    <a:lnTo>
                      <a:pt x="20" y="5"/>
                    </a:lnTo>
                    <a:lnTo>
                      <a:pt x="23" y="2"/>
                    </a:lnTo>
                    <a:lnTo>
                      <a:pt x="26" y="0"/>
                    </a:lnTo>
                    <a:lnTo>
                      <a:pt x="30" y="0"/>
                    </a:lnTo>
                    <a:lnTo>
                      <a:pt x="33" y="1"/>
                    </a:lnTo>
                    <a:lnTo>
                      <a:pt x="36" y="2"/>
                    </a:lnTo>
                    <a:lnTo>
                      <a:pt x="40" y="5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89" name="Group 18"/>
            <p:cNvGrpSpPr>
              <a:grpSpLocks/>
            </p:cNvGrpSpPr>
            <p:nvPr/>
          </p:nvGrpSpPr>
          <p:grpSpPr bwMode="auto">
            <a:xfrm>
              <a:off x="283" y="2082"/>
              <a:ext cx="2415" cy="1059"/>
              <a:chOff x="2430" y="2042"/>
              <a:chExt cx="2415" cy="1059"/>
            </a:xfrm>
          </p:grpSpPr>
          <p:sp>
            <p:nvSpPr>
              <p:cNvPr id="32803" name="Freeform 19"/>
              <p:cNvSpPr>
                <a:spLocks/>
              </p:cNvSpPr>
              <p:nvPr/>
            </p:nvSpPr>
            <p:spPr bwMode="auto">
              <a:xfrm>
                <a:off x="4331" y="2124"/>
                <a:ext cx="210" cy="730"/>
              </a:xfrm>
              <a:custGeom>
                <a:avLst/>
                <a:gdLst>
                  <a:gd name="T0" fmla="*/ 81 w 210"/>
                  <a:gd name="T1" fmla="*/ 10 h 730"/>
                  <a:gd name="T2" fmla="*/ 70 w 210"/>
                  <a:gd name="T3" fmla="*/ 50 h 730"/>
                  <a:gd name="T4" fmla="*/ 77 w 210"/>
                  <a:gd name="T5" fmla="*/ 54 h 730"/>
                  <a:gd name="T6" fmla="*/ 84 w 210"/>
                  <a:gd name="T7" fmla="*/ 70 h 730"/>
                  <a:gd name="T8" fmla="*/ 94 w 210"/>
                  <a:gd name="T9" fmla="*/ 95 h 730"/>
                  <a:gd name="T10" fmla="*/ 84 w 210"/>
                  <a:gd name="T11" fmla="*/ 100 h 730"/>
                  <a:gd name="T12" fmla="*/ 37 w 210"/>
                  <a:gd name="T13" fmla="*/ 137 h 730"/>
                  <a:gd name="T14" fmla="*/ 7 w 210"/>
                  <a:gd name="T15" fmla="*/ 359 h 730"/>
                  <a:gd name="T16" fmla="*/ 0 w 210"/>
                  <a:gd name="T17" fmla="*/ 397 h 730"/>
                  <a:gd name="T18" fmla="*/ 13 w 210"/>
                  <a:gd name="T19" fmla="*/ 418 h 730"/>
                  <a:gd name="T20" fmla="*/ 22 w 210"/>
                  <a:gd name="T21" fmla="*/ 423 h 730"/>
                  <a:gd name="T22" fmla="*/ 22 w 210"/>
                  <a:gd name="T23" fmla="*/ 390 h 730"/>
                  <a:gd name="T24" fmla="*/ 22 w 210"/>
                  <a:gd name="T25" fmla="*/ 406 h 730"/>
                  <a:gd name="T26" fmla="*/ 33 w 210"/>
                  <a:gd name="T27" fmla="*/ 394 h 730"/>
                  <a:gd name="T28" fmla="*/ 40 w 210"/>
                  <a:gd name="T29" fmla="*/ 366 h 730"/>
                  <a:gd name="T30" fmla="*/ 68 w 210"/>
                  <a:gd name="T31" fmla="*/ 557 h 730"/>
                  <a:gd name="T32" fmla="*/ 81 w 210"/>
                  <a:gd name="T33" fmla="*/ 673 h 730"/>
                  <a:gd name="T34" fmla="*/ 74 w 210"/>
                  <a:gd name="T35" fmla="*/ 724 h 730"/>
                  <a:gd name="T36" fmla="*/ 108 w 210"/>
                  <a:gd name="T37" fmla="*/ 717 h 730"/>
                  <a:gd name="T38" fmla="*/ 98 w 210"/>
                  <a:gd name="T39" fmla="*/ 651 h 730"/>
                  <a:gd name="T40" fmla="*/ 111 w 210"/>
                  <a:gd name="T41" fmla="*/ 562 h 730"/>
                  <a:gd name="T42" fmla="*/ 115 w 210"/>
                  <a:gd name="T43" fmla="*/ 648 h 730"/>
                  <a:gd name="T44" fmla="*/ 121 w 210"/>
                  <a:gd name="T45" fmla="*/ 710 h 730"/>
                  <a:gd name="T46" fmla="*/ 149 w 210"/>
                  <a:gd name="T47" fmla="*/ 713 h 730"/>
                  <a:gd name="T48" fmla="*/ 159 w 210"/>
                  <a:gd name="T49" fmla="*/ 557 h 730"/>
                  <a:gd name="T50" fmla="*/ 171 w 210"/>
                  <a:gd name="T51" fmla="*/ 542 h 730"/>
                  <a:gd name="T52" fmla="*/ 203 w 210"/>
                  <a:gd name="T53" fmla="*/ 557 h 730"/>
                  <a:gd name="T54" fmla="*/ 186 w 210"/>
                  <a:gd name="T55" fmla="*/ 373 h 730"/>
                  <a:gd name="T56" fmla="*/ 189 w 210"/>
                  <a:gd name="T57" fmla="*/ 337 h 730"/>
                  <a:gd name="T58" fmla="*/ 186 w 210"/>
                  <a:gd name="T59" fmla="*/ 246 h 730"/>
                  <a:gd name="T60" fmla="*/ 139 w 210"/>
                  <a:gd name="T61" fmla="*/ 123 h 730"/>
                  <a:gd name="T62" fmla="*/ 139 w 210"/>
                  <a:gd name="T63" fmla="*/ 79 h 730"/>
                  <a:gd name="T64" fmla="*/ 149 w 210"/>
                  <a:gd name="T65" fmla="*/ 72 h 730"/>
                  <a:gd name="T66" fmla="*/ 159 w 210"/>
                  <a:gd name="T67" fmla="*/ 59 h 730"/>
                  <a:gd name="T68" fmla="*/ 152 w 210"/>
                  <a:gd name="T69" fmla="*/ 10 h 730"/>
                  <a:gd name="T70" fmla="*/ 126 w 210"/>
                  <a:gd name="T71" fmla="*/ 3 h 730"/>
                  <a:gd name="T72" fmla="*/ 106 w 210"/>
                  <a:gd name="T73" fmla="*/ 5 h 730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10"/>
                  <a:gd name="T112" fmla="*/ 0 h 730"/>
                  <a:gd name="T113" fmla="*/ 210 w 210"/>
                  <a:gd name="T114" fmla="*/ 730 h 730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10" h="730">
                    <a:moveTo>
                      <a:pt x="106" y="5"/>
                    </a:moveTo>
                    <a:lnTo>
                      <a:pt x="81" y="10"/>
                    </a:lnTo>
                    <a:lnTo>
                      <a:pt x="70" y="38"/>
                    </a:lnTo>
                    <a:lnTo>
                      <a:pt x="70" y="50"/>
                    </a:lnTo>
                    <a:lnTo>
                      <a:pt x="81" y="50"/>
                    </a:lnTo>
                    <a:lnTo>
                      <a:pt x="77" y="54"/>
                    </a:lnTo>
                    <a:lnTo>
                      <a:pt x="81" y="57"/>
                    </a:lnTo>
                    <a:lnTo>
                      <a:pt x="84" y="70"/>
                    </a:lnTo>
                    <a:lnTo>
                      <a:pt x="88" y="71"/>
                    </a:lnTo>
                    <a:lnTo>
                      <a:pt x="94" y="95"/>
                    </a:lnTo>
                    <a:lnTo>
                      <a:pt x="94" y="100"/>
                    </a:lnTo>
                    <a:lnTo>
                      <a:pt x="84" y="100"/>
                    </a:lnTo>
                    <a:lnTo>
                      <a:pt x="67" y="127"/>
                    </a:lnTo>
                    <a:lnTo>
                      <a:pt x="37" y="137"/>
                    </a:lnTo>
                    <a:lnTo>
                      <a:pt x="22" y="159"/>
                    </a:lnTo>
                    <a:lnTo>
                      <a:pt x="7" y="359"/>
                    </a:lnTo>
                    <a:lnTo>
                      <a:pt x="13" y="361"/>
                    </a:lnTo>
                    <a:lnTo>
                      <a:pt x="0" y="397"/>
                    </a:lnTo>
                    <a:lnTo>
                      <a:pt x="7" y="418"/>
                    </a:lnTo>
                    <a:lnTo>
                      <a:pt x="13" y="418"/>
                    </a:lnTo>
                    <a:lnTo>
                      <a:pt x="16" y="423"/>
                    </a:lnTo>
                    <a:lnTo>
                      <a:pt x="22" y="423"/>
                    </a:lnTo>
                    <a:lnTo>
                      <a:pt x="19" y="402"/>
                    </a:lnTo>
                    <a:lnTo>
                      <a:pt x="22" y="390"/>
                    </a:lnTo>
                    <a:lnTo>
                      <a:pt x="26" y="399"/>
                    </a:lnTo>
                    <a:lnTo>
                      <a:pt x="22" y="406"/>
                    </a:lnTo>
                    <a:lnTo>
                      <a:pt x="26" y="410"/>
                    </a:lnTo>
                    <a:lnTo>
                      <a:pt x="33" y="394"/>
                    </a:lnTo>
                    <a:lnTo>
                      <a:pt x="29" y="365"/>
                    </a:lnTo>
                    <a:lnTo>
                      <a:pt x="40" y="366"/>
                    </a:lnTo>
                    <a:lnTo>
                      <a:pt x="33" y="547"/>
                    </a:lnTo>
                    <a:lnTo>
                      <a:pt x="68" y="557"/>
                    </a:lnTo>
                    <a:lnTo>
                      <a:pt x="84" y="662"/>
                    </a:lnTo>
                    <a:lnTo>
                      <a:pt x="81" y="673"/>
                    </a:lnTo>
                    <a:lnTo>
                      <a:pt x="74" y="716"/>
                    </a:lnTo>
                    <a:lnTo>
                      <a:pt x="74" y="724"/>
                    </a:lnTo>
                    <a:lnTo>
                      <a:pt x="98" y="729"/>
                    </a:lnTo>
                    <a:lnTo>
                      <a:pt x="108" y="717"/>
                    </a:lnTo>
                    <a:lnTo>
                      <a:pt x="102" y="678"/>
                    </a:lnTo>
                    <a:lnTo>
                      <a:pt x="98" y="651"/>
                    </a:lnTo>
                    <a:lnTo>
                      <a:pt x="108" y="562"/>
                    </a:lnTo>
                    <a:lnTo>
                      <a:pt x="111" y="562"/>
                    </a:lnTo>
                    <a:lnTo>
                      <a:pt x="121" y="594"/>
                    </a:lnTo>
                    <a:lnTo>
                      <a:pt x="115" y="648"/>
                    </a:lnTo>
                    <a:lnTo>
                      <a:pt x="108" y="654"/>
                    </a:lnTo>
                    <a:lnTo>
                      <a:pt x="121" y="710"/>
                    </a:lnTo>
                    <a:lnTo>
                      <a:pt x="145" y="717"/>
                    </a:lnTo>
                    <a:lnTo>
                      <a:pt x="149" y="713"/>
                    </a:lnTo>
                    <a:lnTo>
                      <a:pt x="132" y="654"/>
                    </a:lnTo>
                    <a:lnTo>
                      <a:pt x="159" y="557"/>
                    </a:lnTo>
                    <a:lnTo>
                      <a:pt x="171" y="549"/>
                    </a:lnTo>
                    <a:lnTo>
                      <a:pt x="171" y="542"/>
                    </a:lnTo>
                    <a:lnTo>
                      <a:pt x="196" y="543"/>
                    </a:lnTo>
                    <a:lnTo>
                      <a:pt x="203" y="557"/>
                    </a:lnTo>
                    <a:lnTo>
                      <a:pt x="209" y="549"/>
                    </a:lnTo>
                    <a:lnTo>
                      <a:pt x="186" y="373"/>
                    </a:lnTo>
                    <a:lnTo>
                      <a:pt x="189" y="373"/>
                    </a:lnTo>
                    <a:lnTo>
                      <a:pt x="189" y="337"/>
                    </a:lnTo>
                    <a:lnTo>
                      <a:pt x="193" y="332"/>
                    </a:lnTo>
                    <a:lnTo>
                      <a:pt x="186" y="246"/>
                    </a:lnTo>
                    <a:lnTo>
                      <a:pt x="178" y="142"/>
                    </a:lnTo>
                    <a:lnTo>
                      <a:pt x="139" y="123"/>
                    </a:lnTo>
                    <a:lnTo>
                      <a:pt x="127" y="100"/>
                    </a:lnTo>
                    <a:lnTo>
                      <a:pt x="139" y="79"/>
                    </a:lnTo>
                    <a:lnTo>
                      <a:pt x="145" y="82"/>
                    </a:lnTo>
                    <a:lnTo>
                      <a:pt x="149" y="72"/>
                    </a:lnTo>
                    <a:lnTo>
                      <a:pt x="149" y="61"/>
                    </a:lnTo>
                    <a:lnTo>
                      <a:pt x="159" y="59"/>
                    </a:lnTo>
                    <a:lnTo>
                      <a:pt x="162" y="31"/>
                    </a:lnTo>
                    <a:lnTo>
                      <a:pt x="152" y="10"/>
                    </a:lnTo>
                    <a:lnTo>
                      <a:pt x="142" y="3"/>
                    </a:lnTo>
                    <a:lnTo>
                      <a:pt x="126" y="3"/>
                    </a:lnTo>
                    <a:lnTo>
                      <a:pt x="116" y="0"/>
                    </a:lnTo>
                    <a:lnTo>
                      <a:pt x="106" y="5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4" name="Freeform 20"/>
              <p:cNvSpPr>
                <a:spLocks/>
              </p:cNvSpPr>
              <p:nvPr/>
            </p:nvSpPr>
            <p:spPr bwMode="auto">
              <a:xfrm>
                <a:off x="3770" y="2168"/>
                <a:ext cx="211" cy="724"/>
              </a:xfrm>
              <a:custGeom>
                <a:avLst/>
                <a:gdLst>
                  <a:gd name="T0" fmla="*/ 133 w 211"/>
                  <a:gd name="T1" fmla="*/ 0 h 724"/>
                  <a:gd name="T2" fmla="*/ 87 w 211"/>
                  <a:gd name="T3" fmla="*/ 23 h 724"/>
                  <a:gd name="T4" fmla="*/ 86 w 211"/>
                  <a:gd name="T5" fmla="*/ 71 h 724"/>
                  <a:gd name="T6" fmla="*/ 63 w 211"/>
                  <a:gd name="T7" fmla="*/ 94 h 724"/>
                  <a:gd name="T8" fmla="*/ 15 w 211"/>
                  <a:gd name="T9" fmla="*/ 121 h 724"/>
                  <a:gd name="T10" fmla="*/ 7 w 211"/>
                  <a:gd name="T11" fmla="*/ 260 h 724"/>
                  <a:gd name="T12" fmla="*/ 39 w 211"/>
                  <a:gd name="T13" fmla="*/ 380 h 724"/>
                  <a:gd name="T14" fmla="*/ 73 w 211"/>
                  <a:gd name="T15" fmla="*/ 471 h 724"/>
                  <a:gd name="T16" fmla="*/ 66 w 211"/>
                  <a:gd name="T17" fmla="*/ 687 h 724"/>
                  <a:gd name="T18" fmla="*/ 72 w 211"/>
                  <a:gd name="T19" fmla="*/ 696 h 724"/>
                  <a:gd name="T20" fmla="*/ 105 w 211"/>
                  <a:gd name="T21" fmla="*/ 719 h 724"/>
                  <a:gd name="T22" fmla="*/ 123 w 211"/>
                  <a:gd name="T23" fmla="*/ 723 h 724"/>
                  <a:gd name="T24" fmla="*/ 135 w 211"/>
                  <a:gd name="T25" fmla="*/ 717 h 724"/>
                  <a:gd name="T26" fmla="*/ 128 w 211"/>
                  <a:gd name="T27" fmla="*/ 705 h 724"/>
                  <a:gd name="T28" fmla="*/ 112 w 211"/>
                  <a:gd name="T29" fmla="*/ 687 h 724"/>
                  <a:gd name="T30" fmla="*/ 119 w 211"/>
                  <a:gd name="T31" fmla="*/ 680 h 724"/>
                  <a:gd name="T32" fmla="*/ 161 w 211"/>
                  <a:gd name="T33" fmla="*/ 694 h 724"/>
                  <a:gd name="T34" fmla="*/ 164 w 211"/>
                  <a:gd name="T35" fmla="*/ 685 h 724"/>
                  <a:gd name="T36" fmla="*/ 161 w 211"/>
                  <a:gd name="T37" fmla="*/ 676 h 724"/>
                  <a:gd name="T38" fmla="*/ 148 w 211"/>
                  <a:gd name="T39" fmla="*/ 663 h 724"/>
                  <a:gd name="T40" fmla="*/ 162 w 211"/>
                  <a:gd name="T41" fmla="*/ 592 h 724"/>
                  <a:gd name="T42" fmla="*/ 176 w 211"/>
                  <a:gd name="T43" fmla="*/ 396 h 724"/>
                  <a:gd name="T44" fmla="*/ 183 w 211"/>
                  <a:gd name="T45" fmla="*/ 357 h 724"/>
                  <a:gd name="T46" fmla="*/ 171 w 211"/>
                  <a:gd name="T47" fmla="*/ 279 h 724"/>
                  <a:gd name="T48" fmla="*/ 181 w 211"/>
                  <a:gd name="T49" fmla="*/ 278 h 724"/>
                  <a:gd name="T50" fmla="*/ 189 w 211"/>
                  <a:gd name="T51" fmla="*/ 275 h 724"/>
                  <a:gd name="T52" fmla="*/ 197 w 211"/>
                  <a:gd name="T53" fmla="*/ 270 h 724"/>
                  <a:gd name="T54" fmla="*/ 203 w 211"/>
                  <a:gd name="T55" fmla="*/ 264 h 724"/>
                  <a:gd name="T56" fmla="*/ 210 w 211"/>
                  <a:gd name="T57" fmla="*/ 254 h 724"/>
                  <a:gd name="T58" fmla="*/ 204 w 211"/>
                  <a:gd name="T59" fmla="*/ 215 h 724"/>
                  <a:gd name="T60" fmla="*/ 154 w 211"/>
                  <a:gd name="T61" fmla="*/ 124 h 724"/>
                  <a:gd name="T62" fmla="*/ 135 w 211"/>
                  <a:gd name="T63" fmla="*/ 97 h 724"/>
                  <a:gd name="T64" fmla="*/ 157 w 211"/>
                  <a:gd name="T65" fmla="*/ 80 h 724"/>
                  <a:gd name="T66" fmla="*/ 159 w 211"/>
                  <a:gd name="T67" fmla="*/ 76 h 724"/>
                  <a:gd name="T68" fmla="*/ 166 w 211"/>
                  <a:gd name="T69" fmla="*/ 68 h 724"/>
                  <a:gd name="T70" fmla="*/ 165 w 211"/>
                  <a:gd name="T71" fmla="*/ 48 h 724"/>
                  <a:gd name="T72" fmla="*/ 168 w 211"/>
                  <a:gd name="T73" fmla="*/ 25 h 724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11"/>
                  <a:gd name="T112" fmla="*/ 0 h 724"/>
                  <a:gd name="T113" fmla="*/ 211 w 211"/>
                  <a:gd name="T114" fmla="*/ 724 h 724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11" h="724">
                    <a:moveTo>
                      <a:pt x="158" y="9"/>
                    </a:moveTo>
                    <a:lnTo>
                      <a:pt x="133" y="0"/>
                    </a:lnTo>
                    <a:lnTo>
                      <a:pt x="105" y="4"/>
                    </a:lnTo>
                    <a:lnTo>
                      <a:pt x="87" y="23"/>
                    </a:lnTo>
                    <a:lnTo>
                      <a:pt x="80" y="45"/>
                    </a:lnTo>
                    <a:lnTo>
                      <a:pt x="86" y="71"/>
                    </a:lnTo>
                    <a:lnTo>
                      <a:pt x="76" y="87"/>
                    </a:lnTo>
                    <a:lnTo>
                      <a:pt x="63" y="94"/>
                    </a:lnTo>
                    <a:lnTo>
                      <a:pt x="26" y="110"/>
                    </a:lnTo>
                    <a:lnTo>
                      <a:pt x="15" y="121"/>
                    </a:lnTo>
                    <a:lnTo>
                      <a:pt x="0" y="236"/>
                    </a:lnTo>
                    <a:lnTo>
                      <a:pt x="7" y="260"/>
                    </a:lnTo>
                    <a:lnTo>
                      <a:pt x="45" y="270"/>
                    </a:lnTo>
                    <a:lnTo>
                      <a:pt x="39" y="380"/>
                    </a:lnTo>
                    <a:lnTo>
                      <a:pt x="66" y="390"/>
                    </a:lnTo>
                    <a:lnTo>
                      <a:pt x="73" y="471"/>
                    </a:lnTo>
                    <a:lnTo>
                      <a:pt x="67" y="610"/>
                    </a:lnTo>
                    <a:lnTo>
                      <a:pt x="66" y="687"/>
                    </a:lnTo>
                    <a:lnTo>
                      <a:pt x="72" y="689"/>
                    </a:lnTo>
                    <a:lnTo>
                      <a:pt x="72" y="696"/>
                    </a:lnTo>
                    <a:lnTo>
                      <a:pt x="93" y="710"/>
                    </a:lnTo>
                    <a:lnTo>
                      <a:pt x="105" y="719"/>
                    </a:lnTo>
                    <a:lnTo>
                      <a:pt x="113" y="723"/>
                    </a:lnTo>
                    <a:lnTo>
                      <a:pt x="123" y="723"/>
                    </a:lnTo>
                    <a:lnTo>
                      <a:pt x="133" y="720"/>
                    </a:lnTo>
                    <a:lnTo>
                      <a:pt x="135" y="717"/>
                    </a:lnTo>
                    <a:lnTo>
                      <a:pt x="133" y="711"/>
                    </a:lnTo>
                    <a:lnTo>
                      <a:pt x="128" y="705"/>
                    </a:lnTo>
                    <a:lnTo>
                      <a:pt x="121" y="695"/>
                    </a:lnTo>
                    <a:lnTo>
                      <a:pt x="112" y="687"/>
                    </a:lnTo>
                    <a:lnTo>
                      <a:pt x="119" y="689"/>
                    </a:lnTo>
                    <a:lnTo>
                      <a:pt x="119" y="680"/>
                    </a:lnTo>
                    <a:lnTo>
                      <a:pt x="148" y="694"/>
                    </a:lnTo>
                    <a:lnTo>
                      <a:pt x="161" y="694"/>
                    </a:lnTo>
                    <a:lnTo>
                      <a:pt x="164" y="689"/>
                    </a:lnTo>
                    <a:lnTo>
                      <a:pt x="164" y="685"/>
                    </a:lnTo>
                    <a:lnTo>
                      <a:pt x="163" y="680"/>
                    </a:lnTo>
                    <a:lnTo>
                      <a:pt x="161" y="676"/>
                    </a:lnTo>
                    <a:lnTo>
                      <a:pt x="153" y="669"/>
                    </a:lnTo>
                    <a:lnTo>
                      <a:pt x="148" y="663"/>
                    </a:lnTo>
                    <a:lnTo>
                      <a:pt x="155" y="661"/>
                    </a:lnTo>
                    <a:lnTo>
                      <a:pt x="162" y="592"/>
                    </a:lnTo>
                    <a:lnTo>
                      <a:pt x="165" y="484"/>
                    </a:lnTo>
                    <a:lnTo>
                      <a:pt x="176" y="396"/>
                    </a:lnTo>
                    <a:lnTo>
                      <a:pt x="180" y="371"/>
                    </a:lnTo>
                    <a:lnTo>
                      <a:pt x="183" y="357"/>
                    </a:lnTo>
                    <a:lnTo>
                      <a:pt x="174" y="303"/>
                    </a:lnTo>
                    <a:lnTo>
                      <a:pt x="171" y="279"/>
                    </a:lnTo>
                    <a:lnTo>
                      <a:pt x="177" y="282"/>
                    </a:lnTo>
                    <a:lnTo>
                      <a:pt x="181" y="278"/>
                    </a:lnTo>
                    <a:lnTo>
                      <a:pt x="183" y="278"/>
                    </a:lnTo>
                    <a:lnTo>
                      <a:pt x="189" y="275"/>
                    </a:lnTo>
                    <a:lnTo>
                      <a:pt x="195" y="276"/>
                    </a:lnTo>
                    <a:lnTo>
                      <a:pt x="197" y="270"/>
                    </a:lnTo>
                    <a:lnTo>
                      <a:pt x="201" y="269"/>
                    </a:lnTo>
                    <a:lnTo>
                      <a:pt x="203" y="264"/>
                    </a:lnTo>
                    <a:lnTo>
                      <a:pt x="207" y="260"/>
                    </a:lnTo>
                    <a:lnTo>
                      <a:pt x="210" y="254"/>
                    </a:lnTo>
                    <a:lnTo>
                      <a:pt x="199" y="230"/>
                    </a:lnTo>
                    <a:lnTo>
                      <a:pt x="204" y="215"/>
                    </a:lnTo>
                    <a:lnTo>
                      <a:pt x="184" y="230"/>
                    </a:lnTo>
                    <a:lnTo>
                      <a:pt x="154" y="124"/>
                    </a:lnTo>
                    <a:lnTo>
                      <a:pt x="130" y="102"/>
                    </a:lnTo>
                    <a:lnTo>
                      <a:pt x="135" y="97"/>
                    </a:lnTo>
                    <a:lnTo>
                      <a:pt x="155" y="94"/>
                    </a:lnTo>
                    <a:lnTo>
                      <a:pt x="157" y="80"/>
                    </a:lnTo>
                    <a:lnTo>
                      <a:pt x="151" y="77"/>
                    </a:lnTo>
                    <a:lnTo>
                      <a:pt x="159" y="76"/>
                    </a:lnTo>
                    <a:lnTo>
                      <a:pt x="158" y="71"/>
                    </a:lnTo>
                    <a:lnTo>
                      <a:pt x="166" y="68"/>
                    </a:lnTo>
                    <a:lnTo>
                      <a:pt x="160" y="50"/>
                    </a:lnTo>
                    <a:lnTo>
                      <a:pt x="165" y="48"/>
                    </a:lnTo>
                    <a:lnTo>
                      <a:pt x="162" y="25"/>
                    </a:lnTo>
                    <a:lnTo>
                      <a:pt x="168" y="25"/>
                    </a:lnTo>
                    <a:lnTo>
                      <a:pt x="158" y="9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5" name="Freeform 21"/>
              <p:cNvSpPr>
                <a:spLocks/>
              </p:cNvSpPr>
              <p:nvPr/>
            </p:nvSpPr>
            <p:spPr bwMode="auto">
              <a:xfrm>
                <a:off x="3358" y="2126"/>
                <a:ext cx="156" cy="691"/>
              </a:xfrm>
              <a:custGeom>
                <a:avLst/>
                <a:gdLst>
                  <a:gd name="T0" fmla="*/ 118 w 156"/>
                  <a:gd name="T1" fmla="*/ 14 h 691"/>
                  <a:gd name="T2" fmla="*/ 118 w 156"/>
                  <a:gd name="T3" fmla="*/ 31 h 691"/>
                  <a:gd name="T4" fmla="*/ 116 w 156"/>
                  <a:gd name="T5" fmla="*/ 36 h 691"/>
                  <a:gd name="T6" fmla="*/ 123 w 156"/>
                  <a:gd name="T7" fmla="*/ 50 h 691"/>
                  <a:gd name="T8" fmla="*/ 118 w 156"/>
                  <a:gd name="T9" fmla="*/ 53 h 691"/>
                  <a:gd name="T10" fmla="*/ 120 w 156"/>
                  <a:gd name="T11" fmla="*/ 59 h 691"/>
                  <a:gd name="T12" fmla="*/ 115 w 156"/>
                  <a:gd name="T13" fmla="*/ 77 h 691"/>
                  <a:gd name="T14" fmla="*/ 115 w 156"/>
                  <a:gd name="T15" fmla="*/ 82 h 691"/>
                  <a:gd name="T16" fmla="*/ 142 w 156"/>
                  <a:gd name="T17" fmla="*/ 100 h 691"/>
                  <a:gd name="T18" fmla="*/ 155 w 156"/>
                  <a:gd name="T19" fmla="*/ 242 h 691"/>
                  <a:gd name="T20" fmla="*/ 138 w 156"/>
                  <a:gd name="T21" fmla="*/ 268 h 691"/>
                  <a:gd name="T22" fmla="*/ 145 w 156"/>
                  <a:gd name="T23" fmla="*/ 344 h 691"/>
                  <a:gd name="T24" fmla="*/ 133 w 156"/>
                  <a:gd name="T25" fmla="*/ 353 h 691"/>
                  <a:gd name="T26" fmla="*/ 129 w 156"/>
                  <a:gd name="T27" fmla="*/ 474 h 691"/>
                  <a:gd name="T28" fmla="*/ 121 w 156"/>
                  <a:gd name="T29" fmla="*/ 596 h 691"/>
                  <a:gd name="T30" fmla="*/ 124 w 156"/>
                  <a:gd name="T31" fmla="*/ 603 h 691"/>
                  <a:gd name="T32" fmla="*/ 151 w 156"/>
                  <a:gd name="T33" fmla="*/ 627 h 691"/>
                  <a:gd name="T34" fmla="*/ 148 w 156"/>
                  <a:gd name="T35" fmla="*/ 631 h 691"/>
                  <a:gd name="T36" fmla="*/ 138 w 156"/>
                  <a:gd name="T37" fmla="*/ 635 h 691"/>
                  <a:gd name="T38" fmla="*/ 122 w 156"/>
                  <a:gd name="T39" fmla="*/ 631 h 691"/>
                  <a:gd name="T40" fmla="*/ 107 w 156"/>
                  <a:gd name="T41" fmla="*/ 622 h 691"/>
                  <a:gd name="T42" fmla="*/ 94 w 156"/>
                  <a:gd name="T43" fmla="*/ 617 h 691"/>
                  <a:gd name="T44" fmla="*/ 94 w 156"/>
                  <a:gd name="T45" fmla="*/ 638 h 691"/>
                  <a:gd name="T46" fmla="*/ 88 w 156"/>
                  <a:gd name="T47" fmla="*/ 639 h 691"/>
                  <a:gd name="T48" fmla="*/ 97 w 156"/>
                  <a:gd name="T49" fmla="*/ 656 h 691"/>
                  <a:gd name="T50" fmla="*/ 93 w 156"/>
                  <a:gd name="T51" fmla="*/ 686 h 691"/>
                  <a:gd name="T52" fmla="*/ 84 w 156"/>
                  <a:gd name="T53" fmla="*/ 690 h 691"/>
                  <a:gd name="T54" fmla="*/ 67 w 156"/>
                  <a:gd name="T55" fmla="*/ 665 h 691"/>
                  <a:gd name="T56" fmla="*/ 67 w 156"/>
                  <a:gd name="T57" fmla="*/ 648 h 691"/>
                  <a:gd name="T58" fmla="*/ 62 w 156"/>
                  <a:gd name="T59" fmla="*/ 646 h 691"/>
                  <a:gd name="T60" fmla="*/ 55 w 156"/>
                  <a:gd name="T61" fmla="*/ 489 h 691"/>
                  <a:gd name="T62" fmla="*/ 62 w 156"/>
                  <a:gd name="T63" fmla="*/ 474 h 691"/>
                  <a:gd name="T64" fmla="*/ 44 w 156"/>
                  <a:gd name="T65" fmla="*/ 368 h 691"/>
                  <a:gd name="T66" fmla="*/ 33 w 156"/>
                  <a:gd name="T67" fmla="*/ 364 h 691"/>
                  <a:gd name="T68" fmla="*/ 29 w 156"/>
                  <a:gd name="T69" fmla="*/ 255 h 691"/>
                  <a:gd name="T70" fmla="*/ 0 w 156"/>
                  <a:gd name="T71" fmla="*/ 242 h 691"/>
                  <a:gd name="T72" fmla="*/ 12 w 156"/>
                  <a:gd name="T73" fmla="*/ 124 h 691"/>
                  <a:gd name="T74" fmla="*/ 56 w 156"/>
                  <a:gd name="T75" fmla="*/ 91 h 691"/>
                  <a:gd name="T76" fmla="*/ 68 w 156"/>
                  <a:gd name="T77" fmla="*/ 81 h 691"/>
                  <a:gd name="T78" fmla="*/ 68 w 156"/>
                  <a:gd name="T79" fmla="*/ 69 h 691"/>
                  <a:gd name="T80" fmla="*/ 64 w 156"/>
                  <a:gd name="T81" fmla="*/ 61 h 691"/>
                  <a:gd name="T82" fmla="*/ 59 w 156"/>
                  <a:gd name="T83" fmla="*/ 55 h 691"/>
                  <a:gd name="T84" fmla="*/ 54 w 156"/>
                  <a:gd name="T85" fmla="*/ 46 h 691"/>
                  <a:gd name="T86" fmla="*/ 51 w 156"/>
                  <a:gd name="T87" fmla="*/ 39 h 691"/>
                  <a:gd name="T88" fmla="*/ 51 w 156"/>
                  <a:gd name="T89" fmla="*/ 30 h 691"/>
                  <a:gd name="T90" fmla="*/ 54 w 156"/>
                  <a:gd name="T91" fmla="*/ 22 h 691"/>
                  <a:gd name="T92" fmla="*/ 60 w 156"/>
                  <a:gd name="T93" fmla="*/ 12 h 691"/>
                  <a:gd name="T94" fmla="*/ 68 w 156"/>
                  <a:gd name="T95" fmla="*/ 5 h 691"/>
                  <a:gd name="T96" fmla="*/ 77 w 156"/>
                  <a:gd name="T97" fmla="*/ 1 h 691"/>
                  <a:gd name="T98" fmla="*/ 87 w 156"/>
                  <a:gd name="T99" fmla="*/ 0 h 691"/>
                  <a:gd name="T100" fmla="*/ 97 w 156"/>
                  <a:gd name="T101" fmla="*/ 2 h 691"/>
                  <a:gd name="T102" fmla="*/ 107 w 156"/>
                  <a:gd name="T103" fmla="*/ 5 h 691"/>
                  <a:gd name="T104" fmla="*/ 118 w 156"/>
                  <a:gd name="T105" fmla="*/ 14 h 691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56"/>
                  <a:gd name="T160" fmla="*/ 0 h 691"/>
                  <a:gd name="T161" fmla="*/ 156 w 156"/>
                  <a:gd name="T162" fmla="*/ 691 h 691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56" h="691">
                    <a:moveTo>
                      <a:pt x="118" y="14"/>
                    </a:moveTo>
                    <a:lnTo>
                      <a:pt x="118" y="31"/>
                    </a:lnTo>
                    <a:lnTo>
                      <a:pt x="116" y="36"/>
                    </a:lnTo>
                    <a:lnTo>
                      <a:pt x="123" y="50"/>
                    </a:lnTo>
                    <a:lnTo>
                      <a:pt x="118" y="53"/>
                    </a:lnTo>
                    <a:lnTo>
                      <a:pt x="120" y="59"/>
                    </a:lnTo>
                    <a:lnTo>
                      <a:pt x="115" y="77"/>
                    </a:lnTo>
                    <a:lnTo>
                      <a:pt x="115" y="82"/>
                    </a:lnTo>
                    <a:lnTo>
                      <a:pt x="142" y="100"/>
                    </a:lnTo>
                    <a:lnTo>
                      <a:pt x="155" y="242"/>
                    </a:lnTo>
                    <a:lnTo>
                      <a:pt x="138" y="268"/>
                    </a:lnTo>
                    <a:lnTo>
                      <a:pt x="145" y="344"/>
                    </a:lnTo>
                    <a:lnTo>
                      <a:pt x="133" y="353"/>
                    </a:lnTo>
                    <a:lnTo>
                      <a:pt x="129" y="474"/>
                    </a:lnTo>
                    <a:lnTo>
                      <a:pt x="121" y="596"/>
                    </a:lnTo>
                    <a:lnTo>
                      <a:pt x="124" y="603"/>
                    </a:lnTo>
                    <a:lnTo>
                      <a:pt x="151" y="627"/>
                    </a:lnTo>
                    <a:lnTo>
                      <a:pt x="148" y="631"/>
                    </a:lnTo>
                    <a:lnTo>
                      <a:pt x="138" y="635"/>
                    </a:lnTo>
                    <a:lnTo>
                      <a:pt x="122" y="631"/>
                    </a:lnTo>
                    <a:lnTo>
                      <a:pt x="107" y="622"/>
                    </a:lnTo>
                    <a:lnTo>
                      <a:pt x="94" y="617"/>
                    </a:lnTo>
                    <a:lnTo>
                      <a:pt x="94" y="638"/>
                    </a:lnTo>
                    <a:lnTo>
                      <a:pt x="88" y="639"/>
                    </a:lnTo>
                    <a:lnTo>
                      <a:pt x="97" y="656"/>
                    </a:lnTo>
                    <a:lnTo>
                      <a:pt x="93" y="686"/>
                    </a:lnTo>
                    <a:lnTo>
                      <a:pt x="84" y="690"/>
                    </a:lnTo>
                    <a:lnTo>
                      <a:pt x="67" y="665"/>
                    </a:lnTo>
                    <a:lnTo>
                      <a:pt x="67" y="648"/>
                    </a:lnTo>
                    <a:lnTo>
                      <a:pt x="62" y="646"/>
                    </a:lnTo>
                    <a:lnTo>
                      <a:pt x="55" y="489"/>
                    </a:lnTo>
                    <a:lnTo>
                      <a:pt x="62" y="474"/>
                    </a:lnTo>
                    <a:lnTo>
                      <a:pt x="44" y="368"/>
                    </a:lnTo>
                    <a:lnTo>
                      <a:pt x="33" y="364"/>
                    </a:lnTo>
                    <a:lnTo>
                      <a:pt x="29" y="255"/>
                    </a:lnTo>
                    <a:lnTo>
                      <a:pt x="0" y="242"/>
                    </a:lnTo>
                    <a:lnTo>
                      <a:pt x="12" y="124"/>
                    </a:lnTo>
                    <a:lnTo>
                      <a:pt x="56" y="91"/>
                    </a:lnTo>
                    <a:lnTo>
                      <a:pt x="68" y="81"/>
                    </a:lnTo>
                    <a:lnTo>
                      <a:pt x="68" y="69"/>
                    </a:lnTo>
                    <a:lnTo>
                      <a:pt x="64" y="61"/>
                    </a:lnTo>
                    <a:lnTo>
                      <a:pt x="59" y="55"/>
                    </a:lnTo>
                    <a:lnTo>
                      <a:pt x="54" y="46"/>
                    </a:lnTo>
                    <a:lnTo>
                      <a:pt x="51" y="39"/>
                    </a:lnTo>
                    <a:lnTo>
                      <a:pt x="51" y="30"/>
                    </a:lnTo>
                    <a:lnTo>
                      <a:pt x="54" y="22"/>
                    </a:lnTo>
                    <a:lnTo>
                      <a:pt x="60" y="12"/>
                    </a:lnTo>
                    <a:lnTo>
                      <a:pt x="68" y="5"/>
                    </a:lnTo>
                    <a:lnTo>
                      <a:pt x="77" y="1"/>
                    </a:lnTo>
                    <a:lnTo>
                      <a:pt x="87" y="0"/>
                    </a:lnTo>
                    <a:lnTo>
                      <a:pt x="97" y="2"/>
                    </a:lnTo>
                    <a:lnTo>
                      <a:pt x="107" y="5"/>
                    </a:lnTo>
                    <a:lnTo>
                      <a:pt x="118" y="14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6" name="Freeform 22"/>
              <p:cNvSpPr>
                <a:spLocks/>
              </p:cNvSpPr>
              <p:nvPr/>
            </p:nvSpPr>
            <p:spPr bwMode="auto">
              <a:xfrm>
                <a:off x="3002" y="2119"/>
                <a:ext cx="185" cy="628"/>
              </a:xfrm>
              <a:custGeom>
                <a:avLst/>
                <a:gdLst>
                  <a:gd name="T0" fmla="*/ 112 w 185"/>
                  <a:gd name="T1" fmla="*/ 8 h 628"/>
                  <a:gd name="T2" fmla="*/ 149 w 185"/>
                  <a:gd name="T3" fmla="*/ 0 h 628"/>
                  <a:gd name="T4" fmla="*/ 162 w 185"/>
                  <a:gd name="T5" fmla="*/ 15 h 628"/>
                  <a:gd name="T6" fmla="*/ 169 w 185"/>
                  <a:gd name="T7" fmla="*/ 10 h 628"/>
                  <a:gd name="T8" fmla="*/ 178 w 185"/>
                  <a:gd name="T9" fmla="*/ 38 h 628"/>
                  <a:gd name="T10" fmla="*/ 158 w 185"/>
                  <a:gd name="T11" fmla="*/ 55 h 628"/>
                  <a:gd name="T12" fmla="*/ 157 w 185"/>
                  <a:gd name="T13" fmla="*/ 69 h 628"/>
                  <a:gd name="T14" fmla="*/ 152 w 185"/>
                  <a:gd name="T15" fmla="*/ 71 h 628"/>
                  <a:gd name="T16" fmla="*/ 149 w 185"/>
                  <a:gd name="T17" fmla="*/ 85 h 628"/>
                  <a:gd name="T18" fmla="*/ 134 w 185"/>
                  <a:gd name="T19" fmla="*/ 88 h 628"/>
                  <a:gd name="T20" fmla="*/ 134 w 185"/>
                  <a:gd name="T21" fmla="*/ 94 h 628"/>
                  <a:gd name="T22" fmla="*/ 158 w 185"/>
                  <a:gd name="T23" fmla="*/ 112 h 628"/>
                  <a:gd name="T24" fmla="*/ 178 w 185"/>
                  <a:gd name="T25" fmla="*/ 202 h 628"/>
                  <a:gd name="T26" fmla="*/ 162 w 185"/>
                  <a:gd name="T27" fmla="*/ 226 h 628"/>
                  <a:gd name="T28" fmla="*/ 162 w 185"/>
                  <a:gd name="T29" fmla="*/ 390 h 628"/>
                  <a:gd name="T30" fmla="*/ 143 w 185"/>
                  <a:gd name="T31" fmla="*/ 397 h 628"/>
                  <a:gd name="T32" fmla="*/ 140 w 185"/>
                  <a:gd name="T33" fmla="*/ 423 h 628"/>
                  <a:gd name="T34" fmla="*/ 132 w 185"/>
                  <a:gd name="T35" fmla="*/ 493 h 628"/>
                  <a:gd name="T36" fmla="*/ 132 w 185"/>
                  <a:gd name="T37" fmla="*/ 530 h 628"/>
                  <a:gd name="T38" fmla="*/ 162 w 185"/>
                  <a:gd name="T39" fmla="*/ 553 h 628"/>
                  <a:gd name="T40" fmla="*/ 184 w 185"/>
                  <a:gd name="T41" fmla="*/ 565 h 628"/>
                  <a:gd name="T42" fmla="*/ 184 w 185"/>
                  <a:gd name="T43" fmla="*/ 572 h 628"/>
                  <a:gd name="T44" fmla="*/ 138 w 185"/>
                  <a:gd name="T45" fmla="*/ 561 h 628"/>
                  <a:gd name="T46" fmla="*/ 132 w 185"/>
                  <a:gd name="T47" fmla="*/ 554 h 628"/>
                  <a:gd name="T48" fmla="*/ 127 w 185"/>
                  <a:gd name="T49" fmla="*/ 561 h 628"/>
                  <a:gd name="T50" fmla="*/ 123 w 185"/>
                  <a:gd name="T51" fmla="*/ 561 h 628"/>
                  <a:gd name="T52" fmla="*/ 117 w 185"/>
                  <a:gd name="T53" fmla="*/ 535 h 628"/>
                  <a:gd name="T54" fmla="*/ 112 w 185"/>
                  <a:gd name="T55" fmla="*/ 416 h 628"/>
                  <a:gd name="T56" fmla="*/ 103 w 185"/>
                  <a:gd name="T57" fmla="*/ 416 h 628"/>
                  <a:gd name="T58" fmla="*/ 77 w 185"/>
                  <a:gd name="T59" fmla="*/ 521 h 628"/>
                  <a:gd name="T60" fmla="*/ 77 w 185"/>
                  <a:gd name="T61" fmla="*/ 587 h 628"/>
                  <a:gd name="T62" fmla="*/ 66 w 185"/>
                  <a:gd name="T63" fmla="*/ 619 h 628"/>
                  <a:gd name="T64" fmla="*/ 57 w 185"/>
                  <a:gd name="T65" fmla="*/ 627 h 628"/>
                  <a:gd name="T66" fmla="*/ 51 w 185"/>
                  <a:gd name="T67" fmla="*/ 609 h 628"/>
                  <a:gd name="T68" fmla="*/ 58 w 185"/>
                  <a:gd name="T69" fmla="*/ 590 h 628"/>
                  <a:gd name="T70" fmla="*/ 66 w 185"/>
                  <a:gd name="T71" fmla="*/ 550 h 628"/>
                  <a:gd name="T72" fmla="*/ 68 w 185"/>
                  <a:gd name="T73" fmla="*/ 399 h 628"/>
                  <a:gd name="T74" fmla="*/ 77 w 185"/>
                  <a:gd name="T75" fmla="*/ 252 h 628"/>
                  <a:gd name="T76" fmla="*/ 61 w 185"/>
                  <a:gd name="T77" fmla="*/ 240 h 628"/>
                  <a:gd name="T78" fmla="*/ 61 w 185"/>
                  <a:gd name="T79" fmla="*/ 218 h 628"/>
                  <a:gd name="T80" fmla="*/ 61 w 185"/>
                  <a:gd name="T81" fmla="*/ 179 h 628"/>
                  <a:gd name="T82" fmla="*/ 40 w 185"/>
                  <a:gd name="T83" fmla="*/ 189 h 628"/>
                  <a:gd name="T84" fmla="*/ 58 w 185"/>
                  <a:gd name="T85" fmla="*/ 214 h 628"/>
                  <a:gd name="T86" fmla="*/ 58 w 185"/>
                  <a:gd name="T87" fmla="*/ 237 h 628"/>
                  <a:gd name="T88" fmla="*/ 39 w 185"/>
                  <a:gd name="T89" fmla="*/ 222 h 628"/>
                  <a:gd name="T90" fmla="*/ 29 w 185"/>
                  <a:gd name="T91" fmla="*/ 208 h 628"/>
                  <a:gd name="T92" fmla="*/ 20 w 185"/>
                  <a:gd name="T93" fmla="*/ 211 h 628"/>
                  <a:gd name="T94" fmla="*/ 0 w 185"/>
                  <a:gd name="T95" fmla="*/ 187 h 628"/>
                  <a:gd name="T96" fmla="*/ 0 w 185"/>
                  <a:gd name="T97" fmla="*/ 179 h 628"/>
                  <a:gd name="T98" fmla="*/ 10 w 185"/>
                  <a:gd name="T99" fmla="*/ 175 h 628"/>
                  <a:gd name="T100" fmla="*/ 34 w 185"/>
                  <a:gd name="T101" fmla="*/ 147 h 628"/>
                  <a:gd name="T102" fmla="*/ 58 w 185"/>
                  <a:gd name="T103" fmla="*/ 123 h 628"/>
                  <a:gd name="T104" fmla="*/ 89 w 185"/>
                  <a:gd name="T105" fmla="*/ 95 h 628"/>
                  <a:gd name="T106" fmla="*/ 112 w 185"/>
                  <a:gd name="T107" fmla="*/ 86 h 628"/>
                  <a:gd name="T108" fmla="*/ 112 w 185"/>
                  <a:gd name="T109" fmla="*/ 66 h 628"/>
                  <a:gd name="T110" fmla="*/ 103 w 185"/>
                  <a:gd name="T111" fmla="*/ 56 h 628"/>
                  <a:gd name="T112" fmla="*/ 103 w 185"/>
                  <a:gd name="T113" fmla="*/ 31 h 628"/>
                  <a:gd name="T114" fmla="*/ 97 w 185"/>
                  <a:gd name="T115" fmla="*/ 26 h 628"/>
                  <a:gd name="T116" fmla="*/ 112 w 185"/>
                  <a:gd name="T117" fmla="*/ 8 h 628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85"/>
                  <a:gd name="T178" fmla="*/ 0 h 628"/>
                  <a:gd name="T179" fmla="*/ 185 w 185"/>
                  <a:gd name="T180" fmla="*/ 628 h 628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85" h="628">
                    <a:moveTo>
                      <a:pt x="112" y="8"/>
                    </a:moveTo>
                    <a:lnTo>
                      <a:pt x="149" y="0"/>
                    </a:lnTo>
                    <a:lnTo>
                      <a:pt x="162" y="15"/>
                    </a:lnTo>
                    <a:lnTo>
                      <a:pt x="169" y="10"/>
                    </a:lnTo>
                    <a:lnTo>
                      <a:pt x="178" y="38"/>
                    </a:lnTo>
                    <a:lnTo>
                      <a:pt x="158" y="55"/>
                    </a:lnTo>
                    <a:lnTo>
                      <a:pt x="157" y="69"/>
                    </a:lnTo>
                    <a:lnTo>
                      <a:pt x="152" y="71"/>
                    </a:lnTo>
                    <a:lnTo>
                      <a:pt x="149" y="85"/>
                    </a:lnTo>
                    <a:lnTo>
                      <a:pt x="134" y="88"/>
                    </a:lnTo>
                    <a:lnTo>
                      <a:pt x="134" y="94"/>
                    </a:lnTo>
                    <a:lnTo>
                      <a:pt x="158" y="112"/>
                    </a:lnTo>
                    <a:lnTo>
                      <a:pt x="178" y="202"/>
                    </a:lnTo>
                    <a:lnTo>
                      <a:pt x="162" y="226"/>
                    </a:lnTo>
                    <a:lnTo>
                      <a:pt x="162" y="390"/>
                    </a:lnTo>
                    <a:lnTo>
                      <a:pt x="143" y="397"/>
                    </a:lnTo>
                    <a:lnTo>
                      <a:pt x="140" y="423"/>
                    </a:lnTo>
                    <a:lnTo>
                      <a:pt x="132" y="493"/>
                    </a:lnTo>
                    <a:lnTo>
                      <a:pt x="132" y="530"/>
                    </a:lnTo>
                    <a:lnTo>
                      <a:pt x="162" y="553"/>
                    </a:lnTo>
                    <a:lnTo>
                      <a:pt x="184" y="565"/>
                    </a:lnTo>
                    <a:lnTo>
                      <a:pt x="184" y="572"/>
                    </a:lnTo>
                    <a:lnTo>
                      <a:pt x="138" y="561"/>
                    </a:lnTo>
                    <a:lnTo>
                      <a:pt x="132" y="554"/>
                    </a:lnTo>
                    <a:lnTo>
                      <a:pt x="127" y="561"/>
                    </a:lnTo>
                    <a:lnTo>
                      <a:pt x="123" y="561"/>
                    </a:lnTo>
                    <a:lnTo>
                      <a:pt x="117" y="535"/>
                    </a:lnTo>
                    <a:lnTo>
                      <a:pt x="112" y="416"/>
                    </a:lnTo>
                    <a:lnTo>
                      <a:pt x="103" y="416"/>
                    </a:lnTo>
                    <a:lnTo>
                      <a:pt x="77" y="521"/>
                    </a:lnTo>
                    <a:lnTo>
                      <a:pt x="77" y="587"/>
                    </a:lnTo>
                    <a:lnTo>
                      <a:pt x="66" y="619"/>
                    </a:lnTo>
                    <a:lnTo>
                      <a:pt x="57" y="627"/>
                    </a:lnTo>
                    <a:lnTo>
                      <a:pt x="51" y="609"/>
                    </a:lnTo>
                    <a:lnTo>
                      <a:pt x="58" y="590"/>
                    </a:lnTo>
                    <a:lnTo>
                      <a:pt x="66" y="550"/>
                    </a:lnTo>
                    <a:lnTo>
                      <a:pt x="68" y="399"/>
                    </a:lnTo>
                    <a:lnTo>
                      <a:pt x="77" y="252"/>
                    </a:lnTo>
                    <a:lnTo>
                      <a:pt x="61" y="240"/>
                    </a:lnTo>
                    <a:lnTo>
                      <a:pt x="61" y="218"/>
                    </a:lnTo>
                    <a:lnTo>
                      <a:pt x="61" y="179"/>
                    </a:lnTo>
                    <a:lnTo>
                      <a:pt x="40" y="189"/>
                    </a:lnTo>
                    <a:lnTo>
                      <a:pt x="58" y="214"/>
                    </a:lnTo>
                    <a:lnTo>
                      <a:pt x="58" y="237"/>
                    </a:lnTo>
                    <a:lnTo>
                      <a:pt x="39" y="222"/>
                    </a:lnTo>
                    <a:lnTo>
                      <a:pt x="29" y="208"/>
                    </a:lnTo>
                    <a:lnTo>
                      <a:pt x="20" y="211"/>
                    </a:lnTo>
                    <a:lnTo>
                      <a:pt x="0" y="187"/>
                    </a:lnTo>
                    <a:lnTo>
                      <a:pt x="0" y="179"/>
                    </a:lnTo>
                    <a:lnTo>
                      <a:pt x="10" y="175"/>
                    </a:lnTo>
                    <a:lnTo>
                      <a:pt x="34" y="147"/>
                    </a:lnTo>
                    <a:lnTo>
                      <a:pt x="58" y="123"/>
                    </a:lnTo>
                    <a:lnTo>
                      <a:pt x="89" y="95"/>
                    </a:lnTo>
                    <a:lnTo>
                      <a:pt x="112" y="86"/>
                    </a:lnTo>
                    <a:lnTo>
                      <a:pt x="112" y="66"/>
                    </a:lnTo>
                    <a:lnTo>
                      <a:pt x="103" y="56"/>
                    </a:lnTo>
                    <a:lnTo>
                      <a:pt x="103" y="31"/>
                    </a:lnTo>
                    <a:lnTo>
                      <a:pt x="97" y="26"/>
                    </a:lnTo>
                    <a:lnTo>
                      <a:pt x="112" y="8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7" name="Freeform 23"/>
              <p:cNvSpPr>
                <a:spLocks/>
              </p:cNvSpPr>
              <p:nvPr/>
            </p:nvSpPr>
            <p:spPr bwMode="auto">
              <a:xfrm>
                <a:off x="2430" y="2134"/>
                <a:ext cx="178" cy="778"/>
              </a:xfrm>
              <a:custGeom>
                <a:avLst/>
                <a:gdLst>
                  <a:gd name="T0" fmla="*/ 42 w 178"/>
                  <a:gd name="T1" fmla="*/ 16 h 778"/>
                  <a:gd name="T2" fmla="*/ 42 w 178"/>
                  <a:gd name="T3" fmla="*/ 35 h 778"/>
                  <a:gd name="T4" fmla="*/ 45 w 178"/>
                  <a:gd name="T5" fmla="*/ 41 h 778"/>
                  <a:gd name="T6" fmla="*/ 37 w 178"/>
                  <a:gd name="T7" fmla="*/ 56 h 778"/>
                  <a:gd name="T8" fmla="*/ 42 w 178"/>
                  <a:gd name="T9" fmla="*/ 60 h 778"/>
                  <a:gd name="T10" fmla="*/ 40 w 178"/>
                  <a:gd name="T11" fmla="*/ 66 h 778"/>
                  <a:gd name="T12" fmla="*/ 46 w 178"/>
                  <a:gd name="T13" fmla="*/ 88 h 778"/>
                  <a:gd name="T14" fmla="*/ 46 w 178"/>
                  <a:gd name="T15" fmla="*/ 92 h 778"/>
                  <a:gd name="T16" fmla="*/ 15 w 178"/>
                  <a:gd name="T17" fmla="*/ 113 h 778"/>
                  <a:gd name="T18" fmla="*/ 0 w 178"/>
                  <a:gd name="T19" fmla="*/ 273 h 778"/>
                  <a:gd name="T20" fmla="*/ 19 w 178"/>
                  <a:gd name="T21" fmla="*/ 301 h 778"/>
                  <a:gd name="T22" fmla="*/ 12 w 178"/>
                  <a:gd name="T23" fmla="*/ 388 h 778"/>
                  <a:gd name="T24" fmla="*/ 25 w 178"/>
                  <a:gd name="T25" fmla="*/ 398 h 778"/>
                  <a:gd name="T26" fmla="*/ 30 w 178"/>
                  <a:gd name="T27" fmla="*/ 534 h 778"/>
                  <a:gd name="T28" fmla="*/ 38 w 178"/>
                  <a:gd name="T29" fmla="*/ 672 h 778"/>
                  <a:gd name="T30" fmla="*/ 35 w 178"/>
                  <a:gd name="T31" fmla="*/ 680 h 778"/>
                  <a:gd name="T32" fmla="*/ 4 w 178"/>
                  <a:gd name="T33" fmla="*/ 706 h 778"/>
                  <a:gd name="T34" fmla="*/ 8 w 178"/>
                  <a:gd name="T35" fmla="*/ 711 h 778"/>
                  <a:gd name="T36" fmla="*/ 19 w 178"/>
                  <a:gd name="T37" fmla="*/ 715 h 778"/>
                  <a:gd name="T38" fmla="*/ 37 w 178"/>
                  <a:gd name="T39" fmla="*/ 711 h 778"/>
                  <a:gd name="T40" fmla="*/ 55 w 178"/>
                  <a:gd name="T41" fmla="*/ 701 h 778"/>
                  <a:gd name="T42" fmla="*/ 70 w 178"/>
                  <a:gd name="T43" fmla="*/ 695 h 778"/>
                  <a:gd name="T44" fmla="*/ 70 w 178"/>
                  <a:gd name="T45" fmla="*/ 719 h 778"/>
                  <a:gd name="T46" fmla="*/ 76 w 178"/>
                  <a:gd name="T47" fmla="*/ 720 h 778"/>
                  <a:gd name="T48" fmla="*/ 66 w 178"/>
                  <a:gd name="T49" fmla="*/ 739 h 778"/>
                  <a:gd name="T50" fmla="*/ 71 w 178"/>
                  <a:gd name="T51" fmla="*/ 773 h 778"/>
                  <a:gd name="T52" fmla="*/ 81 w 178"/>
                  <a:gd name="T53" fmla="*/ 777 h 778"/>
                  <a:gd name="T54" fmla="*/ 101 w 178"/>
                  <a:gd name="T55" fmla="*/ 750 h 778"/>
                  <a:gd name="T56" fmla="*/ 101 w 178"/>
                  <a:gd name="T57" fmla="*/ 730 h 778"/>
                  <a:gd name="T58" fmla="*/ 107 w 178"/>
                  <a:gd name="T59" fmla="*/ 728 h 778"/>
                  <a:gd name="T60" fmla="*/ 114 w 178"/>
                  <a:gd name="T61" fmla="*/ 551 h 778"/>
                  <a:gd name="T62" fmla="*/ 107 w 178"/>
                  <a:gd name="T63" fmla="*/ 534 h 778"/>
                  <a:gd name="T64" fmla="*/ 127 w 178"/>
                  <a:gd name="T65" fmla="*/ 415 h 778"/>
                  <a:gd name="T66" fmla="*/ 140 w 178"/>
                  <a:gd name="T67" fmla="*/ 410 h 778"/>
                  <a:gd name="T68" fmla="*/ 144 w 178"/>
                  <a:gd name="T69" fmla="*/ 287 h 778"/>
                  <a:gd name="T70" fmla="*/ 177 w 178"/>
                  <a:gd name="T71" fmla="*/ 273 h 778"/>
                  <a:gd name="T72" fmla="*/ 163 w 178"/>
                  <a:gd name="T73" fmla="*/ 140 h 778"/>
                  <a:gd name="T74" fmla="*/ 113 w 178"/>
                  <a:gd name="T75" fmla="*/ 103 h 778"/>
                  <a:gd name="T76" fmla="*/ 100 w 178"/>
                  <a:gd name="T77" fmla="*/ 91 h 778"/>
                  <a:gd name="T78" fmla="*/ 99 w 178"/>
                  <a:gd name="T79" fmla="*/ 78 h 778"/>
                  <a:gd name="T80" fmla="*/ 104 w 178"/>
                  <a:gd name="T81" fmla="*/ 69 h 778"/>
                  <a:gd name="T82" fmla="*/ 110 w 178"/>
                  <a:gd name="T83" fmla="*/ 62 h 778"/>
                  <a:gd name="T84" fmla="*/ 115 w 178"/>
                  <a:gd name="T85" fmla="*/ 52 h 778"/>
                  <a:gd name="T86" fmla="*/ 119 w 178"/>
                  <a:gd name="T87" fmla="*/ 44 h 778"/>
                  <a:gd name="T88" fmla="*/ 119 w 178"/>
                  <a:gd name="T89" fmla="*/ 34 h 778"/>
                  <a:gd name="T90" fmla="*/ 115 w 178"/>
                  <a:gd name="T91" fmla="*/ 25 h 778"/>
                  <a:gd name="T92" fmla="*/ 109 w 178"/>
                  <a:gd name="T93" fmla="*/ 14 h 778"/>
                  <a:gd name="T94" fmla="*/ 100 w 178"/>
                  <a:gd name="T95" fmla="*/ 6 h 778"/>
                  <a:gd name="T96" fmla="*/ 90 w 178"/>
                  <a:gd name="T97" fmla="*/ 2 h 778"/>
                  <a:gd name="T98" fmla="*/ 77 w 178"/>
                  <a:gd name="T99" fmla="*/ 0 h 778"/>
                  <a:gd name="T100" fmla="*/ 66 w 178"/>
                  <a:gd name="T101" fmla="*/ 2 h 778"/>
                  <a:gd name="T102" fmla="*/ 55 w 178"/>
                  <a:gd name="T103" fmla="*/ 5 h 778"/>
                  <a:gd name="T104" fmla="*/ 42 w 178"/>
                  <a:gd name="T105" fmla="*/ 16 h 778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78"/>
                  <a:gd name="T160" fmla="*/ 0 h 778"/>
                  <a:gd name="T161" fmla="*/ 178 w 178"/>
                  <a:gd name="T162" fmla="*/ 778 h 778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78" h="778">
                    <a:moveTo>
                      <a:pt x="42" y="16"/>
                    </a:moveTo>
                    <a:lnTo>
                      <a:pt x="42" y="35"/>
                    </a:lnTo>
                    <a:lnTo>
                      <a:pt x="45" y="41"/>
                    </a:lnTo>
                    <a:lnTo>
                      <a:pt x="37" y="56"/>
                    </a:lnTo>
                    <a:lnTo>
                      <a:pt x="42" y="60"/>
                    </a:lnTo>
                    <a:lnTo>
                      <a:pt x="40" y="66"/>
                    </a:lnTo>
                    <a:lnTo>
                      <a:pt x="46" y="88"/>
                    </a:lnTo>
                    <a:lnTo>
                      <a:pt x="46" y="92"/>
                    </a:lnTo>
                    <a:lnTo>
                      <a:pt x="15" y="113"/>
                    </a:lnTo>
                    <a:lnTo>
                      <a:pt x="0" y="273"/>
                    </a:lnTo>
                    <a:lnTo>
                      <a:pt x="19" y="301"/>
                    </a:lnTo>
                    <a:lnTo>
                      <a:pt x="12" y="388"/>
                    </a:lnTo>
                    <a:lnTo>
                      <a:pt x="25" y="398"/>
                    </a:lnTo>
                    <a:lnTo>
                      <a:pt x="30" y="534"/>
                    </a:lnTo>
                    <a:lnTo>
                      <a:pt x="38" y="672"/>
                    </a:lnTo>
                    <a:lnTo>
                      <a:pt x="35" y="680"/>
                    </a:lnTo>
                    <a:lnTo>
                      <a:pt x="4" y="706"/>
                    </a:lnTo>
                    <a:lnTo>
                      <a:pt x="8" y="711"/>
                    </a:lnTo>
                    <a:lnTo>
                      <a:pt x="19" y="715"/>
                    </a:lnTo>
                    <a:lnTo>
                      <a:pt x="37" y="711"/>
                    </a:lnTo>
                    <a:lnTo>
                      <a:pt x="55" y="701"/>
                    </a:lnTo>
                    <a:lnTo>
                      <a:pt x="70" y="695"/>
                    </a:lnTo>
                    <a:lnTo>
                      <a:pt x="70" y="719"/>
                    </a:lnTo>
                    <a:lnTo>
                      <a:pt x="76" y="720"/>
                    </a:lnTo>
                    <a:lnTo>
                      <a:pt x="66" y="739"/>
                    </a:lnTo>
                    <a:lnTo>
                      <a:pt x="71" y="773"/>
                    </a:lnTo>
                    <a:lnTo>
                      <a:pt x="81" y="777"/>
                    </a:lnTo>
                    <a:lnTo>
                      <a:pt x="101" y="750"/>
                    </a:lnTo>
                    <a:lnTo>
                      <a:pt x="101" y="730"/>
                    </a:lnTo>
                    <a:lnTo>
                      <a:pt x="107" y="728"/>
                    </a:lnTo>
                    <a:lnTo>
                      <a:pt x="114" y="551"/>
                    </a:lnTo>
                    <a:lnTo>
                      <a:pt x="107" y="534"/>
                    </a:lnTo>
                    <a:lnTo>
                      <a:pt x="127" y="415"/>
                    </a:lnTo>
                    <a:lnTo>
                      <a:pt x="140" y="410"/>
                    </a:lnTo>
                    <a:lnTo>
                      <a:pt x="144" y="287"/>
                    </a:lnTo>
                    <a:lnTo>
                      <a:pt x="177" y="273"/>
                    </a:lnTo>
                    <a:lnTo>
                      <a:pt x="163" y="140"/>
                    </a:lnTo>
                    <a:lnTo>
                      <a:pt x="113" y="103"/>
                    </a:lnTo>
                    <a:lnTo>
                      <a:pt x="100" y="91"/>
                    </a:lnTo>
                    <a:lnTo>
                      <a:pt x="99" y="78"/>
                    </a:lnTo>
                    <a:lnTo>
                      <a:pt x="104" y="69"/>
                    </a:lnTo>
                    <a:lnTo>
                      <a:pt x="110" y="62"/>
                    </a:lnTo>
                    <a:lnTo>
                      <a:pt x="115" y="52"/>
                    </a:lnTo>
                    <a:lnTo>
                      <a:pt x="119" y="44"/>
                    </a:lnTo>
                    <a:lnTo>
                      <a:pt x="119" y="34"/>
                    </a:lnTo>
                    <a:lnTo>
                      <a:pt x="115" y="25"/>
                    </a:lnTo>
                    <a:lnTo>
                      <a:pt x="109" y="14"/>
                    </a:lnTo>
                    <a:lnTo>
                      <a:pt x="100" y="6"/>
                    </a:lnTo>
                    <a:lnTo>
                      <a:pt x="90" y="2"/>
                    </a:lnTo>
                    <a:lnTo>
                      <a:pt x="77" y="0"/>
                    </a:lnTo>
                    <a:lnTo>
                      <a:pt x="66" y="2"/>
                    </a:lnTo>
                    <a:lnTo>
                      <a:pt x="55" y="5"/>
                    </a:lnTo>
                    <a:lnTo>
                      <a:pt x="42" y="1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8" name="Freeform 24"/>
              <p:cNvSpPr>
                <a:spLocks/>
              </p:cNvSpPr>
              <p:nvPr/>
            </p:nvSpPr>
            <p:spPr bwMode="auto">
              <a:xfrm>
                <a:off x="4658" y="2042"/>
                <a:ext cx="187" cy="607"/>
              </a:xfrm>
              <a:custGeom>
                <a:avLst/>
                <a:gdLst>
                  <a:gd name="T0" fmla="*/ 117 w 187"/>
                  <a:gd name="T1" fmla="*/ 0 h 607"/>
                  <a:gd name="T2" fmla="*/ 76 w 187"/>
                  <a:gd name="T3" fmla="*/ 19 h 607"/>
                  <a:gd name="T4" fmla="*/ 75 w 187"/>
                  <a:gd name="T5" fmla="*/ 60 h 607"/>
                  <a:gd name="T6" fmla="*/ 55 w 187"/>
                  <a:gd name="T7" fmla="*/ 79 h 607"/>
                  <a:gd name="T8" fmla="*/ 12 w 187"/>
                  <a:gd name="T9" fmla="*/ 101 h 607"/>
                  <a:gd name="T10" fmla="*/ 5 w 187"/>
                  <a:gd name="T11" fmla="*/ 218 h 607"/>
                  <a:gd name="T12" fmla="*/ 35 w 187"/>
                  <a:gd name="T13" fmla="*/ 319 h 607"/>
                  <a:gd name="T14" fmla="*/ 63 w 187"/>
                  <a:gd name="T15" fmla="*/ 395 h 607"/>
                  <a:gd name="T16" fmla="*/ 58 w 187"/>
                  <a:gd name="T17" fmla="*/ 576 h 607"/>
                  <a:gd name="T18" fmla="*/ 63 w 187"/>
                  <a:gd name="T19" fmla="*/ 584 h 607"/>
                  <a:gd name="T20" fmla="*/ 93 w 187"/>
                  <a:gd name="T21" fmla="*/ 603 h 607"/>
                  <a:gd name="T22" fmla="*/ 109 w 187"/>
                  <a:gd name="T23" fmla="*/ 606 h 607"/>
                  <a:gd name="T24" fmla="*/ 120 w 187"/>
                  <a:gd name="T25" fmla="*/ 601 h 607"/>
                  <a:gd name="T26" fmla="*/ 114 w 187"/>
                  <a:gd name="T27" fmla="*/ 591 h 607"/>
                  <a:gd name="T28" fmla="*/ 99 w 187"/>
                  <a:gd name="T29" fmla="*/ 576 h 607"/>
                  <a:gd name="T30" fmla="*/ 105 w 187"/>
                  <a:gd name="T31" fmla="*/ 570 h 607"/>
                  <a:gd name="T32" fmla="*/ 142 w 187"/>
                  <a:gd name="T33" fmla="*/ 582 h 607"/>
                  <a:gd name="T34" fmla="*/ 146 w 187"/>
                  <a:gd name="T35" fmla="*/ 574 h 607"/>
                  <a:gd name="T36" fmla="*/ 142 w 187"/>
                  <a:gd name="T37" fmla="*/ 567 h 607"/>
                  <a:gd name="T38" fmla="*/ 131 w 187"/>
                  <a:gd name="T39" fmla="*/ 556 h 607"/>
                  <a:gd name="T40" fmla="*/ 144 w 187"/>
                  <a:gd name="T41" fmla="*/ 497 h 607"/>
                  <a:gd name="T42" fmla="*/ 157 w 187"/>
                  <a:gd name="T43" fmla="*/ 332 h 607"/>
                  <a:gd name="T44" fmla="*/ 163 w 187"/>
                  <a:gd name="T45" fmla="*/ 300 h 607"/>
                  <a:gd name="T46" fmla="*/ 151 w 187"/>
                  <a:gd name="T47" fmla="*/ 234 h 607"/>
                  <a:gd name="T48" fmla="*/ 160 w 187"/>
                  <a:gd name="T49" fmla="*/ 233 h 607"/>
                  <a:gd name="T50" fmla="*/ 168 w 187"/>
                  <a:gd name="T51" fmla="*/ 230 h 607"/>
                  <a:gd name="T52" fmla="*/ 175 w 187"/>
                  <a:gd name="T53" fmla="*/ 226 h 607"/>
                  <a:gd name="T54" fmla="*/ 180 w 187"/>
                  <a:gd name="T55" fmla="*/ 221 h 607"/>
                  <a:gd name="T56" fmla="*/ 186 w 187"/>
                  <a:gd name="T57" fmla="*/ 212 h 607"/>
                  <a:gd name="T58" fmla="*/ 181 w 187"/>
                  <a:gd name="T59" fmla="*/ 180 h 607"/>
                  <a:gd name="T60" fmla="*/ 136 w 187"/>
                  <a:gd name="T61" fmla="*/ 104 h 607"/>
                  <a:gd name="T62" fmla="*/ 120 w 187"/>
                  <a:gd name="T63" fmla="*/ 82 h 607"/>
                  <a:gd name="T64" fmla="*/ 140 w 187"/>
                  <a:gd name="T65" fmla="*/ 68 h 607"/>
                  <a:gd name="T66" fmla="*/ 140 w 187"/>
                  <a:gd name="T67" fmla="*/ 64 h 607"/>
                  <a:gd name="T68" fmla="*/ 147 w 187"/>
                  <a:gd name="T69" fmla="*/ 57 h 607"/>
                  <a:gd name="T70" fmla="*/ 146 w 187"/>
                  <a:gd name="T71" fmla="*/ 40 h 607"/>
                  <a:gd name="T72" fmla="*/ 149 w 187"/>
                  <a:gd name="T73" fmla="*/ 22 h 60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87"/>
                  <a:gd name="T112" fmla="*/ 0 h 607"/>
                  <a:gd name="T113" fmla="*/ 187 w 187"/>
                  <a:gd name="T114" fmla="*/ 607 h 60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87" h="607">
                    <a:moveTo>
                      <a:pt x="140" y="7"/>
                    </a:moveTo>
                    <a:lnTo>
                      <a:pt x="117" y="0"/>
                    </a:lnTo>
                    <a:lnTo>
                      <a:pt x="93" y="4"/>
                    </a:lnTo>
                    <a:lnTo>
                      <a:pt x="76" y="19"/>
                    </a:lnTo>
                    <a:lnTo>
                      <a:pt x="70" y="38"/>
                    </a:lnTo>
                    <a:lnTo>
                      <a:pt x="75" y="60"/>
                    </a:lnTo>
                    <a:lnTo>
                      <a:pt x="67" y="73"/>
                    </a:lnTo>
                    <a:lnTo>
                      <a:pt x="55" y="79"/>
                    </a:lnTo>
                    <a:lnTo>
                      <a:pt x="22" y="93"/>
                    </a:lnTo>
                    <a:lnTo>
                      <a:pt x="12" y="101"/>
                    </a:lnTo>
                    <a:lnTo>
                      <a:pt x="0" y="198"/>
                    </a:lnTo>
                    <a:lnTo>
                      <a:pt x="5" y="218"/>
                    </a:lnTo>
                    <a:lnTo>
                      <a:pt x="39" y="226"/>
                    </a:lnTo>
                    <a:lnTo>
                      <a:pt x="35" y="319"/>
                    </a:lnTo>
                    <a:lnTo>
                      <a:pt x="58" y="328"/>
                    </a:lnTo>
                    <a:lnTo>
                      <a:pt x="63" y="395"/>
                    </a:lnTo>
                    <a:lnTo>
                      <a:pt x="59" y="512"/>
                    </a:lnTo>
                    <a:lnTo>
                      <a:pt x="58" y="576"/>
                    </a:lnTo>
                    <a:lnTo>
                      <a:pt x="63" y="578"/>
                    </a:lnTo>
                    <a:lnTo>
                      <a:pt x="63" y="584"/>
                    </a:lnTo>
                    <a:lnTo>
                      <a:pt x="81" y="595"/>
                    </a:lnTo>
                    <a:lnTo>
                      <a:pt x="93" y="603"/>
                    </a:lnTo>
                    <a:lnTo>
                      <a:pt x="100" y="606"/>
                    </a:lnTo>
                    <a:lnTo>
                      <a:pt x="109" y="606"/>
                    </a:lnTo>
                    <a:lnTo>
                      <a:pt x="118" y="604"/>
                    </a:lnTo>
                    <a:lnTo>
                      <a:pt x="120" y="601"/>
                    </a:lnTo>
                    <a:lnTo>
                      <a:pt x="118" y="596"/>
                    </a:lnTo>
                    <a:lnTo>
                      <a:pt x="114" y="591"/>
                    </a:lnTo>
                    <a:lnTo>
                      <a:pt x="107" y="583"/>
                    </a:lnTo>
                    <a:lnTo>
                      <a:pt x="99" y="576"/>
                    </a:lnTo>
                    <a:lnTo>
                      <a:pt x="105" y="578"/>
                    </a:lnTo>
                    <a:lnTo>
                      <a:pt x="105" y="570"/>
                    </a:lnTo>
                    <a:lnTo>
                      <a:pt x="131" y="582"/>
                    </a:lnTo>
                    <a:lnTo>
                      <a:pt x="142" y="582"/>
                    </a:lnTo>
                    <a:lnTo>
                      <a:pt x="146" y="578"/>
                    </a:lnTo>
                    <a:lnTo>
                      <a:pt x="146" y="574"/>
                    </a:lnTo>
                    <a:lnTo>
                      <a:pt x="145" y="571"/>
                    </a:lnTo>
                    <a:lnTo>
                      <a:pt x="142" y="567"/>
                    </a:lnTo>
                    <a:lnTo>
                      <a:pt x="136" y="561"/>
                    </a:lnTo>
                    <a:lnTo>
                      <a:pt x="131" y="556"/>
                    </a:lnTo>
                    <a:lnTo>
                      <a:pt x="138" y="555"/>
                    </a:lnTo>
                    <a:lnTo>
                      <a:pt x="144" y="497"/>
                    </a:lnTo>
                    <a:lnTo>
                      <a:pt x="146" y="407"/>
                    </a:lnTo>
                    <a:lnTo>
                      <a:pt x="157" y="332"/>
                    </a:lnTo>
                    <a:lnTo>
                      <a:pt x="160" y="311"/>
                    </a:lnTo>
                    <a:lnTo>
                      <a:pt x="163" y="300"/>
                    </a:lnTo>
                    <a:lnTo>
                      <a:pt x="155" y="255"/>
                    </a:lnTo>
                    <a:lnTo>
                      <a:pt x="151" y="234"/>
                    </a:lnTo>
                    <a:lnTo>
                      <a:pt x="157" y="236"/>
                    </a:lnTo>
                    <a:lnTo>
                      <a:pt x="160" y="233"/>
                    </a:lnTo>
                    <a:lnTo>
                      <a:pt x="163" y="233"/>
                    </a:lnTo>
                    <a:lnTo>
                      <a:pt x="168" y="230"/>
                    </a:lnTo>
                    <a:lnTo>
                      <a:pt x="173" y="230"/>
                    </a:lnTo>
                    <a:lnTo>
                      <a:pt x="175" y="226"/>
                    </a:lnTo>
                    <a:lnTo>
                      <a:pt x="178" y="225"/>
                    </a:lnTo>
                    <a:lnTo>
                      <a:pt x="180" y="221"/>
                    </a:lnTo>
                    <a:lnTo>
                      <a:pt x="184" y="218"/>
                    </a:lnTo>
                    <a:lnTo>
                      <a:pt x="186" y="212"/>
                    </a:lnTo>
                    <a:lnTo>
                      <a:pt x="177" y="192"/>
                    </a:lnTo>
                    <a:lnTo>
                      <a:pt x="181" y="180"/>
                    </a:lnTo>
                    <a:lnTo>
                      <a:pt x="163" y="192"/>
                    </a:lnTo>
                    <a:lnTo>
                      <a:pt x="136" y="104"/>
                    </a:lnTo>
                    <a:lnTo>
                      <a:pt x="116" y="86"/>
                    </a:lnTo>
                    <a:lnTo>
                      <a:pt x="120" y="82"/>
                    </a:lnTo>
                    <a:lnTo>
                      <a:pt x="138" y="79"/>
                    </a:lnTo>
                    <a:lnTo>
                      <a:pt x="140" y="68"/>
                    </a:lnTo>
                    <a:lnTo>
                      <a:pt x="133" y="65"/>
                    </a:lnTo>
                    <a:lnTo>
                      <a:pt x="140" y="64"/>
                    </a:lnTo>
                    <a:lnTo>
                      <a:pt x="140" y="60"/>
                    </a:lnTo>
                    <a:lnTo>
                      <a:pt x="147" y="57"/>
                    </a:lnTo>
                    <a:lnTo>
                      <a:pt x="142" y="43"/>
                    </a:lnTo>
                    <a:lnTo>
                      <a:pt x="146" y="40"/>
                    </a:lnTo>
                    <a:lnTo>
                      <a:pt x="144" y="22"/>
                    </a:lnTo>
                    <a:lnTo>
                      <a:pt x="149" y="22"/>
                    </a:lnTo>
                    <a:lnTo>
                      <a:pt x="140" y="7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9" name="Freeform 25"/>
              <p:cNvSpPr>
                <a:spLocks/>
              </p:cNvSpPr>
              <p:nvPr/>
            </p:nvSpPr>
            <p:spPr bwMode="auto">
              <a:xfrm>
                <a:off x="2617" y="2146"/>
                <a:ext cx="166" cy="811"/>
              </a:xfrm>
              <a:custGeom>
                <a:avLst/>
                <a:gdLst>
                  <a:gd name="T0" fmla="*/ 108 w 166"/>
                  <a:gd name="T1" fmla="*/ 12 h 811"/>
                  <a:gd name="T2" fmla="*/ 69 w 166"/>
                  <a:gd name="T3" fmla="*/ 0 h 811"/>
                  <a:gd name="T4" fmla="*/ 40 w 166"/>
                  <a:gd name="T5" fmla="*/ 0 h 811"/>
                  <a:gd name="T6" fmla="*/ 14 w 166"/>
                  <a:gd name="T7" fmla="*/ 7 h 811"/>
                  <a:gd name="T8" fmla="*/ 4 w 166"/>
                  <a:gd name="T9" fmla="*/ 35 h 811"/>
                  <a:gd name="T10" fmla="*/ 4 w 166"/>
                  <a:gd name="T11" fmla="*/ 59 h 811"/>
                  <a:gd name="T12" fmla="*/ 18 w 166"/>
                  <a:gd name="T13" fmla="*/ 87 h 811"/>
                  <a:gd name="T14" fmla="*/ 30 w 166"/>
                  <a:gd name="T15" fmla="*/ 87 h 811"/>
                  <a:gd name="T16" fmla="*/ 14 w 166"/>
                  <a:gd name="T17" fmla="*/ 119 h 811"/>
                  <a:gd name="T18" fmla="*/ 0 w 166"/>
                  <a:gd name="T19" fmla="*/ 174 h 811"/>
                  <a:gd name="T20" fmla="*/ 0 w 166"/>
                  <a:gd name="T21" fmla="*/ 221 h 811"/>
                  <a:gd name="T22" fmla="*/ 4 w 166"/>
                  <a:gd name="T23" fmla="*/ 280 h 811"/>
                  <a:gd name="T24" fmla="*/ 14 w 166"/>
                  <a:gd name="T25" fmla="*/ 338 h 811"/>
                  <a:gd name="T26" fmla="*/ 33 w 166"/>
                  <a:gd name="T27" fmla="*/ 341 h 811"/>
                  <a:gd name="T28" fmla="*/ 33 w 166"/>
                  <a:gd name="T29" fmla="*/ 358 h 811"/>
                  <a:gd name="T30" fmla="*/ 43 w 166"/>
                  <a:gd name="T31" fmla="*/ 365 h 811"/>
                  <a:gd name="T32" fmla="*/ 43 w 166"/>
                  <a:gd name="T33" fmla="*/ 424 h 811"/>
                  <a:gd name="T34" fmla="*/ 53 w 166"/>
                  <a:gd name="T35" fmla="*/ 435 h 811"/>
                  <a:gd name="T36" fmla="*/ 53 w 166"/>
                  <a:gd name="T37" fmla="*/ 544 h 811"/>
                  <a:gd name="T38" fmla="*/ 53 w 166"/>
                  <a:gd name="T39" fmla="*/ 613 h 811"/>
                  <a:gd name="T40" fmla="*/ 38 w 166"/>
                  <a:gd name="T41" fmla="*/ 689 h 811"/>
                  <a:gd name="T42" fmla="*/ 32 w 166"/>
                  <a:gd name="T43" fmla="*/ 788 h 811"/>
                  <a:gd name="T44" fmla="*/ 49 w 166"/>
                  <a:gd name="T45" fmla="*/ 795 h 811"/>
                  <a:gd name="T46" fmla="*/ 49 w 166"/>
                  <a:gd name="T47" fmla="*/ 807 h 811"/>
                  <a:gd name="T48" fmla="*/ 77 w 166"/>
                  <a:gd name="T49" fmla="*/ 807 h 811"/>
                  <a:gd name="T50" fmla="*/ 82 w 166"/>
                  <a:gd name="T51" fmla="*/ 803 h 811"/>
                  <a:gd name="T52" fmla="*/ 93 w 166"/>
                  <a:gd name="T53" fmla="*/ 803 h 811"/>
                  <a:gd name="T54" fmla="*/ 93 w 166"/>
                  <a:gd name="T55" fmla="*/ 810 h 811"/>
                  <a:gd name="T56" fmla="*/ 113 w 166"/>
                  <a:gd name="T57" fmla="*/ 807 h 811"/>
                  <a:gd name="T58" fmla="*/ 156 w 166"/>
                  <a:gd name="T59" fmla="*/ 803 h 811"/>
                  <a:gd name="T60" fmla="*/ 156 w 166"/>
                  <a:gd name="T61" fmla="*/ 796 h 811"/>
                  <a:gd name="T62" fmla="*/ 117 w 166"/>
                  <a:gd name="T63" fmla="*/ 780 h 811"/>
                  <a:gd name="T64" fmla="*/ 117 w 166"/>
                  <a:gd name="T65" fmla="*/ 766 h 811"/>
                  <a:gd name="T66" fmla="*/ 152 w 166"/>
                  <a:gd name="T67" fmla="*/ 759 h 811"/>
                  <a:gd name="T68" fmla="*/ 152 w 166"/>
                  <a:gd name="T69" fmla="*/ 749 h 811"/>
                  <a:gd name="T70" fmla="*/ 128 w 166"/>
                  <a:gd name="T71" fmla="*/ 734 h 811"/>
                  <a:gd name="T72" fmla="*/ 128 w 166"/>
                  <a:gd name="T73" fmla="*/ 624 h 811"/>
                  <a:gd name="T74" fmla="*/ 136 w 166"/>
                  <a:gd name="T75" fmla="*/ 523 h 811"/>
                  <a:gd name="T76" fmla="*/ 134 w 166"/>
                  <a:gd name="T77" fmla="*/ 422 h 811"/>
                  <a:gd name="T78" fmla="*/ 132 w 166"/>
                  <a:gd name="T79" fmla="*/ 365 h 811"/>
                  <a:gd name="T80" fmla="*/ 136 w 166"/>
                  <a:gd name="T81" fmla="*/ 348 h 811"/>
                  <a:gd name="T82" fmla="*/ 136 w 166"/>
                  <a:gd name="T83" fmla="*/ 268 h 811"/>
                  <a:gd name="T84" fmla="*/ 165 w 166"/>
                  <a:gd name="T85" fmla="*/ 251 h 811"/>
                  <a:gd name="T86" fmla="*/ 165 w 166"/>
                  <a:gd name="T87" fmla="*/ 240 h 811"/>
                  <a:gd name="T88" fmla="*/ 103 w 166"/>
                  <a:gd name="T89" fmla="*/ 131 h 811"/>
                  <a:gd name="T90" fmla="*/ 72 w 166"/>
                  <a:gd name="T91" fmla="*/ 117 h 811"/>
                  <a:gd name="T92" fmla="*/ 77 w 166"/>
                  <a:gd name="T93" fmla="*/ 110 h 811"/>
                  <a:gd name="T94" fmla="*/ 97 w 166"/>
                  <a:gd name="T95" fmla="*/ 105 h 811"/>
                  <a:gd name="T96" fmla="*/ 97 w 166"/>
                  <a:gd name="T97" fmla="*/ 99 h 811"/>
                  <a:gd name="T98" fmla="*/ 103 w 166"/>
                  <a:gd name="T99" fmla="*/ 95 h 811"/>
                  <a:gd name="T100" fmla="*/ 103 w 166"/>
                  <a:gd name="T101" fmla="*/ 87 h 811"/>
                  <a:gd name="T102" fmla="*/ 108 w 166"/>
                  <a:gd name="T103" fmla="*/ 84 h 811"/>
                  <a:gd name="T104" fmla="*/ 103 w 166"/>
                  <a:gd name="T105" fmla="*/ 80 h 811"/>
                  <a:gd name="T106" fmla="*/ 107 w 166"/>
                  <a:gd name="T107" fmla="*/ 77 h 811"/>
                  <a:gd name="T108" fmla="*/ 97 w 166"/>
                  <a:gd name="T109" fmla="*/ 59 h 811"/>
                  <a:gd name="T110" fmla="*/ 103 w 166"/>
                  <a:gd name="T111" fmla="*/ 49 h 811"/>
                  <a:gd name="T112" fmla="*/ 97 w 166"/>
                  <a:gd name="T113" fmla="*/ 38 h 811"/>
                  <a:gd name="T114" fmla="*/ 107 w 166"/>
                  <a:gd name="T115" fmla="*/ 30 h 811"/>
                  <a:gd name="T116" fmla="*/ 108 w 166"/>
                  <a:gd name="T117" fmla="*/ 12 h 81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66"/>
                  <a:gd name="T178" fmla="*/ 0 h 811"/>
                  <a:gd name="T179" fmla="*/ 166 w 166"/>
                  <a:gd name="T180" fmla="*/ 811 h 81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66" h="811">
                    <a:moveTo>
                      <a:pt x="108" y="12"/>
                    </a:moveTo>
                    <a:lnTo>
                      <a:pt x="69" y="0"/>
                    </a:lnTo>
                    <a:lnTo>
                      <a:pt x="40" y="0"/>
                    </a:lnTo>
                    <a:lnTo>
                      <a:pt x="14" y="7"/>
                    </a:lnTo>
                    <a:lnTo>
                      <a:pt x="4" y="35"/>
                    </a:lnTo>
                    <a:lnTo>
                      <a:pt x="4" y="59"/>
                    </a:lnTo>
                    <a:lnTo>
                      <a:pt x="18" y="87"/>
                    </a:lnTo>
                    <a:lnTo>
                      <a:pt x="30" y="87"/>
                    </a:lnTo>
                    <a:lnTo>
                      <a:pt x="14" y="119"/>
                    </a:lnTo>
                    <a:lnTo>
                      <a:pt x="0" y="174"/>
                    </a:lnTo>
                    <a:lnTo>
                      <a:pt x="0" y="221"/>
                    </a:lnTo>
                    <a:lnTo>
                      <a:pt x="4" y="280"/>
                    </a:lnTo>
                    <a:lnTo>
                      <a:pt x="14" y="338"/>
                    </a:lnTo>
                    <a:lnTo>
                      <a:pt x="33" y="341"/>
                    </a:lnTo>
                    <a:lnTo>
                      <a:pt x="33" y="358"/>
                    </a:lnTo>
                    <a:lnTo>
                      <a:pt x="43" y="365"/>
                    </a:lnTo>
                    <a:lnTo>
                      <a:pt x="43" y="424"/>
                    </a:lnTo>
                    <a:lnTo>
                      <a:pt x="53" y="435"/>
                    </a:lnTo>
                    <a:lnTo>
                      <a:pt x="53" y="544"/>
                    </a:lnTo>
                    <a:lnTo>
                      <a:pt x="53" y="613"/>
                    </a:lnTo>
                    <a:lnTo>
                      <a:pt x="38" y="689"/>
                    </a:lnTo>
                    <a:lnTo>
                      <a:pt x="32" y="788"/>
                    </a:lnTo>
                    <a:lnTo>
                      <a:pt x="49" y="795"/>
                    </a:lnTo>
                    <a:lnTo>
                      <a:pt x="49" y="807"/>
                    </a:lnTo>
                    <a:lnTo>
                      <a:pt x="77" y="807"/>
                    </a:lnTo>
                    <a:lnTo>
                      <a:pt x="82" y="803"/>
                    </a:lnTo>
                    <a:lnTo>
                      <a:pt x="93" y="803"/>
                    </a:lnTo>
                    <a:lnTo>
                      <a:pt x="93" y="810"/>
                    </a:lnTo>
                    <a:lnTo>
                      <a:pt x="113" y="807"/>
                    </a:lnTo>
                    <a:lnTo>
                      <a:pt x="156" y="803"/>
                    </a:lnTo>
                    <a:lnTo>
                      <a:pt x="156" y="796"/>
                    </a:lnTo>
                    <a:lnTo>
                      <a:pt x="117" y="780"/>
                    </a:lnTo>
                    <a:lnTo>
                      <a:pt x="117" y="766"/>
                    </a:lnTo>
                    <a:lnTo>
                      <a:pt x="152" y="759"/>
                    </a:lnTo>
                    <a:lnTo>
                      <a:pt x="152" y="749"/>
                    </a:lnTo>
                    <a:lnTo>
                      <a:pt x="128" y="734"/>
                    </a:lnTo>
                    <a:lnTo>
                      <a:pt x="128" y="624"/>
                    </a:lnTo>
                    <a:lnTo>
                      <a:pt x="136" y="523"/>
                    </a:lnTo>
                    <a:lnTo>
                      <a:pt x="134" y="422"/>
                    </a:lnTo>
                    <a:lnTo>
                      <a:pt x="132" y="365"/>
                    </a:lnTo>
                    <a:lnTo>
                      <a:pt x="136" y="348"/>
                    </a:lnTo>
                    <a:lnTo>
                      <a:pt x="136" y="268"/>
                    </a:lnTo>
                    <a:lnTo>
                      <a:pt x="165" y="251"/>
                    </a:lnTo>
                    <a:lnTo>
                      <a:pt x="165" y="240"/>
                    </a:lnTo>
                    <a:lnTo>
                      <a:pt x="103" y="131"/>
                    </a:lnTo>
                    <a:lnTo>
                      <a:pt x="72" y="117"/>
                    </a:lnTo>
                    <a:lnTo>
                      <a:pt x="77" y="110"/>
                    </a:lnTo>
                    <a:lnTo>
                      <a:pt x="97" y="105"/>
                    </a:lnTo>
                    <a:lnTo>
                      <a:pt x="97" y="99"/>
                    </a:lnTo>
                    <a:lnTo>
                      <a:pt x="103" y="95"/>
                    </a:lnTo>
                    <a:lnTo>
                      <a:pt x="103" y="87"/>
                    </a:lnTo>
                    <a:lnTo>
                      <a:pt x="108" y="84"/>
                    </a:lnTo>
                    <a:lnTo>
                      <a:pt x="103" y="80"/>
                    </a:lnTo>
                    <a:lnTo>
                      <a:pt x="107" y="77"/>
                    </a:lnTo>
                    <a:lnTo>
                      <a:pt x="97" y="59"/>
                    </a:lnTo>
                    <a:lnTo>
                      <a:pt x="103" y="49"/>
                    </a:lnTo>
                    <a:lnTo>
                      <a:pt x="97" y="38"/>
                    </a:lnTo>
                    <a:lnTo>
                      <a:pt x="107" y="30"/>
                    </a:lnTo>
                    <a:lnTo>
                      <a:pt x="108" y="12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0" name="Freeform 26"/>
              <p:cNvSpPr>
                <a:spLocks/>
              </p:cNvSpPr>
              <p:nvPr/>
            </p:nvSpPr>
            <p:spPr bwMode="auto">
              <a:xfrm>
                <a:off x="2771" y="2258"/>
                <a:ext cx="242" cy="835"/>
              </a:xfrm>
              <a:custGeom>
                <a:avLst/>
                <a:gdLst>
                  <a:gd name="T0" fmla="*/ 93 w 242"/>
                  <a:gd name="T1" fmla="*/ 11 h 835"/>
                  <a:gd name="T2" fmla="*/ 81 w 242"/>
                  <a:gd name="T3" fmla="*/ 57 h 835"/>
                  <a:gd name="T4" fmla="*/ 89 w 242"/>
                  <a:gd name="T5" fmla="*/ 62 h 835"/>
                  <a:gd name="T6" fmla="*/ 97 w 242"/>
                  <a:gd name="T7" fmla="*/ 80 h 835"/>
                  <a:gd name="T8" fmla="*/ 108 w 242"/>
                  <a:gd name="T9" fmla="*/ 108 h 835"/>
                  <a:gd name="T10" fmla="*/ 97 w 242"/>
                  <a:gd name="T11" fmla="*/ 114 h 835"/>
                  <a:gd name="T12" fmla="*/ 43 w 242"/>
                  <a:gd name="T13" fmla="*/ 156 h 835"/>
                  <a:gd name="T14" fmla="*/ 7 w 242"/>
                  <a:gd name="T15" fmla="*/ 409 h 835"/>
                  <a:gd name="T16" fmla="*/ 0 w 242"/>
                  <a:gd name="T17" fmla="*/ 452 h 835"/>
                  <a:gd name="T18" fmla="*/ 15 w 242"/>
                  <a:gd name="T19" fmla="*/ 477 h 835"/>
                  <a:gd name="T20" fmla="*/ 26 w 242"/>
                  <a:gd name="T21" fmla="*/ 483 h 835"/>
                  <a:gd name="T22" fmla="*/ 26 w 242"/>
                  <a:gd name="T23" fmla="*/ 444 h 835"/>
                  <a:gd name="T24" fmla="*/ 26 w 242"/>
                  <a:gd name="T25" fmla="*/ 464 h 835"/>
                  <a:gd name="T26" fmla="*/ 39 w 242"/>
                  <a:gd name="T27" fmla="*/ 450 h 835"/>
                  <a:gd name="T28" fmla="*/ 46 w 242"/>
                  <a:gd name="T29" fmla="*/ 418 h 835"/>
                  <a:gd name="T30" fmla="*/ 78 w 242"/>
                  <a:gd name="T31" fmla="*/ 636 h 835"/>
                  <a:gd name="T32" fmla="*/ 93 w 242"/>
                  <a:gd name="T33" fmla="*/ 769 h 835"/>
                  <a:gd name="T34" fmla="*/ 85 w 242"/>
                  <a:gd name="T35" fmla="*/ 828 h 835"/>
                  <a:gd name="T36" fmla="*/ 124 w 242"/>
                  <a:gd name="T37" fmla="*/ 820 h 835"/>
                  <a:gd name="T38" fmla="*/ 113 w 242"/>
                  <a:gd name="T39" fmla="*/ 744 h 835"/>
                  <a:gd name="T40" fmla="*/ 128 w 242"/>
                  <a:gd name="T41" fmla="*/ 642 h 835"/>
                  <a:gd name="T42" fmla="*/ 132 w 242"/>
                  <a:gd name="T43" fmla="*/ 742 h 835"/>
                  <a:gd name="T44" fmla="*/ 139 w 242"/>
                  <a:gd name="T45" fmla="*/ 812 h 835"/>
                  <a:gd name="T46" fmla="*/ 171 w 242"/>
                  <a:gd name="T47" fmla="*/ 814 h 835"/>
                  <a:gd name="T48" fmla="*/ 183 w 242"/>
                  <a:gd name="T49" fmla="*/ 636 h 835"/>
                  <a:gd name="T50" fmla="*/ 197 w 242"/>
                  <a:gd name="T51" fmla="*/ 619 h 835"/>
                  <a:gd name="T52" fmla="*/ 234 w 242"/>
                  <a:gd name="T53" fmla="*/ 636 h 835"/>
                  <a:gd name="T54" fmla="*/ 214 w 242"/>
                  <a:gd name="T55" fmla="*/ 425 h 835"/>
                  <a:gd name="T56" fmla="*/ 218 w 242"/>
                  <a:gd name="T57" fmla="*/ 384 h 835"/>
                  <a:gd name="T58" fmla="*/ 214 w 242"/>
                  <a:gd name="T59" fmla="*/ 280 h 835"/>
                  <a:gd name="T60" fmla="*/ 160 w 242"/>
                  <a:gd name="T61" fmla="*/ 140 h 835"/>
                  <a:gd name="T62" fmla="*/ 160 w 242"/>
                  <a:gd name="T63" fmla="*/ 91 h 835"/>
                  <a:gd name="T64" fmla="*/ 171 w 242"/>
                  <a:gd name="T65" fmla="*/ 83 h 835"/>
                  <a:gd name="T66" fmla="*/ 183 w 242"/>
                  <a:gd name="T67" fmla="*/ 69 h 835"/>
                  <a:gd name="T68" fmla="*/ 175 w 242"/>
                  <a:gd name="T69" fmla="*/ 11 h 835"/>
                  <a:gd name="T70" fmla="*/ 146 w 242"/>
                  <a:gd name="T71" fmla="*/ 3 h 835"/>
                  <a:gd name="T72" fmla="*/ 121 w 242"/>
                  <a:gd name="T73" fmla="*/ 6 h 835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42"/>
                  <a:gd name="T112" fmla="*/ 0 h 835"/>
                  <a:gd name="T113" fmla="*/ 242 w 242"/>
                  <a:gd name="T114" fmla="*/ 835 h 835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42" h="835">
                    <a:moveTo>
                      <a:pt x="121" y="6"/>
                    </a:moveTo>
                    <a:lnTo>
                      <a:pt x="93" y="11"/>
                    </a:lnTo>
                    <a:lnTo>
                      <a:pt x="81" y="43"/>
                    </a:lnTo>
                    <a:lnTo>
                      <a:pt x="81" y="57"/>
                    </a:lnTo>
                    <a:lnTo>
                      <a:pt x="93" y="57"/>
                    </a:lnTo>
                    <a:lnTo>
                      <a:pt x="89" y="62"/>
                    </a:lnTo>
                    <a:lnTo>
                      <a:pt x="93" y="66"/>
                    </a:lnTo>
                    <a:lnTo>
                      <a:pt x="97" y="80"/>
                    </a:lnTo>
                    <a:lnTo>
                      <a:pt x="100" y="82"/>
                    </a:lnTo>
                    <a:lnTo>
                      <a:pt x="108" y="108"/>
                    </a:lnTo>
                    <a:lnTo>
                      <a:pt x="108" y="114"/>
                    </a:lnTo>
                    <a:lnTo>
                      <a:pt x="97" y="114"/>
                    </a:lnTo>
                    <a:lnTo>
                      <a:pt x="77" y="146"/>
                    </a:lnTo>
                    <a:lnTo>
                      <a:pt x="43" y="156"/>
                    </a:lnTo>
                    <a:lnTo>
                      <a:pt x="26" y="181"/>
                    </a:lnTo>
                    <a:lnTo>
                      <a:pt x="7" y="409"/>
                    </a:lnTo>
                    <a:lnTo>
                      <a:pt x="15" y="412"/>
                    </a:lnTo>
                    <a:lnTo>
                      <a:pt x="0" y="452"/>
                    </a:lnTo>
                    <a:lnTo>
                      <a:pt x="7" y="477"/>
                    </a:lnTo>
                    <a:lnTo>
                      <a:pt x="15" y="477"/>
                    </a:lnTo>
                    <a:lnTo>
                      <a:pt x="19" y="483"/>
                    </a:lnTo>
                    <a:lnTo>
                      <a:pt x="26" y="483"/>
                    </a:lnTo>
                    <a:lnTo>
                      <a:pt x="22" y="459"/>
                    </a:lnTo>
                    <a:lnTo>
                      <a:pt x="26" y="444"/>
                    </a:lnTo>
                    <a:lnTo>
                      <a:pt x="30" y="456"/>
                    </a:lnTo>
                    <a:lnTo>
                      <a:pt x="26" y="464"/>
                    </a:lnTo>
                    <a:lnTo>
                      <a:pt x="31" y="469"/>
                    </a:lnTo>
                    <a:lnTo>
                      <a:pt x="39" y="450"/>
                    </a:lnTo>
                    <a:lnTo>
                      <a:pt x="33" y="416"/>
                    </a:lnTo>
                    <a:lnTo>
                      <a:pt x="46" y="418"/>
                    </a:lnTo>
                    <a:lnTo>
                      <a:pt x="39" y="624"/>
                    </a:lnTo>
                    <a:lnTo>
                      <a:pt x="78" y="636"/>
                    </a:lnTo>
                    <a:lnTo>
                      <a:pt x="97" y="757"/>
                    </a:lnTo>
                    <a:lnTo>
                      <a:pt x="93" y="769"/>
                    </a:lnTo>
                    <a:lnTo>
                      <a:pt x="85" y="819"/>
                    </a:lnTo>
                    <a:lnTo>
                      <a:pt x="85" y="828"/>
                    </a:lnTo>
                    <a:lnTo>
                      <a:pt x="113" y="834"/>
                    </a:lnTo>
                    <a:lnTo>
                      <a:pt x="124" y="820"/>
                    </a:lnTo>
                    <a:lnTo>
                      <a:pt x="117" y="776"/>
                    </a:lnTo>
                    <a:lnTo>
                      <a:pt x="113" y="744"/>
                    </a:lnTo>
                    <a:lnTo>
                      <a:pt x="124" y="641"/>
                    </a:lnTo>
                    <a:lnTo>
                      <a:pt x="128" y="642"/>
                    </a:lnTo>
                    <a:lnTo>
                      <a:pt x="139" y="679"/>
                    </a:lnTo>
                    <a:lnTo>
                      <a:pt x="132" y="742"/>
                    </a:lnTo>
                    <a:lnTo>
                      <a:pt x="124" y="747"/>
                    </a:lnTo>
                    <a:lnTo>
                      <a:pt x="139" y="812"/>
                    </a:lnTo>
                    <a:lnTo>
                      <a:pt x="166" y="819"/>
                    </a:lnTo>
                    <a:lnTo>
                      <a:pt x="171" y="814"/>
                    </a:lnTo>
                    <a:lnTo>
                      <a:pt x="151" y="749"/>
                    </a:lnTo>
                    <a:lnTo>
                      <a:pt x="183" y="636"/>
                    </a:lnTo>
                    <a:lnTo>
                      <a:pt x="197" y="627"/>
                    </a:lnTo>
                    <a:lnTo>
                      <a:pt x="197" y="619"/>
                    </a:lnTo>
                    <a:lnTo>
                      <a:pt x="226" y="621"/>
                    </a:lnTo>
                    <a:lnTo>
                      <a:pt x="234" y="636"/>
                    </a:lnTo>
                    <a:lnTo>
                      <a:pt x="241" y="627"/>
                    </a:lnTo>
                    <a:lnTo>
                      <a:pt x="214" y="425"/>
                    </a:lnTo>
                    <a:lnTo>
                      <a:pt x="218" y="426"/>
                    </a:lnTo>
                    <a:lnTo>
                      <a:pt x="218" y="384"/>
                    </a:lnTo>
                    <a:lnTo>
                      <a:pt x="222" y="379"/>
                    </a:lnTo>
                    <a:lnTo>
                      <a:pt x="214" y="280"/>
                    </a:lnTo>
                    <a:lnTo>
                      <a:pt x="206" y="163"/>
                    </a:lnTo>
                    <a:lnTo>
                      <a:pt x="160" y="140"/>
                    </a:lnTo>
                    <a:lnTo>
                      <a:pt x="147" y="114"/>
                    </a:lnTo>
                    <a:lnTo>
                      <a:pt x="160" y="91"/>
                    </a:lnTo>
                    <a:lnTo>
                      <a:pt x="166" y="94"/>
                    </a:lnTo>
                    <a:lnTo>
                      <a:pt x="171" y="83"/>
                    </a:lnTo>
                    <a:lnTo>
                      <a:pt x="171" y="70"/>
                    </a:lnTo>
                    <a:lnTo>
                      <a:pt x="183" y="69"/>
                    </a:lnTo>
                    <a:lnTo>
                      <a:pt x="186" y="36"/>
                    </a:lnTo>
                    <a:lnTo>
                      <a:pt x="175" y="11"/>
                    </a:lnTo>
                    <a:lnTo>
                      <a:pt x="163" y="3"/>
                    </a:lnTo>
                    <a:lnTo>
                      <a:pt x="146" y="3"/>
                    </a:lnTo>
                    <a:lnTo>
                      <a:pt x="133" y="0"/>
                    </a:lnTo>
                    <a:lnTo>
                      <a:pt x="121" y="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1" name="Freeform 27"/>
              <p:cNvSpPr>
                <a:spLocks/>
              </p:cNvSpPr>
              <p:nvPr/>
            </p:nvSpPr>
            <p:spPr bwMode="auto">
              <a:xfrm>
                <a:off x="4083" y="2250"/>
                <a:ext cx="268" cy="851"/>
              </a:xfrm>
              <a:custGeom>
                <a:avLst/>
                <a:gdLst>
                  <a:gd name="T0" fmla="*/ 163 w 268"/>
                  <a:gd name="T1" fmla="*/ 11 h 851"/>
                  <a:gd name="T2" fmla="*/ 176 w 268"/>
                  <a:gd name="T3" fmla="*/ 58 h 851"/>
                  <a:gd name="T4" fmla="*/ 167 w 268"/>
                  <a:gd name="T5" fmla="*/ 63 h 851"/>
                  <a:gd name="T6" fmla="*/ 159 w 268"/>
                  <a:gd name="T7" fmla="*/ 81 h 851"/>
                  <a:gd name="T8" fmla="*/ 145 w 268"/>
                  <a:gd name="T9" fmla="*/ 110 h 851"/>
                  <a:gd name="T10" fmla="*/ 159 w 268"/>
                  <a:gd name="T11" fmla="*/ 116 h 851"/>
                  <a:gd name="T12" fmla="*/ 219 w 268"/>
                  <a:gd name="T13" fmla="*/ 159 h 851"/>
                  <a:gd name="T14" fmla="*/ 258 w 268"/>
                  <a:gd name="T15" fmla="*/ 417 h 851"/>
                  <a:gd name="T16" fmla="*/ 267 w 268"/>
                  <a:gd name="T17" fmla="*/ 461 h 851"/>
                  <a:gd name="T18" fmla="*/ 250 w 268"/>
                  <a:gd name="T19" fmla="*/ 486 h 851"/>
                  <a:gd name="T20" fmla="*/ 237 w 268"/>
                  <a:gd name="T21" fmla="*/ 492 h 851"/>
                  <a:gd name="T22" fmla="*/ 237 w 268"/>
                  <a:gd name="T23" fmla="*/ 453 h 851"/>
                  <a:gd name="T24" fmla="*/ 237 w 268"/>
                  <a:gd name="T25" fmla="*/ 472 h 851"/>
                  <a:gd name="T26" fmla="*/ 223 w 268"/>
                  <a:gd name="T27" fmla="*/ 458 h 851"/>
                  <a:gd name="T28" fmla="*/ 215 w 268"/>
                  <a:gd name="T29" fmla="*/ 426 h 851"/>
                  <a:gd name="T30" fmla="*/ 180 w 268"/>
                  <a:gd name="T31" fmla="*/ 648 h 851"/>
                  <a:gd name="T32" fmla="*/ 163 w 268"/>
                  <a:gd name="T33" fmla="*/ 784 h 851"/>
                  <a:gd name="T34" fmla="*/ 172 w 268"/>
                  <a:gd name="T35" fmla="*/ 845 h 851"/>
                  <a:gd name="T36" fmla="*/ 129 w 268"/>
                  <a:gd name="T37" fmla="*/ 836 h 851"/>
                  <a:gd name="T38" fmla="*/ 141 w 268"/>
                  <a:gd name="T39" fmla="*/ 759 h 851"/>
                  <a:gd name="T40" fmla="*/ 124 w 268"/>
                  <a:gd name="T41" fmla="*/ 655 h 851"/>
                  <a:gd name="T42" fmla="*/ 120 w 268"/>
                  <a:gd name="T43" fmla="*/ 756 h 851"/>
                  <a:gd name="T44" fmla="*/ 112 w 268"/>
                  <a:gd name="T45" fmla="*/ 827 h 851"/>
                  <a:gd name="T46" fmla="*/ 77 w 268"/>
                  <a:gd name="T47" fmla="*/ 831 h 851"/>
                  <a:gd name="T48" fmla="*/ 63 w 268"/>
                  <a:gd name="T49" fmla="*/ 648 h 851"/>
                  <a:gd name="T50" fmla="*/ 48 w 268"/>
                  <a:gd name="T51" fmla="*/ 631 h 851"/>
                  <a:gd name="T52" fmla="*/ 8 w 268"/>
                  <a:gd name="T53" fmla="*/ 648 h 851"/>
                  <a:gd name="T54" fmla="*/ 30 w 268"/>
                  <a:gd name="T55" fmla="*/ 433 h 851"/>
                  <a:gd name="T56" fmla="*/ 25 w 268"/>
                  <a:gd name="T57" fmla="*/ 392 h 851"/>
                  <a:gd name="T58" fmla="*/ 29 w 268"/>
                  <a:gd name="T59" fmla="*/ 285 h 851"/>
                  <a:gd name="T60" fmla="*/ 89 w 268"/>
                  <a:gd name="T61" fmla="*/ 143 h 851"/>
                  <a:gd name="T62" fmla="*/ 89 w 268"/>
                  <a:gd name="T63" fmla="*/ 93 h 851"/>
                  <a:gd name="T64" fmla="*/ 77 w 268"/>
                  <a:gd name="T65" fmla="*/ 84 h 851"/>
                  <a:gd name="T66" fmla="*/ 63 w 268"/>
                  <a:gd name="T67" fmla="*/ 70 h 851"/>
                  <a:gd name="T68" fmla="*/ 72 w 268"/>
                  <a:gd name="T69" fmla="*/ 11 h 851"/>
                  <a:gd name="T70" fmla="*/ 105 w 268"/>
                  <a:gd name="T71" fmla="*/ 2 h 851"/>
                  <a:gd name="T72" fmla="*/ 132 w 268"/>
                  <a:gd name="T73" fmla="*/ 6 h 851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68"/>
                  <a:gd name="T112" fmla="*/ 0 h 851"/>
                  <a:gd name="T113" fmla="*/ 268 w 268"/>
                  <a:gd name="T114" fmla="*/ 851 h 851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68" h="851">
                    <a:moveTo>
                      <a:pt x="132" y="6"/>
                    </a:moveTo>
                    <a:lnTo>
                      <a:pt x="163" y="11"/>
                    </a:lnTo>
                    <a:lnTo>
                      <a:pt x="176" y="44"/>
                    </a:lnTo>
                    <a:lnTo>
                      <a:pt x="176" y="58"/>
                    </a:lnTo>
                    <a:lnTo>
                      <a:pt x="163" y="58"/>
                    </a:lnTo>
                    <a:lnTo>
                      <a:pt x="167" y="63"/>
                    </a:lnTo>
                    <a:lnTo>
                      <a:pt x="163" y="67"/>
                    </a:lnTo>
                    <a:lnTo>
                      <a:pt x="159" y="81"/>
                    </a:lnTo>
                    <a:lnTo>
                      <a:pt x="154" y="83"/>
                    </a:lnTo>
                    <a:lnTo>
                      <a:pt x="145" y="110"/>
                    </a:lnTo>
                    <a:lnTo>
                      <a:pt x="145" y="116"/>
                    </a:lnTo>
                    <a:lnTo>
                      <a:pt x="159" y="116"/>
                    </a:lnTo>
                    <a:lnTo>
                      <a:pt x="181" y="148"/>
                    </a:lnTo>
                    <a:lnTo>
                      <a:pt x="219" y="159"/>
                    </a:lnTo>
                    <a:lnTo>
                      <a:pt x="237" y="185"/>
                    </a:lnTo>
                    <a:lnTo>
                      <a:pt x="258" y="417"/>
                    </a:lnTo>
                    <a:lnTo>
                      <a:pt x="249" y="420"/>
                    </a:lnTo>
                    <a:lnTo>
                      <a:pt x="267" y="461"/>
                    </a:lnTo>
                    <a:lnTo>
                      <a:pt x="258" y="486"/>
                    </a:lnTo>
                    <a:lnTo>
                      <a:pt x="250" y="486"/>
                    </a:lnTo>
                    <a:lnTo>
                      <a:pt x="245" y="492"/>
                    </a:lnTo>
                    <a:lnTo>
                      <a:pt x="237" y="492"/>
                    </a:lnTo>
                    <a:lnTo>
                      <a:pt x="241" y="468"/>
                    </a:lnTo>
                    <a:lnTo>
                      <a:pt x="237" y="453"/>
                    </a:lnTo>
                    <a:lnTo>
                      <a:pt x="233" y="465"/>
                    </a:lnTo>
                    <a:lnTo>
                      <a:pt x="237" y="472"/>
                    </a:lnTo>
                    <a:lnTo>
                      <a:pt x="232" y="478"/>
                    </a:lnTo>
                    <a:lnTo>
                      <a:pt x="223" y="458"/>
                    </a:lnTo>
                    <a:lnTo>
                      <a:pt x="229" y="424"/>
                    </a:lnTo>
                    <a:lnTo>
                      <a:pt x="215" y="426"/>
                    </a:lnTo>
                    <a:lnTo>
                      <a:pt x="223" y="637"/>
                    </a:lnTo>
                    <a:lnTo>
                      <a:pt x="180" y="648"/>
                    </a:lnTo>
                    <a:lnTo>
                      <a:pt x="159" y="771"/>
                    </a:lnTo>
                    <a:lnTo>
                      <a:pt x="163" y="784"/>
                    </a:lnTo>
                    <a:lnTo>
                      <a:pt x="172" y="835"/>
                    </a:lnTo>
                    <a:lnTo>
                      <a:pt x="172" y="845"/>
                    </a:lnTo>
                    <a:lnTo>
                      <a:pt x="141" y="850"/>
                    </a:lnTo>
                    <a:lnTo>
                      <a:pt x="129" y="836"/>
                    </a:lnTo>
                    <a:lnTo>
                      <a:pt x="136" y="791"/>
                    </a:lnTo>
                    <a:lnTo>
                      <a:pt x="141" y="759"/>
                    </a:lnTo>
                    <a:lnTo>
                      <a:pt x="128" y="654"/>
                    </a:lnTo>
                    <a:lnTo>
                      <a:pt x="124" y="655"/>
                    </a:lnTo>
                    <a:lnTo>
                      <a:pt x="112" y="692"/>
                    </a:lnTo>
                    <a:lnTo>
                      <a:pt x="120" y="756"/>
                    </a:lnTo>
                    <a:lnTo>
                      <a:pt x="129" y="762"/>
                    </a:lnTo>
                    <a:lnTo>
                      <a:pt x="112" y="827"/>
                    </a:lnTo>
                    <a:lnTo>
                      <a:pt x="81" y="836"/>
                    </a:lnTo>
                    <a:lnTo>
                      <a:pt x="77" y="831"/>
                    </a:lnTo>
                    <a:lnTo>
                      <a:pt x="98" y="763"/>
                    </a:lnTo>
                    <a:lnTo>
                      <a:pt x="63" y="648"/>
                    </a:lnTo>
                    <a:lnTo>
                      <a:pt x="48" y="639"/>
                    </a:lnTo>
                    <a:lnTo>
                      <a:pt x="48" y="631"/>
                    </a:lnTo>
                    <a:lnTo>
                      <a:pt x="17" y="633"/>
                    </a:lnTo>
                    <a:lnTo>
                      <a:pt x="8" y="648"/>
                    </a:lnTo>
                    <a:lnTo>
                      <a:pt x="0" y="639"/>
                    </a:lnTo>
                    <a:lnTo>
                      <a:pt x="30" y="433"/>
                    </a:lnTo>
                    <a:lnTo>
                      <a:pt x="25" y="434"/>
                    </a:lnTo>
                    <a:lnTo>
                      <a:pt x="25" y="392"/>
                    </a:lnTo>
                    <a:lnTo>
                      <a:pt x="20" y="386"/>
                    </a:lnTo>
                    <a:lnTo>
                      <a:pt x="29" y="285"/>
                    </a:lnTo>
                    <a:lnTo>
                      <a:pt x="39" y="166"/>
                    </a:lnTo>
                    <a:lnTo>
                      <a:pt x="89" y="143"/>
                    </a:lnTo>
                    <a:lnTo>
                      <a:pt x="103" y="116"/>
                    </a:lnTo>
                    <a:lnTo>
                      <a:pt x="89" y="93"/>
                    </a:lnTo>
                    <a:lnTo>
                      <a:pt x="81" y="95"/>
                    </a:lnTo>
                    <a:lnTo>
                      <a:pt x="77" y="84"/>
                    </a:lnTo>
                    <a:lnTo>
                      <a:pt x="77" y="71"/>
                    </a:lnTo>
                    <a:lnTo>
                      <a:pt x="63" y="70"/>
                    </a:lnTo>
                    <a:lnTo>
                      <a:pt x="60" y="36"/>
                    </a:lnTo>
                    <a:lnTo>
                      <a:pt x="72" y="11"/>
                    </a:lnTo>
                    <a:lnTo>
                      <a:pt x="85" y="2"/>
                    </a:lnTo>
                    <a:lnTo>
                      <a:pt x="105" y="2"/>
                    </a:lnTo>
                    <a:lnTo>
                      <a:pt x="118" y="0"/>
                    </a:lnTo>
                    <a:lnTo>
                      <a:pt x="132" y="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90" name="Group 28"/>
            <p:cNvGrpSpPr>
              <a:grpSpLocks/>
            </p:cNvGrpSpPr>
            <p:nvPr/>
          </p:nvGrpSpPr>
          <p:grpSpPr bwMode="auto">
            <a:xfrm>
              <a:off x="907" y="2562"/>
              <a:ext cx="1733" cy="849"/>
              <a:chOff x="2883" y="1991"/>
              <a:chExt cx="1733" cy="849"/>
            </a:xfrm>
          </p:grpSpPr>
          <p:grpSp>
            <p:nvGrpSpPr>
              <p:cNvPr id="32795" name="Group 29"/>
              <p:cNvGrpSpPr>
                <a:grpSpLocks/>
              </p:cNvGrpSpPr>
              <p:nvPr/>
            </p:nvGrpSpPr>
            <p:grpSpPr bwMode="auto">
              <a:xfrm>
                <a:off x="3908" y="2026"/>
                <a:ext cx="279" cy="603"/>
                <a:chOff x="3908" y="2026"/>
                <a:chExt cx="279" cy="603"/>
              </a:xfrm>
            </p:grpSpPr>
            <p:sp>
              <p:nvSpPr>
                <p:cNvPr id="32801" name="Freeform 30"/>
                <p:cNvSpPr>
                  <a:spLocks/>
                </p:cNvSpPr>
                <p:nvPr/>
              </p:nvSpPr>
              <p:spPr bwMode="auto">
                <a:xfrm>
                  <a:off x="3908" y="2026"/>
                  <a:ext cx="176" cy="603"/>
                </a:xfrm>
                <a:custGeom>
                  <a:avLst/>
                  <a:gdLst>
                    <a:gd name="T0" fmla="*/ 107 w 176"/>
                    <a:gd name="T1" fmla="*/ 8 h 603"/>
                    <a:gd name="T2" fmla="*/ 141 w 176"/>
                    <a:gd name="T3" fmla="*/ 0 h 603"/>
                    <a:gd name="T4" fmla="*/ 154 w 176"/>
                    <a:gd name="T5" fmla="*/ 16 h 603"/>
                    <a:gd name="T6" fmla="*/ 160 w 176"/>
                    <a:gd name="T7" fmla="*/ 11 h 603"/>
                    <a:gd name="T8" fmla="*/ 169 w 176"/>
                    <a:gd name="T9" fmla="*/ 37 h 603"/>
                    <a:gd name="T10" fmla="*/ 150 w 176"/>
                    <a:gd name="T11" fmla="*/ 54 h 603"/>
                    <a:gd name="T12" fmla="*/ 149 w 176"/>
                    <a:gd name="T13" fmla="*/ 67 h 603"/>
                    <a:gd name="T14" fmla="*/ 144 w 176"/>
                    <a:gd name="T15" fmla="*/ 68 h 603"/>
                    <a:gd name="T16" fmla="*/ 141 w 176"/>
                    <a:gd name="T17" fmla="*/ 82 h 603"/>
                    <a:gd name="T18" fmla="*/ 127 w 176"/>
                    <a:gd name="T19" fmla="*/ 85 h 603"/>
                    <a:gd name="T20" fmla="*/ 127 w 176"/>
                    <a:gd name="T21" fmla="*/ 91 h 603"/>
                    <a:gd name="T22" fmla="*/ 150 w 176"/>
                    <a:gd name="T23" fmla="*/ 109 h 603"/>
                    <a:gd name="T24" fmla="*/ 169 w 176"/>
                    <a:gd name="T25" fmla="*/ 194 h 603"/>
                    <a:gd name="T26" fmla="*/ 154 w 176"/>
                    <a:gd name="T27" fmla="*/ 217 h 603"/>
                    <a:gd name="T28" fmla="*/ 154 w 176"/>
                    <a:gd name="T29" fmla="*/ 375 h 603"/>
                    <a:gd name="T30" fmla="*/ 136 w 176"/>
                    <a:gd name="T31" fmla="*/ 382 h 603"/>
                    <a:gd name="T32" fmla="*/ 133 w 176"/>
                    <a:gd name="T33" fmla="*/ 407 h 603"/>
                    <a:gd name="T34" fmla="*/ 125 w 176"/>
                    <a:gd name="T35" fmla="*/ 473 h 603"/>
                    <a:gd name="T36" fmla="*/ 125 w 176"/>
                    <a:gd name="T37" fmla="*/ 509 h 603"/>
                    <a:gd name="T38" fmla="*/ 154 w 176"/>
                    <a:gd name="T39" fmla="*/ 531 h 603"/>
                    <a:gd name="T40" fmla="*/ 175 w 176"/>
                    <a:gd name="T41" fmla="*/ 542 h 603"/>
                    <a:gd name="T42" fmla="*/ 175 w 176"/>
                    <a:gd name="T43" fmla="*/ 550 h 603"/>
                    <a:gd name="T44" fmla="*/ 131 w 176"/>
                    <a:gd name="T45" fmla="*/ 539 h 603"/>
                    <a:gd name="T46" fmla="*/ 125 w 176"/>
                    <a:gd name="T47" fmla="*/ 532 h 603"/>
                    <a:gd name="T48" fmla="*/ 121 w 176"/>
                    <a:gd name="T49" fmla="*/ 539 h 603"/>
                    <a:gd name="T50" fmla="*/ 116 w 176"/>
                    <a:gd name="T51" fmla="*/ 539 h 603"/>
                    <a:gd name="T52" fmla="*/ 111 w 176"/>
                    <a:gd name="T53" fmla="*/ 514 h 603"/>
                    <a:gd name="T54" fmla="*/ 107 w 176"/>
                    <a:gd name="T55" fmla="*/ 400 h 603"/>
                    <a:gd name="T56" fmla="*/ 98 w 176"/>
                    <a:gd name="T57" fmla="*/ 400 h 603"/>
                    <a:gd name="T58" fmla="*/ 73 w 176"/>
                    <a:gd name="T59" fmla="*/ 501 h 603"/>
                    <a:gd name="T60" fmla="*/ 73 w 176"/>
                    <a:gd name="T61" fmla="*/ 564 h 603"/>
                    <a:gd name="T62" fmla="*/ 63 w 176"/>
                    <a:gd name="T63" fmla="*/ 595 h 603"/>
                    <a:gd name="T64" fmla="*/ 54 w 176"/>
                    <a:gd name="T65" fmla="*/ 602 h 603"/>
                    <a:gd name="T66" fmla="*/ 48 w 176"/>
                    <a:gd name="T67" fmla="*/ 585 h 603"/>
                    <a:gd name="T68" fmla="*/ 55 w 176"/>
                    <a:gd name="T69" fmla="*/ 567 h 603"/>
                    <a:gd name="T70" fmla="*/ 63 w 176"/>
                    <a:gd name="T71" fmla="*/ 528 h 603"/>
                    <a:gd name="T72" fmla="*/ 64 w 176"/>
                    <a:gd name="T73" fmla="*/ 384 h 603"/>
                    <a:gd name="T74" fmla="*/ 72 w 176"/>
                    <a:gd name="T75" fmla="*/ 242 h 603"/>
                    <a:gd name="T76" fmla="*/ 57 w 176"/>
                    <a:gd name="T77" fmla="*/ 230 h 603"/>
                    <a:gd name="T78" fmla="*/ 57 w 176"/>
                    <a:gd name="T79" fmla="*/ 210 h 603"/>
                    <a:gd name="T80" fmla="*/ 57 w 176"/>
                    <a:gd name="T81" fmla="*/ 172 h 603"/>
                    <a:gd name="T82" fmla="*/ 38 w 176"/>
                    <a:gd name="T83" fmla="*/ 181 h 603"/>
                    <a:gd name="T84" fmla="*/ 55 w 176"/>
                    <a:gd name="T85" fmla="*/ 205 h 603"/>
                    <a:gd name="T86" fmla="*/ 55 w 176"/>
                    <a:gd name="T87" fmla="*/ 227 h 603"/>
                    <a:gd name="T88" fmla="*/ 37 w 176"/>
                    <a:gd name="T89" fmla="*/ 213 h 603"/>
                    <a:gd name="T90" fmla="*/ 28 w 176"/>
                    <a:gd name="T91" fmla="*/ 199 h 603"/>
                    <a:gd name="T92" fmla="*/ 19 w 176"/>
                    <a:gd name="T93" fmla="*/ 203 h 603"/>
                    <a:gd name="T94" fmla="*/ 0 w 176"/>
                    <a:gd name="T95" fmla="*/ 179 h 603"/>
                    <a:gd name="T96" fmla="*/ 0 w 176"/>
                    <a:gd name="T97" fmla="*/ 172 h 603"/>
                    <a:gd name="T98" fmla="*/ 10 w 176"/>
                    <a:gd name="T99" fmla="*/ 167 h 603"/>
                    <a:gd name="T100" fmla="*/ 32 w 176"/>
                    <a:gd name="T101" fmla="*/ 142 h 603"/>
                    <a:gd name="T102" fmla="*/ 55 w 176"/>
                    <a:gd name="T103" fmla="*/ 119 h 603"/>
                    <a:gd name="T104" fmla="*/ 84 w 176"/>
                    <a:gd name="T105" fmla="*/ 92 h 603"/>
                    <a:gd name="T106" fmla="*/ 107 w 176"/>
                    <a:gd name="T107" fmla="*/ 83 h 603"/>
                    <a:gd name="T108" fmla="*/ 107 w 176"/>
                    <a:gd name="T109" fmla="*/ 64 h 603"/>
                    <a:gd name="T110" fmla="*/ 98 w 176"/>
                    <a:gd name="T111" fmla="*/ 54 h 603"/>
                    <a:gd name="T112" fmla="*/ 98 w 176"/>
                    <a:gd name="T113" fmla="*/ 30 h 603"/>
                    <a:gd name="T114" fmla="*/ 92 w 176"/>
                    <a:gd name="T115" fmla="*/ 26 h 603"/>
                    <a:gd name="T116" fmla="*/ 107 w 176"/>
                    <a:gd name="T117" fmla="*/ 8 h 603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60000 65536"/>
                    <a:gd name="T175" fmla="*/ 0 60000 65536"/>
                    <a:gd name="T176" fmla="*/ 0 60000 65536"/>
                    <a:gd name="T177" fmla="*/ 0 w 176"/>
                    <a:gd name="T178" fmla="*/ 0 h 603"/>
                    <a:gd name="T179" fmla="*/ 176 w 176"/>
                    <a:gd name="T180" fmla="*/ 603 h 603"/>
                  </a:gdLst>
                  <a:ahLst/>
                  <a:cxnLst>
                    <a:cxn ang="T118">
                      <a:pos x="T0" y="T1"/>
                    </a:cxn>
                    <a:cxn ang="T119">
                      <a:pos x="T2" y="T3"/>
                    </a:cxn>
                    <a:cxn ang="T120">
                      <a:pos x="T4" y="T5"/>
                    </a:cxn>
                    <a:cxn ang="T121">
                      <a:pos x="T6" y="T7"/>
                    </a:cxn>
                    <a:cxn ang="T122">
                      <a:pos x="T8" y="T9"/>
                    </a:cxn>
                    <a:cxn ang="T123">
                      <a:pos x="T10" y="T11"/>
                    </a:cxn>
                    <a:cxn ang="T124">
                      <a:pos x="T12" y="T13"/>
                    </a:cxn>
                    <a:cxn ang="T125">
                      <a:pos x="T14" y="T15"/>
                    </a:cxn>
                    <a:cxn ang="T126">
                      <a:pos x="T16" y="T17"/>
                    </a:cxn>
                    <a:cxn ang="T127">
                      <a:pos x="T18" y="T19"/>
                    </a:cxn>
                    <a:cxn ang="T128">
                      <a:pos x="T20" y="T21"/>
                    </a:cxn>
                    <a:cxn ang="T129">
                      <a:pos x="T22" y="T23"/>
                    </a:cxn>
                    <a:cxn ang="T130">
                      <a:pos x="T24" y="T25"/>
                    </a:cxn>
                    <a:cxn ang="T131">
                      <a:pos x="T26" y="T27"/>
                    </a:cxn>
                    <a:cxn ang="T132">
                      <a:pos x="T28" y="T29"/>
                    </a:cxn>
                    <a:cxn ang="T133">
                      <a:pos x="T30" y="T31"/>
                    </a:cxn>
                    <a:cxn ang="T134">
                      <a:pos x="T32" y="T33"/>
                    </a:cxn>
                    <a:cxn ang="T135">
                      <a:pos x="T34" y="T35"/>
                    </a:cxn>
                    <a:cxn ang="T136">
                      <a:pos x="T36" y="T37"/>
                    </a:cxn>
                    <a:cxn ang="T137">
                      <a:pos x="T38" y="T39"/>
                    </a:cxn>
                    <a:cxn ang="T138">
                      <a:pos x="T40" y="T41"/>
                    </a:cxn>
                    <a:cxn ang="T139">
                      <a:pos x="T42" y="T43"/>
                    </a:cxn>
                    <a:cxn ang="T140">
                      <a:pos x="T44" y="T45"/>
                    </a:cxn>
                    <a:cxn ang="T141">
                      <a:pos x="T46" y="T47"/>
                    </a:cxn>
                    <a:cxn ang="T142">
                      <a:pos x="T48" y="T49"/>
                    </a:cxn>
                    <a:cxn ang="T143">
                      <a:pos x="T50" y="T51"/>
                    </a:cxn>
                    <a:cxn ang="T144">
                      <a:pos x="T52" y="T53"/>
                    </a:cxn>
                    <a:cxn ang="T145">
                      <a:pos x="T54" y="T55"/>
                    </a:cxn>
                    <a:cxn ang="T146">
                      <a:pos x="T56" y="T57"/>
                    </a:cxn>
                    <a:cxn ang="T147">
                      <a:pos x="T58" y="T59"/>
                    </a:cxn>
                    <a:cxn ang="T148">
                      <a:pos x="T60" y="T61"/>
                    </a:cxn>
                    <a:cxn ang="T149">
                      <a:pos x="T62" y="T63"/>
                    </a:cxn>
                    <a:cxn ang="T150">
                      <a:pos x="T64" y="T65"/>
                    </a:cxn>
                    <a:cxn ang="T151">
                      <a:pos x="T66" y="T67"/>
                    </a:cxn>
                    <a:cxn ang="T152">
                      <a:pos x="T68" y="T69"/>
                    </a:cxn>
                    <a:cxn ang="T153">
                      <a:pos x="T70" y="T71"/>
                    </a:cxn>
                    <a:cxn ang="T154">
                      <a:pos x="T72" y="T73"/>
                    </a:cxn>
                    <a:cxn ang="T155">
                      <a:pos x="T74" y="T75"/>
                    </a:cxn>
                    <a:cxn ang="T156">
                      <a:pos x="T76" y="T77"/>
                    </a:cxn>
                    <a:cxn ang="T157">
                      <a:pos x="T78" y="T79"/>
                    </a:cxn>
                    <a:cxn ang="T158">
                      <a:pos x="T80" y="T81"/>
                    </a:cxn>
                    <a:cxn ang="T159">
                      <a:pos x="T82" y="T83"/>
                    </a:cxn>
                    <a:cxn ang="T160">
                      <a:pos x="T84" y="T85"/>
                    </a:cxn>
                    <a:cxn ang="T161">
                      <a:pos x="T86" y="T87"/>
                    </a:cxn>
                    <a:cxn ang="T162">
                      <a:pos x="T88" y="T89"/>
                    </a:cxn>
                    <a:cxn ang="T163">
                      <a:pos x="T90" y="T91"/>
                    </a:cxn>
                    <a:cxn ang="T164">
                      <a:pos x="T92" y="T93"/>
                    </a:cxn>
                    <a:cxn ang="T165">
                      <a:pos x="T94" y="T95"/>
                    </a:cxn>
                    <a:cxn ang="T166">
                      <a:pos x="T96" y="T97"/>
                    </a:cxn>
                    <a:cxn ang="T167">
                      <a:pos x="T98" y="T99"/>
                    </a:cxn>
                    <a:cxn ang="T168">
                      <a:pos x="T100" y="T101"/>
                    </a:cxn>
                    <a:cxn ang="T169">
                      <a:pos x="T102" y="T103"/>
                    </a:cxn>
                    <a:cxn ang="T170">
                      <a:pos x="T104" y="T105"/>
                    </a:cxn>
                    <a:cxn ang="T171">
                      <a:pos x="T106" y="T107"/>
                    </a:cxn>
                    <a:cxn ang="T172">
                      <a:pos x="T108" y="T109"/>
                    </a:cxn>
                    <a:cxn ang="T173">
                      <a:pos x="T110" y="T111"/>
                    </a:cxn>
                    <a:cxn ang="T174">
                      <a:pos x="T112" y="T113"/>
                    </a:cxn>
                    <a:cxn ang="T175">
                      <a:pos x="T114" y="T115"/>
                    </a:cxn>
                    <a:cxn ang="T176">
                      <a:pos x="T116" y="T117"/>
                    </a:cxn>
                  </a:cxnLst>
                  <a:rect l="T177" t="T178" r="T179" b="T180"/>
                  <a:pathLst>
                    <a:path w="176" h="603">
                      <a:moveTo>
                        <a:pt x="107" y="8"/>
                      </a:moveTo>
                      <a:lnTo>
                        <a:pt x="141" y="0"/>
                      </a:lnTo>
                      <a:lnTo>
                        <a:pt x="154" y="16"/>
                      </a:lnTo>
                      <a:lnTo>
                        <a:pt x="160" y="11"/>
                      </a:lnTo>
                      <a:lnTo>
                        <a:pt x="169" y="37"/>
                      </a:lnTo>
                      <a:lnTo>
                        <a:pt x="150" y="54"/>
                      </a:lnTo>
                      <a:lnTo>
                        <a:pt x="149" y="67"/>
                      </a:lnTo>
                      <a:lnTo>
                        <a:pt x="144" y="68"/>
                      </a:lnTo>
                      <a:lnTo>
                        <a:pt x="141" y="82"/>
                      </a:lnTo>
                      <a:lnTo>
                        <a:pt x="127" y="85"/>
                      </a:lnTo>
                      <a:lnTo>
                        <a:pt x="127" y="91"/>
                      </a:lnTo>
                      <a:lnTo>
                        <a:pt x="150" y="109"/>
                      </a:lnTo>
                      <a:lnTo>
                        <a:pt x="169" y="194"/>
                      </a:lnTo>
                      <a:lnTo>
                        <a:pt x="154" y="217"/>
                      </a:lnTo>
                      <a:lnTo>
                        <a:pt x="154" y="375"/>
                      </a:lnTo>
                      <a:lnTo>
                        <a:pt x="136" y="382"/>
                      </a:lnTo>
                      <a:lnTo>
                        <a:pt x="133" y="407"/>
                      </a:lnTo>
                      <a:lnTo>
                        <a:pt x="125" y="473"/>
                      </a:lnTo>
                      <a:lnTo>
                        <a:pt x="125" y="509"/>
                      </a:lnTo>
                      <a:lnTo>
                        <a:pt x="154" y="531"/>
                      </a:lnTo>
                      <a:lnTo>
                        <a:pt x="175" y="542"/>
                      </a:lnTo>
                      <a:lnTo>
                        <a:pt x="175" y="550"/>
                      </a:lnTo>
                      <a:lnTo>
                        <a:pt x="131" y="539"/>
                      </a:lnTo>
                      <a:lnTo>
                        <a:pt x="125" y="532"/>
                      </a:lnTo>
                      <a:lnTo>
                        <a:pt x="121" y="539"/>
                      </a:lnTo>
                      <a:lnTo>
                        <a:pt x="116" y="539"/>
                      </a:lnTo>
                      <a:lnTo>
                        <a:pt x="111" y="514"/>
                      </a:lnTo>
                      <a:lnTo>
                        <a:pt x="107" y="400"/>
                      </a:lnTo>
                      <a:lnTo>
                        <a:pt x="98" y="400"/>
                      </a:lnTo>
                      <a:lnTo>
                        <a:pt x="73" y="501"/>
                      </a:lnTo>
                      <a:lnTo>
                        <a:pt x="73" y="564"/>
                      </a:lnTo>
                      <a:lnTo>
                        <a:pt x="63" y="595"/>
                      </a:lnTo>
                      <a:lnTo>
                        <a:pt x="54" y="602"/>
                      </a:lnTo>
                      <a:lnTo>
                        <a:pt x="48" y="585"/>
                      </a:lnTo>
                      <a:lnTo>
                        <a:pt x="55" y="567"/>
                      </a:lnTo>
                      <a:lnTo>
                        <a:pt x="63" y="528"/>
                      </a:lnTo>
                      <a:lnTo>
                        <a:pt x="64" y="384"/>
                      </a:lnTo>
                      <a:lnTo>
                        <a:pt x="72" y="242"/>
                      </a:lnTo>
                      <a:lnTo>
                        <a:pt x="57" y="230"/>
                      </a:lnTo>
                      <a:lnTo>
                        <a:pt x="57" y="210"/>
                      </a:lnTo>
                      <a:lnTo>
                        <a:pt x="57" y="172"/>
                      </a:lnTo>
                      <a:lnTo>
                        <a:pt x="38" y="181"/>
                      </a:lnTo>
                      <a:lnTo>
                        <a:pt x="55" y="205"/>
                      </a:lnTo>
                      <a:lnTo>
                        <a:pt x="55" y="227"/>
                      </a:lnTo>
                      <a:lnTo>
                        <a:pt x="37" y="213"/>
                      </a:lnTo>
                      <a:lnTo>
                        <a:pt x="28" y="199"/>
                      </a:lnTo>
                      <a:lnTo>
                        <a:pt x="19" y="203"/>
                      </a:lnTo>
                      <a:lnTo>
                        <a:pt x="0" y="179"/>
                      </a:lnTo>
                      <a:lnTo>
                        <a:pt x="0" y="172"/>
                      </a:lnTo>
                      <a:lnTo>
                        <a:pt x="10" y="167"/>
                      </a:lnTo>
                      <a:lnTo>
                        <a:pt x="32" y="142"/>
                      </a:lnTo>
                      <a:lnTo>
                        <a:pt x="55" y="119"/>
                      </a:lnTo>
                      <a:lnTo>
                        <a:pt x="84" y="92"/>
                      </a:lnTo>
                      <a:lnTo>
                        <a:pt x="107" y="83"/>
                      </a:lnTo>
                      <a:lnTo>
                        <a:pt x="107" y="64"/>
                      </a:lnTo>
                      <a:lnTo>
                        <a:pt x="98" y="54"/>
                      </a:lnTo>
                      <a:lnTo>
                        <a:pt x="98" y="30"/>
                      </a:lnTo>
                      <a:lnTo>
                        <a:pt x="92" y="26"/>
                      </a:lnTo>
                      <a:lnTo>
                        <a:pt x="107" y="8"/>
                      </a:lnTo>
                    </a:path>
                  </a:pathLst>
                </a:custGeom>
                <a:solidFill>
                  <a:srgbClr val="C5AED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2802" name="Freeform 31"/>
                <p:cNvSpPr>
                  <a:spLocks/>
                </p:cNvSpPr>
                <p:nvPr/>
              </p:nvSpPr>
              <p:spPr bwMode="auto">
                <a:xfrm>
                  <a:off x="4059" y="2030"/>
                  <a:ext cx="128" cy="576"/>
                </a:xfrm>
                <a:custGeom>
                  <a:avLst/>
                  <a:gdLst>
                    <a:gd name="T0" fmla="*/ 30 w 128"/>
                    <a:gd name="T1" fmla="*/ 11 h 576"/>
                    <a:gd name="T2" fmla="*/ 30 w 128"/>
                    <a:gd name="T3" fmla="*/ 26 h 576"/>
                    <a:gd name="T4" fmla="*/ 32 w 128"/>
                    <a:gd name="T5" fmla="*/ 30 h 576"/>
                    <a:gd name="T6" fmla="*/ 26 w 128"/>
                    <a:gd name="T7" fmla="*/ 41 h 576"/>
                    <a:gd name="T8" fmla="*/ 30 w 128"/>
                    <a:gd name="T9" fmla="*/ 44 h 576"/>
                    <a:gd name="T10" fmla="*/ 29 w 128"/>
                    <a:gd name="T11" fmla="*/ 48 h 576"/>
                    <a:gd name="T12" fmla="*/ 32 w 128"/>
                    <a:gd name="T13" fmla="*/ 64 h 576"/>
                    <a:gd name="T14" fmla="*/ 32 w 128"/>
                    <a:gd name="T15" fmla="*/ 67 h 576"/>
                    <a:gd name="T16" fmla="*/ 10 w 128"/>
                    <a:gd name="T17" fmla="*/ 82 h 576"/>
                    <a:gd name="T18" fmla="*/ 0 w 128"/>
                    <a:gd name="T19" fmla="*/ 201 h 576"/>
                    <a:gd name="T20" fmla="*/ 13 w 128"/>
                    <a:gd name="T21" fmla="*/ 222 h 576"/>
                    <a:gd name="T22" fmla="*/ 8 w 128"/>
                    <a:gd name="T23" fmla="*/ 287 h 576"/>
                    <a:gd name="T24" fmla="*/ 17 w 128"/>
                    <a:gd name="T25" fmla="*/ 294 h 576"/>
                    <a:gd name="T26" fmla="*/ 21 w 128"/>
                    <a:gd name="T27" fmla="*/ 395 h 576"/>
                    <a:gd name="T28" fmla="*/ 27 w 128"/>
                    <a:gd name="T29" fmla="*/ 497 h 576"/>
                    <a:gd name="T30" fmla="*/ 25 w 128"/>
                    <a:gd name="T31" fmla="*/ 504 h 576"/>
                    <a:gd name="T32" fmla="*/ 3 w 128"/>
                    <a:gd name="T33" fmla="*/ 522 h 576"/>
                    <a:gd name="T34" fmla="*/ 5 w 128"/>
                    <a:gd name="T35" fmla="*/ 526 h 576"/>
                    <a:gd name="T36" fmla="*/ 13 w 128"/>
                    <a:gd name="T37" fmla="*/ 530 h 576"/>
                    <a:gd name="T38" fmla="*/ 27 w 128"/>
                    <a:gd name="T39" fmla="*/ 526 h 576"/>
                    <a:gd name="T40" fmla="*/ 40 w 128"/>
                    <a:gd name="T41" fmla="*/ 519 h 576"/>
                    <a:gd name="T42" fmla="*/ 50 w 128"/>
                    <a:gd name="T43" fmla="*/ 515 h 576"/>
                    <a:gd name="T44" fmla="*/ 50 w 128"/>
                    <a:gd name="T45" fmla="*/ 532 h 576"/>
                    <a:gd name="T46" fmla="*/ 55 w 128"/>
                    <a:gd name="T47" fmla="*/ 533 h 576"/>
                    <a:gd name="T48" fmla="*/ 47 w 128"/>
                    <a:gd name="T49" fmla="*/ 548 h 576"/>
                    <a:gd name="T50" fmla="*/ 51 w 128"/>
                    <a:gd name="T51" fmla="*/ 571 h 576"/>
                    <a:gd name="T52" fmla="*/ 58 w 128"/>
                    <a:gd name="T53" fmla="*/ 575 h 576"/>
                    <a:gd name="T54" fmla="*/ 71 w 128"/>
                    <a:gd name="T55" fmla="*/ 555 h 576"/>
                    <a:gd name="T56" fmla="*/ 71 w 128"/>
                    <a:gd name="T57" fmla="*/ 540 h 576"/>
                    <a:gd name="T58" fmla="*/ 76 w 128"/>
                    <a:gd name="T59" fmla="*/ 539 h 576"/>
                    <a:gd name="T60" fmla="*/ 82 w 128"/>
                    <a:gd name="T61" fmla="*/ 407 h 576"/>
                    <a:gd name="T62" fmla="*/ 76 w 128"/>
                    <a:gd name="T63" fmla="*/ 395 h 576"/>
                    <a:gd name="T64" fmla="*/ 91 w 128"/>
                    <a:gd name="T65" fmla="*/ 307 h 576"/>
                    <a:gd name="T66" fmla="*/ 100 w 128"/>
                    <a:gd name="T67" fmla="*/ 303 h 576"/>
                    <a:gd name="T68" fmla="*/ 103 w 128"/>
                    <a:gd name="T69" fmla="*/ 211 h 576"/>
                    <a:gd name="T70" fmla="*/ 127 w 128"/>
                    <a:gd name="T71" fmla="*/ 201 h 576"/>
                    <a:gd name="T72" fmla="*/ 117 w 128"/>
                    <a:gd name="T73" fmla="*/ 103 h 576"/>
                    <a:gd name="T74" fmla="*/ 81 w 128"/>
                    <a:gd name="T75" fmla="*/ 76 h 576"/>
                    <a:gd name="T76" fmla="*/ 71 w 128"/>
                    <a:gd name="T77" fmla="*/ 66 h 576"/>
                    <a:gd name="T78" fmla="*/ 71 w 128"/>
                    <a:gd name="T79" fmla="*/ 57 h 576"/>
                    <a:gd name="T80" fmla="*/ 75 w 128"/>
                    <a:gd name="T81" fmla="*/ 50 h 576"/>
                    <a:gd name="T82" fmla="*/ 79 w 128"/>
                    <a:gd name="T83" fmla="*/ 45 h 576"/>
                    <a:gd name="T84" fmla="*/ 83 w 128"/>
                    <a:gd name="T85" fmla="*/ 38 h 576"/>
                    <a:gd name="T86" fmla="*/ 85 w 128"/>
                    <a:gd name="T87" fmla="*/ 32 h 576"/>
                    <a:gd name="T88" fmla="*/ 85 w 128"/>
                    <a:gd name="T89" fmla="*/ 25 h 576"/>
                    <a:gd name="T90" fmla="*/ 83 w 128"/>
                    <a:gd name="T91" fmla="*/ 17 h 576"/>
                    <a:gd name="T92" fmla="*/ 78 w 128"/>
                    <a:gd name="T93" fmla="*/ 10 h 576"/>
                    <a:gd name="T94" fmla="*/ 71 w 128"/>
                    <a:gd name="T95" fmla="*/ 3 h 576"/>
                    <a:gd name="T96" fmla="*/ 64 w 128"/>
                    <a:gd name="T97" fmla="*/ 0 h 576"/>
                    <a:gd name="T98" fmla="*/ 56 w 128"/>
                    <a:gd name="T99" fmla="*/ 0 h 576"/>
                    <a:gd name="T100" fmla="*/ 47 w 128"/>
                    <a:gd name="T101" fmla="*/ 1 h 576"/>
                    <a:gd name="T102" fmla="*/ 40 w 128"/>
                    <a:gd name="T103" fmla="*/ 3 h 576"/>
                    <a:gd name="T104" fmla="*/ 30 w 128"/>
                    <a:gd name="T105" fmla="*/ 11 h 57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w 128"/>
                    <a:gd name="T160" fmla="*/ 0 h 576"/>
                    <a:gd name="T161" fmla="*/ 128 w 128"/>
                    <a:gd name="T162" fmla="*/ 576 h 576"/>
                  </a:gdLst>
                  <a:ahLst/>
                  <a:cxnLst>
                    <a:cxn ang="T106">
                      <a:pos x="T0" y="T1"/>
                    </a:cxn>
                    <a:cxn ang="T107">
                      <a:pos x="T2" y="T3"/>
                    </a:cxn>
                    <a:cxn ang="T108">
                      <a:pos x="T4" y="T5"/>
                    </a:cxn>
                    <a:cxn ang="T109">
                      <a:pos x="T6" y="T7"/>
                    </a:cxn>
                    <a:cxn ang="T110">
                      <a:pos x="T8" y="T9"/>
                    </a:cxn>
                    <a:cxn ang="T111">
                      <a:pos x="T10" y="T11"/>
                    </a:cxn>
                    <a:cxn ang="T112">
                      <a:pos x="T12" y="T13"/>
                    </a:cxn>
                    <a:cxn ang="T113">
                      <a:pos x="T14" y="T15"/>
                    </a:cxn>
                    <a:cxn ang="T114">
                      <a:pos x="T16" y="T17"/>
                    </a:cxn>
                    <a:cxn ang="T115">
                      <a:pos x="T18" y="T19"/>
                    </a:cxn>
                    <a:cxn ang="T116">
                      <a:pos x="T20" y="T21"/>
                    </a:cxn>
                    <a:cxn ang="T117">
                      <a:pos x="T22" y="T23"/>
                    </a:cxn>
                    <a:cxn ang="T118">
                      <a:pos x="T24" y="T25"/>
                    </a:cxn>
                    <a:cxn ang="T119">
                      <a:pos x="T26" y="T27"/>
                    </a:cxn>
                    <a:cxn ang="T120">
                      <a:pos x="T28" y="T29"/>
                    </a:cxn>
                    <a:cxn ang="T121">
                      <a:pos x="T30" y="T31"/>
                    </a:cxn>
                    <a:cxn ang="T122">
                      <a:pos x="T32" y="T33"/>
                    </a:cxn>
                    <a:cxn ang="T123">
                      <a:pos x="T34" y="T35"/>
                    </a:cxn>
                    <a:cxn ang="T124">
                      <a:pos x="T36" y="T37"/>
                    </a:cxn>
                    <a:cxn ang="T125">
                      <a:pos x="T38" y="T39"/>
                    </a:cxn>
                    <a:cxn ang="T126">
                      <a:pos x="T40" y="T41"/>
                    </a:cxn>
                    <a:cxn ang="T127">
                      <a:pos x="T42" y="T43"/>
                    </a:cxn>
                    <a:cxn ang="T128">
                      <a:pos x="T44" y="T45"/>
                    </a:cxn>
                    <a:cxn ang="T129">
                      <a:pos x="T46" y="T47"/>
                    </a:cxn>
                    <a:cxn ang="T130">
                      <a:pos x="T48" y="T49"/>
                    </a:cxn>
                    <a:cxn ang="T131">
                      <a:pos x="T50" y="T51"/>
                    </a:cxn>
                    <a:cxn ang="T132">
                      <a:pos x="T52" y="T53"/>
                    </a:cxn>
                    <a:cxn ang="T133">
                      <a:pos x="T54" y="T55"/>
                    </a:cxn>
                    <a:cxn ang="T134">
                      <a:pos x="T56" y="T57"/>
                    </a:cxn>
                    <a:cxn ang="T135">
                      <a:pos x="T58" y="T59"/>
                    </a:cxn>
                    <a:cxn ang="T136">
                      <a:pos x="T60" y="T61"/>
                    </a:cxn>
                    <a:cxn ang="T137">
                      <a:pos x="T62" y="T63"/>
                    </a:cxn>
                    <a:cxn ang="T138">
                      <a:pos x="T64" y="T65"/>
                    </a:cxn>
                    <a:cxn ang="T139">
                      <a:pos x="T66" y="T67"/>
                    </a:cxn>
                    <a:cxn ang="T140">
                      <a:pos x="T68" y="T69"/>
                    </a:cxn>
                    <a:cxn ang="T141">
                      <a:pos x="T70" y="T71"/>
                    </a:cxn>
                    <a:cxn ang="T142">
                      <a:pos x="T72" y="T73"/>
                    </a:cxn>
                    <a:cxn ang="T143">
                      <a:pos x="T74" y="T75"/>
                    </a:cxn>
                    <a:cxn ang="T144">
                      <a:pos x="T76" y="T77"/>
                    </a:cxn>
                    <a:cxn ang="T145">
                      <a:pos x="T78" y="T79"/>
                    </a:cxn>
                    <a:cxn ang="T146">
                      <a:pos x="T80" y="T81"/>
                    </a:cxn>
                    <a:cxn ang="T147">
                      <a:pos x="T82" y="T83"/>
                    </a:cxn>
                    <a:cxn ang="T148">
                      <a:pos x="T84" y="T85"/>
                    </a:cxn>
                    <a:cxn ang="T149">
                      <a:pos x="T86" y="T87"/>
                    </a:cxn>
                    <a:cxn ang="T150">
                      <a:pos x="T88" y="T89"/>
                    </a:cxn>
                    <a:cxn ang="T151">
                      <a:pos x="T90" y="T91"/>
                    </a:cxn>
                    <a:cxn ang="T152">
                      <a:pos x="T92" y="T93"/>
                    </a:cxn>
                    <a:cxn ang="T153">
                      <a:pos x="T94" y="T95"/>
                    </a:cxn>
                    <a:cxn ang="T154">
                      <a:pos x="T96" y="T97"/>
                    </a:cxn>
                    <a:cxn ang="T155">
                      <a:pos x="T98" y="T99"/>
                    </a:cxn>
                    <a:cxn ang="T156">
                      <a:pos x="T100" y="T101"/>
                    </a:cxn>
                    <a:cxn ang="T157">
                      <a:pos x="T102" y="T103"/>
                    </a:cxn>
                    <a:cxn ang="T158">
                      <a:pos x="T104" y="T105"/>
                    </a:cxn>
                  </a:cxnLst>
                  <a:rect l="T159" t="T160" r="T161" b="T162"/>
                  <a:pathLst>
                    <a:path w="128" h="576">
                      <a:moveTo>
                        <a:pt x="30" y="11"/>
                      </a:moveTo>
                      <a:lnTo>
                        <a:pt x="30" y="26"/>
                      </a:lnTo>
                      <a:lnTo>
                        <a:pt x="32" y="30"/>
                      </a:lnTo>
                      <a:lnTo>
                        <a:pt x="26" y="41"/>
                      </a:lnTo>
                      <a:lnTo>
                        <a:pt x="30" y="44"/>
                      </a:lnTo>
                      <a:lnTo>
                        <a:pt x="29" y="48"/>
                      </a:lnTo>
                      <a:lnTo>
                        <a:pt x="32" y="64"/>
                      </a:lnTo>
                      <a:lnTo>
                        <a:pt x="32" y="67"/>
                      </a:lnTo>
                      <a:lnTo>
                        <a:pt x="10" y="82"/>
                      </a:lnTo>
                      <a:lnTo>
                        <a:pt x="0" y="201"/>
                      </a:lnTo>
                      <a:lnTo>
                        <a:pt x="13" y="222"/>
                      </a:lnTo>
                      <a:lnTo>
                        <a:pt x="8" y="287"/>
                      </a:lnTo>
                      <a:lnTo>
                        <a:pt x="17" y="294"/>
                      </a:lnTo>
                      <a:lnTo>
                        <a:pt x="21" y="395"/>
                      </a:lnTo>
                      <a:lnTo>
                        <a:pt x="27" y="497"/>
                      </a:lnTo>
                      <a:lnTo>
                        <a:pt x="25" y="504"/>
                      </a:lnTo>
                      <a:lnTo>
                        <a:pt x="3" y="522"/>
                      </a:lnTo>
                      <a:lnTo>
                        <a:pt x="5" y="526"/>
                      </a:lnTo>
                      <a:lnTo>
                        <a:pt x="13" y="530"/>
                      </a:lnTo>
                      <a:lnTo>
                        <a:pt x="27" y="526"/>
                      </a:lnTo>
                      <a:lnTo>
                        <a:pt x="40" y="519"/>
                      </a:lnTo>
                      <a:lnTo>
                        <a:pt x="50" y="515"/>
                      </a:lnTo>
                      <a:lnTo>
                        <a:pt x="50" y="532"/>
                      </a:lnTo>
                      <a:lnTo>
                        <a:pt x="55" y="533"/>
                      </a:lnTo>
                      <a:lnTo>
                        <a:pt x="47" y="548"/>
                      </a:lnTo>
                      <a:lnTo>
                        <a:pt x="51" y="571"/>
                      </a:lnTo>
                      <a:lnTo>
                        <a:pt x="58" y="575"/>
                      </a:lnTo>
                      <a:lnTo>
                        <a:pt x="71" y="555"/>
                      </a:lnTo>
                      <a:lnTo>
                        <a:pt x="71" y="540"/>
                      </a:lnTo>
                      <a:lnTo>
                        <a:pt x="76" y="539"/>
                      </a:lnTo>
                      <a:lnTo>
                        <a:pt x="82" y="407"/>
                      </a:lnTo>
                      <a:lnTo>
                        <a:pt x="76" y="395"/>
                      </a:lnTo>
                      <a:lnTo>
                        <a:pt x="91" y="307"/>
                      </a:lnTo>
                      <a:lnTo>
                        <a:pt x="100" y="303"/>
                      </a:lnTo>
                      <a:lnTo>
                        <a:pt x="103" y="211"/>
                      </a:lnTo>
                      <a:lnTo>
                        <a:pt x="127" y="201"/>
                      </a:lnTo>
                      <a:lnTo>
                        <a:pt x="117" y="103"/>
                      </a:lnTo>
                      <a:lnTo>
                        <a:pt x="81" y="76"/>
                      </a:lnTo>
                      <a:lnTo>
                        <a:pt x="71" y="66"/>
                      </a:lnTo>
                      <a:lnTo>
                        <a:pt x="71" y="57"/>
                      </a:lnTo>
                      <a:lnTo>
                        <a:pt x="75" y="50"/>
                      </a:lnTo>
                      <a:lnTo>
                        <a:pt x="79" y="45"/>
                      </a:lnTo>
                      <a:lnTo>
                        <a:pt x="83" y="38"/>
                      </a:lnTo>
                      <a:lnTo>
                        <a:pt x="85" y="32"/>
                      </a:lnTo>
                      <a:lnTo>
                        <a:pt x="85" y="25"/>
                      </a:lnTo>
                      <a:lnTo>
                        <a:pt x="83" y="17"/>
                      </a:lnTo>
                      <a:lnTo>
                        <a:pt x="78" y="10"/>
                      </a:lnTo>
                      <a:lnTo>
                        <a:pt x="71" y="3"/>
                      </a:lnTo>
                      <a:lnTo>
                        <a:pt x="64" y="0"/>
                      </a:lnTo>
                      <a:lnTo>
                        <a:pt x="56" y="0"/>
                      </a:lnTo>
                      <a:lnTo>
                        <a:pt x="47" y="1"/>
                      </a:lnTo>
                      <a:lnTo>
                        <a:pt x="40" y="3"/>
                      </a:lnTo>
                      <a:lnTo>
                        <a:pt x="30" y="11"/>
                      </a:lnTo>
                    </a:path>
                  </a:pathLst>
                </a:custGeom>
                <a:solidFill>
                  <a:srgbClr val="C5AED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2796" name="Freeform 32"/>
              <p:cNvSpPr>
                <a:spLocks/>
              </p:cNvSpPr>
              <p:nvPr/>
            </p:nvSpPr>
            <p:spPr bwMode="auto">
              <a:xfrm>
                <a:off x="4471" y="2125"/>
                <a:ext cx="145" cy="715"/>
              </a:xfrm>
              <a:custGeom>
                <a:avLst/>
                <a:gdLst>
                  <a:gd name="T0" fmla="*/ 51 w 145"/>
                  <a:gd name="T1" fmla="*/ 11 h 715"/>
                  <a:gd name="T2" fmla="*/ 84 w 145"/>
                  <a:gd name="T3" fmla="*/ 0 h 715"/>
                  <a:gd name="T4" fmla="*/ 110 w 145"/>
                  <a:gd name="T5" fmla="*/ 0 h 715"/>
                  <a:gd name="T6" fmla="*/ 132 w 145"/>
                  <a:gd name="T7" fmla="*/ 6 h 715"/>
                  <a:gd name="T8" fmla="*/ 141 w 145"/>
                  <a:gd name="T9" fmla="*/ 31 h 715"/>
                  <a:gd name="T10" fmla="*/ 141 w 145"/>
                  <a:gd name="T11" fmla="*/ 51 h 715"/>
                  <a:gd name="T12" fmla="*/ 128 w 145"/>
                  <a:gd name="T13" fmla="*/ 77 h 715"/>
                  <a:gd name="T14" fmla="*/ 118 w 145"/>
                  <a:gd name="T15" fmla="*/ 76 h 715"/>
                  <a:gd name="T16" fmla="*/ 133 w 145"/>
                  <a:gd name="T17" fmla="*/ 106 h 715"/>
                  <a:gd name="T18" fmla="*/ 144 w 145"/>
                  <a:gd name="T19" fmla="*/ 153 h 715"/>
                  <a:gd name="T20" fmla="*/ 144 w 145"/>
                  <a:gd name="T21" fmla="*/ 195 h 715"/>
                  <a:gd name="T22" fmla="*/ 141 w 145"/>
                  <a:gd name="T23" fmla="*/ 246 h 715"/>
                  <a:gd name="T24" fmla="*/ 132 w 145"/>
                  <a:gd name="T25" fmla="*/ 298 h 715"/>
                  <a:gd name="T26" fmla="*/ 116 w 145"/>
                  <a:gd name="T27" fmla="*/ 301 h 715"/>
                  <a:gd name="T28" fmla="*/ 116 w 145"/>
                  <a:gd name="T29" fmla="*/ 316 h 715"/>
                  <a:gd name="T30" fmla="*/ 107 w 145"/>
                  <a:gd name="T31" fmla="*/ 322 h 715"/>
                  <a:gd name="T32" fmla="*/ 107 w 145"/>
                  <a:gd name="T33" fmla="*/ 373 h 715"/>
                  <a:gd name="T34" fmla="*/ 98 w 145"/>
                  <a:gd name="T35" fmla="*/ 384 h 715"/>
                  <a:gd name="T36" fmla="*/ 98 w 145"/>
                  <a:gd name="T37" fmla="*/ 479 h 715"/>
                  <a:gd name="T38" fmla="*/ 98 w 145"/>
                  <a:gd name="T39" fmla="*/ 540 h 715"/>
                  <a:gd name="T40" fmla="*/ 111 w 145"/>
                  <a:gd name="T41" fmla="*/ 608 h 715"/>
                  <a:gd name="T42" fmla="*/ 116 w 145"/>
                  <a:gd name="T43" fmla="*/ 694 h 715"/>
                  <a:gd name="T44" fmla="*/ 101 w 145"/>
                  <a:gd name="T45" fmla="*/ 701 h 715"/>
                  <a:gd name="T46" fmla="*/ 101 w 145"/>
                  <a:gd name="T47" fmla="*/ 711 h 715"/>
                  <a:gd name="T48" fmla="*/ 77 w 145"/>
                  <a:gd name="T49" fmla="*/ 711 h 715"/>
                  <a:gd name="T50" fmla="*/ 73 w 145"/>
                  <a:gd name="T51" fmla="*/ 707 h 715"/>
                  <a:gd name="T52" fmla="*/ 63 w 145"/>
                  <a:gd name="T53" fmla="*/ 707 h 715"/>
                  <a:gd name="T54" fmla="*/ 63 w 145"/>
                  <a:gd name="T55" fmla="*/ 714 h 715"/>
                  <a:gd name="T56" fmla="*/ 45 w 145"/>
                  <a:gd name="T57" fmla="*/ 711 h 715"/>
                  <a:gd name="T58" fmla="*/ 8 w 145"/>
                  <a:gd name="T59" fmla="*/ 707 h 715"/>
                  <a:gd name="T60" fmla="*/ 8 w 145"/>
                  <a:gd name="T61" fmla="*/ 701 h 715"/>
                  <a:gd name="T62" fmla="*/ 43 w 145"/>
                  <a:gd name="T63" fmla="*/ 688 h 715"/>
                  <a:gd name="T64" fmla="*/ 43 w 145"/>
                  <a:gd name="T65" fmla="*/ 675 h 715"/>
                  <a:gd name="T66" fmla="*/ 12 w 145"/>
                  <a:gd name="T67" fmla="*/ 669 h 715"/>
                  <a:gd name="T68" fmla="*/ 12 w 145"/>
                  <a:gd name="T69" fmla="*/ 660 h 715"/>
                  <a:gd name="T70" fmla="*/ 33 w 145"/>
                  <a:gd name="T71" fmla="*/ 647 h 715"/>
                  <a:gd name="T72" fmla="*/ 33 w 145"/>
                  <a:gd name="T73" fmla="*/ 550 h 715"/>
                  <a:gd name="T74" fmla="*/ 25 w 145"/>
                  <a:gd name="T75" fmla="*/ 461 h 715"/>
                  <a:gd name="T76" fmla="*/ 27 w 145"/>
                  <a:gd name="T77" fmla="*/ 372 h 715"/>
                  <a:gd name="T78" fmla="*/ 28 w 145"/>
                  <a:gd name="T79" fmla="*/ 322 h 715"/>
                  <a:gd name="T80" fmla="*/ 26 w 145"/>
                  <a:gd name="T81" fmla="*/ 307 h 715"/>
                  <a:gd name="T82" fmla="*/ 26 w 145"/>
                  <a:gd name="T83" fmla="*/ 237 h 715"/>
                  <a:gd name="T84" fmla="*/ 0 w 145"/>
                  <a:gd name="T85" fmla="*/ 221 h 715"/>
                  <a:gd name="T86" fmla="*/ 0 w 145"/>
                  <a:gd name="T87" fmla="*/ 212 h 715"/>
                  <a:gd name="T88" fmla="*/ 55 w 145"/>
                  <a:gd name="T89" fmla="*/ 116 h 715"/>
                  <a:gd name="T90" fmla="*/ 81 w 145"/>
                  <a:gd name="T91" fmla="*/ 103 h 715"/>
                  <a:gd name="T92" fmla="*/ 78 w 145"/>
                  <a:gd name="T93" fmla="*/ 97 h 715"/>
                  <a:gd name="T94" fmla="*/ 60 w 145"/>
                  <a:gd name="T95" fmla="*/ 93 h 715"/>
                  <a:gd name="T96" fmla="*/ 60 w 145"/>
                  <a:gd name="T97" fmla="*/ 87 h 715"/>
                  <a:gd name="T98" fmla="*/ 55 w 145"/>
                  <a:gd name="T99" fmla="*/ 84 h 715"/>
                  <a:gd name="T100" fmla="*/ 55 w 145"/>
                  <a:gd name="T101" fmla="*/ 77 h 715"/>
                  <a:gd name="T102" fmla="*/ 51 w 145"/>
                  <a:gd name="T103" fmla="*/ 74 h 715"/>
                  <a:gd name="T104" fmla="*/ 55 w 145"/>
                  <a:gd name="T105" fmla="*/ 71 h 715"/>
                  <a:gd name="T106" fmla="*/ 51 w 145"/>
                  <a:gd name="T107" fmla="*/ 68 h 715"/>
                  <a:gd name="T108" fmla="*/ 60 w 145"/>
                  <a:gd name="T109" fmla="*/ 51 h 715"/>
                  <a:gd name="T110" fmla="*/ 55 w 145"/>
                  <a:gd name="T111" fmla="*/ 43 h 715"/>
                  <a:gd name="T112" fmla="*/ 60 w 145"/>
                  <a:gd name="T113" fmla="*/ 34 h 715"/>
                  <a:gd name="T114" fmla="*/ 51 w 145"/>
                  <a:gd name="T115" fmla="*/ 27 h 715"/>
                  <a:gd name="T116" fmla="*/ 51 w 145"/>
                  <a:gd name="T117" fmla="*/ 11 h 715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45"/>
                  <a:gd name="T178" fmla="*/ 0 h 715"/>
                  <a:gd name="T179" fmla="*/ 145 w 145"/>
                  <a:gd name="T180" fmla="*/ 715 h 715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45" h="715">
                    <a:moveTo>
                      <a:pt x="51" y="11"/>
                    </a:moveTo>
                    <a:lnTo>
                      <a:pt x="84" y="0"/>
                    </a:lnTo>
                    <a:lnTo>
                      <a:pt x="110" y="0"/>
                    </a:lnTo>
                    <a:lnTo>
                      <a:pt x="132" y="6"/>
                    </a:lnTo>
                    <a:lnTo>
                      <a:pt x="141" y="31"/>
                    </a:lnTo>
                    <a:lnTo>
                      <a:pt x="141" y="51"/>
                    </a:lnTo>
                    <a:lnTo>
                      <a:pt x="128" y="77"/>
                    </a:lnTo>
                    <a:lnTo>
                      <a:pt x="118" y="76"/>
                    </a:lnTo>
                    <a:lnTo>
                      <a:pt x="133" y="106"/>
                    </a:lnTo>
                    <a:lnTo>
                      <a:pt x="144" y="153"/>
                    </a:lnTo>
                    <a:lnTo>
                      <a:pt x="144" y="195"/>
                    </a:lnTo>
                    <a:lnTo>
                      <a:pt x="141" y="246"/>
                    </a:lnTo>
                    <a:lnTo>
                      <a:pt x="132" y="298"/>
                    </a:lnTo>
                    <a:lnTo>
                      <a:pt x="116" y="301"/>
                    </a:lnTo>
                    <a:lnTo>
                      <a:pt x="116" y="316"/>
                    </a:lnTo>
                    <a:lnTo>
                      <a:pt x="107" y="322"/>
                    </a:lnTo>
                    <a:lnTo>
                      <a:pt x="107" y="373"/>
                    </a:lnTo>
                    <a:lnTo>
                      <a:pt x="98" y="384"/>
                    </a:lnTo>
                    <a:lnTo>
                      <a:pt x="98" y="479"/>
                    </a:lnTo>
                    <a:lnTo>
                      <a:pt x="98" y="540"/>
                    </a:lnTo>
                    <a:lnTo>
                      <a:pt x="111" y="608"/>
                    </a:lnTo>
                    <a:lnTo>
                      <a:pt x="116" y="694"/>
                    </a:lnTo>
                    <a:lnTo>
                      <a:pt x="101" y="701"/>
                    </a:lnTo>
                    <a:lnTo>
                      <a:pt x="101" y="711"/>
                    </a:lnTo>
                    <a:lnTo>
                      <a:pt x="77" y="711"/>
                    </a:lnTo>
                    <a:lnTo>
                      <a:pt x="73" y="707"/>
                    </a:lnTo>
                    <a:lnTo>
                      <a:pt x="63" y="707"/>
                    </a:lnTo>
                    <a:lnTo>
                      <a:pt x="63" y="714"/>
                    </a:lnTo>
                    <a:lnTo>
                      <a:pt x="45" y="711"/>
                    </a:lnTo>
                    <a:lnTo>
                      <a:pt x="8" y="707"/>
                    </a:lnTo>
                    <a:lnTo>
                      <a:pt x="8" y="701"/>
                    </a:lnTo>
                    <a:lnTo>
                      <a:pt x="43" y="688"/>
                    </a:lnTo>
                    <a:lnTo>
                      <a:pt x="43" y="675"/>
                    </a:lnTo>
                    <a:lnTo>
                      <a:pt x="12" y="669"/>
                    </a:lnTo>
                    <a:lnTo>
                      <a:pt x="12" y="660"/>
                    </a:lnTo>
                    <a:lnTo>
                      <a:pt x="33" y="647"/>
                    </a:lnTo>
                    <a:lnTo>
                      <a:pt x="33" y="550"/>
                    </a:lnTo>
                    <a:lnTo>
                      <a:pt x="25" y="461"/>
                    </a:lnTo>
                    <a:lnTo>
                      <a:pt x="27" y="372"/>
                    </a:lnTo>
                    <a:lnTo>
                      <a:pt x="28" y="322"/>
                    </a:lnTo>
                    <a:lnTo>
                      <a:pt x="26" y="307"/>
                    </a:lnTo>
                    <a:lnTo>
                      <a:pt x="26" y="237"/>
                    </a:lnTo>
                    <a:lnTo>
                      <a:pt x="0" y="221"/>
                    </a:lnTo>
                    <a:lnTo>
                      <a:pt x="0" y="212"/>
                    </a:lnTo>
                    <a:lnTo>
                      <a:pt x="55" y="116"/>
                    </a:lnTo>
                    <a:lnTo>
                      <a:pt x="81" y="103"/>
                    </a:lnTo>
                    <a:lnTo>
                      <a:pt x="78" y="97"/>
                    </a:lnTo>
                    <a:lnTo>
                      <a:pt x="60" y="93"/>
                    </a:lnTo>
                    <a:lnTo>
                      <a:pt x="60" y="87"/>
                    </a:lnTo>
                    <a:lnTo>
                      <a:pt x="55" y="84"/>
                    </a:lnTo>
                    <a:lnTo>
                      <a:pt x="55" y="77"/>
                    </a:lnTo>
                    <a:lnTo>
                      <a:pt x="51" y="74"/>
                    </a:lnTo>
                    <a:lnTo>
                      <a:pt x="55" y="71"/>
                    </a:lnTo>
                    <a:lnTo>
                      <a:pt x="51" y="68"/>
                    </a:lnTo>
                    <a:lnTo>
                      <a:pt x="60" y="51"/>
                    </a:lnTo>
                    <a:lnTo>
                      <a:pt x="55" y="43"/>
                    </a:lnTo>
                    <a:lnTo>
                      <a:pt x="60" y="34"/>
                    </a:lnTo>
                    <a:lnTo>
                      <a:pt x="51" y="27"/>
                    </a:lnTo>
                    <a:lnTo>
                      <a:pt x="51" y="1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7" name="Freeform 33"/>
              <p:cNvSpPr>
                <a:spLocks/>
              </p:cNvSpPr>
              <p:nvPr/>
            </p:nvSpPr>
            <p:spPr bwMode="auto">
              <a:xfrm>
                <a:off x="2883" y="2120"/>
                <a:ext cx="106" cy="379"/>
              </a:xfrm>
              <a:custGeom>
                <a:avLst/>
                <a:gdLst>
                  <a:gd name="T0" fmla="*/ 41 w 106"/>
                  <a:gd name="T1" fmla="*/ 5 h 379"/>
                  <a:gd name="T2" fmla="*/ 36 w 106"/>
                  <a:gd name="T3" fmla="*/ 25 h 379"/>
                  <a:gd name="T4" fmla="*/ 39 w 106"/>
                  <a:gd name="T5" fmla="*/ 28 h 379"/>
                  <a:gd name="T6" fmla="*/ 43 w 106"/>
                  <a:gd name="T7" fmla="*/ 35 h 379"/>
                  <a:gd name="T8" fmla="*/ 47 w 106"/>
                  <a:gd name="T9" fmla="*/ 49 h 379"/>
                  <a:gd name="T10" fmla="*/ 43 w 106"/>
                  <a:gd name="T11" fmla="*/ 51 h 379"/>
                  <a:gd name="T12" fmla="*/ 19 w 106"/>
                  <a:gd name="T13" fmla="*/ 71 h 379"/>
                  <a:gd name="T14" fmla="*/ 4 w 106"/>
                  <a:gd name="T15" fmla="*/ 186 h 379"/>
                  <a:gd name="T16" fmla="*/ 0 w 106"/>
                  <a:gd name="T17" fmla="*/ 206 h 379"/>
                  <a:gd name="T18" fmla="*/ 7 w 106"/>
                  <a:gd name="T19" fmla="*/ 217 h 379"/>
                  <a:gd name="T20" fmla="*/ 11 w 106"/>
                  <a:gd name="T21" fmla="*/ 219 h 379"/>
                  <a:gd name="T22" fmla="*/ 11 w 106"/>
                  <a:gd name="T23" fmla="*/ 202 h 379"/>
                  <a:gd name="T24" fmla="*/ 11 w 106"/>
                  <a:gd name="T25" fmla="*/ 211 h 379"/>
                  <a:gd name="T26" fmla="*/ 18 w 106"/>
                  <a:gd name="T27" fmla="*/ 204 h 379"/>
                  <a:gd name="T28" fmla="*/ 20 w 106"/>
                  <a:gd name="T29" fmla="*/ 190 h 379"/>
                  <a:gd name="T30" fmla="*/ 34 w 106"/>
                  <a:gd name="T31" fmla="*/ 289 h 379"/>
                  <a:gd name="T32" fmla="*/ 41 w 106"/>
                  <a:gd name="T33" fmla="*/ 349 h 379"/>
                  <a:gd name="T34" fmla="*/ 37 w 106"/>
                  <a:gd name="T35" fmla="*/ 376 h 379"/>
                  <a:gd name="T36" fmla="*/ 54 w 106"/>
                  <a:gd name="T37" fmla="*/ 371 h 379"/>
                  <a:gd name="T38" fmla="*/ 49 w 106"/>
                  <a:gd name="T39" fmla="*/ 338 h 379"/>
                  <a:gd name="T40" fmla="*/ 56 w 106"/>
                  <a:gd name="T41" fmla="*/ 291 h 379"/>
                  <a:gd name="T42" fmla="*/ 58 w 106"/>
                  <a:gd name="T43" fmla="*/ 336 h 379"/>
                  <a:gd name="T44" fmla="*/ 61 w 106"/>
                  <a:gd name="T45" fmla="*/ 368 h 379"/>
                  <a:gd name="T46" fmla="*/ 75 w 106"/>
                  <a:gd name="T47" fmla="*/ 369 h 379"/>
                  <a:gd name="T48" fmla="*/ 80 w 106"/>
                  <a:gd name="T49" fmla="*/ 289 h 379"/>
                  <a:gd name="T50" fmla="*/ 86 w 106"/>
                  <a:gd name="T51" fmla="*/ 281 h 379"/>
                  <a:gd name="T52" fmla="*/ 102 w 106"/>
                  <a:gd name="T53" fmla="*/ 289 h 379"/>
                  <a:gd name="T54" fmla="*/ 94 w 106"/>
                  <a:gd name="T55" fmla="*/ 193 h 379"/>
                  <a:gd name="T56" fmla="*/ 96 w 106"/>
                  <a:gd name="T57" fmla="*/ 174 h 379"/>
                  <a:gd name="T58" fmla="*/ 94 w 106"/>
                  <a:gd name="T59" fmla="*/ 127 h 379"/>
                  <a:gd name="T60" fmla="*/ 71 w 106"/>
                  <a:gd name="T61" fmla="*/ 63 h 379"/>
                  <a:gd name="T62" fmla="*/ 70 w 106"/>
                  <a:gd name="T63" fmla="*/ 41 h 379"/>
                  <a:gd name="T64" fmla="*/ 75 w 106"/>
                  <a:gd name="T65" fmla="*/ 37 h 379"/>
                  <a:gd name="T66" fmla="*/ 80 w 106"/>
                  <a:gd name="T67" fmla="*/ 31 h 379"/>
                  <a:gd name="T68" fmla="*/ 77 w 106"/>
                  <a:gd name="T69" fmla="*/ 5 h 379"/>
                  <a:gd name="T70" fmla="*/ 64 w 106"/>
                  <a:gd name="T71" fmla="*/ 1 h 379"/>
                  <a:gd name="T72" fmla="*/ 53 w 106"/>
                  <a:gd name="T73" fmla="*/ 3 h 379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06"/>
                  <a:gd name="T112" fmla="*/ 0 h 379"/>
                  <a:gd name="T113" fmla="*/ 106 w 106"/>
                  <a:gd name="T114" fmla="*/ 379 h 379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06" h="379">
                    <a:moveTo>
                      <a:pt x="53" y="3"/>
                    </a:moveTo>
                    <a:lnTo>
                      <a:pt x="41" y="5"/>
                    </a:lnTo>
                    <a:lnTo>
                      <a:pt x="36" y="19"/>
                    </a:lnTo>
                    <a:lnTo>
                      <a:pt x="36" y="25"/>
                    </a:lnTo>
                    <a:lnTo>
                      <a:pt x="41" y="25"/>
                    </a:lnTo>
                    <a:lnTo>
                      <a:pt x="39" y="28"/>
                    </a:lnTo>
                    <a:lnTo>
                      <a:pt x="41" y="29"/>
                    </a:lnTo>
                    <a:lnTo>
                      <a:pt x="43" y="35"/>
                    </a:lnTo>
                    <a:lnTo>
                      <a:pt x="44" y="37"/>
                    </a:lnTo>
                    <a:lnTo>
                      <a:pt x="47" y="49"/>
                    </a:lnTo>
                    <a:lnTo>
                      <a:pt x="47" y="51"/>
                    </a:lnTo>
                    <a:lnTo>
                      <a:pt x="43" y="51"/>
                    </a:lnTo>
                    <a:lnTo>
                      <a:pt x="34" y="66"/>
                    </a:lnTo>
                    <a:lnTo>
                      <a:pt x="19" y="71"/>
                    </a:lnTo>
                    <a:lnTo>
                      <a:pt x="11" y="82"/>
                    </a:lnTo>
                    <a:lnTo>
                      <a:pt x="4" y="186"/>
                    </a:lnTo>
                    <a:lnTo>
                      <a:pt x="7" y="187"/>
                    </a:lnTo>
                    <a:lnTo>
                      <a:pt x="0" y="206"/>
                    </a:lnTo>
                    <a:lnTo>
                      <a:pt x="4" y="217"/>
                    </a:lnTo>
                    <a:lnTo>
                      <a:pt x="7" y="217"/>
                    </a:lnTo>
                    <a:lnTo>
                      <a:pt x="8" y="219"/>
                    </a:lnTo>
                    <a:lnTo>
                      <a:pt x="11" y="219"/>
                    </a:lnTo>
                    <a:lnTo>
                      <a:pt x="10" y="208"/>
                    </a:lnTo>
                    <a:lnTo>
                      <a:pt x="11" y="202"/>
                    </a:lnTo>
                    <a:lnTo>
                      <a:pt x="13" y="207"/>
                    </a:lnTo>
                    <a:lnTo>
                      <a:pt x="11" y="211"/>
                    </a:lnTo>
                    <a:lnTo>
                      <a:pt x="13" y="213"/>
                    </a:lnTo>
                    <a:lnTo>
                      <a:pt x="18" y="204"/>
                    </a:lnTo>
                    <a:lnTo>
                      <a:pt x="15" y="189"/>
                    </a:lnTo>
                    <a:lnTo>
                      <a:pt x="20" y="190"/>
                    </a:lnTo>
                    <a:lnTo>
                      <a:pt x="18" y="283"/>
                    </a:lnTo>
                    <a:lnTo>
                      <a:pt x="34" y="289"/>
                    </a:lnTo>
                    <a:lnTo>
                      <a:pt x="43" y="343"/>
                    </a:lnTo>
                    <a:lnTo>
                      <a:pt x="41" y="349"/>
                    </a:lnTo>
                    <a:lnTo>
                      <a:pt x="37" y="371"/>
                    </a:lnTo>
                    <a:lnTo>
                      <a:pt x="37" y="376"/>
                    </a:lnTo>
                    <a:lnTo>
                      <a:pt x="49" y="378"/>
                    </a:lnTo>
                    <a:lnTo>
                      <a:pt x="54" y="371"/>
                    </a:lnTo>
                    <a:lnTo>
                      <a:pt x="51" y="352"/>
                    </a:lnTo>
                    <a:lnTo>
                      <a:pt x="49" y="338"/>
                    </a:lnTo>
                    <a:lnTo>
                      <a:pt x="55" y="291"/>
                    </a:lnTo>
                    <a:lnTo>
                      <a:pt x="56" y="291"/>
                    </a:lnTo>
                    <a:lnTo>
                      <a:pt x="61" y="308"/>
                    </a:lnTo>
                    <a:lnTo>
                      <a:pt x="58" y="336"/>
                    </a:lnTo>
                    <a:lnTo>
                      <a:pt x="54" y="339"/>
                    </a:lnTo>
                    <a:lnTo>
                      <a:pt x="61" y="368"/>
                    </a:lnTo>
                    <a:lnTo>
                      <a:pt x="72" y="371"/>
                    </a:lnTo>
                    <a:lnTo>
                      <a:pt x="75" y="369"/>
                    </a:lnTo>
                    <a:lnTo>
                      <a:pt x="66" y="339"/>
                    </a:lnTo>
                    <a:lnTo>
                      <a:pt x="80" y="289"/>
                    </a:lnTo>
                    <a:lnTo>
                      <a:pt x="86" y="284"/>
                    </a:lnTo>
                    <a:lnTo>
                      <a:pt x="86" y="281"/>
                    </a:lnTo>
                    <a:lnTo>
                      <a:pt x="98" y="282"/>
                    </a:lnTo>
                    <a:lnTo>
                      <a:pt x="102" y="289"/>
                    </a:lnTo>
                    <a:lnTo>
                      <a:pt x="105" y="284"/>
                    </a:lnTo>
                    <a:lnTo>
                      <a:pt x="94" y="193"/>
                    </a:lnTo>
                    <a:lnTo>
                      <a:pt x="96" y="193"/>
                    </a:lnTo>
                    <a:lnTo>
                      <a:pt x="96" y="174"/>
                    </a:lnTo>
                    <a:lnTo>
                      <a:pt x="97" y="172"/>
                    </a:lnTo>
                    <a:lnTo>
                      <a:pt x="94" y="127"/>
                    </a:lnTo>
                    <a:lnTo>
                      <a:pt x="90" y="73"/>
                    </a:lnTo>
                    <a:lnTo>
                      <a:pt x="71" y="63"/>
                    </a:lnTo>
                    <a:lnTo>
                      <a:pt x="64" y="51"/>
                    </a:lnTo>
                    <a:lnTo>
                      <a:pt x="70" y="41"/>
                    </a:lnTo>
                    <a:lnTo>
                      <a:pt x="72" y="42"/>
                    </a:lnTo>
                    <a:lnTo>
                      <a:pt x="75" y="37"/>
                    </a:lnTo>
                    <a:lnTo>
                      <a:pt x="75" y="31"/>
                    </a:lnTo>
                    <a:lnTo>
                      <a:pt x="80" y="31"/>
                    </a:lnTo>
                    <a:lnTo>
                      <a:pt x="82" y="16"/>
                    </a:lnTo>
                    <a:lnTo>
                      <a:pt x="77" y="5"/>
                    </a:lnTo>
                    <a:lnTo>
                      <a:pt x="72" y="1"/>
                    </a:lnTo>
                    <a:lnTo>
                      <a:pt x="64" y="1"/>
                    </a:lnTo>
                    <a:lnTo>
                      <a:pt x="59" y="0"/>
                    </a:lnTo>
                    <a:lnTo>
                      <a:pt x="53" y="3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8" name="Freeform 34"/>
              <p:cNvSpPr>
                <a:spLocks/>
              </p:cNvSpPr>
              <p:nvPr/>
            </p:nvSpPr>
            <p:spPr bwMode="auto">
              <a:xfrm>
                <a:off x="3681" y="2029"/>
                <a:ext cx="74" cy="377"/>
              </a:xfrm>
              <a:custGeom>
                <a:avLst/>
                <a:gdLst>
                  <a:gd name="T0" fmla="*/ 25 w 74"/>
                  <a:gd name="T1" fmla="*/ 5 h 377"/>
                  <a:gd name="T2" fmla="*/ 43 w 74"/>
                  <a:gd name="T3" fmla="*/ 0 h 377"/>
                  <a:gd name="T4" fmla="*/ 56 w 74"/>
                  <a:gd name="T5" fmla="*/ 0 h 377"/>
                  <a:gd name="T6" fmla="*/ 68 w 74"/>
                  <a:gd name="T7" fmla="*/ 3 h 377"/>
                  <a:gd name="T8" fmla="*/ 72 w 74"/>
                  <a:gd name="T9" fmla="*/ 16 h 377"/>
                  <a:gd name="T10" fmla="*/ 72 w 74"/>
                  <a:gd name="T11" fmla="*/ 27 h 377"/>
                  <a:gd name="T12" fmla="*/ 65 w 74"/>
                  <a:gd name="T13" fmla="*/ 40 h 377"/>
                  <a:gd name="T14" fmla="*/ 60 w 74"/>
                  <a:gd name="T15" fmla="*/ 40 h 377"/>
                  <a:gd name="T16" fmla="*/ 68 w 74"/>
                  <a:gd name="T17" fmla="*/ 56 h 377"/>
                  <a:gd name="T18" fmla="*/ 73 w 74"/>
                  <a:gd name="T19" fmla="*/ 80 h 377"/>
                  <a:gd name="T20" fmla="*/ 73 w 74"/>
                  <a:gd name="T21" fmla="*/ 102 h 377"/>
                  <a:gd name="T22" fmla="*/ 72 w 74"/>
                  <a:gd name="T23" fmla="*/ 129 h 377"/>
                  <a:gd name="T24" fmla="*/ 68 w 74"/>
                  <a:gd name="T25" fmla="*/ 156 h 377"/>
                  <a:gd name="T26" fmla="*/ 59 w 74"/>
                  <a:gd name="T27" fmla="*/ 158 h 377"/>
                  <a:gd name="T28" fmla="*/ 59 w 74"/>
                  <a:gd name="T29" fmla="*/ 165 h 377"/>
                  <a:gd name="T30" fmla="*/ 54 w 74"/>
                  <a:gd name="T31" fmla="*/ 169 h 377"/>
                  <a:gd name="T32" fmla="*/ 54 w 74"/>
                  <a:gd name="T33" fmla="*/ 197 h 377"/>
                  <a:gd name="T34" fmla="*/ 50 w 74"/>
                  <a:gd name="T35" fmla="*/ 202 h 377"/>
                  <a:gd name="T36" fmla="*/ 50 w 74"/>
                  <a:gd name="T37" fmla="*/ 253 h 377"/>
                  <a:gd name="T38" fmla="*/ 50 w 74"/>
                  <a:gd name="T39" fmla="*/ 285 h 377"/>
                  <a:gd name="T40" fmla="*/ 56 w 74"/>
                  <a:gd name="T41" fmla="*/ 320 h 377"/>
                  <a:gd name="T42" fmla="*/ 59 w 74"/>
                  <a:gd name="T43" fmla="*/ 366 h 377"/>
                  <a:gd name="T44" fmla="*/ 51 w 74"/>
                  <a:gd name="T45" fmla="*/ 370 h 377"/>
                  <a:gd name="T46" fmla="*/ 51 w 74"/>
                  <a:gd name="T47" fmla="*/ 376 h 377"/>
                  <a:gd name="T48" fmla="*/ 40 w 74"/>
                  <a:gd name="T49" fmla="*/ 376 h 377"/>
                  <a:gd name="T50" fmla="*/ 37 w 74"/>
                  <a:gd name="T51" fmla="*/ 373 h 377"/>
                  <a:gd name="T52" fmla="*/ 32 w 74"/>
                  <a:gd name="T53" fmla="*/ 373 h 377"/>
                  <a:gd name="T54" fmla="*/ 32 w 74"/>
                  <a:gd name="T55" fmla="*/ 376 h 377"/>
                  <a:gd name="T56" fmla="*/ 23 w 74"/>
                  <a:gd name="T57" fmla="*/ 376 h 377"/>
                  <a:gd name="T58" fmla="*/ 5 w 74"/>
                  <a:gd name="T59" fmla="*/ 373 h 377"/>
                  <a:gd name="T60" fmla="*/ 5 w 74"/>
                  <a:gd name="T61" fmla="*/ 370 h 377"/>
                  <a:gd name="T62" fmla="*/ 21 w 74"/>
                  <a:gd name="T63" fmla="*/ 363 h 377"/>
                  <a:gd name="T64" fmla="*/ 21 w 74"/>
                  <a:gd name="T65" fmla="*/ 356 h 377"/>
                  <a:gd name="T66" fmla="*/ 6 w 74"/>
                  <a:gd name="T67" fmla="*/ 353 h 377"/>
                  <a:gd name="T68" fmla="*/ 6 w 74"/>
                  <a:gd name="T69" fmla="*/ 349 h 377"/>
                  <a:gd name="T70" fmla="*/ 17 w 74"/>
                  <a:gd name="T71" fmla="*/ 342 h 377"/>
                  <a:gd name="T72" fmla="*/ 17 w 74"/>
                  <a:gd name="T73" fmla="*/ 290 h 377"/>
                  <a:gd name="T74" fmla="*/ 13 w 74"/>
                  <a:gd name="T75" fmla="*/ 243 h 377"/>
                  <a:gd name="T76" fmla="*/ 14 w 74"/>
                  <a:gd name="T77" fmla="*/ 196 h 377"/>
                  <a:gd name="T78" fmla="*/ 14 w 74"/>
                  <a:gd name="T79" fmla="*/ 169 h 377"/>
                  <a:gd name="T80" fmla="*/ 13 w 74"/>
                  <a:gd name="T81" fmla="*/ 161 h 377"/>
                  <a:gd name="T82" fmla="*/ 13 w 74"/>
                  <a:gd name="T83" fmla="*/ 124 h 377"/>
                  <a:gd name="T84" fmla="*/ 0 w 74"/>
                  <a:gd name="T85" fmla="*/ 116 h 377"/>
                  <a:gd name="T86" fmla="*/ 0 w 74"/>
                  <a:gd name="T87" fmla="*/ 112 h 377"/>
                  <a:gd name="T88" fmla="*/ 28 w 74"/>
                  <a:gd name="T89" fmla="*/ 61 h 377"/>
                  <a:gd name="T90" fmla="*/ 41 w 74"/>
                  <a:gd name="T91" fmla="*/ 54 h 377"/>
                  <a:gd name="T92" fmla="*/ 40 w 74"/>
                  <a:gd name="T93" fmla="*/ 51 h 377"/>
                  <a:gd name="T94" fmla="*/ 30 w 74"/>
                  <a:gd name="T95" fmla="*/ 49 h 377"/>
                  <a:gd name="T96" fmla="*/ 30 w 74"/>
                  <a:gd name="T97" fmla="*/ 46 h 377"/>
                  <a:gd name="T98" fmla="*/ 28 w 74"/>
                  <a:gd name="T99" fmla="*/ 44 h 377"/>
                  <a:gd name="T100" fmla="*/ 28 w 74"/>
                  <a:gd name="T101" fmla="*/ 40 h 377"/>
                  <a:gd name="T102" fmla="*/ 25 w 74"/>
                  <a:gd name="T103" fmla="*/ 39 h 377"/>
                  <a:gd name="T104" fmla="*/ 28 w 74"/>
                  <a:gd name="T105" fmla="*/ 37 h 377"/>
                  <a:gd name="T106" fmla="*/ 26 w 74"/>
                  <a:gd name="T107" fmla="*/ 35 h 377"/>
                  <a:gd name="T108" fmla="*/ 30 w 74"/>
                  <a:gd name="T109" fmla="*/ 27 h 377"/>
                  <a:gd name="T110" fmla="*/ 28 w 74"/>
                  <a:gd name="T111" fmla="*/ 22 h 377"/>
                  <a:gd name="T112" fmla="*/ 30 w 74"/>
                  <a:gd name="T113" fmla="*/ 18 h 377"/>
                  <a:gd name="T114" fmla="*/ 26 w 74"/>
                  <a:gd name="T115" fmla="*/ 14 h 377"/>
                  <a:gd name="T116" fmla="*/ 25 w 74"/>
                  <a:gd name="T117" fmla="*/ 5 h 377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74"/>
                  <a:gd name="T178" fmla="*/ 0 h 377"/>
                  <a:gd name="T179" fmla="*/ 74 w 74"/>
                  <a:gd name="T180" fmla="*/ 377 h 377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74" h="377">
                    <a:moveTo>
                      <a:pt x="25" y="5"/>
                    </a:moveTo>
                    <a:lnTo>
                      <a:pt x="43" y="0"/>
                    </a:lnTo>
                    <a:lnTo>
                      <a:pt x="56" y="0"/>
                    </a:lnTo>
                    <a:lnTo>
                      <a:pt x="68" y="3"/>
                    </a:lnTo>
                    <a:lnTo>
                      <a:pt x="72" y="16"/>
                    </a:lnTo>
                    <a:lnTo>
                      <a:pt x="72" y="27"/>
                    </a:lnTo>
                    <a:lnTo>
                      <a:pt x="65" y="40"/>
                    </a:lnTo>
                    <a:lnTo>
                      <a:pt x="60" y="40"/>
                    </a:lnTo>
                    <a:lnTo>
                      <a:pt x="68" y="56"/>
                    </a:lnTo>
                    <a:lnTo>
                      <a:pt x="73" y="80"/>
                    </a:lnTo>
                    <a:lnTo>
                      <a:pt x="73" y="102"/>
                    </a:lnTo>
                    <a:lnTo>
                      <a:pt x="72" y="129"/>
                    </a:lnTo>
                    <a:lnTo>
                      <a:pt x="68" y="156"/>
                    </a:lnTo>
                    <a:lnTo>
                      <a:pt x="59" y="158"/>
                    </a:lnTo>
                    <a:lnTo>
                      <a:pt x="59" y="165"/>
                    </a:lnTo>
                    <a:lnTo>
                      <a:pt x="54" y="169"/>
                    </a:lnTo>
                    <a:lnTo>
                      <a:pt x="54" y="197"/>
                    </a:lnTo>
                    <a:lnTo>
                      <a:pt x="50" y="202"/>
                    </a:lnTo>
                    <a:lnTo>
                      <a:pt x="50" y="253"/>
                    </a:lnTo>
                    <a:lnTo>
                      <a:pt x="50" y="285"/>
                    </a:lnTo>
                    <a:lnTo>
                      <a:pt x="56" y="320"/>
                    </a:lnTo>
                    <a:lnTo>
                      <a:pt x="59" y="366"/>
                    </a:lnTo>
                    <a:lnTo>
                      <a:pt x="51" y="370"/>
                    </a:lnTo>
                    <a:lnTo>
                      <a:pt x="51" y="376"/>
                    </a:lnTo>
                    <a:lnTo>
                      <a:pt x="40" y="376"/>
                    </a:lnTo>
                    <a:lnTo>
                      <a:pt x="37" y="373"/>
                    </a:lnTo>
                    <a:lnTo>
                      <a:pt x="32" y="373"/>
                    </a:lnTo>
                    <a:lnTo>
                      <a:pt x="32" y="376"/>
                    </a:lnTo>
                    <a:lnTo>
                      <a:pt x="23" y="376"/>
                    </a:lnTo>
                    <a:lnTo>
                      <a:pt x="5" y="373"/>
                    </a:lnTo>
                    <a:lnTo>
                      <a:pt x="5" y="370"/>
                    </a:lnTo>
                    <a:lnTo>
                      <a:pt x="21" y="363"/>
                    </a:lnTo>
                    <a:lnTo>
                      <a:pt x="21" y="356"/>
                    </a:lnTo>
                    <a:lnTo>
                      <a:pt x="6" y="353"/>
                    </a:lnTo>
                    <a:lnTo>
                      <a:pt x="6" y="349"/>
                    </a:lnTo>
                    <a:lnTo>
                      <a:pt x="17" y="342"/>
                    </a:lnTo>
                    <a:lnTo>
                      <a:pt x="17" y="290"/>
                    </a:lnTo>
                    <a:lnTo>
                      <a:pt x="13" y="243"/>
                    </a:lnTo>
                    <a:lnTo>
                      <a:pt x="14" y="196"/>
                    </a:lnTo>
                    <a:lnTo>
                      <a:pt x="14" y="169"/>
                    </a:lnTo>
                    <a:lnTo>
                      <a:pt x="13" y="161"/>
                    </a:lnTo>
                    <a:lnTo>
                      <a:pt x="13" y="124"/>
                    </a:lnTo>
                    <a:lnTo>
                      <a:pt x="0" y="116"/>
                    </a:lnTo>
                    <a:lnTo>
                      <a:pt x="0" y="112"/>
                    </a:lnTo>
                    <a:lnTo>
                      <a:pt x="28" y="61"/>
                    </a:lnTo>
                    <a:lnTo>
                      <a:pt x="41" y="54"/>
                    </a:lnTo>
                    <a:lnTo>
                      <a:pt x="40" y="51"/>
                    </a:lnTo>
                    <a:lnTo>
                      <a:pt x="30" y="49"/>
                    </a:lnTo>
                    <a:lnTo>
                      <a:pt x="30" y="46"/>
                    </a:lnTo>
                    <a:lnTo>
                      <a:pt x="28" y="44"/>
                    </a:lnTo>
                    <a:lnTo>
                      <a:pt x="28" y="40"/>
                    </a:lnTo>
                    <a:lnTo>
                      <a:pt x="25" y="39"/>
                    </a:lnTo>
                    <a:lnTo>
                      <a:pt x="28" y="37"/>
                    </a:lnTo>
                    <a:lnTo>
                      <a:pt x="26" y="35"/>
                    </a:lnTo>
                    <a:lnTo>
                      <a:pt x="30" y="27"/>
                    </a:lnTo>
                    <a:lnTo>
                      <a:pt x="28" y="22"/>
                    </a:lnTo>
                    <a:lnTo>
                      <a:pt x="30" y="18"/>
                    </a:lnTo>
                    <a:lnTo>
                      <a:pt x="26" y="14"/>
                    </a:lnTo>
                    <a:lnTo>
                      <a:pt x="25" y="5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9" name="Freeform 35"/>
              <p:cNvSpPr>
                <a:spLocks/>
              </p:cNvSpPr>
              <p:nvPr/>
            </p:nvSpPr>
            <p:spPr bwMode="auto">
              <a:xfrm>
                <a:off x="3565" y="1991"/>
                <a:ext cx="101" cy="337"/>
              </a:xfrm>
              <a:custGeom>
                <a:avLst/>
                <a:gdLst>
                  <a:gd name="T0" fmla="*/ 61 w 101"/>
                  <a:gd name="T1" fmla="*/ 4 h 337"/>
                  <a:gd name="T2" fmla="*/ 66 w 101"/>
                  <a:gd name="T3" fmla="*/ 22 h 337"/>
                  <a:gd name="T4" fmla="*/ 63 w 101"/>
                  <a:gd name="T5" fmla="*/ 24 h 337"/>
                  <a:gd name="T6" fmla="*/ 60 w 101"/>
                  <a:gd name="T7" fmla="*/ 31 h 337"/>
                  <a:gd name="T8" fmla="*/ 55 w 101"/>
                  <a:gd name="T9" fmla="*/ 43 h 337"/>
                  <a:gd name="T10" fmla="*/ 60 w 101"/>
                  <a:gd name="T11" fmla="*/ 45 h 337"/>
                  <a:gd name="T12" fmla="*/ 82 w 101"/>
                  <a:gd name="T13" fmla="*/ 63 h 337"/>
                  <a:gd name="T14" fmla="*/ 97 w 101"/>
                  <a:gd name="T15" fmla="*/ 164 h 337"/>
                  <a:gd name="T16" fmla="*/ 100 w 101"/>
                  <a:gd name="T17" fmla="*/ 182 h 337"/>
                  <a:gd name="T18" fmla="*/ 94 w 101"/>
                  <a:gd name="T19" fmla="*/ 191 h 337"/>
                  <a:gd name="T20" fmla="*/ 89 w 101"/>
                  <a:gd name="T21" fmla="*/ 194 h 337"/>
                  <a:gd name="T22" fmla="*/ 89 w 101"/>
                  <a:gd name="T23" fmla="*/ 178 h 337"/>
                  <a:gd name="T24" fmla="*/ 89 w 101"/>
                  <a:gd name="T25" fmla="*/ 187 h 337"/>
                  <a:gd name="T26" fmla="*/ 84 w 101"/>
                  <a:gd name="T27" fmla="*/ 181 h 337"/>
                  <a:gd name="T28" fmla="*/ 81 w 101"/>
                  <a:gd name="T29" fmla="*/ 168 h 337"/>
                  <a:gd name="T30" fmla="*/ 68 w 101"/>
                  <a:gd name="T31" fmla="*/ 255 h 337"/>
                  <a:gd name="T32" fmla="*/ 61 w 101"/>
                  <a:gd name="T33" fmla="*/ 310 h 337"/>
                  <a:gd name="T34" fmla="*/ 65 w 101"/>
                  <a:gd name="T35" fmla="*/ 333 h 337"/>
                  <a:gd name="T36" fmla="*/ 48 w 101"/>
                  <a:gd name="T37" fmla="*/ 330 h 337"/>
                  <a:gd name="T38" fmla="*/ 53 w 101"/>
                  <a:gd name="T39" fmla="*/ 300 h 337"/>
                  <a:gd name="T40" fmla="*/ 46 w 101"/>
                  <a:gd name="T41" fmla="*/ 258 h 337"/>
                  <a:gd name="T42" fmla="*/ 45 w 101"/>
                  <a:gd name="T43" fmla="*/ 298 h 337"/>
                  <a:gd name="T44" fmla="*/ 42 w 101"/>
                  <a:gd name="T45" fmla="*/ 327 h 337"/>
                  <a:gd name="T46" fmla="*/ 29 w 101"/>
                  <a:gd name="T47" fmla="*/ 328 h 337"/>
                  <a:gd name="T48" fmla="*/ 24 w 101"/>
                  <a:gd name="T49" fmla="*/ 255 h 337"/>
                  <a:gd name="T50" fmla="*/ 18 w 101"/>
                  <a:gd name="T51" fmla="*/ 249 h 337"/>
                  <a:gd name="T52" fmla="*/ 3 w 101"/>
                  <a:gd name="T53" fmla="*/ 255 h 337"/>
                  <a:gd name="T54" fmla="*/ 11 w 101"/>
                  <a:gd name="T55" fmla="*/ 171 h 337"/>
                  <a:gd name="T56" fmla="*/ 9 w 101"/>
                  <a:gd name="T57" fmla="*/ 154 h 337"/>
                  <a:gd name="T58" fmla="*/ 11 w 101"/>
                  <a:gd name="T59" fmla="*/ 112 h 337"/>
                  <a:gd name="T60" fmla="*/ 33 w 101"/>
                  <a:gd name="T61" fmla="*/ 56 h 337"/>
                  <a:gd name="T62" fmla="*/ 33 w 101"/>
                  <a:gd name="T63" fmla="*/ 36 h 337"/>
                  <a:gd name="T64" fmla="*/ 29 w 101"/>
                  <a:gd name="T65" fmla="*/ 32 h 337"/>
                  <a:gd name="T66" fmla="*/ 24 w 101"/>
                  <a:gd name="T67" fmla="*/ 27 h 337"/>
                  <a:gd name="T68" fmla="*/ 27 w 101"/>
                  <a:gd name="T69" fmla="*/ 4 h 337"/>
                  <a:gd name="T70" fmla="*/ 40 w 101"/>
                  <a:gd name="T71" fmla="*/ 1 h 337"/>
                  <a:gd name="T72" fmla="*/ 50 w 101"/>
                  <a:gd name="T73" fmla="*/ 2 h 33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01"/>
                  <a:gd name="T112" fmla="*/ 0 h 337"/>
                  <a:gd name="T113" fmla="*/ 101 w 101"/>
                  <a:gd name="T114" fmla="*/ 337 h 33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01" h="337">
                    <a:moveTo>
                      <a:pt x="50" y="2"/>
                    </a:moveTo>
                    <a:lnTo>
                      <a:pt x="61" y="4"/>
                    </a:lnTo>
                    <a:lnTo>
                      <a:pt x="66" y="17"/>
                    </a:lnTo>
                    <a:lnTo>
                      <a:pt x="66" y="22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61" y="25"/>
                    </a:lnTo>
                    <a:lnTo>
                      <a:pt x="60" y="31"/>
                    </a:lnTo>
                    <a:lnTo>
                      <a:pt x="58" y="32"/>
                    </a:lnTo>
                    <a:lnTo>
                      <a:pt x="55" y="43"/>
                    </a:lnTo>
                    <a:lnTo>
                      <a:pt x="55" y="45"/>
                    </a:lnTo>
                    <a:lnTo>
                      <a:pt x="60" y="45"/>
                    </a:lnTo>
                    <a:lnTo>
                      <a:pt x="68" y="58"/>
                    </a:lnTo>
                    <a:lnTo>
                      <a:pt x="82" y="63"/>
                    </a:lnTo>
                    <a:lnTo>
                      <a:pt x="89" y="72"/>
                    </a:lnTo>
                    <a:lnTo>
                      <a:pt x="97" y="164"/>
                    </a:lnTo>
                    <a:lnTo>
                      <a:pt x="94" y="166"/>
                    </a:lnTo>
                    <a:lnTo>
                      <a:pt x="100" y="182"/>
                    </a:lnTo>
                    <a:lnTo>
                      <a:pt x="97" y="191"/>
                    </a:lnTo>
                    <a:lnTo>
                      <a:pt x="94" y="191"/>
                    </a:lnTo>
                    <a:lnTo>
                      <a:pt x="93" y="194"/>
                    </a:lnTo>
                    <a:lnTo>
                      <a:pt x="89" y="194"/>
                    </a:lnTo>
                    <a:lnTo>
                      <a:pt x="91" y="184"/>
                    </a:lnTo>
                    <a:lnTo>
                      <a:pt x="89" y="178"/>
                    </a:lnTo>
                    <a:lnTo>
                      <a:pt x="88" y="183"/>
                    </a:lnTo>
                    <a:lnTo>
                      <a:pt x="89" y="187"/>
                    </a:lnTo>
                    <a:lnTo>
                      <a:pt x="87" y="189"/>
                    </a:lnTo>
                    <a:lnTo>
                      <a:pt x="84" y="181"/>
                    </a:lnTo>
                    <a:lnTo>
                      <a:pt x="86" y="167"/>
                    </a:lnTo>
                    <a:lnTo>
                      <a:pt x="81" y="168"/>
                    </a:lnTo>
                    <a:lnTo>
                      <a:pt x="84" y="251"/>
                    </a:lnTo>
                    <a:lnTo>
                      <a:pt x="68" y="255"/>
                    </a:lnTo>
                    <a:lnTo>
                      <a:pt x="60" y="305"/>
                    </a:lnTo>
                    <a:lnTo>
                      <a:pt x="61" y="310"/>
                    </a:lnTo>
                    <a:lnTo>
                      <a:pt x="65" y="330"/>
                    </a:lnTo>
                    <a:lnTo>
                      <a:pt x="65" y="333"/>
                    </a:lnTo>
                    <a:lnTo>
                      <a:pt x="53" y="336"/>
                    </a:lnTo>
                    <a:lnTo>
                      <a:pt x="48" y="330"/>
                    </a:lnTo>
                    <a:lnTo>
                      <a:pt x="51" y="313"/>
                    </a:lnTo>
                    <a:lnTo>
                      <a:pt x="53" y="300"/>
                    </a:lnTo>
                    <a:lnTo>
                      <a:pt x="48" y="258"/>
                    </a:lnTo>
                    <a:lnTo>
                      <a:pt x="46" y="258"/>
                    </a:lnTo>
                    <a:lnTo>
                      <a:pt x="42" y="273"/>
                    </a:lnTo>
                    <a:lnTo>
                      <a:pt x="45" y="298"/>
                    </a:lnTo>
                    <a:lnTo>
                      <a:pt x="48" y="301"/>
                    </a:lnTo>
                    <a:lnTo>
                      <a:pt x="42" y="327"/>
                    </a:lnTo>
                    <a:lnTo>
                      <a:pt x="31" y="330"/>
                    </a:lnTo>
                    <a:lnTo>
                      <a:pt x="29" y="328"/>
                    </a:lnTo>
                    <a:lnTo>
                      <a:pt x="37" y="302"/>
                    </a:lnTo>
                    <a:lnTo>
                      <a:pt x="24" y="255"/>
                    </a:lnTo>
                    <a:lnTo>
                      <a:pt x="18" y="252"/>
                    </a:lnTo>
                    <a:lnTo>
                      <a:pt x="18" y="249"/>
                    </a:lnTo>
                    <a:lnTo>
                      <a:pt x="6" y="250"/>
                    </a:lnTo>
                    <a:lnTo>
                      <a:pt x="3" y="255"/>
                    </a:lnTo>
                    <a:lnTo>
                      <a:pt x="0" y="252"/>
                    </a:lnTo>
                    <a:lnTo>
                      <a:pt x="11" y="171"/>
                    </a:lnTo>
                    <a:lnTo>
                      <a:pt x="9" y="171"/>
                    </a:lnTo>
                    <a:lnTo>
                      <a:pt x="9" y="154"/>
                    </a:lnTo>
                    <a:lnTo>
                      <a:pt x="8" y="152"/>
                    </a:lnTo>
                    <a:lnTo>
                      <a:pt x="11" y="112"/>
                    </a:lnTo>
                    <a:lnTo>
                      <a:pt x="15" y="65"/>
                    </a:lnTo>
                    <a:lnTo>
                      <a:pt x="33" y="56"/>
                    </a:lnTo>
                    <a:lnTo>
                      <a:pt x="39" y="45"/>
                    </a:lnTo>
                    <a:lnTo>
                      <a:pt x="33" y="36"/>
                    </a:lnTo>
                    <a:lnTo>
                      <a:pt x="31" y="37"/>
                    </a:lnTo>
                    <a:lnTo>
                      <a:pt x="29" y="32"/>
                    </a:lnTo>
                    <a:lnTo>
                      <a:pt x="29" y="27"/>
                    </a:lnTo>
                    <a:lnTo>
                      <a:pt x="24" y="27"/>
                    </a:lnTo>
                    <a:lnTo>
                      <a:pt x="23" y="14"/>
                    </a:lnTo>
                    <a:lnTo>
                      <a:pt x="27" y="4"/>
                    </a:lnTo>
                    <a:lnTo>
                      <a:pt x="32" y="1"/>
                    </a:lnTo>
                    <a:lnTo>
                      <a:pt x="40" y="1"/>
                    </a:lnTo>
                    <a:lnTo>
                      <a:pt x="44" y="0"/>
                    </a:lnTo>
                    <a:lnTo>
                      <a:pt x="50" y="2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0" name="Freeform 36"/>
              <p:cNvSpPr>
                <a:spLocks/>
              </p:cNvSpPr>
              <p:nvPr/>
            </p:nvSpPr>
            <p:spPr bwMode="auto">
              <a:xfrm>
                <a:off x="3017" y="2020"/>
                <a:ext cx="65" cy="237"/>
              </a:xfrm>
              <a:custGeom>
                <a:avLst/>
                <a:gdLst>
                  <a:gd name="T0" fmla="*/ 25 w 65"/>
                  <a:gd name="T1" fmla="*/ 3 h 237"/>
                  <a:gd name="T2" fmla="*/ 21 w 65"/>
                  <a:gd name="T3" fmla="*/ 15 h 237"/>
                  <a:gd name="T4" fmla="*/ 24 w 65"/>
                  <a:gd name="T5" fmla="*/ 17 h 237"/>
                  <a:gd name="T6" fmla="*/ 26 w 65"/>
                  <a:gd name="T7" fmla="*/ 22 h 237"/>
                  <a:gd name="T8" fmla="*/ 29 w 65"/>
                  <a:gd name="T9" fmla="*/ 30 h 237"/>
                  <a:gd name="T10" fmla="*/ 26 w 65"/>
                  <a:gd name="T11" fmla="*/ 32 h 237"/>
                  <a:gd name="T12" fmla="*/ 12 w 65"/>
                  <a:gd name="T13" fmla="*/ 44 h 237"/>
                  <a:gd name="T14" fmla="*/ 2 w 65"/>
                  <a:gd name="T15" fmla="*/ 116 h 237"/>
                  <a:gd name="T16" fmla="*/ 0 w 65"/>
                  <a:gd name="T17" fmla="*/ 128 h 237"/>
                  <a:gd name="T18" fmla="*/ 4 w 65"/>
                  <a:gd name="T19" fmla="*/ 135 h 237"/>
                  <a:gd name="T20" fmla="*/ 7 w 65"/>
                  <a:gd name="T21" fmla="*/ 136 h 237"/>
                  <a:gd name="T22" fmla="*/ 7 w 65"/>
                  <a:gd name="T23" fmla="*/ 126 h 237"/>
                  <a:gd name="T24" fmla="*/ 7 w 65"/>
                  <a:gd name="T25" fmla="*/ 131 h 237"/>
                  <a:gd name="T26" fmla="*/ 10 w 65"/>
                  <a:gd name="T27" fmla="*/ 128 h 237"/>
                  <a:gd name="T28" fmla="*/ 12 w 65"/>
                  <a:gd name="T29" fmla="*/ 118 h 237"/>
                  <a:gd name="T30" fmla="*/ 21 w 65"/>
                  <a:gd name="T31" fmla="*/ 180 h 237"/>
                  <a:gd name="T32" fmla="*/ 25 w 65"/>
                  <a:gd name="T33" fmla="*/ 218 h 237"/>
                  <a:gd name="T34" fmla="*/ 23 w 65"/>
                  <a:gd name="T35" fmla="*/ 234 h 237"/>
                  <a:gd name="T36" fmla="*/ 33 w 65"/>
                  <a:gd name="T37" fmla="*/ 232 h 237"/>
                  <a:gd name="T38" fmla="*/ 30 w 65"/>
                  <a:gd name="T39" fmla="*/ 211 h 237"/>
                  <a:gd name="T40" fmla="*/ 34 w 65"/>
                  <a:gd name="T41" fmla="*/ 182 h 237"/>
                  <a:gd name="T42" fmla="*/ 36 w 65"/>
                  <a:gd name="T43" fmla="*/ 209 h 237"/>
                  <a:gd name="T44" fmla="*/ 37 w 65"/>
                  <a:gd name="T45" fmla="*/ 229 h 237"/>
                  <a:gd name="T46" fmla="*/ 45 w 65"/>
                  <a:gd name="T47" fmla="*/ 230 h 237"/>
                  <a:gd name="T48" fmla="*/ 49 w 65"/>
                  <a:gd name="T49" fmla="*/ 180 h 237"/>
                  <a:gd name="T50" fmla="*/ 52 w 65"/>
                  <a:gd name="T51" fmla="*/ 175 h 237"/>
                  <a:gd name="T52" fmla="*/ 62 w 65"/>
                  <a:gd name="T53" fmla="*/ 180 h 237"/>
                  <a:gd name="T54" fmla="*/ 57 w 65"/>
                  <a:gd name="T55" fmla="*/ 120 h 237"/>
                  <a:gd name="T56" fmla="*/ 58 w 65"/>
                  <a:gd name="T57" fmla="*/ 108 h 237"/>
                  <a:gd name="T58" fmla="*/ 57 w 65"/>
                  <a:gd name="T59" fmla="*/ 79 h 237"/>
                  <a:gd name="T60" fmla="*/ 43 w 65"/>
                  <a:gd name="T61" fmla="*/ 39 h 237"/>
                  <a:gd name="T62" fmla="*/ 43 w 65"/>
                  <a:gd name="T63" fmla="*/ 26 h 237"/>
                  <a:gd name="T64" fmla="*/ 45 w 65"/>
                  <a:gd name="T65" fmla="*/ 23 h 237"/>
                  <a:gd name="T66" fmla="*/ 49 w 65"/>
                  <a:gd name="T67" fmla="*/ 19 h 237"/>
                  <a:gd name="T68" fmla="*/ 46 w 65"/>
                  <a:gd name="T69" fmla="*/ 3 h 237"/>
                  <a:gd name="T70" fmla="*/ 39 w 65"/>
                  <a:gd name="T71" fmla="*/ 1 h 237"/>
                  <a:gd name="T72" fmla="*/ 32 w 65"/>
                  <a:gd name="T73" fmla="*/ 1 h 23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65"/>
                  <a:gd name="T112" fmla="*/ 0 h 237"/>
                  <a:gd name="T113" fmla="*/ 65 w 65"/>
                  <a:gd name="T114" fmla="*/ 237 h 23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65" h="237">
                    <a:moveTo>
                      <a:pt x="32" y="1"/>
                    </a:moveTo>
                    <a:lnTo>
                      <a:pt x="25" y="3"/>
                    </a:lnTo>
                    <a:lnTo>
                      <a:pt x="21" y="12"/>
                    </a:lnTo>
                    <a:lnTo>
                      <a:pt x="21" y="15"/>
                    </a:lnTo>
                    <a:lnTo>
                      <a:pt x="25" y="15"/>
                    </a:lnTo>
                    <a:lnTo>
                      <a:pt x="24" y="17"/>
                    </a:lnTo>
                    <a:lnTo>
                      <a:pt x="25" y="18"/>
                    </a:lnTo>
                    <a:lnTo>
                      <a:pt x="26" y="22"/>
                    </a:lnTo>
                    <a:lnTo>
                      <a:pt x="27" y="23"/>
                    </a:lnTo>
                    <a:lnTo>
                      <a:pt x="29" y="30"/>
                    </a:lnTo>
                    <a:lnTo>
                      <a:pt x="29" y="32"/>
                    </a:lnTo>
                    <a:lnTo>
                      <a:pt x="26" y="32"/>
                    </a:lnTo>
                    <a:lnTo>
                      <a:pt x="21" y="41"/>
                    </a:lnTo>
                    <a:lnTo>
                      <a:pt x="12" y="44"/>
                    </a:lnTo>
                    <a:lnTo>
                      <a:pt x="7" y="51"/>
                    </a:lnTo>
                    <a:lnTo>
                      <a:pt x="2" y="116"/>
                    </a:lnTo>
                    <a:lnTo>
                      <a:pt x="4" y="116"/>
                    </a:lnTo>
                    <a:lnTo>
                      <a:pt x="0" y="128"/>
                    </a:lnTo>
                    <a:lnTo>
                      <a:pt x="2" y="135"/>
                    </a:lnTo>
                    <a:lnTo>
                      <a:pt x="4" y="135"/>
                    </a:lnTo>
                    <a:lnTo>
                      <a:pt x="5" y="136"/>
                    </a:lnTo>
                    <a:lnTo>
                      <a:pt x="7" y="136"/>
                    </a:lnTo>
                    <a:lnTo>
                      <a:pt x="5" y="130"/>
                    </a:lnTo>
                    <a:lnTo>
                      <a:pt x="7" y="126"/>
                    </a:lnTo>
                    <a:lnTo>
                      <a:pt x="7" y="129"/>
                    </a:lnTo>
                    <a:lnTo>
                      <a:pt x="7" y="131"/>
                    </a:lnTo>
                    <a:lnTo>
                      <a:pt x="8" y="133"/>
                    </a:lnTo>
                    <a:lnTo>
                      <a:pt x="10" y="128"/>
                    </a:lnTo>
                    <a:lnTo>
                      <a:pt x="9" y="118"/>
                    </a:lnTo>
                    <a:lnTo>
                      <a:pt x="12" y="118"/>
                    </a:lnTo>
                    <a:lnTo>
                      <a:pt x="10" y="176"/>
                    </a:lnTo>
                    <a:lnTo>
                      <a:pt x="21" y="180"/>
                    </a:lnTo>
                    <a:lnTo>
                      <a:pt x="26" y="214"/>
                    </a:lnTo>
                    <a:lnTo>
                      <a:pt x="25" y="218"/>
                    </a:lnTo>
                    <a:lnTo>
                      <a:pt x="23" y="231"/>
                    </a:lnTo>
                    <a:lnTo>
                      <a:pt x="23" y="234"/>
                    </a:lnTo>
                    <a:lnTo>
                      <a:pt x="30" y="236"/>
                    </a:lnTo>
                    <a:lnTo>
                      <a:pt x="33" y="232"/>
                    </a:lnTo>
                    <a:lnTo>
                      <a:pt x="31" y="220"/>
                    </a:lnTo>
                    <a:lnTo>
                      <a:pt x="30" y="211"/>
                    </a:lnTo>
                    <a:lnTo>
                      <a:pt x="34" y="181"/>
                    </a:lnTo>
                    <a:lnTo>
                      <a:pt x="34" y="182"/>
                    </a:lnTo>
                    <a:lnTo>
                      <a:pt x="37" y="192"/>
                    </a:lnTo>
                    <a:lnTo>
                      <a:pt x="36" y="209"/>
                    </a:lnTo>
                    <a:lnTo>
                      <a:pt x="33" y="212"/>
                    </a:lnTo>
                    <a:lnTo>
                      <a:pt x="37" y="229"/>
                    </a:lnTo>
                    <a:lnTo>
                      <a:pt x="44" y="231"/>
                    </a:lnTo>
                    <a:lnTo>
                      <a:pt x="45" y="230"/>
                    </a:lnTo>
                    <a:lnTo>
                      <a:pt x="40" y="212"/>
                    </a:lnTo>
                    <a:lnTo>
                      <a:pt x="49" y="180"/>
                    </a:lnTo>
                    <a:lnTo>
                      <a:pt x="52" y="178"/>
                    </a:lnTo>
                    <a:lnTo>
                      <a:pt x="52" y="175"/>
                    </a:lnTo>
                    <a:lnTo>
                      <a:pt x="60" y="176"/>
                    </a:lnTo>
                    <a:lnTo>
                      <a:pt x="62" y="180"/>
                    </a:lnTo>
                    <a:lnTo>
                      <a:pt x="64" y="178"/>
                    </a:lnTo>
                    <a:lnTo>
                      <a:pt x="57" y="120"/>
                    </a:lnTo>
                    <a:lnTo>
                      <a:pt x="58" y="121"/>
                    </a:lnTo>
                    <a:lnTo>
                      <a:pt x="58" y="108"/>
                    </a:lnTo>
                    <a:lnTo>
                      <a:pt x="59" y="107"/>
                    </a:lnTo>
                    <a:lnTo>
                      <a:pt x="57" y="79"/>
                    </a:lnTo>
                    <a:lnTo>
                      <a:pt x="55" y="45"/>
                    </a:lnTo>
                    <a:lnTo>
                      <a:pt x="43" y="39"/>
                    </a:lnTo>
                    <a:lnTo>
                      <a:pt x="39" y="32"/>
                    </a:lnTo>
                    <a:lnTo>
                      <a:pt x="43" y="26"/>
                    </a:lnTo>
                    <a:lnTo>
                      <a:pt x="44" y="26"/>
                    </a:lnTo>
                    <a:lnTo>
                      <a:pt x="45" y="23"/>
                    </a:lnTo>
                    <a:lnTo>
                      <a:pt x="45" y="19"/>
                    </a:lnTo>
                    <a:lnTo>
                      <a:pt x="49" y="19"/>
                    </a:lnTo>
                    <a:lnTo>
                      <a:pt x="50" y="10"/>
                    </a:lnTo>
                    <a:lnTo>
                      <a:pt x="46" y="3"/>
                    </a:lnTo>
                    <a:lnTo>
                      <a:pt x="44" y="1"/>
                    </a:lnTo>
                    <a:lnTo>
                      <a:pt x="39" y="1"/>
                    </a:lnTo>
                    <a:lnTo>
                      <a:pt x="36" y="0"/>
                    </a:lnTo>
                    <a:lnTo>
                      <a:pt x="32" y="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91" name="Group 37"/>
            <p:cNvGrpSpPr>
              <a:grpSpLocks/>
            </p:cNvGrpSpPr>
            <p:nvPr/>
          </p:nvGrpSpPr>
          <p:grpSpPr bwMode="auto">
            <a:xfrm>
              <a:off x="1152" y="2688"/>
              <a:ext cx="893" cy="924"/>
              <a:chOff x="3210" y="2435"/>
              <a:chExt cx="893" cy="924"/>
            </a:xfrm>
          </p:grpSpPr>
          <p:sp>
            <p:nvSpPr>
              <p:cNvPr id="32792" name="Freeform 38"/>
              <p:cNvSpPr>
                <a:spLocks/>
              </p:cNvSpPr>
              <p:nvPr/>
            </p:nvSpPr>
            <p:spPr bwMode="auto">
              <a:xfrm>
                <a:off x="3503" y="2438"/>
                <a:ext cx="268" cy="919"/>
              </a:xfrm>
              <a:custGeom>
                <a:avLst/>
                <a:gdLst>
                  <a:gd name="T0" fmla="*/ 104 w 268"/>
                  <a:gd name="T1" fmla="*/ 13 h 919"/>
                  <a:gd name="T2" fmla="*/ 91 w 268"/>
                  <a:gd name="T3" fmla="*/ 63 h 919"/>
                  <a:gd name="T4" fmla="*/ 100 w 268"/>
                  <a:gd name="T5" fmla="*/ 68 h 919"/>
                  <a:gd name="T6" fmla="*/ 108 w 268"/>
                  <a:gd name="T7" fmla="*/ 88 h 919"/>
                  <a:gd name="T8" fmla="*/ 121 w 268"/>
                  <a:gd name="T9" fmla="*/ 119 h 919"/>
                  <a:gd name="T10" fmla="*/ 108 w 268"/>
                  <a:gd name="T11" fmla="*/ 125 h 919"/>
                  <a:gd name="T12" fmla="*/ 48 w 268"/>
                  <a:gd name="T13" fmla="*/ 172 h 919"/>
                  <a:gd name="T14" fmla="*/ 9 w 268"/>
                  <a:gd name="T15" fmla="*/ 451 h 919"/>
                  <a:gd name="T16" fmla="*/ 0 w 268"/>
                  <a:gd name="T17" fmla="*/ 498 h 919"/>
                  <a:gd name="T18" fmla="*/ 17 w 268"/>
                  <a:gd name="T19" fmla="*/ 525 h 919"/>
                  <a:gd name="T20" fmla="*/ 30 w 268"/>
                  <a:gd name="T21" fmla="*/ 531 h 919"/>
                  <a:gd name="T22" fmla="*/ 30 w 268"/>
                  <a:gd name="T23" fmla="*/ 489 h 919"/>
                  <a:gd name="T24" fmla="*/ 30 w 268"/>
                  <a:gd name="T25" fmla="*/ 510 h 919"/>
                  <a:gd name="T26" fmla="*/ 44 w 268"/>
                  <a:gd name="T27" fmla="*/ 494 h 919"/>
                  <a:gd name="T28" fmla="*/ 52 w 268"/>
                  <a:gd name="T29" fmla="*/ 460 h 919"/>
                  <a:gd name="T30" fmla="*/ 87 w 268"/>
                  <a:gd name="T31" fmla="*/ 700 h 919"/>
                  <a:gd name="T32" fmla="*/ 104 w 268"/>
                  <a:gd name="T33" fmla="*/ 846 h 919"/>
                  <a:gd name="T34" fmla="*/ 95 w 268"/>
                  <a:gd name="T35" fmla="*/ 911 h 919"/>
                  <a:gd name="T36" fmla="*/ 138 w 268"/>
                  <a:gd name="T37" fmla="*/ 902 h 919"/>
                  <a:gd name="T38" fmla="*/ 125 w 268"/>
                  <a:gd name="T39" fmla="*/ 819 h 919"/>
                  <a:gd name="T40" fmla="*/ 142 w 268"/>
                  <a:gd name="T41" fmla="*/ 707 h 919"/>
                  <a:gd name="T42" fmla="*/ 147 w 268"/>
                  <a:gd name="T43" fmla="*/ 816 h 919"/>
                  <a:gd name="T44" fmla="*/ 155 w 268"/>
                  <a:gd name="T45" fmla="*/ 893 h 919"/>
                  <a:gd name="T46" fmla="*/ 190 w 268"/>
                  <a:gd name="T47" fmla="*/ 896 h 919"/>
                  <a:gd name="T48" fmla="*/ 203 w 268"/>
                  <a:gd name="T49" fmla="*/ 700 h 919"/>
                  <a:gd name="T50" fmla="*/ 219 w 268"/>
                  <a:gd name="T51" fmla="*/ 682 h 919"/>
                  <a:gd name="T52" fmla="*/ 259 w 268"/>
                  <a:gd name="T53" fmla="*/ 700 h 919"/>
                  <a:gd name="T54" fmla="*/ 237 w 268"/>
                  <a:gd name="T55" fmla="*/ 468 h 919"/>
                  <a:gd name="T56" fmla="*/ 242 w 268"/>
                  <a:gd name="T57" fmla="*/ 423 h 919"/>
                  <a:gd name="T58" fmla="*/ 238 w 268"/>
                  <a:gd name="T59" fmla="*/ 308 h 919"/>
                  <a:gd name="T60" fmla="*/ 178 w 268"/>
                  <a:gd name="T61" fmla="*/ 154 h 919"/>
                  <a:gd name="T62" fmla="*/ 177 w 268"/>
                  <a:gd name="T63" fmla="*/ 100 h 919"/>
                  <a:gd name="T64" fmla="*/ 190 w 268"/>
                  <a:gd name="T65" fmla="*/ 90 h 919"/>
                  <a:gd name="T66" fmla="*/ 203 w 268"/>
                  <a:gd name="T67" fmla="*/ 75 h 919"/>
                  <a:gd name="T68" fmla="*/ 194 w 268"/>
                  <a:gd name="T69" fmla="*/ 13 h 919"/>
                  <a:gd name="T70" fmla="*/ 162 w 268"/>
                  <a:gd name="T71" fmla="*/ 4 h 919"/>
                  <a:gd name="T72" fmla="*/ 135 w 268"/>
                  <a:gd name="T73" fmla="*/ 7 h 919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68"/>
                  <a:gd name="T112" fmla="*/ 0 h 919"/>
                  <a:gd name="T113" fmla="*/ 268 w 268"/>
                  <a:gd name="T114" fmla="*/ 919 h 919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68" h="919">
                    <a:moveTo>
                      <a:pt x="135" y="7"/>
                    </a:moveTo>
                    <a:lnTo>
                      <a:pt x="104" y="13"/>
                    </a:lnTo>
                    <a:lnTo>
                      <a:pt x="91" y="48"/>
                    </a:lnTo>
                    <a:lnTo>
                      <a:pt x="91" y="63"/>
                    </a:lnTo>
                    <a:lnTo>
                      <a:pt x="104" y="63"/>
                    </a:lnTo>
                    <a:lnTo>
                      <a:pt x="100" y="68"/>
                    </a:lnTo>
                    <a:lnTo>
                      <a:pt x="104" y="72"/>
                    </a:lnTo>
                    <a:lnTo>
                      <a:pt x="108" y="88"/>
                    </a:lnTo>
                    <a:lnTo>
                      <a:pt x="112" y="90"/>
                    </a:lnTo>
                    <a:lnTo>
                      <a:pt x="121" y="119"/>
                    </a:lnTo>
                    <a:lnTo>
                      <a:pt x="121" y="125"/>
                    </a:lnTo>
                    <a:lnTo>
                      <a:pt x="108" y="125"/>
                    </a:lnTo>
                    <a:lnTo>
                      <a:pt x="86" y="160"/>
                    </a:lnTo>
                    <a:lnTo>
                      <a:pt x="48" y="172"/>
                    </a:lnTo>
                    <a:lnTo>
                      <a:pt x="30" y="199"/>
                    </a:lnTo>
                    <a:lnTo>
                      <a:pt x="9" y="451"/>
                    </a:lnTo>
                    <a:lnTo>
                      <a:pt x="18" y="453"/>
                    </a:lnTo>
                    <a:lnTo>
                      <a:pt x="0" y="498"/>
                    </a:lnTo>
                    <a:lnTo>
                      <a:pt x="9" y="525"/>
                    </a:lnTo>
                    <a:lnTo>
                      <a:pt x="17" y="525"/>
                    </a:lnTo>
                    <a:lnTo>
                      <a:pt x="22" y="531"/>
                    </a:lnTo>
                    <a:lnTo>
                      <a:pt x="30" y="531"/>
                    </a:lnTo>
                    <a:lnTo>
                      <a:pt x="26" y="505"/>
                    </a:lnTo>
                    <a:lnTo>
                      <a:pt x="30" y="489"/>
                    </a:lnTo>
                    <a:lnTo>
                      <a:pt x="34" y="501"/>
                    </a:lnTo>
                    <a:lnTo>
                      <a:pt x="30" y="510"/>
                    </a:lnTo>
                    <a:lnTo>
                      <a:pt x="35" y="516"/>
                    </a:lnTo>
                    <a:lnTo>
                      <a:pt x="44" y="494"/>
                    </a:lnTo>
                    <a:lnTo>
                      <a:pt x="38" y="458"/>
                    </a:lnTo>
                    <a:lnTo>
                      <a:pt x="52" y="460"/>
                    </a:lnTo>
                    <a:lnTo>
                      <a:pt x="44" y="688"/>
                    </a:lnTo>
                    <a:lnTo>
                      <a:pt x="87" y="700"/>
                    </a:lnTo>
                    <a:lnTo>
                      <a:pt x="108" y="832"/>
                    </a:lnTo>
                    <a:lnTo>
                      <a:pt x="104" y="846"/>
                    </a:lnTo>
                    <a:lnTo>
                      <a:pt x="95" y="901"/>
                    </a:lnTo>
                    <a:lnTo>
                      <a:pt x="95" y="911"/>
                    </a:lnTo>
                    <a:lnTo>
                      <a:pt x="125" y="918"/>
                    </a:lnTo>
                    <a:lnTo>
                      <a:pt x="138" y="902"/>
                    </a:lnTo>
                    <a:lnTo>
                      <a:pt x="131" y="853"/>
                    </a:lnTo>
                    <a:lnTo>
                      <a:pt x="125" y="819"/>
                    </a:lnTo>
                    <a:lnTo>
                      <a:pt x="138" y="706"/>
                    </a:lnTo>
                    <a:lnTo>
                      <a:pt x="142" y="707"/>
                    </a:lnTo>
                    <a:lnTo>
                      <a:pt x="155" y="747"/>
                    </a:lnTo>
                    <a:lnTo>
                      <a:pt x="147" y="816"/>
                    </a:lnTo>
                    <a:lnTo>
                      <a:pt x="138" y="822"/>
                    </a:lnTo>
                    <a:lnTo>
                      <a:pt x="155" y="893"/>
                    </a:lnTo>
                    <a:lnTo>
                      <a:pt x="185" y="902"/>
                    </a:lnTo>
                    <a:lnTo>
                      <a:pt x="190" y="896"/>
                    </a:lnTo>
                    <a:lnTo>
                      <a:pt x="168" y="823"/>
                    </a:lnTo>
                    <a:lnTo>
                      <a:pt x="203" y="700"/>
                    </a:lnTo>
                    <a:lnTo>
                      <a:pt x="219" y="691"/>
                    </a:lnTo>
                    <a:lnTo>
                      <a:pt x="219" y="682"/>
                    </a:lnTo>
                    <a:lnTo>
                      <a:pt x="250" y="684"/>
                    </a:lnTo>
                    <a:lnTo>
                      <a:pt x="259" y="700"/>
                    </a:lnTo>
                    <a:lnTo>
                      <a:pt x="267" y="691"/>
                    </a:lnTo>
                    <a:lnTo>
                      <a:pt x="237" y="468"/>
                    </a:lnTo>
                    <a:lnTo>
                      <a:pt x="242" y="469"/>
                    </a:lnTo>
                    <a:lnTo>
                      <a:pt x="242" y="423"/>
                    </a:lnTo>
                    <a:lnTo>
                      <a:pt x="246" y="416"/>
                    </a:lnTo>
                    <a:lnTo>
                      <a:pt x="238" y="308"/>
                    </a:lnTo>
                    <a:lnTo>
                      <a:pt x="228" y="179"/>
                    </a:lnTo>
                    <a:lnTo>
                      <a:pt x="178" y="154"/>
                    </a:lnTo>
                    <a:lnTo>
                      <a:pt x="163" y="125"/>
                    </a:lnTo>
                    <a:lnTo>
                      <a:pt x="177" y="100"/>
                    </a:lnTo>
                    <a:lnTo>
                      <a:pt x="185" y="103"/>
                    </a:lnTo>
                    <a:lnTo>
                      <a:pt x="190" y="90"/>
                    </a:lnTo>
                    <a:lnTo>
                      <a:pt x="190" y="77"/>
                    </a:lnTo>
                    <a:lnTo>
                      <a:pt x="203" y="75"/>
                    </a:lnTo>
                    <a:lnTo>
                      <a:pt x="207" y="39"/>
                    </a:lnTo>
                    <a:lnTo>
                      <a:pt x="194" y="13"/>
                    </a:lnTo>
                    <a:lnTo>
                      <a:pt x="181" y="4"/>
                    </a:lnTo>
                    <a:lnTo>
                      <a:pt x="162" y="4"/>
                    </a:lnTo>
                    <a:lnTo>
                      <a:pt x="148" y="0"/>
                    </a:lnTo>
                    <a:lnTo>
                      <a:pt x="135" y="7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3" name="Freeform 39"/>
              <p:cNvSpPr>
                <a:spLocks/>
              </p:cNvSpPr>
              <p:nvPr/>
            </p:nvSpPr>
            <p:spPr bwMode="auto">
              <a:xfrm>
                <a:off x="3833" y="2435"/>
                <a:ext cx="270" cy="921"/>
              </a:xfrm>
              <a:custGeom>
                <a:avLst/>
                <a:gdLst>
                  <a:gd name="T0" fmla="*/ 100 w 270"/>
                  <a:gd name="T1" fmla="*/ 0 h 921"/>
                  <a:gd name="T2" fmla="*/ 159 w 270"/>
                  <a:gd name="T3" fmla="*/ 30 h 921"/>
                  <a:gd name="T4" fmla="*/ 160 w 270"/>
                  <a:gd name="T5" fmla="*/ 92 h 921"/>
                  <a:gd name="T6" fmla="*/ 188 w 270"/>
                  <a:gd name="T7" fmla="*/ 121 h 921"/>
                  <a:gd name="T8" fmla="*/ 249 w 270"/>
                  <a:gd name="T9" fmla="*/ 155 h 921"/>
                  <a:gd name="T10" fmla="*/ 261 w 270"/>
                  <a:gd name="T11" fmla="*/ 331 h 921"/>
                  <a:gd name="T12" fmla="*/ 219 w 270"/>
                  <a:gd name="T13" fmla="*/ 483 h 921"/>
                  <a:gd name="T14" fmla="*/ 177 w 270"/>
                  <a:gd name="T15" fmla="*/ 599 h 921"/>
                  <a:gd name="T16" fmla="*/ 185 w 270"/>
                  <a:gd name="T17" fmla="*/ 874 h 921"/>
                  <a:gd name="T18" fmla="*/ 177 w 270"/>
                  <a:gd name="T19" fmla="*/ 885 h 921"/>
                  <a:gd name="T20" fmla="*/ 135 w 270"/>
                  <a:gd name="T21" fmla="*/ 915 h 921"/>
                  <a:gd name="T22" fmla="*/ 112 w 270"/>
                  <a:gd name="T23" fmla="*/ 920 h 921"/>
                  <a:gd name="T24" fmla="*/ 96 w 270"/>
                  <a:gd name="T25" fmla="*/ 912 h 921"/>
                  <a:gd name="T26" fmla="*/ 105 w 270"/>
                  <a:gd name="T27" fmla="*/ 896 h 921"/>
                  <a:gd name="T28" fmla="*/ 126 w 270"/>
                  <a:gd name="T29" fmla="*/ 873 h 921"/>
                  <a:gd name="T30" fmla="*/ 117 w 270"/>
                  <a:gd name="T31" fmla="*/ 865 h 921"/>
                  <a:gd name="T32" fmla="*/ 64 w 270"/>
                  <a:gd name="T33" fmla="*/ 882 h 921"/>
                  <a:gd name="T34" fmla="*/ 59 w 270"/>
                  <a:gd name="T35" fmla="*/ 871 h 921"/>
                  <a:gd name="T36" fmla="*/ 64 w 270"/>
                  <a:gd name="T37" fmla="*/ 860 h 921"/>
                  <a:gd name="T38" fmla="*/ 81 w 270"/>
                  <a:gd name="T39" fmla="*/ 843 h 921"/>
                  <a:gd name="T40" fmla="*/ 62 w 270"/>
                  <a:gd name="T41" fmla="*/ 754 h 921"/>
                  <a:gd name="T42" fmla="*/ 44 w 270"/>
                  <a:gd name="T43" fmla="*/ 503 h 921"/>
                  <a:gd name="T44" fmla="*/ 35 w 270"/>
                  <a:gd name="T45" fmla="*/ 454 h 921"/>
                  <a:gd name="T46" fmla="*/ 50 w 270"/>
                  <a:gd name="T47" fmla="*/ 355 h 921"/>
                  <a:gd name="T48" fmla="*/ 38 w 270"/>
                  <a:gd name="T49" fmla="*/ 354 h 921"/>
                  <a:gd name="T50" fmla="*/ 28 w 270"/>
                  <a:gd name="T51" fmla="*/ 350 h 921"/>
                  <a:gd name="T52" fmla="*/ 17 w 270"/>
                  <a:gd name="T53" fmla="*/ 343 h 921"/>
                  <a:gd name="T54" fmla="*/ 11 w 270"/>
                  <a:gd name="T55" fmla="*/ 336 h 921"/>
                  <a:gd name="T56" fmla="*/ 0 w 270"/>
                  <a:gd name="T57" fmla="*/ 323 h 921"/>
                  <a:gd name="T58" fmla="*/ 8 w 270"/>
                  <a:gd name="T59" fmla="*/ 273 h 921"/>
                  <a:gd name="T60" fmla="*/ 73 w 270"/>
                  <a:gd name="T61" fmla="*/ 158 h 921"/>
                  <a:gd name="T62" fmla="*/ 96 w 270"/>
                  <a:gd name="T63" fmla="*/ 125 h 921"/>
                  <a:gd name="T64" fmla="*/ 68 w 270"/>
                  <a:gd name="T65" fmla="*/ 103 h 921"/>
                  <a:gd name="T66" fmla="*/ 66 w 270"/>
                  <a:gd name="T67" fmla="*/ 98 h 921"/>
                  <a:gd name="T68" fmla="*/ 58 w 270"/>
                  <a:gd name="T69" fmla="*/ 88 h 921"/>
                  <a:gd name="T70" fmla="*/ 59 w 270"/>
                  <a:gd name="T71" fmla="*/ 62 h 921"/>
                  <a:gd name="T72" fmla="*/ 55 w 270"/>
                  <a:gd name="T73" fmla="*/ 33 h 921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70"/>
                  <a:gd name="T112" fmla="*/ 0 h 921"/>
                  <a:gd name="T113" fmla="*/ 270 w 270"/>
                  <a:gd name="T114" fmla="*/ 921 h 921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70" h="921">
                    <a:moveTo>
                      <a:pt x="67" y="12"/>
                    </a:moveTo>
                    <a:lnTo>
                      <a:pt x="100" y="0"/>
                    </a:lnTo>
                    <a:lnTo>
                      <a:pt x="135" y="7"/>
                    </a:lnTo>
                    <a:lnTo>
                      <a:pt x="159" y="30"/>
                    </a:lnTo>
                    <a:lnTo>
                      <a:pt x="168" y="58"/>
                    </a:lnTo>
                    <a:lnTo>
                      <a:pt x="160" y="92"/>
                    </a:lnTo>
                    <a:lnTo>
                      <a:pt x="172" y="111"/>
                    </a:lnTo>
                    <a:lnTo>
                      <a:pt x="188" y="121"/>
                    </a:lnTo>
                    <a:lnTo>
                      <a:pt x="236" y="141"/>
                    </a:lnTo>
                    <a:lnTo>
                      <a:pt x="249" y="155"/>
                    </a:lnTo>
                    <a:lnTo>
                      <a:pt x="269" y="301"/>
                    </a:lnTo>
                    <a:lnTo>
                      <a:pt x="261" y="331"/>
                    </a:lnTo>
                    <a:lnTo>
                      <a:pt x="211" y="343"/>
                    </a:lnTo>
                    <a:lnTo>
                      <a:pt x="219" y="483"/>
                    </a:lnTo>
                    <a:lnTo>
                      <a:pt x="185" y="496"/>
                    </a:lnTo>
                    <a:lnTo>
                      <a:pt x="177" y="599"/>
                    </a:lnTo>
                    <a:lnTo>
                      <a:pt x="184" y="776"/>
                    </a:lnTo>
                    <a:lnTo>
                      <a:pt x="185" y="874"/>
                    </a:lnTo>
                    <a:lnTo>
                      <a:pt x="177" y="877"/>
                    </a:lnTo>
                    <a:lnTo>
                      <a:pt x="177" y="885"/>
                    </a:lnTo>
                    <a:lnTo>
                      <a:pt x="151" y="903"/>
                    </a:lnTo>
                    <a:lnTo>
                      <a:pt x="135" y="915"/>
                    </a:lnTo>
                    <a:lnTo>
                      <a:pt x="124" y="919"/>
                    </a:lnTo>
                    <a:lnTo>
                      <a:pt x="112" y="920"/>
                    </a:lnTo>
                    <a:lnTo>
                      <a:pt x="99" y="916"/>
                    </a:lnTo>
                    <a:lnTo>
                      <a:pt x="96" y="912"/>
                    </a:lnTo>
                    <a:lnTo>
                      <a:pt x="99" y="905"/>
                    </a:lnTo>
                    <a:lnTo>
                      <a:pt x="105" y="896"/>
                    </a:lnTo>
                    <a:lnTo>
                      <a:pt x="114" y="884"/>
                    </a:lnTo>
                    <a:lnTo>
                      <a:pt x="126" y="873"/>
                    </a:lnTo>
                    <a:lnTo>
                      <a:pt x="117" y="877"/>
                    </a:lnTo>
                    <a:lnTo>
                      <a:pt x="117" y="865"/>
                    </a:lnTo>
                    <a:lnTo>
                      <a:pt x="80" y="882"/>
                    </a:lnTo>
                    <a:lnTo>
                      <a:pt x="64" y="882"/>
                    </a:lnTo>
                    <a:lnTo>
                      <a:pt x="59" y="877"/>
                    </a:lnTo>
                    <a:lnTo>
                      <a:pt x="59" y="871"/>
                    </a:lnTo>
                    <a:lnTo>
                      <a:pt x="61" y="866"/>
                    </a:lnTo>
                    <a:lnTo>
                      <a:pt x="64" y="860"/>
                    </a:lnTo>
                    <a:lnTo>
                      <a:pt x="73" y="851"/>
                    </a:lnTo>
                    <a:lnTo>
                      <a:pt x="81" y="843"/>
                    </a:lnTo>
                    <a:lnTo>
                      <a:pt x="71" y="841"/>
                    </a:lnTo>
                    <a:lnTo>
                      <a:pt x="62" y="754"/>
                    </a:lnTo>
                    <a:lnTo>
                      <a:pt x="59" y="617"/>
                    </a:lnTo>
                    <a:lnTo>
                      <a:pt x="44" y="503"/>
                    </a:lnTo>
                    <a:lnTo>
                      <a:pt x="39" y="472"/>
                    </a:lnTo>
                    <a:lnTo>
                      <a:pt x="35" y="454"/>
                    </a:lnTo>
                    <a:lnTo>
                      <a:pt x="46" y="386"/>
                    </a:lnTo>
                    <a:lnTo>
                      <a:pt x="50" y="355"/>
                    </a:lnTo>
                    <a:lnTo>
                      <a:pt x="43" y="359"/>
                    </a:lnTo>
                    <a:lnTo>
                      <a:pt x="38" y="354"/>
                    </a:lnTo>
                    <a:lnTo>
                      <a:pt x="35" y="354"/>
                    </a:lnTo>
                    <a:lnTo>
                      <a:pt x="28" y="350"/>
                    </a:lnTo>
                    <a:lnTo>
                      <a:pt x="20" y="350"/>
                    </a:lnTo>
                    <a:lnTo>
                      <a:pt x="17" y="343"/>
                    </a:lnTo>
                    <a:lnTo>
                      <a:pt x="13" y="342"/>
                    </a:lnTo>
                    <a:lnTo>
                      <a:pt x="11" y="336"/>
                    </a:lnTo>
                    <a:lnTo>
                      <a:pt x="4" y="331"/>
                    </a:lnTo>
                    <a:lnTo>
                      <a:pt x="0" y="323"/>
                    </a:lnTo>
                    <a:lnTo>
                      <a:pt x="15" y="292"/>
                    </a:lnTo>
                    <a:lnTo>
                      <a:pt x="8" y="273"/>
                    </a:lnTo>
                    <a:lnTo>
                      <a:pt x="34" y="292"/>
                    </a:lnTo>
                    <a:lnTo>
                      <a:pt x="73" y="158"/>
                    </a:lnTo>
                    <a:lnTo>
                      <a:pt x="102" y="132"/>
                    </a:lnTo>
                    <a:lnTo>
                      <a:pt x="96" y="125"/>
                    </a:lnTo>
                    <a:lnTo>
                      <a:pt x="71" y="121"/>
                    </a:lnTo>
                    <a:lnTo>
                      <a:pt x="68" y="103"/>
                    </a:lnTo>
                    <a:lnTo>
                      <a:pt x="76" y="99"/>
                    </a:lnTo>
                    <a:lnTo>
                      <a:pt x="66" y="98"/>
                    </a:lnTo>
                    <a:lnTo>
                      <a:pt x="68" y="91"/>
                    </a:lnTo>
                    <a:lnTo>
                      <a:pt x="58" y="88"/>
                    </a:lnTo>
                    <a:lnTo>
                      <a:pt x="65" y="66"/>
                    </a:lnTo>
                    <a:lnTo>
                      <a:pt x="59" y="62"/>
                    </a:lnTo>
                    <a:lnTo>
                      <a:pt x="62" y="34"/>
                    </a:lnTo>
                    <a:lnTo>
                      <a:pt x="55" y="33"/>
                    </a:lnTo>
                    <a:lnTo>
                      <a:pt x="67" y="12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4" name="Freeform 40"/>
              <p:cNvSpPr>
                <a:spLocks/>
              </p:cNvSpPr>
              <p:nvPr/>
            </p:nvSpPr>
            <p:spPr bwMode="auto">
              <a:xfrm>
                <a:off x="3210" y="2435"/>
                <a:ext cx="192" cy="924"/>
              </a:xfrm>
              <a:custGeom>
                <a:avLst/>
                <a:gdLst>
                  <a:gd name="T0" fmla="*/ 124 w 192"/>
                  <a:gd name="T1" fmla="*/ 14 h 924"/>
                  <a:gd name="T2" fmla="*/ 80 w 192"/>
                  <a:gd name="T3" fmla="*/ 0 h 924"/>
                  <a:gd name="T4" fmla="*/ 46 w 192"/>
                  <a:gd name="T5" fmla="*/ 0 h 924"/>
                  <a:gd name="T6" fmla="*/ 17 w 192"/>
                  <a:gd name="T7" fmla="*/ 8 h 924"/>
                  <a:gd name="T8" fmla="*/ 5 w 192"/>
                  <a:gd name="T9" fmla="*/ 39 h 924"/>
                  <a:gd name="T10" fmla="*/ 5 w 192"/>
                  <a:gd name="T11" fmla="*/ 67 h 924"/>
                  <a:gd name="T12" fmla="*/ 22 w 192"/>
                  <a:gd name="T13" fmla="*/ 100 h 924"/>
                  <a:gd name="T14" fmla="*/ 35 w 192"/>
                  <a:gd name="T15" fmla="*/ 99 h 924"/>
                  <a:gd name="T16" fmla="*/ 16 w 192"/>
                  <a:gd name="T17" fmla="*/ 137 h 924"/>
                  <a:gd name="T18" fmla="*/ 0 w 192"/>
                  <a:gd name="T19" fmla="*/ 197 h 924"/>
                  <a:gd name="T20" fmla="*/ 0 w 192"/>
                  <a:gd name="T21" fmla="*/ 251 h 924"/>
                  <a:gd name="T22" fmla="*/ 5 w 192"/>
                  <a:gd name="T23" fmla="*/ 318 h 924"/>
                  <a:gd name="T24" fmla="*/ 17 w 192"/>
                  <a:gd name="T25" fmla="*/ 384 h 924"/>
                  <a:gd name="T26" fmla="*/ 39 w 192"/>
                  <a:gd name="T27" fmla="*/ 388 h 924"/>
                  <a:gd name="T28" fmla="*/ 39 w 192"/>
                  <a:gd name="T29" fmla="*/ 407 h 924"/>
                  <a:gd name="T30" fmla="*/ 51 w 192"/>
                  <a:gd name="T31" fmla="*/ 415 h 924"/>
                  <a:gd name="T32" fmla="*/ 51 w 192"/>
                  <a:gd name="T33" fmla="*/ 482 h 924"/>
                  <a:gd name="T34" fmla="*/ 62 w 192"/>
                  <a:gd name="T35" fmla="*/ 495 h 924"/>
                  <a:gd name="T36" fmla="*/ 62 w 192"/>
                  <a:gd name="T37" fmla="*/ 620 h 924"/>
                  <a:gd name="T38" fmla="*/ 62 w 192"/>
                  <a:gd name="T39" fmla="*/ 698 h 924"/>
                  <a:gd name="T40" fmla="*/ 45 w 192"/>
                  <a:gd name="T41" fmla="*/ 785 h 924"/>
                  <a:gd name="T42" fmla="*/ 38 w 192"/>
                  <a:gd name="T43" fmla="*/ 898 h 924"/>
                  <a:gd name="T44" fmla="*/ 58 w 192"/>
                  <a:gd name="T45" fmla="*/ 906 h 924"/>
                  <a:gd name="T46" fmla="*/ 58 w 192"/>
                  <a:gd name="T47" fmla="*/ 919 h 924"/>
                  <a:gd name="T48" fmla="*/ 90 w 192"/>
                  <a:gd name="T49" fmla="*/ 919 h 924"/>
                  <a:gd name="T50" fmla="*/ 95 w 192"/>
                  <a:gd name="T51" fmla="*/ 914 h 924"/>
                  <a:gd name="T52" fmla="*/ 107 w 192"/>
                  <a:gd name="T53" fmla="*/ 914 h 924"/>
                  <a:gd name="T54" fmla="*/ 107 w 192"/>
                  <a:gd name="T55" fmla="*/ 923 h 924"/>
                  <a:gd name="T56" fmla="*/ 131 w 192"/>
                  <a:gd name="T57" fmla="*/ 919 h 924"/>
                  <a:gd name="T58" fmla="*/ 180 w 192"/>
                  <a:gd name="T59" fmla="*/ 914 h 924"/>
                  <a:gd name="T60" fmla="*/ 180 w 192"/>
                  <a:gd name="T61" fmla="*/ 907 h 924"/>
                  <a:gd name="T62" fmla="*/ 135 w 192"/>
                  <a:gd name="T63" fmla="*/ 889 h 924"/>
                  <a:gd name="T64" fmla="*/ 135 w 192"/>
                  <a:gd name="T65" fmla="*/ 873 h 924"/>
                  <a:gd name="T66" fmla="*/ 175 w 192"/>
                  <a:gd name="T67" fmla="*/ 865 h 924"/>
                  <a:gd name="T68" fmla="*/ 175 w 192"/>
                  <a:gd name="T69" fmla="*/ 853 h 924"/>
                  <a:gd name="T70" fmla="*/ 147 w 192"/>
                  <a:gd name="T71" fmla="*/ 837 h 924"/>
                  <a:gd name="T72" fmla="*/ 147 w 192"/>
                  <a:gd name="T73" fmla="*/ 711 h 924"/>
                  <a:gd name="T74" fmla="*/ 158 w 192"/>
                  <a:gd name="T75" fmla="*/ 596 h 924"/>
                  <a:gd name="T76" fmla="*/ 154 w 192"/>
                  <a:gd name="T77" fmla="*/ 480 h 924"/>
                  <a:gd name="T78" fmla="*/ 153 w 192"/>
                  <a:gd name="T79" fmla="*/ 415 h 924"/>
                  <a:gd name="T80" fmla="*/ 157 w 192"/>
                  <a:gd name="T81" fmla="*/ 395 h 924"/>
                  <a:gd name="T82" fmla="*/ 157 w 192"/>
                  <a:gd name="T83" fmla="*/ 305 h 924"/>
                  <a:gd name="T84" fmla="*/ 190 w 192"/>
                  <a:gd name="T85" fmla="*/ 285 h 924"/>
                  <a:gd name="T86" fmla="*/ 191 w 192"/>
                  <a:gd name="T87" fmla="*/ 273 h 924"/>
                  <a:gd name="T88" fmla="*/ 119 w 192"/>
                  <a:gd name="T89" fmla="*/ 150 h 924"/>
                  <a:gd name="T90" fmla="*/ 84 w 192"/>
                  <a:gd name="T91" fmla="*/ 133 h 924"/>
                  <a:gd name="T92" fmla="*/ 89 w 192"/>
                  <a:gd name="T93" fmla="*/ 125 h 924"/>
                  <a:gd name="T94" fmla="*/ 112 w 192"/>
                  <a:gd name="T95" fmla="*/ 121 h 924"/>
                  <a:gd name="T96" fmla="*/ 112 w 192"/>
                  <a:gd name="T97" fmla="*/ 112 h 924"/>
                  <a:gd name="T98" fmla="*/ 119 w 192"/>
                  <a:gd name="T99" fmla="*/ 109 h 924"/>
                  <a:gd name="T100" fmla="*/ 119 w 192"/>
                  <a:gd name="T101" fmla="*/ 100 h 924"/>
                  <a:gd name="T102" fmla="*/ 124 w 192"/>
                  <a:gd name="T103" fmla="*/ 95 h 924"/>
                  <a:gd name="T104" fmla="*/ 119 w 192"/>
                  <a:gd name="T105" fmla="*/ 91 h 924"/>
                  <a:gd name="T106" fmla="*/ 123 w 192"/>
                  <a:gd name="T107" fmla="*/ 88 h 924"/>
                  <a:gd name="T108" fmla="*/ 112 w 192"/>
                  <a:gd name="T109" fmla="*/ 67 h 924"/>
                  <a:gd name="T110" fmla="*/ 119 w 192"/>
                  <a:gd name="T111" fmla="*/ 55 h 924"/>
                  <a:gd name="T112" fmla="*/ 112 w 192"/>
                  <a:gd name="T113" fmla="*/ 43 h 924"/>
                  <a:gd name="T114" fmla="*/ 123 w 192"/>
                  <a:gd name="T115" fmla="*/ 35 h 924"/>
                  <a:gd name="T116" fmla="*/ 124 w 192"/>
                  <a:gd name="T117" fmla="*/ 14 h 924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92"/>
                  <a:gd name="T178" fmla="*/ 0 h 924"/>
                  <a:gd name="T179" fmla="*/ 192 w 192"/>
                  <a:gd name="T180" fmla="*/ 924 h 924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92" h="924">
                    <a:moveTo>
                      <a:pt x="124" y="14"/>
                    </a:moveTo>
                    <a:lnTo>
                      <a:pt x="80" y="0"/>
                    </a:lnTo>
                    <a:lnTo>
                      <a:pt x="46" y="0"/>
                    </a:lnTo>
                    <a:lnTo>
                      <a:pt x="17" y="8"/>
                    </a:lnTo>
                    <a:lnTo>
                      <a:pt x="5" y="39"/>
                    </a:lnTo>
                    <a:lnTo>
                      <a:pt x="5" y="67"/>
                    </a:lnTo>
                    <a:lnTo>
                      <a:pt x="22" y="100"/>
                    </a:lnTo>
                    <a:lnTo>
                      <a:pt x="35" y="99"/>
                    </a:lnTo>
                    <a:lnTo>
                      <a:pt x="16" y="137"/>
                    </a:lnTo>
                    <a:lnTo>
                      <a:pt x="0" y="197"/>
                    </a:lnTo>
                    <a:lnTo>
                      <a:pt x="0" y="251"/>
                    </a:lnTo>
                    <a:lnTo>
                      <a:pt x="5" y="318"/>
                    </a:lnTo>
                    <a:lnTo>
                      <a:pt x="17" y="384"/>
                    </a:lnTo>
                    <a:lnTo>
                      <a:pt x="39" y="388"/>
                    </a:lnTo>
                    <a:lnTo>
                      <a:pt x="39" y="407"/>
                    </a:lnTo>
                    <a:lnTo>
                      <a:pt x="51" y="415"/>
                    </a:lnTo>
                    <a:lnTo>
                      <a:pt x="51" y="482"/>
                    </a:lnTo>
                    <a:lnTo>
                      <a:pt x="62" y="495"/>
                    </a:lnTo>
                    <a:lnTo>
                      <a:pt x="62" y="620"/>
                    </a:lnTo>
                    <a:lnTo>
                      <a:pt x="62" y="698"/>
                    </a:lnTo>
                    <a:lnTo>
                      <a:pt x="45" y="785"/>
                    </a:lnTo>
                    <a:lnTo>
                      <a:pt x="38" y="898"/>
                    </a:lnTo>
                    <a:lnTo>
                      <a:pt x="58" y="906"/>
                    </a:lnTo>
                    <a:lnTo>
                      <a:pt x="58" y="919"/>
                    </a:lnTo>
                    <a:lnTo>
                      <a:pt x="90" y="919"/>
                    </a:lnTo>
                    <a:lnTo>
                      <a:pt x="95" y="914"/>
                    </a:lnTo>
                    <a:lnTo>
                      <a:pt x="107" y="914"/>
                    </a:lnTo>
                    <a:lnTo>
                      <a:pt x="107" y="923"/>
                    </a:lnTo>
                    <a:lnTo>
                      <a:pt x="131" y="919"/>
                    </a:lnTo>
                    <a:lnTo>
                      <a:pt x="180" y="914"/>
                    </a:lnTo>
                    <a:lnTo>
                      <a:pt x="180" y="907"/>
                    </a:lnTo>
                    <a:lnTo>
                      <a:pt x="135" y="889"/>
                    </a:lnTo>
                    <a:lnTo>
                      <a:pt x="135" y="873"/>
                    </a:lnTo>
                    <a:lnTo>
                      <a:pt x="175" y="865"/>
                    </a:lnTo>
                    <a:lnTo>
                      <a:pt x="175" y="853"/>
                    </a:lnTo>
                    <a:lnTo>
                      <a:pt x="147" y="837"/>
                    </a:lnTo>
                    <a:lnTo>
                      <a:pt x="147" y="711"/>
                    </a:lnTo>
                    <a:lnTo>
                      <a:pt x="158" y="596"/>
                    </a:lnTo>
                    <a:lnTo>
                      <a:pt x="154" y="480"/>
                    </a:lnTo>
                    <a:lnTo>
                      <a:pt x="153" y="415"/>
                    </a:lnTo>
                    <a:lnTo>
                      <a:pt x="157" y="395"/>
                    </a:lnTo>
                    <a:lnTo>
                      <a:pt x="157" y="305"/>
                    </a:lnTo>
                    <a:lnTo>
                      <a:pt x="190" y="285"/>
                    </a:lnTo>
                    <a:lnTo>
                      <a:pt x="191" y="273"/>
                    </a:lnTo>
                    <a:lnTo>
                      <a:pt x="119" y="150"/>
                    </a:lnTo>
                    <a:lnTo>
                      <a:pt x="84" y="133"/>
                    </a:lnTo>
                    <a:lnTo>
                      <a:pt x="89" y="125"/>
                    </a:lnTo>
                    <a:lnTo>
                      <a:pt x="112" y="121"/>
                    </a:lnTo>
                    <a:lnTo>
                      <a:pt x="112" y="112"/>
                    </a:lnTo>
                    <a:lnTo>
                      <a:pt x="119" y="109"/>
                    </a:lnTo>
                    <a:lnTo>
                      <a:pt x="119" y="100"/>
                    </a:lnTo>
                    <a:lnTo>
                      <a:pt x="124" y="95"/>
                    </a:lnTo>
                    <a:lnTo>
                      <a:pt x="119" y="91"/>
                    </a:lnTo>
                    <a:lnTo>
                      <a:pt x="123" y="88"/>
                    </a:lnTo>
                    <a:lnTo>
                      <a:pt x="112" y="67"/>
                    </a:lnTo>
                    <a:lnTo>
                      <a:pt x="119" y="55"/>
                    </a:lnTo>
                    <a:lnTo>
                      <a:pt x="112" y="43"/>
                    </a:lnTo>
                    <a:lnTo>
                      <a:pt x="123" y="35"/>
                    </a:lnTo>
                    <a:lnTo>
                      <a:pt x="124" y="14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9" name="Group 41"/>
          <p:cNvGrpSpPr>
            <a:grpSpLocks/>
          </p:cNvGrpSpPr>
          <p:nvPr/>
        </p:nvGrpSpPr>
        <p:grpSpPr bwMode="auto">
          <a:xfrm>
            <a:off x="5668963" y="4140201"/>
            <a:ext cx="2644775" cy="2171700"/>
            <a:chOff x="3504" y="2256"/>
            <a:chExt cx="1666" cy="1368"/>
          </a:xfrm>
        </p:grpSpPr>
        <p:grpSp>
          <p:nvGrpSpPr>
            <p:cNvPr id="32775" name="Group 42"/>
            <p:cNvGrpSpPr>
              <a:grpSpLocks/>
            </p:cNvGrpSpPr>
            <p:nvPr/>
          </p:nvGrpSpPr>
          <p:grpSpPr bwMode="auto">
            <a:xfrm>
              <a:off x="4337" y="2545"/>
              <a:ext cx="279" cy="603"/>
              <a:chOff x="3908" y="2026"/>
              <a:chExt cx="279" cy="603"/>
            </a:xfrm>
          </p:grpSpPr>
          <p:sp>
            <p:nvSpPr>
              <p:cNvPr id="32786" name="Freeform 43"/>
              <p:cNvSpPr>
                <a:spLocks/>
              </p:cNvSpPr>
              <p:nvPr/>
            </p:nvSpPr>
            <p:spPr bwMode="auto">
              <a:xfrm>
                <a:off x="3908" y="2026"/>
                <a:ext cx="176" cy="603"/>
              </a:xfrm>
              <a:custGeom>
                <a:avLst/>
                <a:gdLst>
                  <a:gd name="T0" fmla="*/ 107 w 176"/>
                  <a:gd name="T1" fmla="*/ 8 h 603"/>
                  <a:gd name="T2" fmla="*/ 141 w 176"/>
                  <a:gd name="T3" fmla="*/ 0 h 603"/>
                  <a:gd name="T4" fmla="*/ 154 w 176"/>
                  <a:gd name="T5" fmla="*/ 16 h 603"/>
                  <a:gd name="T6" fmla="*/ 160 w 176"/>
                  <a:gd name="T7" fmla="*/ 11 h 603"/>
                  <a:gd name="T8" fmla="*/ 169 w 176"/>
                  <a:gd name="T9" fmla="*/ 37 h 603"/>
                  <a:gd name="T10" fmla="*/ 150 w 176"/>
                  <a:gd name="T11" fmla="*/ 54 h 603"/>
                  <a:gd name="T12" fmla="*/ 149 w 176"/>
                  <a:gd name="T13" fmla="*/ 67 h 603"/>
                  <a:gd name="T14" fmla="*/ 144 w 176"/>
                  <a:gd name="T15" fmla="*/ 68 h 603"/>
                  <a:gd name="T16" fmla="*/ 141 w 176"/>
                  <a:gd name="T17" fmla="*/ 82 h 603"/>
                  <a:gd name="T18" fmla="*/ 127 w 176"/>
                  <a:gd name="T19" fmla="*/ 85 h 603"/>
                  <a:gd name="T20" fmla="*/ 127 w 176"/>
                  <a:gd name="T21" fmla="*/ 91 h 603"/>
                  <a:gd name="T22" fmla="*/ 150 w 176"/>
                  <a:gd name="T23" fmla="*/ 109 h 603"/>
                  <a:gd name="T24" fmla="*/ 169 w 176"/>
                  <a:gd name="T25" fmla="*/ 194 h 603"/>
                  <a:gd name="T26" fmla="*/ 154 w 176"/>
                  <a:gd name="T27" fmla="*/ 217 h 603"/>
                  <a:gd name="T28" fmla="*/ 154 w 176"/>
                  <a:gd name="T29" fmla="*/ 375 h 603"/>
                  <a:gd name="T30" fmla="*/ 136 w 176"/>
                  <a:gd name="T31" fmla="*/ 382 h 603"/>
                  <a:gd name="T32" fmla="*/ 133 w 176"/>
                  <a:gd name="T33" fmla="*/ 407 h 603"/>
                  <a:gd name="T34" fmla="*/ 125 w 176"/>
                  <a:gd name="T35" fmla="*/ 473 h 603"/>
                  <a:gd name="T36" fmla="*/ 125 w 176"/>
                  <a:gd name="T37" fmla="*/ 509 h 603"/>
                  <a:gd name="T38" fmla="*/ 154 w 176"/>
                  <a:gd name="T39" fmla="*/ 531 h 603"/>
                  <a:gd name="T40" fmla="*/ 175 w 176"/>
                  <a:gd name="T41" fmla="*/ 542 h 603"/>
                  <a:gd name="T42" fmla="*/ 175 w 176"/>
                  <a:gd name="T43" fmla="*/ 550 h 603"/>
                  <a:gd name="T44" fmla="*/ 131 w 176"/>
                  <a:gd name="T45" fmla="*/ 539 h 603"/>
                  <a:gd name="T46" fmla="*/ 125 w 176"/>
                  <a:gd name="T47" fmla="*/ 532 h 603"/>
                  <a:gd name="T48" fmla="*/ 121 w 176"/>
                  <a:gd name="T49" fmla="*/ 539 h 603"/>
                  <a:gd name="T50" fmla="*/ 116 w 176"/>
                  <a:gd name="T51" fmla="*/ 539 h 603"/>
                  <a:gd name="T52" fmla="*/ 111 w 176"/>
                  <a:gd name="T53" fmla="*/ 514 h 603"/>
                  <a:gd name="T54" fmla="*/ 107 w 176"/>
                  <a:gd name="T55" fmla="*/ 400 h 603"/>
                  <a:gd name="T56" fmla="*/ 98 w 176"/>
                  <a:gd name="T57" fmla="*/ 400 h 603"/>
                  <a:gd name="T58" fmla="*/ 73 w 176"/>
                  <a:gd name="T59" fmla="*/ 501 h 603"/>
                  <a:gd name="T60" fmla="*/ 73 w 176"/>
                  <a:gd name="T61" fmla="*/ 564 h 603"/>
                  <a:gd name="T62" fmla="*/ 63 w 176"/>
                  <a:gd name="T63" fmla="*/ 595 h 603"/>
                  <a:gd name="T64" fmla="*/ 54 w 176"/>
                  <a:gd name="T65" fmla="*/ 602 h 603"/>
                  <a:gd name="T66" fmla="*/ 48 w 176"/>
                  <a:gd name="T67" fmla="*/ 585 h 603"/>
                  <a:gd name="T68" fmla="*/ 55 w 176"/>
                  <a:gd name="T69" fmla="*/ 567 h 603"/>
                  <a:gd name="T70" fmla="*/ 63 w 176"/>
                  <a:gd name="T71" fmla="*/ 528 h 603"/>
                  <a:gd name="T72" fmla="*/ 64 w 176"/>
                  <a:gd name="T73" fmla="*/ 384 h 603"/>
                  <a:gd name="T74" fmla="*/ 72 w 176"/>
                  <a:gd name="T75" fmla="*/ 242 h 603"/>
                  <a:gd name="T76" fmla="*/ 57 w 176"/>
                  <a:gd name="T77" fmla="*/ 230 h 603"/>
                  <a:gd name="T78" fmla="*/ 57 w 176"/>
                  <a:gd name="T79" fmla="*/ 210 h 603"/>
                  <a:gd name="T80" fmla="*/ 57 w 176"/>
                  <a:gd name="T81" fmla="*/ 172 h 603"/>
                  <a:gd name="T82" fmla="*/ 38 w 176"/>
                  <a:gd name="T83" fmla="*/ 181 h 603"/>
                  <a:gd name="T84" fmla="*/ 55 w 176"/>
                  <a:gd name="T85" fmla="*/ 205 h 603"/>
                  <a:gd name="T86" fmla="*/ 55 w 176"/>
                  <a:gd name="T87" fmla="*/ 227 h 603"/>
                  <a:gd name="T88" fmla="*/ 37 w 176"/>
                  <a:gd name="T89" fmla="*/ 213 h 603"/>
                  <a:gd name="T90" fmla="*/ 28 w 176"/>
                  <a:gd name="T91" fmla="*/ 199 h 603"/>
                  <a:gd name="T92" fmla="*/ 19 w 176"/>
                  <a:gd name="T93" fmla="*/ 203 h 603"/>
                  <a:gd name="T94" fmla="*/ 0 w 176"/>
                  <a:gd name="T95" fmla="*/ 179 h 603"/>
                  <a:gd name="T96" fmla="*/ 0 w 176"/>
                  <a:gd name="T97" fmla="*/ 172 h 603"/>
                  <a:gd name="T98" fmla="*/ 10 w 176"/>
                  <a:gd name="T99" fmla="*/ 167 h 603"/>
                  <a:gd name="T100" fmla="*/ 32 w 176"/>
                  <a:gd name="T101" fmla="*/ 142 h 603"/>
                  <a:gd name="T102" fmla="*/ 55 w 176"/>
                  <a:gd name="T103" fmla="*/ 119 h 603"/>
                  <a:gd name="T104" fmla="*/ 84 w 176"/>
                  <a:gd name="T105" fmla="*/ 92 h 603"/>
                  <a:gd name="T106" fmla="*/ 107 w 176"/>
                  <a:gd name="T107" fmla="*/ 83 h 603"/>
                  <a:gd name="T108" fmla="*/ 107 w 176"/>
                  <a:gd name="T109" fmla="*/ 64 h 603"/>
                  <a:gd name="T110" fmla="*/ 98 w 176"/>
                  <a:gd name="T111" fmla="*/ 54 h 603"/>
                  <a:gd name="T112" fmla="*/ 98 w 176"/>
                  <a:gd name="T113" fmla="*/ 30 h 603"/>
                  <a:gd name="T114" fmla="*/ 92 w 176"/>
                  <a:gd name="T115" fmla="*/ 26 h 603"/>
                  <a:gd name="T116" fmla="*/ 107 w 176"/>
                  <a:gd name="T117" fmla="*/ 8 h 60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76"/>
                  <a:gd name="T178" fmla="*/ 0 h 603"/>
                  <a:gd name="T179" fmla="*/ 176 w 176"/>
                  <a:gd name="T180" fmla="*/ 603 h 603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76" h="603">
                    <a:moveTo>
                      <a:pt x="107" y="8"/>
                    </a:moveTo>
                    <a:lnTo>
                      <a:pt x="141" y="0"/>
                    </a:lnTo>
                    <a:lnTo>
                      <a:pt x="154" y="16"/>
                    </a:lnTo>
                    <a:lnTo>
                      <a:pt x="160" y="11"/>
                    </a:lnTo>
                    <a:lnTo>
                      <a:pt x="169" y="37"/>
                    </a:lnTo>
                    <a:lnTo>
                      <a:pt x="150" y="54"/>
                    </a:lnTo>
                    <a:lnTo>
                      <a:pt x="149" y="67"/>
                    </a:lnTo>
                    <a:lnTo>
                      <a:pt x="144" y="68"/>
                    </a:lnTo>
                    <a:lnTo>
                      <a:pt x="141" y="82"/>
                    </a:lnTo>
                    <a:lnTo>
                      <a:pt x="127" y="85"/>
                    </a:lnTo>
                    <a:lnTo>
                      <a:pt x="127" y="91"/>
                    </a:lnTo>
                    <a:lnTo>
                      <a:pt x="150" y="109"/>
                    </a:lnTo>
                    <a:lnTo>
                      <a:pt x="169" y="194"/>
                    </a:lnTo>
                    <a:lnTo>
                      <a:pt x="154" y="217"/>
                    </a:lnTo>
                    <a:lnTo>
                      <a:pt x="154" y="375"/>
                    </a:lnTo>
                    <a:lnTo>
                      <a:pt x="136" y="382"/>
                    </a:lnTo>
                    <a:lnTo>
                      <a:pt x="133" y="407"/>
                    </a:lnTo>
                    <a:lnTo>
                      <a:pt x="125" y="473"/>
                    </a:lnTo>
                    <a:lnTo>
                      <a:pt x="125" y="509"/>
                    </a:lnTo>
                    <a:lnTo>
                      <a:pt x="154" y="531"/>
                    </a:lnTo>
                    <a:lnTo>
                      <a:pt x="175" y="542"/>
                    </a:lnTo>
                    <a:lnTo>
                      <a:pt x="175" y="550"/>
                    </a:lnTo>
                    <a:lnTo>
                      <a:pt x="131" y="539"/>
                    </a:lnTo>
                    <a:lnTo>
                      <a:pt x="125" y="532"/>
                    </a:lnTo>
                    <a:lnTo>
                      <a:pt x="121" y="539"/>
                    </a:lnTo>
                    <a:lnTo>
                      <a:pt x="116" y="539"/>
                    </a:lnTo>
                    <a:lnTo>
                      <a:pt x="111" y="514"/>
                    </a:lnTo>
                    <a:lnTo>
                      <a:pt x="107" y="400"/>
                    </a:lnTo>
                    <a:lnTo>
                      <a:pt x="98" y="400"/>
                    </a:lnTo>
                    <a:lnTo>
                      <a:pt x="73" y="501"/>
                    </a:lnTo>
                    <a:lnTo>
                      <a:pt x="73" y="564"/>
                    </a:lnTo>
                    <a:lnTo>
                      <a:pt x="63" y="595"/>
                    </a:lnTo>
                    <a:lnTo>
                      <a:pt x="54" y="602"/>
                    </a:lnTo>
                    <a:lnTo>
                      <a:pt x="48" y="585"/>
                    </a:lnTo>
                    <a:lnTo>
                      <a:pt x="55" y="567"/>
                    </a:lnTo>
                    <a:lnTo>
                      <a:pt x="63" y="528"/>
                    </a:lnTo>
                    <a:lnTo>
                      <a:pt x="64" y="384"/>
                    </a:lnTo>
                    <a:lnTo>
                      <a:pt x="72" y="242"/>
                    </a:lnTo>
                    <a:lnTo>
                      <a:pt x="57" y="230"/>
                    </a:lnTo>
                    <a:lnTo>
                      <a:pt x="57" y="210"/>
                    </a:lnTo>
                    <a:lnTo>
                      <a:pt x="57" y="172"/>
                    </a:lnTo>
                    <a:lnTo>
                      <a:pt x="38" y="181"/>
                    </a:lnTo>
                    <a:lnTo>
                      <a:pt x="55" y="205"/>
                    </a:lnTo>
                    <a:lnTo>
                      <a:pt x="55" y="227"/>
                    </a:lnTo>
                    <a:lnTo>
                      <a:pt x="37" y="213"/>
                    </a:lnTo>
                    <a:lnTo>
                      <a:pt x="28" y="199"/>
                    </a:lnTo>
                    <a:lnTo>
                      <a:pt x="19" y="203"/>
                    </a:lnTo>
                    <a:lnTo>
                      <a:pt x="0" y="179"/>
                    </a:lnTo>
                    <a:lnTo>
                      <a:pt x="0" y="172"/>
                    </a:lnTo>
                    <a:lnTo>
                      <a:pt x="10" y="167"/>
                    </a:lnTo>
                    <a:lnTo>
                      <a:pt x="32" y="142"/>
                    </a:lnTo>
                    <a:lnTo>
                      <a:pt x="55" y="119"/>
                    </a:lnTo>
                    <a:lnTo>
                      <a:pt x="84" y="92"/>
                    </a:lnTo>
                    <a:lnTo>
                      <a:pt x="107" y="83"/>
                    </a:lnTo>
                    <a:lnTo>
                      <a:pt x="107" y="64"/>
                    </a:lnTo>
                    <a:lnTo>
                      <a:pt x="98" y="54"/>
                    </a:lnTo>
                    <a:lnTo>
                      <a:pt x="98" y="30"/>
                    </a:lnTo>
                    <a:lnTo>
                      <a:pt x="92" y="26"/>
                    </a:lnTo>
                    <a:lnTo>
                      <a:pt x="107" y="8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87" name="Freeform 44"/>
              <p:cNvSpPr>
                <a:spLocks/>
              </p:cNvSpPr>
              <p:nvPr/>
            </p:nvSpPr>
            <p:spPr bwMode="auto">
              <a:xfrm>
                <a:off x="4059" y="2030"/>
                <a:ext cx="128" cy="576"/>
              </a:xfrm>
              <a:custGeom>
                <a:avLst/>
                <a:gdLst>
                  <a:gd name="T0" fmla="*/ 30 w 128"/>
                  <a:gd name="T1" fmla="*/ 11 h 576"/>
                  <a:gd name="T2" fmla="*/ 30 w 128"/>
                  <a:gd name="T3" fmla="*/ 26 h 576"/>
                  <a:gd name="T4" fmla="*/ 32 w 128"/>
                  <a:gd name="T5" fmla="*/ 30 h 576"/>
                  <a:gd name="T6" fmla="*/ 26 w 128"/>
                  <a:gd name="T7" fmla="*/ 41 h 576"/>
                  <a:gd name="T8" fmla="*/ 30 w 128"/>
                  <a:gd name="T9" fmla="*/ 44 h 576"/>
                  <a:gd name="T10" fmla="*/ 29 w 128"/>
                  <a:gd name="T11" fmla="*/ 48 h 576"/>
                  <a:gd name="T12" fmla="*/ 32 w 128"/>
                  <a:gd name="T13" fmla="*/ 64 h 576"/>
                  <a:gd name="T14" fmla="*/ 32 w 128"/>
                  <a:gd name="T15" fmla="*/ 67 h 576"/>
                  <a:gd name="T16" fmla="*/ 10 w 128"/>
                  <a:gd name="T17" fmla="*/ 82 h 576"/>
                  <a:gd name="T18" fmla="*/ 0 w 128"/>
                  <a:gd name="T19" fmla="*/ 201 h 576"/>
                  <a:gd name="T20" fmla="*/ 13 w 128"/>
                  <a:gd name="T21" fmla="*/ 222 h 576"/>
                  <a:gd name="T22" fmla="*/ 8 w 128"/>
                  <a:gd name="T23" fmla="*/ 287 h 576"/>
                  <a:gd name="T24" fmla="*/ 17 w 128"/>
                  <a:gd name="T25" fmla="*/ 294 h 576"/>
                  <a:gd name="T26" fmla="*/ 21 w 128"/>
                  <a:gd name="T27" fmla="*/ 395 h 576"/>
                  <a:gd name="T28" fmla="*/ 27 w 128"/>
                  <a:gd name="T29" fmla="*/ 497 h 576"/>
                  <a:gd name="T30" fmla="*/ 25 w 128"/>
                  <a:gd name="T31" fmla="*/ 504 h 576"/>
                  <a:gd name="T32" fmla="*/ 3 w 128"/>
                  <a:gd name="T33" fmla="*/ 522 h 576"/>
                  <a:gd name="T34" fmla="*/ 5 w 128"/>
                  <a:gd name="T35" fmla="*/ 526 h 576"/>
                  <a:gd name="T36" fmla="*/ 13 w 128"/>
                  <a:gd name="T37" fmla="*/ 530 h 576"/>
                  <a:gd name="T38" fmla="*/ 27 w 128"/>
                  <a:gd name="T39" fmla="*/ 526 h 576"/>
                  <a:gd name="T40" fmla="*/ 40 w 128"/>
                  <a:gd name="T41" fmla="*/ 519 h 576"/>
                  <a:gd name="T42" fmla="*/ 50 w 128"/>
                  <a:gd name="T43" fmla="*/ 515 h 576"/>
                  <a:gd name="T44" fmla="*/ 50 w 128"/>
                  <a:gd name="T45" fmla="*/ 532 h 576"/>
                  <a:gd name="T46" fmla="*/ 55 w 128"/>
                  <a:gd name="T47" fmla="*/ 533 h 576"/>
                  <a:gd name="T48" fmla="*/ 47 w 128"/>
                  <a:gd name="T49" fmla="*/ 548 h 576"/>
                  <a:gd name="T50" fmla="*/ 51 w 128"/>
                  <a:gd name="T51" fmla="*/ 571 h 576"/>
                  <a:gd name="T52" fmla="*/ 58 w 128"/>
                  <a:gd name="T53" fmla="*/ 575 h 576"/>
                  <a:gd name="T54" fmla="*/ 71 w 128"/>
                  <a:gd name="T55" fmla="*/ 555 h 576"/>
                  <a:gd name="T56" fmla="*/ 71 w 128"/>
                  <a:gd name="T57" fmla="*/ 540 h 576"/>
                  <a:gd name="T58" fmla="*/ 76 w 128"/>
                  <a:gd name="T59" fmla="*/ 539 h 576"/>
                  <a:gd name="T60" fmla="*/ 82 w 128"/>
                  <a:gd name="T61" fmla="*/ 407 h 576"/>
                  <a:gd name="T62" fmla="*/ 76 w 128"/>
                  <a:gd name="T63" fmla="*/ 395 h 576"/>
                  <a:gd name="T64" fmla="*/ 91 w 128"/>
                  <a:gd name="T65" fmla="*/ 307 h 576"/>
                  <a:gd name="T66" fmla="*/ 100 w 128"/>
                  <a:gd name="T67" fmla="*/ 303 h 576"/>
                  <a:gd name="T68" fmla="*/ 103 w 128"/>
                  <a:gd name="T69" fmla="*/ 211 h 576"/>
                  <a:gd name="T70" fmla="*/ 127 w 128"/>
                  <a:gd name="T71" fmla="*/ 201 h 576"/>
                  <a:gd name="T72" fmla="*/ 117 w 128"/>
                  <a:gd name="T73" fmla="*/ 103 h 576"/>
                  <a:gd name="T74" fmla="*/ 81 w 128"/>
                  <a:gd name="T75" fmla="*/ 76 h 576"/>
                  <a:gd name="T76" fmla="*/ 71 w 128"/>
                  <a:gd name="T77" fmla="*/ 66 h 576"/>
                  <a:gd name="T78" fmla="*/ 71 w 128"/>
                  <a:gd name="T79" fmla="*/ 57 h 576"/>
                  <a:gd name="T80" fmla="*/ 75 w 128"/>
                  <a:gd name="T81" fmla="*/ 50 h 576"/>
                  <a:gd name="T82" fmla="*/ 79 w 128"/>
                  <a:gd name="T83" fmla="*/ 45 h 576"/>
                  <a:gd name="T84" fmla="*/ 83 w 128"/>
                  <a:gd name="T85" fmla="*/ 38 h 576"/>
                  <a:gd name="T86" fmla="*/ 85 w 128"/>
                  <a:gd name="T87" fmla="*/ 32 h 576"/>
                  <a:gd name="T88" fmla="*/ 85 w 128"/>
                  <a:gd name="T89" fmla="*/ 25 h 576"/>
                  <a:gd name="T90" fmla="*/ 83 w 128"/>
                  <a:gd name="T91" fmla="*/ 17 h 576"/>
                  <a:gd name="T92" fmla="*/ 78 w 128"/>
                  <a:gd name="T93" fmla="*/ 10 h 576"/>
                  <a:gd name="T94" fmla="*/ 71 w 128"/>
                  <a:gd name="T95" fmla="*/ 3 h 576"/>
                  <a:gd name="T96" fmla="*/ 64 w 128"/>
                  <a:gd name="T97" fmla="*/ 0 h 576"/>
                  <a:gd name="T98" fmla="*/ 56 w 128"/>
                  <a:gd name="T99" fmla="*/ 0 h 576"/>
                  <a:gd name="T100" fmla="*/ 47 w 128"/>
                  <a:gd name="T101" fmla="*/ 1 h 576"/>
                  <a:gd name="T102" fmla="*/ 40 w 128"/>
                  <a:gd name="T103" fmla="*/ 3 h 576"/>
                  <a:gd name="T104" fmla="*/ 30 w 128"/>
                  <a:gd name="T105" fmla="*/ 11 h 57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28"/>
                  <a:gd name="T160" fmla="*/ 0 h 576"/>
                  <a:gd name="T161" fmla="*/ 128 w 128"/>
                  <a:gd name="T162" fmla="*/ 576 h 576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28" h="576">
                    <a:moveTo>
                      <a:pt x="30" y="11"/>
                    </a:moveTo>
                    <a:lnTo>
                      <a:pt x="30" y="26"/>
                    </a:lnTo>
                    <a:lnTo>
                      <a:pt x="32" y="30"/>
                    </a:lnTo>
                    <a:lnTo>
                      <a:pt x="26" y="41"/>
                    </a:lnTo>
                    <a:lnTo>
                      <a:pt x="30" y="44"/>
                    </a:lnTo>
                    <a:lnTo>
                      <a:pt x="29" y="48"/>
                    </a:lnTo>
                    <a:lnTo>
                      <a:pt x="32" y="64"/>
                    </a:lnTo>
                    <a:lnTo>
                      <a:pt x="32" y="67"/>
                    </a:lnTo>
                    <a:lnTo>
                      <a:pt x="10" y="82"/>
                    </a:lnTo>
                    <a:lnTo>
                      <a:pt x="0" y="201"/>
                    </a:lnTo>
                    <a:lnTo>
                      <a:pt x="13" y="222"/>
                    </a:lnTo>
                    <a:lnTo>
                      <a:pt x="8" y="287"/>
                    </a:lnTo>
                    <a:lnTo>
                      <a:pt x="17" y="294"/>
                    </a:lnTo>
                    <a:lnTo>
                      <a:pt x="21" y="395"/>
                    </a:lnTo>
                    <a:lnTo>
                      <a:pt x="27" y="497"/>
                    </a:lnTo>
                    <a:lnTo>
                      <a:pt x="25" y="504"/>
                    </a:lnTo>
                    <a:lnTo>
                      <a:pt x="3" y="522"/>
                    </a:lnTo>
                    <a:lnTo>
                      <a:pt x="5" y="526"/>
                    </a:lnTo>
                    <a:lnTo>
                      <a:pt x="13" y="530"/>
                    </a:lnTo>
                    <a:lnTo>
                      <a:pt x="27" y="526"/>
                    </a:lnTo>
                    <a:lnTo>
                      <a:pt x="40" y="519"/>
                    </a:lnTo>
                    <a:lnTo>
                      <a:pt x="50" y="515"/>
                    </a:lnTo>
                    <a:lnTo>
                      <a:pt x="50" y="532"/>
                    </a:lnTo>
                    <a:lnTo>
                      <a:pt x="55" y="533"/>
                    </a:lnTo>
                    <a:lnTo>
                      <a:pt x="47" y="548"/>
                    </a:lnTo>
                    <a:lnTo>
                      <a:pt x="51" y="571"/>
                    </a:lnTo>
                    <a:lnTo>
                      <a:pt x="58" y="575"/>
                    </a:lnTo>
                    <a:lnTo>
                      <a:pt x="71" y="555"/>
                    </a:lnTo>
                    <a:lnTo>
                      <a:pt x="71" y="540"/>
                    </a:lnTo>
                    <a:lnTo>
                      <a:pt x="76" y="539"/>
                    </a:lnTo>
                    <a:lnTo>
                      <a:pt x="82" y="407"/>
                    </a:lnTo>
                    <a:lnTo>
                      <a:pt x="76" y="395"/>
                    </a:lnTo>
                    <a:lnTo>
                      <a:pt x="91" y="307"/>
                    </a:lnTo>
                    <a:lnTo>
                      <a:pt x="100" y="303"/>
                    </a:lnTo>
                    <a:lnTo>
                      <a:pt x="103" y="211"/>
                    </a:lnTo>
                    <a:lnTo>
                      <a:pt x="127" y="201"/>
                    </a:lnTo>
                    <a:lnTo>
                      <a:pt x="117" y="103"/>
                    </a:lnTo>
                    <a:lnTo>
                      <a:pt x="81" y="76"/>
                    </a:lnTo>
                    <a:lnTo>
                      <a:pt x="71" y="66"/>
                    </a:lnTo>
                    <a:lnTo>
                      <a:pt x="71" y="57"/>
                    </a:lnTo>
                    <a:lnTo>
                      <a:pt x="75" y="50"/>
                    </a:lnTo>
                    <a:lnTo>
                      <a:pt x="79" y="45"/>
                    </a:lnTo>
                    <a:lnTo>
                      <a:pt x="83" y="38"/>
                    </a:lnTo>
                    <a:lnTo>
                      <a:pt x="85" y="32"/>
                    </a:lnTo>
                    <a:lnTo>
                      <a:pt x="85" y="25"/>
                    </a:lnTo>
                    <a:lnTo>
                      <a:pt x="83" y="17"/>
                    </a:lnTo>
                    <a:lnTo>
                      <a:pt x="78" y="10"/>
                    </a:lnTo>
                    <a:lnTo>
                      <a:pt x="71" y="3"/>
                    </a:lnTo>
                    <a:lnTo>
                      <a:pt x="64" y="0"/>
                    </a:lnTo>
                    <a:lnTo>
                      <a:pt x="56" y="0"/>
                    </a:lnTo>
                    <a:lnTo>
                      <a:pt x="47" y="1"/>
                    </a:lnTo>
                    <a:lnTo>
                      <a:pt x="40" y="3"/>
                    </a:lnTo>
                    <a:lnTo>
                      <a:pt x="30" y="1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2776" name="Freeform 45"/>
            <p:cNvSpPr>
              <a:spLocks/>
            </p:cNvSpPr>
            <p:nvPr/>
          </p:nvSpPr>
          <p:spPr bwMode="auto">
            <a:xfrm>
              <a:off x="3504" y="2654"/>
              <a:ext cx="106" cy="379"/>
            </a:xfrm>
            <a:custGeom>
              <a:avLst/>
              <a:gdLst>
                <a:gd name="T0" fmla="*/ 41 w 106"/>
                <a:gd name="T1" fmla="*/ 5 h 379"/>
                <a:gd name="T2" fmla="*/ 36 w 106"/>
                <a:gd name="T3" fmla="*/ 25 h 379"/>
                <a:gd name="T4" fmla="*/ 39 w 106"/>
                <a:gd name="T5" fmla="*/ 28 h 379"/>
                <a:gd name="T6" fmla="*/ 43 w 106"/>
                <a:gd name="T7" fmla="*/ 35 h 379"/>
                <a:gd name="T8" fmla="*/ 47 w 106"/>
                <a:gd name="T9" fmla="*/ 49 h 379"/>
                <a:gd name="T10" fmla="*/ 43 w 106"/>
                <a:gd name="T11" fmla="*/ 51 h 379"/>
                <a:gd name="T12" fmla="*/ 19 w 106"/>
                <a:gd name="T13" fmla="*/ 71 h 379"/>
                <a:gd name="T14" fmla="*/ 4 w 106"/>
                <a:gd name="T15" fmla="*/ 186 h 379"/>
                <a:gd name="T16" fmla="*/ 0 w 106"/>
                <a:gd name="T17" fmla="*/ 206 h 379"/>
                <a:gd name="T18" fmla="*/ 7 w 106"/>
                <a:gd name="T19" fmla="*/ 217 h 379"/>
                <a:gd name="T20" fmla="*/ 11 w 106"/>
                <a:gd name="T21" fmla="*/ 219 h 379"/>
                <a:gd name="T22" fmla="*/ 11 w 106"/>
                <a:gd name="T23" fmla="*/ 202 h 379"/>
                <a:gd name="T24" fmla="*/ 11 w 106"/>
                <a:gd name="T25" fmla="*/ 211 h 379"/>
                <a:gd name="T26" fmla="*/ 18 w 106"/>
                <a:gd name="T27" fmla="*/ 204 h 379"/>
                <a:gd name="T28" fmla="*/ 20 w 106"/>
                <a:gd name="T29" fmla="*/ 190 h 379"/>
                <a:gd name="T30" fmla="*/ 34 w 106"/>
                <a:gd name="T31" fmla="*/ 289 h 379"/>
                <a:gd name="T32" fmla="*/ 41 w 106"/>
                <a:gd name="T33" fmla="*/ 349 h 379"/>
                <a:gd name="T34" fmla="*/ 37 w 106"/>
                <a:gd name="T35" fmla="*/ 376 h 379"/>
                <a:gd name="T36" fmla="*/ 54 w 106"/>
                <a:gd name="T37" fmla="*/ 371 h 379"/>
                <a:gd name="T38" fmla="*/ 49 w 106"/>
                <a:gd name="T39" fmla="*/ 338 h 379"/>
                <a:gd name="T40" fmla="*/ 56 w 106"/>
                <a:gd name="T41" fmla="*/ 291 h 379"/>
                <a:gd name="T42" fmla="*/ 58 w 106"/>
                <a:gd name="T43" fmla="*/ 336 h 379"/>
                <a:gd name="T44" fmla="*/ 61 w 106"/>
                <a:gd name="T45" fmla="*/ 368 h 379"/>
                <a:gd name="T46" fmla="*/ 75 w 106"/>
                <a:gd name="T47" fmla="*/ 369 h 379"/>
                <a:gd name="T48" fmla="*/ 80 w 106"/>
                <a:gd name="T49" fmla="*/ 289 h 379"/>
                <a:gd name="T50" fmla="*/ 86 w 106"/>
                <a:gd name="T51" fmla="*/ 281 h 379"/>
                <a:gd name="T52" fmla="*/ 102 w 106"/>
                <a:gd name="T53" fmla="*/ 289 h 379"/>
                <a:gd name="T54" fmla="*/ 94 w 106"/>
                <a:gd name="T55" fmla="*/ 193 h 379"/>
                <a:gd name="T56" fmla="*/ 96 w 106"/>
                <a:gd name="T57" fmla="*/ 174 h 379"/>
                <a:gd name="T58" fmla="*/ 94 w 106"/>
                <a:gd name="T59" fmla="*/ 127 h 379"/>
                <a:gd name="T60" fmla="*/ 71 w 106"/>
                <a:gd name="T61" fmla="*/ 63 h 379"/>
                <a:gd name="T62" fmla="*/ 70 w 106"/>
                <a:gd name="T63" fmla="*/ 41 h 379"/>
                <a:gd name="T64" fmla="*/ 75 w 106"/>
                <a:gd name="T65" fmla="*/ 37 h 379"/>
                <a:gd name="T66" fmla="*/ 80 w 106"/>
                <a:gd name="T67" fmla="*/ 31 h 379"/>
                <a:gd name="T68" fmla="*/ 77 w 106"/>
                <a:gd name="T69" fmla="*/ 5 h 379"/>
                <a:gd name="T70" fmla="*/ 64 w 106"/>
                <a:gd name="T71" fmla="*/ 1 h 379"/>
                <a:gd name="T72" fmla="*/ 53 w 106"/>
                <a:gd name="T73" fmla="*/ 3 h 37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6"/>
                <a:gd name="T112" fmla="*/ 0 h 379"/>
                <a:gd name="T113" fmla="*/ 106 w 106"/>
                <a:gd name="T114" fmla="*/ 379 h 37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6" h="379">
                  <a:moveTo>
                    <a:pt x="53" y="3"/>
                  </a:moveTo>
                  <a:lnTo>
                    <a:pt x="41" y="5"/>
                  </a:lnTo>
                  <a:lnTo>
                    <a:pt x="36" y="19"/>
                  </a:lnTo>
                  <a:lnTo>
                    <a:pt x="36" y="25"/>
                  </a:lnTo>
                  <a:lnTo>
                    <a:pt x="41" y="25"/>
                  </a:lnTo>
                  <a:lnTo>
                    <a:pt x="39" y="28"/>
                  </a:lnTo>
                  <a:lnTo>
                    <a:pt x="41" y="29"/>
                  </a:lnTo>
                  <a:lnTo>
                    <a:pt x="43" y="35"/>
                  </a:lnTo>
                  <a:lnTo>
                    <a:pt x="44" y="37"/>
                  </a:lnTo>
                  <a:lnTo>
                    <a:pt x="47" y="49"/>
                  </a:lnTo>
                  <a:lnTo>
                    <a:pt x="47" y="51"/>
                  </a:lnTo>
                  <a:lnTo>
                    <a:pt x="43" y="51"/>
                  </a:lnTo>
                  <a:lnTo>
                    <a:pt x="34" y="66"/>
                  </a:lnTo>
                  <a:lnTo>
                    <a:pt x="19" y="71"/>
                  </a:lnTo>
                  <a:lnTo>
                    <a:pt x="11" y="82"/>
                  </a:lnTo>
                  <a:lnTo>
                    <a:pt x="4" y="186"/>
                  </a:lnTo>
                  <a:lnTo>
                    <a:pt x="7" y="187"/>
                  </a:lnTo>
                  <a:lnTo>
                    <a:pt x="0" y="206"/>
                  </a:lnTo>
                  <a:lnTo>
                    <a:pt x="4" y="217"/>
                  </a:lnTo>
                  <a:lnTo>
                    <a:pt x="7" y="217"/>
                  </a:lnTo>
                  <a:lnTo>
                    <a:pt x="8" y="219"/>
                  </a:lnTo>
                  <a:lnTo>
                    <a:pt x="11" y="219"/>
                  </a:lnTo>
                  <a:lnTo>
                    <a:pt x="10" y="208"/>
                  </a:lnTo>
                  <a:lnTo>
                    <a:pt x="11" y="202"/>
                  </a:lnTo>
                  <a:lnTo>
                    <a:pt x="13" y="207"/>
                  </a:lnTo>
                  <a:lnTo>
                    <a:pt x="11" y="211"/>
                  </a:lnTo>
                  <a:lnTo>
                    <a:pt x="13" y="213"/>
                  </a:lnTo>
                  <a:lnTo>
                    <a:pt x="18" y="204"/>
                  </a:lnTo>
                  <a:lnTo>
                    <a:pt x="15" y="189"/>
                  </a:lnTo>
                  <a:lnTo>
                    <a:pt x="20" y="190"/>
                  </a:lnTo>
                  <a:lnTo>
                    <a:pt x="18" y="283"/>
                  </a:lnTo>
                  <a:lnTo>
                    <a:pt x="34" y="289"/>
                  </a:lnTo>
                  <a:lnTo>
                    <a:pt x="43" y="343"/>
                  </a:lnTo>
                  <a:lnTo>
                    <a:pt x="41" y="349"/>
                  </a:lnTo>
                  <a:lnTo>
                    <a:pt x="37" y="371"/>
                  </a:lnTo>
                  <a:lnTo>
                    <a:pt x="37" y="376"/>
                  </a:lnTo>
                  <a:lnTo>
                    <a:pt x="49" y="378"/>
                  </a:lnTo>
                  <a:lnTo>
                    <a:pt x="54" y="371"/>
                  </a:lnTo>
                  <a:lnTo>
                    <a:pt x="51" y="352"/>
                  </a:lnTo>
                  <a:lnTo>
                    <a:pt x="49" y="338"/>
                  </a:lnTo>
                  <a:lnTo>
                    <a:pt x="55" y="291"/>
                  </a:lnTo>
                  <a:lnTo>
                    <a:pt x="56" y="291"/>
                  </a:lnTo>
                  <a:lnTo>
                    <a:pt x="61" y="308"/>
                  </a:lnTo>
                  <a:lnTo>
                    <a:pt x="58" y="336"/>
                  </a:lnTo>
                  <a:lnTo>
                    <a:pt x="54" y="339"/>
                  </a:lnTo>
                  <a:lnTo>
                    <a:pt x="61" y="368"/>
                  </a:lnTo>
                  <a:lnTo>
                    <a:pt x="72" y="371"/>
                  </a:lnTo>
                  <a:lnTo>
                    <a:pt x="75" y="369"/>
                  </a:lnTo>
                  <a:lnTo>
                    <a:pt x="66" y="339"/>
                  </a:lnTo>
                  <a:lnTo>
                    <a:pt x="80" y="289"/>
                  </a:lnTo>
                  <a:lnTo>
                    <a:pt x="86" y="284"/>
                  </a:lnTo>
                  <a:lnTo>
                    <a:pt x="86" y="281"/>
                  </a:lnTo>
                  <a:lnTo>
                    <a:pt x="98" y="282"/>
                  </a:lnTo>
                  <a:lnTo>
                    <a:pt x="102" y="289"/>
                  </a:lnTo>
                  <a:lnTo>
                    <a:pt x="105" y="284"/>
                  </a:lnTo>
                  <a:lnTo>
                    <a:pt x="94" y="193"/>
                  </a:lnTo>
                  <a:lnTo>
                    <a:pt x="96" y="193"/>
                  </a:lnTo>
                  <a:lnTo>
                    <a:pt x="96" y="174"/>
                  </a:lnTo>
                  <a:lnTo>
                    <a:pt x="97" y="172"/>
                  </a:lnTo>
                  <a:lnTo>
                    <a:pt x="94" y="127"/>
                  </a:lnTo>
                  <a:lnTo>
                    <a:pt x="90" y="73"/>
                  </a:lnTo>
                  <a:lnTo>
                    <a:pt x="71" y="63"/>
                  </a:lnTo>
                  <a:lnTo>
                    <a:pt x="64" y="51"/>
                  </a:lnTo>
                  <a:lnTo>
                    <a:pt x="70" y="41"/>
                  </a:lnTo>
                  <a:lnTo>
                    <a:pt x="72" y="42"/>
                  </a:lnTo>
                  <a:lnTo>
                    <a:pt x="75" y="37"/>
                  </a:lnTo>
                  <a:lnTo>
                    <a:pt x="75" y="31"/>
                  </a:lnTo>
                  <a:lnTo>
                    <a:pt x="80" y="31"/>
                  </a:lnTo>
                  <a:lnTo>
                    <a:pt x="82" y="16"/>
                  </a:lnTo>
                  <a:lnTo>
                    <a:pt x="77" y="5"/>
                  </a:lnTo>
                  <a:lnTo>
                    <a:pt x="72" y="1"/>
                  </a:lnTo>
                  <a:lnTo>
                    <a:pt x="64" y="1"/>
                  </a:lnTo>
                  <a:lnTo>
                    <a:pt x="59" y="0"/>
                  </a:lnTo>
                  <a:lnTo>
                    <a:pt x="53" y="3"/>
                  </a:lnTo>
                </a:path>
              </a:pathLst>
            </a:custGeom>
            <a:solidFill>
              <a:srgbClr val="C5A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7" name="Freeform 46"/>
            <p:cNvSpPr>
              <a:spLocks/>
            </p:cNvSpPr>
            <p:nvPr/>
          </p:nvSpPr>
          <p:spPr bwMode="auto">
            <a:xfrm>
              <a:off x="3749" y="2705"/>
              <a:ext cx="268" cy="919"/>
            </a:xfrm>
            <a:custGeom>
              <a:avLst/>
              <a:gdLst>
                <a:gd name="T0" fmla="*/ 104 w 268"/>
                <a:gd name="T1" fmla="*/ 13 h 919"/>
                <a:gd name="T2" fmla="*/ 91 w 268"/>
                <a:gd name="T3" fmla="*/ 63 h 919"/>
                <a:gd name="T4" fmla="*/ 100 w 268"/>
                <a:gd name="T5" fmla="*/ 68 h 919"/>
                <a:gd name="T6" fmla="*/ 108 w 268"/>
                <a:gd name="T7" fmla="*/ 88 h 919"/>
                <a:gd name="T8" fmla="*/ 121 w 268"/>
                <a:gd name="T9" fmla="*/ 119 h 919"/>
                <a:gd name="T10" fmla="*/ 108 w 268"/>
                <a:gd name="T11" fmla="*/ 125 h 919"/>
                <a:gd name="T12" fmla="*/ 48 w 268"/>
                <a:gd name="T13" fmla="*/ 172 h 919"/>
                <a:gd name="T14" fmla="*/ 9 w 268"/>
                <a:gd name="T15" fmla="*/ 451 h 919"/>
                <a:gd name="T16" fmla="*/ 0 w 268"/>
                <a:gd name="T17" fmla="*/ 498 h 919"/>
                <a:gd name="T18" fmla="*/ 17 w 268"/>
                <a:gd name="T19" fmla="*/ 525 h 919"/>
                <a:gd name="T20" fmla="*/ 30 w 268"/>
                <a:gd name="T21" fmla="*/ 531 h 919"/>
                <a:gd name="T22" fmla="*/ 30 w 268"/>
                <a:gd name="T23" fmla="*/ 489 h 919"/>
                <a:gd name="T24" fmla="*/ 30 w 268"/>
                <a:gd name="T25" fmla="*/ 510 h 919"/>
                <a:gd name="T26" fmla="*/ 44 w 268"/>
                <a:gd name="T27" fmla="*/ 494 h 919"/>
                <a:gd name="T28" fmla="*/ 52 w 268"/>
                <a:gd name="T29" fmla="*/ 460 h 919"/>
                <a:gd name="T30" fmla="*/ 87 w 268"/>
                <a:gd name="T31" fmla="*/ 700 h 919"/>
                <a:gd name="T32" fmla="*/ 104 w 268"/>
                <a:gd name="T33" fmla="*/ 846 h 919"/>
                <a:gd name="T34" fmla="*/ 95 w 268"/>
                <a:gd name="T35" fmla="*/ 911 h 919"/>
                <a:gd name="T36" fmla="*/ 138 w 268"/>
                <a:gd name="T37" fmla="*/ 902 h 919"/>
                <a:gd name="T38" fmla="*/ 125 w 268"/>
                <a:gd name="T39" fmla="*/ 819 h 919"/>
                <a:gd name="T40" fmla="*/ 142 w 268"/>
                <a:gd name="T41" fmla="*/ 707 h 919"/>
                <a:gd name="T42" fmla="*/ 147 w 268"/>
                <a:gd name="T43" fmla="*/ 816 h 919"/>
                <a:gd name="T44" fmla="*/ 155 w 268"/>
                <a:gd name="T45" fmla="*/ 893 h 919"/>
                <a:gd name="T46" fmla="*/ 190 w 268"/>
                <a:gd name="T47" fmla="*/ 896 h 919"/>
                <a:gd name="T48" fmla="*/ 203 w 268"/>
                <a:gd name="T49" fmla="*/ 700 h 919"/>
                <a:gd name="T50" fmla="*/ 219 w 268"/>
                <a:gd name="T51" fmla="*/ 682 h 919"/>
                <a:gd name="T52" fmla="*/ 259 w 268"/>
                <a:gd name="T53" fmla="*/ 700 h 919"/>
                <a:gd name="T54" fmla="*/ 237 w 268"/>
                <a:gd name="T55" fmla="*/ 468 h 919"/>
                <a:gd name="T56" fmla="*/ 242 w 268"/>
                <a:gd name="T57" fmla="*/ 423 h 919"/>
                <a:gd name="T58" fmla="*/ 238 w 268"/>
                <a:gd name="T59" fmla="*/ 308 h 919"/>
                <a:gd name="T60" fmla="*/ 178 w 268"/>
                <a:gd name="T61" fmla="*/ 154 h 919"/>
                <a:gd name="T62" fmla="*/ 177 w 268"/>
                <a:gd name="T63" fmla="*/ 100 h 919"/>
                <a:gd name="T64" fmla="*/ 190 w 268"/>
                <a:gd name="T65" fmla="*/ 90 h 919"/>
                <a:gd name="T66" fmla="*/ 203 w 268"/>
                <a:gd name="T67" fmla="*/ 75 h 919"/>
                <a:gd name="T68" fmla="*/ 194 w 268"/>
                <a:gd name="T69" fmla="*/ 13 h 919"/>
                <a:gd name="T70" fmla="*/ 162 w 268"/>
                <a:gd name="T71" fmla="*/ 4 h 919"/>
                <a:gd name="T72" fmla="*/ 135 w 268"/>
                <a:gd name="T73" fmla="*/ 7 h 91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68"/>
                <a:gd name="T112" fmla="*/ 0 h 919"/>
                <a:gd name="T113" fmla="*/ 268 w 268"/>
                <a:gd name="T114" fmla="*/ 919 h 91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68" h="919">
                  <a:moveTo>
                    <a:pt x="135" y="7"/>
                  </a:moveTo>
                  <a:lnTo>
                    <a:pt x="104" y="13"/>
                  </a:lnTo>
                  <a:lnTo>
                    <a:pt x="91" y="48"/>
                  </a:lnTo>
                  <a:lnTo>
                    <a:pt x="91" y="63"/>
                  </a:lnTo>
                  <a:lnTo>
                    <a:pt x="104" y="63"/>
                  </a:lnTo>
                  <a:lnTo>
                    <a:pt x="100" y="68"/>
                  </a:lnTo>
                  <a:lnTo>
                    <a:pt x="104" y="72"/>
                  </a:lnTo>
                  <a:lnTo>
                    <a:pt x="108" y="88"/>
                  </a:lnTo>
                  <a:lnTo>
                    <a:pt x="112" y="90"/>
                  </a:lnTo>
                  <a:lnTo>
                    <a:pt x="121" y="119"/>
                  </a:lnTo>
                  <a:lnTo>
                    <a:pt x="121" y="125"/>
                  </a:lnTo>
                  <a:lnTo>
                    <a:pt x="108" y="125"/>
                  </a:lnTo>
                  <a:lnTo>
                    <a:pt x="86" y="160"/>
                  </a:lnTo>
                  <a:lnTo>
                    <a:pt x="48" y="172"/>
                  </a:lnTo>
                  <a:lnTo>
                    <a:pt x="30" y="199"/>
                  </a:lnTo>
                  <a:lnTo>
                    <a:pt x="9" y="451"/>
                  </a:lnTo>
                  <a:lnTo>
                    <a:pt x="18" y="453"/>
                  </a:lnTo>
                  <a:lnTo>
                    <a:pt x="0" y="498"/>
                  </a:lnTo>
                  <a:lnTo>
                    <a:pt x="9" y="525"/>
                  </a:lnTo>
                  <a:lnTo>
                    <a:pt x="17" y="525"/>
                  </a:lnTo>
                  <a:lnTo>
                    <a:pt x="22" y="531"/>
                  </a:lnTo>
                  <a:lnTo>
                    <a:pt x="30" y="531"/>
                  </a:lnTo>
                  <a:lnTo>
                    <a:pt x="26" y="505"/>
                  </a:lnTo>
                  <a:lnTo>
                    <a:pt x="30" y="489"/>
                  </a:lnTo>
                  <a:lnTo>
                    <a:pt x="34" y="501"/>
                  </a:lnTo>
                  <a:lnTo>
                    <a:pt x="30" y="510"/>
                  </a:lnTo>
                  <a:lnTo>
                    <a:pt x="35" y="516"/>
                  </a:lnTo>
                  <a:lnTo>
                    <a:pt x="44" y="494"/>
                  </a:lnTo>
                  <a:lnTo>
                    <a:pt x="38" y="458"/>
                  </a:lnTo>
                  <a:lnTo>
                    <a:pt x="52" y="460"/>
                  </a:lnTo>
                  <a:lnTo>
                    <a:pt x="44" y="688"/>
                  </a:lnTo>
                  <a:lnTo>
                    <a:pt x="87" y="700"/>
                  </a:lnTo>
                  <a:lnTo>
                    <a:pt x="108" y="832"/>
                  </a:lnTo>
                  <a:lnTo>
                    <a:pt x="104" y="846"/>
                  </a:lnTo>
                  <a:lnTo>
                    <a:pt x="95" y="901"/>
                  </a:lnTo>
                  <a:lnTo>
                    <a:pt x="95" y="911"/>
                  </a:lnTo>
                  <a:lnTo>
                    <a:pt x="125" y="918"/>
                  </a:lnTo>
                  <a:lnTo>
                    <a:pt x="138" y="902"/>
                  </a:lnTo>
                  <a:lnTo>
                    <a:pt x="131" y="853"/>
                  </a:lnTo>
                  <a:lnTo>
                    <a:pt x="125" y="819"/>
                  </a:lnTo>
                  <a:lnTo>
                    <a:pt x="138" y="706"/>
                  </a:lnTo>
                  <a:lnTo>
                    <a:pt x="142" y="707"/>
                  </a:lnTo>
                  <a:lnTo>
                    <a:pt x="155" y="747"/>
                  </a:lnTo>
                  <a:lnTo>
                    <a:pt x="147" y="816"/>
                  </a:lnTo>
                  <a:lnTo>
                    <a:pt x="138" y="822"/>
                  </a:lnTo>
                  <a:lnTo>
                    <a:pt x="155" y="893"/>
                  </a:lnTo>
                  <a:lnTo>
                    <a:pt x="185" y="902"/>
                  </a:lnTo>
                  <a:lnTo>
                    <a:pt x="190" y="896"/>
                  </a:lnTo>
                  <a:lnTo>
                    <a:pt x="168" y="823"/>
                  </a:lnTo>
                  <a:lnTo>
                    <a:pt x="203" y="700"/>
                  </a:lnTo>
                  <a:lnTo>
                    <a:pt x="219" y="691"/>
                  </a:lnTo>
                  <a:lnTo>
                    <a:pt x="219" y="682"/>
                  </a:lnTo>
                  <a:lnTo>
                    <a:pt x="250" y="684"/>
                  </a:lnTo>
                  <a:lnTo>
                    <a:pt x="259" y="700"/>
                  </a:lnTo>
                  <a:lnTo>
                    <a:pt x="267" y="691"/>
                  </a:lnTo>
                  <a:lnTo>
                    <a:pt x="237" y="468"/>
                  </a:lnTo>
                  <a:lnTo>
                    <a:pt x="242" y="469"/>
                  </a:lnTo>
                  <a:lnTo>
                    <a:pt x="242" y="423"/>
                  </a:lnTo>
                  <a:lnTo>
                    <a:pt x="246" y="416"/>
                  </a:lnTo>
                  <a:lnTo>
                    <a:pt x="238" y="308"/>
                  </a:lnTo>
                  <a:lnTo>
                    <a:pt x="228" y="179"/>
                  </a:lnTo>
                  <a:lnTo>
                    <a:pt x="178" y="154"/>
                  </a:lnTo>
                  <a:lnTo>
                    <a:pt x="163" y="125"/>
                  </a:lnTo>
                  <a:lnTo>
                    <a:pt x="177" y="100"/>
                  </a:lnTo>
                  <a:lnTo>
                    <a:pt x="185" y="103"/>
                  </a:lnTo>
                  <a:lnTo>
                    <a:pt x="190" y="90"/>
                  </a:lnTo>
                  <a:lnTo>
                    <a:pt x="190" y="77"/>
                  </a:lnTo>
                  <a:lnTo>
                    <a:pt x="203" y="75"/>
                  </a:lnTo>
                  <a:lnTo>
                    <a:pt x="207" y="39"/>
                  </a:lnTo>
                  <a:lnTo>
                    <a:pt x="194" y="13"/>
                  </a:lnTo>
                  <a:lnTo>
                    <a:pt x="181" y="4"/>
                  </a:lnTo>
                  <a:lnTo>
                    <a:pt x="162" y="4"/>
                  </a:lnTo>
                  <a:lnTo>
                    <a:pt x="148" y="0"/>
                  </a:lnTo>
                  <a:lnTo>
                    <a:pt x="135" y="7"/>
                  </a:lnTo>
                </a:path>
              </a:pathLst>
            </a:custGeom>
            <a:solidFill>
              <a:srgbClr val="E9F0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8" name="Freeform 47"/>
            <p:cNvSpPr>
              <a:spLocks/>
            </p:cNvSpPr>
            <p:nvPr/>
          </p:nvSpPr>
          <p:spPr bwMode="auto">
            <a:xfrm>
              <a:off x="4829" y="2256"/>
              <a:ext cx="210" cy="730"/>
            </a:xfrm>
            <a:custGeom>
              <a:avLst/>
              <a:gdLst>
                <a:gd name="T0" fmla="*/ 81 w 210"/>
                <a:gd name="T1" fmla="*/ 10 h 730"/>
                <a:gd name="T2" fmla="*/ 70 w 210"/>
                <a:gd name="T3" fmla="*/ 50 h 730"/>
                <a:gd name="T4" fmla="*/ 77 w 210"/>
                <a:gd name="T5" fmla="*/ 54 h 730"/>
                <a:gd name="T6" fmla="*/ 84 w 210"/>
                <a:gd name="T7" fmla="*/ 70 h 730"/>
                <a:gd name="T8" fmla="*/ 94 w 210"/>
                <a:gd name="T9" fmla="*/ 95 h 730"/>
                <a:gd name="T10" fmla="*/ 84 w 210"/>
                <a:gd name="T11" fmla="*/ 100 h 730"/>
                <a:gd name="T12" fmla="*/ 37 w 210"/>
                <a:gd name="T13" fmla="*/ 137 h 730"/>
                <a:gd name="T14" fmla="*/ 7 w 210"/>
                <a:gd name="T15" fmla="*/ 359 h 730"/>
                <a:gd name="T16" fmla="*/ 0 w 210"/>
                <a:gd name="T17" fmla="*/ 397 h 730"/>
                <a:gd name="T18" fmla="*/ 13 w 210"/>
                <a:gd name="T19" fmla="*/ 418 h 730"/>
                <a:gd name="T20" fmla="*/ 22 w 210"/>
                <a:gd name="T21" fmla="*/ 423 h 730"/>
                <a:gd name="T22" fmla="*/ 22 w 210"/>
                <a:gd name="T23" fmla="*/ 390 h 730"/>
                <a:gd name="T24" fmla="*/ 22 w 210"/>
                <a:gd name="T25" fmla="*/ 406 h 730"/>
                <a:gd name="T26" fmla="*/ 33 w 210"/>
                <a:gd name="T27" fmla="*/ 394 h 730"/>
                <a:gd name="T28" fmla="*/ 40 w 210"/>
                <a:gd name="T29" fmla="*/ 366 h 730"/>
                <a:gd name="T30" fmla="*/ 68 w 210"/>
                <a:gd name="T31" fmla="*/ 557 h 730"/>
                <a:gd name="T32" fmla="*/ 81 w 210"/>
                <a:gd name="T33" fmla="*/ 673 h 730"/>
                <a:gd name="T34" fmla="*/ 74 w 210"/>
                <a:gd name="T35" fmla="*/ 724 h 730"/>
                <a:gd name="T36" fmla="*/ 108 w 210"/>
                <a:gd name="T37" fmla="*/ 717 h 730"/>
                <a:gd name="T38" fmla="*/ 98 w 210"/>
                <a:gd name="T39" fmla="*/ 651 h 730"/>
                <a:gd name="T40" fmla="*/ 111 w 210"/>
                <a:gd name="T41" fmla="*/ 562 h 730"/>
                <a:gd name="T42" fmla="*/ 115 w 210"/>
                <a:gd name="T43" fmla="*/ 648 h 730"/>
                <a:gd name="T44" fmla="*/ 121 w 210"/>
                <a:gd name="T45" fmla="*/ 710 h 730"/>
                <a:gd name="T46" fmla="*/ 149 w 210"/>
                <a:gd name="T47" fmla="*/ 713 h 730"/>
                <a:gd name="T48" fmla="*/ 159 w 210"/>
                <a:gd name="T49" fmla="*/ 557 h 730"/>
                <a:gd name="T50" fmla="*/ 171 w 210"/>
                <a:gd name="T51" fmla="*/ 542 h 730"/>
                <a:gd name="T52" fmla="*/ 203 w 210"/>
                <a:gd name="T53" fmla="*/ 557 h 730"/>
                <a:gd name="T54" fmla="*/ 186 w 210"/>
                <a:gd name="T55" fmla="*/ 373 h 730"/>
                <a:gd name="T56" fmla="*/ 189 w 210"/>
                <a:gd name="T57" fmla="*/ 337 h 730"/>
                <a:gd name="T58" fmla="*/ 186 w 210"/>
                <a:gd name="T59" fmla="*/ 246 h 730"/>
                <a:gd name="T60" fmla="*/ 139 w 210"/>
                <a:gd name="T61" fmla="*/ 123 h 730"/>
                <a:gd name="T62" fmla="*/ 139 w 210"/>
                <a:gd name="T63" fmla="*/ 79 h 730"/>
                <a:gd name="T64" fmla="*/ 149 w 210"/>
                <a:gd name="T65" fmla="*/ 72 h 730"/>
                <a:gd name="T66" fmla="*/ 159 w 210"/>
                <a:gd name="T67" fmla="*/ 59 h 730"/>
                <a:gd name="T68" fmla="*/ 152 w 210"/>
                <a:gd name="T69" fmla="*/ 10 h 730"/>
                <a:gd name="T70" fmla="*/ 126 w 210"/>
                <a:gd name="T71" fmla="*/ 3 h 730"/>
                <a:gd name="T72" fmla="*/ 106 w 210"/>
                <a:gd name="T73" fmla="*/ 5 h 730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10"/>
                <a:gd name="T112" fmla="*/ 0 h 730"/>
                <a:gd name="T113" fmla="*/ 210 w 210"/>
                <a:gd name="T114" fmla="*/ 730 h 730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10" h="730">
                  <a:moveTo>
                    <a:pt x="106" y="5"/>
                  </a:moveTo>
                  <a:lnTo>
                    <a:pt x="81" y="10"/>
                  </a:lnTo>
                  <a:lnTo>
                    <a:pt x="70" y="38"/>
                  </a:lnTo>
                  <a:lnTo>
                    <a:pt x="70" y="50"/>
                  </a:lnTo>
                  <a:lnTo>
                    <a:pt x="81" y="50"/>
                  </a:lnTo>
                  <a:lnTo>
                    <a:pt x="77" y="54"/>
                  </a:lnTo>
                  <a:lnTo>
                    <a:pt x="81" y="57"/>
                  </a:lnTo>
                  <a:lnTo>
                    <a:pt x="84" y="70"/>
                  </a:lnTo>
                  <a:lnTo>
                    <a:pt x="88" y="71"/>
                  </a:lnTo>
                  <a:lnTo>
                    <a:pt x="94" y="95"/>
                  </a:lnTo>
                  <a:lnTo>
                    <a:pt x="94" y="100"/>
                  </a:lnTo>
                  <a:lnTo>
                    <a:pt x="84" y="100"/>
                  </a:lnTo>
                  <a:lnTo>
                    <a:pt x="67" y="127"/>
                  </a:lnTo>
                  <a:lnTo>
                    <a:pt x="37" y="137"/>
                  </a:lnTo>
                  <a:lnTo>
                    <a:pt x="22" y="159"/>
                  </a:lnTo>
                  <a:lnTo>
                    <a:pt x="7" y="359"/>
                  </a:lnTo>
                  <a:lnTo>
                    <a:pt x="13" y="361"/>
                  </a:lnTo>
                  <a:lnTo>
                    <a:pt x="0" y="397"/>
                  </a:lnTo>
                  <a:lnTo>
                    <a:pt x="7" y="418"/>
                  </a:lnTo>
                  <a:lnTo>
                    <a:pt x="13" y="418"/>
                  </a:lnTo>
                  <a:lnTo>
                    <a:pt x="16" y="423"/>
                  </a:lnTo>
                  <a:lnTo>
                    <a:pt x="22" y="423"/>
                  </a:lnTo>
                  <a:lnTo>
                    <a:pt x="19" y="402"/>
                  </a:lnTo>
                  <a:lnTo>
                    <a:pt x="22" y="390"/>
                  </a:lnTo>
                  <a:lnTo>
                    <a:pt x="26" y="399"/>
                  </a:lnTo>
                  <a:lnTo>
                    <a:pt x="22" y="406"/>
                  </a:lnTo>
                  <a:lnTo>
                    <a:pt x="26" y="410"/>
                  </a:lnTo>
                  <a:lnTo>
                    <a:pt x="33" y="394"/>
                  </a:lnTo>
                  <a:lnTo>
                    <a:pt x="29" y="365"/>
                  </a:lnTo>
                  <a:lnTo>
                    <a:pt x="40" y="366"/>
                  </a:lnTo>
                  <a:lnTo>
                    <a:pt x="33" y="547"/>
                  </a:lnTo>
                  <a:lnTo>
                    <a:pt x="68" y="557"/>
                  </a:lnTo>
                  <a:lnTo>
                    <a:pt x="84" y="662"/>
                  </a:lnTo>
                  <a:lnTo>
                    <a:pt x="81" y="673"/>
                  </a:lnTo>
                  <a:lnTo>
                    <a:pt x="74" y="716"/>
                  </a:lnTo>
                  <a:lnTo>
                    <a:pt x="74" y="724"/>
                  </a:lnTo>
                  <a:lnTo>
                    <a:pt x="98" y="729"/>
                  </a:lnTo>
                  <a:lnTo>
                    <a:pt x="108" y="717"/>
                  </a:lnTo>
                  <a:lnTo>
                    <a:pt x="102" y="678"/>
                  </a:lnTo>
                  <a:lnTo>
                    <a:pt x="98" y="651"/>
                  </a:lnTo>
                  <a:lnTo>
                    <a:pt x="108" y="562"/>
                  </a:lnTo>
                  <a:lnTo>
                    <a:pt x="111" y="562"/>
                  </a:lnTo>
                  <a:lnTo>
                    <a:pt x="121" y="594"/>
                  </a:lnTo>
                  <a:lnTo>
                    <a:pt x="115" y="648"/>
                  </a:lnTo>
                  <a:lnTo>
                    <a:pt x="108" y="654"/>
                  </a:lnTo>
                  <a:lnTo>
                    <a:pt x="121" y="710"/>
                  </a:lnTo>
                  <a:lnTo>
                    <a:pt x="145" y="717"/>
                  </a:lnTo>
                  <a:lnTo>
                    <a:pt x="149" y="713"/>
                  </a:lnTo>
                  <a:lnTo>
                    <a:pt x="132" y="654"/>
                  </a:lnTo>
                  <a:lnTo>
                    <a:pt x="159" y="557"/>
                  </a:lnTo>
                  <a:lnTo>
                    <a:pt x="171" y="549"/>
                  </a:lnTo>
                  <a:lnTo>
                    <a:pt x="171" y="542"/>
                  </a:lnTo>
                  <a:lnTo>
                    <a:pt x="196" y="543"/>
                  </a:lnTo>
                  <a:lnTo>
                    <a:pt x="203" y="557"/>
                  </a:lnTo>
                  <a:lnTo>
                    <a:pt x="209" y="549"/>
                  </a:lnTo>
                  <a:lnTo>
                    <a:pt x="186" y="373"/>
                  </a:lnTo>
                  <a:lnTo>
                    <a:pt x="189" y="373"/>
                  </a:lnTo>
                  <a:lnTo>
                    <a:pt x="189" y="337"/>
                  </a:lnTo>
                  <a:lnTo>
                    <a:pt x="193" y="332"/>
                  </a:lnTo>
                  <a:lnTo>
                    <a:pt x="186" y="246"/>
                  </a:lnTo>
                  <a:lnTo>
                    <a:pt x="178" y="142"/>
                  </a:lnTo>
                  <a:lnTo>
                    <a:pt x="139" y="123"/>
                  </a:lnTo>
                  <a:lnTo>
                    <a:pt x="127" y="100"/>
                  </a:lnTo>
                  <a:lnTo>
                    <a:pt x="139" y="79"/>
                  </a:lnTo>
                  <a:lnTo>
                    <a:pt x="145" y="82"/>
                  </a:lnTo>
                  <a:lnTo>
                    <a:pt x="149" y="72"/>
                  </a:lnTo>
                  <a:lnTo>
                    <a:pt x="149" y="61"/>
                  </a:lnTo>
                  <a:lnTo>
                    <a:pt x="159" y="59"/>
                  </a:lnTo>
                  <a:lnTo>
                    <a:pt x="162" y="31"/>
                  </a:lnTo>
                  <a:lnTo>
                    <a:pt x="152" y="10"/>
                  </a:lnTo>
                  <a:lnTo>
                    <a:pt x="142" y="3"/>
                  </a:lnTo>
                  <a:lnTo>
                    <a:pt x="126" y="3"/>
                  </a:lnTo>
                  <a:lnTo>
                    <a:pt x="116" y="0"/>
                  </a:lnTo>
                  <a:lnTo>
                    <a:pt x="106" y="5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9" name="Freeform 48"/>
            <p:cNvSpPr>
              <a:spLocks/>
            </p:cNvSpPr>
            <p:nvPr/>
          </p:nvSpPr>
          <p:spPr bwMode="auto">
            <a:xfrm>
              <a:off x="4128" y="2414"/>
              <a:ext cx="211" cy="724"/>
            </a:xfrm>
            <a:custGeom>
              <a:avLst/>
              <a:gdLst>
                <a:gd name="T0" fmla="*/ 133 w 211"/>
                <a:gd name="T1" fmla="*/ 0 h 724"/>
                <a:gd name="T2" fmla="*/ 87 w 211"/>
                <a:gd name="T3" fmla="*/ 23 h 724"/>
                <a:gd name="T4" fmla="*/ 86 w 211"/>
                <a:gd name="T5" fmla="*/ 71 h 724"/>
                <a:gd name="T6" fmla="*/ 63 w 211"/>
                <a:gd name="T7" fmla="*/ 94 h 724"/>
                <a:gd name="T8" fmla="*/ 15 w 211"/>
                <a:gd name="T9" fmla="*/ 121 h 724"/>
                <a:gd name="T10" fmla="*/ 7 w 211"/>
                <a:gd name="T11" fmla="*/ 260 h 724"/>
                <a:gd name="T12" fmla="*/ 39 w 211"/>
                <a:gd name="T13" fmla="*/ 380 h 724"/>
                <a:gd name="T14" fmla="*/ 73 w 211"/>
                <a:gd name="T15" fmla="*/ 471 h 724"/>
                <a:gd name="T16" fmla="*/ 66 w 211"/>
                <a:gd name="T17" fmla="*/ 687 h 724"/>
                <a:gd name="T18" fmla="*/ 72 w 211"/>
                <a:gd name="T19" fmla="*/ 696 h 724"/>
                <a:gd name="T20" fmla="*/ 105 w 211"/>
                <a:gd name="T21" fmla="*/ 719 h 724"/>
                <a:gd name="T22" fmla="*/ 123 w 211"/>
                <a:gd name="T23" fmla="*/ 723 h 724"/>
                <a:gd name="T24" fmla="*/ 135 w 211"/>
                <a:gd name="T25" fmla="*/ 717 h 724"/>
                <a:gd name="T26" fmla="*/ 128 w 211"/>
                <a:gd name="T27" fmla="*/ 705 h 724"/>
                <a:gd name="T28" fmla="*/ 112 w 211"/>
                <a:gd name="T29" fmla="*/ 687 h 724"/>
                <a:gd name="T30" fmla="*/ 119 w 211"/>
                <a:gd name="T31" fmla="*/ 680 h 724"/>
                <a:gd name="T32" fmla="*/ 161 w 211"/>
                <a:gd name="T33" fmla="*/ 694 h 724"/>
                <a:gd name="T34" fmla="*/ 164 w 211"/>
                <a:gd name="T35" fmla="*/ 685 h 724"/>
                <a:gd name="T36" fmla="*/ 161 w 211"/>
                <a:gd name="T37" fmla="*/ 676 h 724"/>
                <a:gd name="T38" fmla="*/ 148 w 211"/>
                <a:gd name="T39" fmla="*/ 663 h 724"/>
                <a:gd name="T40" fmla="*/ 162 w 211"/>
                <a:gd name="T41" fmla="*/ 592 h 724"/>
                <a:gd name="T42" fmla="*/ 176 w 211"/>
                <a:gd name="T43" fmla="*/ 396 h 724"/>
                <a:gd name="T44" fmla="*/ 183 w 211"/>
                <a:gd name="T45" fmla="*/ 357 h 724"/>
                <a:gd name="T46" fmla="*/ 171 w 211"/>
                <a:gd name="T47" fmla="*/ 279 h 724"/>
                <a:gd name="T48" fmla="*/ 181 w 211"/>
                <a:gd name="T49" fmla="*/ 278 h 724"/>
                <a:gd name="T50" fmla="*/ 189 w 211"/>
                <a:gd name="T51" fmla="*/ 275 h 724"/>
                <a:gd name="T52" fmla="*/ 197 w 211"/>
                <a:gd name="T53" fmla="*/ 270 h 724"/>
                <a:gd name="T54" fmla="*/ 203 w 211"/>
                <a:gd name="T55" fmla="*/ 264 h 724"/>
                <a:gd name="T56" fmla="*/ 210 w 211"/>
                <a:gd name="T57" fmla="*/ 254 h 724"/>
                <a:gd name="T58" fmla="*/ 204 w 211"/>
                <a:gd name="T59" fmla="*/ 215 h 724"/>
                <a:gd name="T60" fmla="*/ 154 w 211"/>
                <a:gd name="T61" fmla="*/ 124 h 724"/>
                <a:gd name="T62" fmla="*/ 135 w 211"/>
                <a:gd name="T63" fmla="*/ 97 h 724"/>
                <a:gd name="T64" fmla="*/ 157 w 211"/>
                <a:gd name="T65" fmla="*/ 80 h 724"/>
                <a:gd name="T66" fmla="*/ 159 w 211"/>
                <a:gd name="T67" fmla="*/ 76 h 724"/>
                <a:gd name="T68" fmla="*/ 166 w 211"/>
                <a:gd name="T69" fmla="*/ 68 h 724"/>
                <a:gd name="T70" fmla="*/ 165 w 211"/>
                <a:gd name="T71" fmla="*/ 48 h 724"/>
                <a:gd name="T72" fmla="*/ 168 w 211"/>
                <a:gd name="T73" fmla="*/ 25 h 72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11"/>
                <a:gd name="T112" fmla="*/ 0 h 724"/>
                <a:gd name="T113" fmla="*/ 211 w 211"/>
                <a:gd name="T114" fmla="*/ 724 h 72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11" h="724">
                  <a:moveTo>
                    <a:pt x="158" y="9"/>
                  </a:moveTo>
                  <a:lnTo>
                    <a:pt x="133" y="0"/>
                  </a:lnTo>
                  <a:lnTo>
                    <a:pt x="105" y="4"/>
                  </a:lnTo>
                  <a:lnTo>
                    <a:pt x="87" y="23"/>
                  </a:lnTo>
                  <a:lnTo>
                    <a:pt x="80" y="45"/>
                  </a:lnTo>
                  <a:lnTo>
                    <a:pt x="86" y="71"/>
                  </a:lnTo>
                  <a:lnTo>
                    <a:pt x="76" y="87"/>
                  </a:lnTo>
                  <a:lnTo>
                    <a:pt x="63" y="94"/>
                  </a:lnTo>
                  <a:lnTo>
                    <a:pt x="26" y="110"/>
                  </a:lnTo>
                  <a:lnTo>
                    <a:pt x="15" y="121"/>
                  </a:lnTo>
                  <a:lnTo>
                    <a:pt x="0" y="236"/>
                  </a:lnTo>
                  <a:lnTo>
                    <a:pt x="7" y="260"/>
                  </a:lnTo>
                  <a:lnTo>
                    <a:pt x="45" y="270"/>
                  </a:lnTo>
                  <a:lnTo>
                    <a:pt x="39" y="380"/>
                  </a:lnTo>
                  <a:lnTo>
                    <a:pt x="66" y="390"/>
                  </a:lnTo>
                  <a:lnTo>
                    <a:pt x="73" y="471"/>
                  </a:lnTo>
                  <a:lnTo>
                    <a:pt x="67" y="610"/>
                  </a:lnTo>
                  <a:lnTo>
                    <a:pt x="66" y="687"/>
                  </a:lnTo>
                  <a:lnTo>
                    <a:pt x="72" y="689"/>
                  </a:lnTo>
                  <a:lnTo>
                    <a:pt x="72" y="696"/>
                  </a:lnTo>
                  <a:lnTo>
                    <a:pt x="93" y="710"/>
                  </a:lnTo>
                  <a:lnTo>
                    <a:pt x="105" y="719"/>
                  </a:lnTo>
                  <a:lnTo>
                    <a:pt x="113" y="723"/>
                  </a:lnTo>
                  <a:lnTo>
                    <a:pt x="123" y="723"/>
                  </a:lnTo>
                  <a:lnTo>
                    <a:pt x="133" y="720"/>
                  </a:lnTo>
                  <a:lnTo>
                    <a:pt x="135" y="717"/>
                  </a:lnTo>
                  <a:lnTo>
                    <a:pt x="133" y="711"/>
                  </a:lnTo>
                  <a:lnTo>
                    <a:pt x="128" y="705"/>
                  </a:lnTo>
                  <a:lnTo>
                    <a:pt x="121" y="695"/>
                  </a:lnTo>
                  <a:lnTo>
                    <a:pt x="112" y="687"/>
                  </a:lnTo>
                  <a:lnTo>
                    <a:pt x="119" y="689"/>
                  </a:lnTo>
                  <a:lnTo>
                    <a:pt x="119" y="680"/>
                  </a:lnTo>
                  <a:lnTo>
                    <a:pt x="148" y="694"/>
                  </a:lnTo>
                  <a:lnTo>
                    <a:pt x="161" y="694"/>
                  </a:lnTo>
                  <a:lnTo>
                    <a:pt x="164" y="689"/>
                  </a:lnTo>
                  <a:lnTo>
                    <a:pt x="164" y="685"/>
                  </a:lnTo>
                  <a:lnTo>
                    <a:pt x="163" y="680"/>
                  </a:lnTo>
                  <a:lnTo>
                    <a:pt x="161" y="676"/>
                  </a:lnTo>
                  <a:lnTo>
                    <a:pt x="153" y="669"/>
                  </a:lnTo>
                  <a:lnTo>
                    <a:pt x="148" y="663"/>
                  </a:lnTo>
                  <a:lnTo>
                    <a:pt x="155" y="661"/>
                  </a:lnTo>
                  <a:lnTo>
                    <a:pt x="162" y="592"/>
                  </a:lnTo>
                  <a:lnTo>
                    <a:pt x="165" y="484"/>
                  </a:lnTo>
                  <a:lnTo>
                    <a:pt x="176" y="396"/>
                  </a:lnTo>
                  <a:lnTo>
                    <a:pt x="180" y="371"/>
                  </a:lnTo>
                  <a:lnTo>
                    <a:pt x="183" y="357"/>
                  </a:lnTo>
                  <a:lnTo>
                    <a:pt x="174" y="303"/>
                  </a:lnTo>
                  <a:lnTo>
                    <a:pt x="171" y="279"/>
                  </a:lnTo>
                  <a:lnTo>
                    <a:pt x="177" y="282"/>
                  </a:lnTo>
                  <a:lnTo>
                    <a:pt x="181" y="278"/>
                  </a:lnTo>
                  <a:lnTo>
                    <a:pt x="183" y="278"/>
                  </a:lnTo>
                  <a:lnTo>
                    <a:pt x="189" y="275"/>
                  </a:lnTo>
                  <a:lnTo>
                    <a:pt x="195" y="276"/>
                  </a:lnTo>
                  <a:lnTo>
                    <a:pt x="197" y="270"/>
                  </a:lnTo>
                  <a:lnTo>
                    <a:pt x="201" y="269"/>
                  </a:lnTo>
                  <a:lnTo>
                    <a:pt x="203" y="264"/>
                  </a:lnTo>
                  <a:lnTo>
                    <a:pt x="207" y="260"/>
                  </a:lnTo>
                  <a:lnTo>
                    <a:pt x="210" y="254"/>
                  </a:lnTo>
                  <a:lnTo>
                    <a:pt x="199" y="230"/>
                  </a:lnTo>
                  <a:lnTo>
                    <a:pt x="204" y="215"/>
                  </a:lnTo>
                  <a:lnTo>
                    <a:pt x="184" y="230"/>
                  </a:lnTo>
                  <a:lnTo>
                    <a:pt x="154" y="124"/>
                  </a:lnTo>
                  <a:lnTo>
                    <a:pt x="130" y="102"/>
                  </a:lnTo>
                  <a:lnTo>
                    <a:pt x="135" y="97"/>
                  </a:lnTo>
                  <a:lnTo>
                    <a:pt x="155" y="94"/>
                  </a:lnTo>
                  <a:lnTo>
                    <a:pt x="157" y="80"/>
                  </a:lnTo>
                  <a:lnTo>
                    <a:pt x="151" y="77"/>
                  </a:lnTo>
                  <a:lnTo>
                    <a:pt x="159" y="76"/>
                  </a:lnTo>
                  <a:lnTo>
                    <a:pt x="158" y="71"/>
                  </a:lnTo>
                  <a:lnTo>
                    <a:pt x="166" y="68"/>
                  </a:lnTo>
                  <a:lnTo>
                    <a:pt x="160" y="50"/>
                  </a:lnTo>
                  <a:lnTo>
                    <a:pt x="165" y="48"/>
                  </a:lnTo>
                  <a:lnTo>
                    <a:pt x="162" y="25"/>
                  </a:lnTo>
                  <a:lnTo>
                    <a:pt x="168" y="25"/>
                  </a:lnTo>
                  <a:lnTo>
                    <a:pt x="158" y="9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0" name="Freeform 49"/>
            <p:cNvSpPr>
              <a:spLocks/>
            </p:cNvSpPr>
            <p:nvPr/>
          </p:nvSpPr>
          <p:spPr bwMode="auto">
            <a:xfrm>
              <a:off x="3600" y="2270"/>
              <a:ext cx="185" cy="628"/>
            </a:xfrm>
            <a:custGeom>
              <a:avLst/>
              <a:gdLst>
                <a:gd name="T0" fmla="*/ 112 w 185"/>
                <a:gd name="T1" fmla="*/ 8 h 628"/>
                <a:gd name="T2" fmla="*/ 149 w 185"/>
                <a:gd name="T3" fmla="*/ 0 h 628"/>
                <a:gd name="T4" fmla="*/ 162 w 185"/>
                <a:gd name="T5" fmla="*/ 15 h 628"/>
                <a:gd name="T6" fmla="*/ 169 w 185"/>
                <a:gd name="T7" fmla="*/ 10 h 628"/>
                <a:gd name="T8" fmla="*/ 178 w 185"/>
                <a:gd name="T9" fmla="*/ 38 h 628"/>
                <a:gd name="T10" fmla="*/ 158 w 185"/>
                <a:gd name="T11" fmla="*/ 55 h 628"/>
                <a:gd name="T12" fmla="*/ 157 w 185"/>
                <a:gd name="T13" fmla="*/ 69 h 628"/>
                <a:gd name="T14" fmla="*/ 152 w 185"/>
                <a:gd name="T15" fmla="*/ 71 h 628"/>
                <a:gd name="T16" fmla="*/ 149 w 185"/>
                <a:gd name="T17" fmla="*/ 85 h 628"/>
                <a:gd name="T18" fmla="*/ 134 w 185"/>
                <a:gd name="T19" fmla="*/ 88 h 628"/>
                <a:gd name="T20" fmla="*/ 134 w 185"/>
                <a:gd name="T21" fmla="*/ 94 h 628"/>
                <a:gd name="T22" fmla="*/ 158 w 185"/>
                <a:gd name="T23" fmla="*/ 112 h 628"/>
                <a:gd name="T24" fmla="*/ 178 w 185"/>
                <a:gd name="T25" fmla="*/ 202 h 628"/>
                <a:gd name="T26" fmla="*/ 162 w 185"/>
                <a:gd name="T27" fmla="*/ 226 h 628"/>
                <a:gd name="T28" fmla="*/ 162 w 185"/>
                <a:gd name="T29" fmla="*/ 390 h 628"/>
                <a:gd name="T30" fmla="*/ 143 w 185"/>
                <a:gd name="T31" fmla="*/ 397 h 628"/>
                <a:gd name="T32" fmla="*/ 140 w 185"/>
                <a:gd name="T33" fmla="*/ 423 h 628"/>
                <a:gd name="T34" fmla="*/ 132 w 185"/>
                <a:gd name="T35" fmla="*/ 493 h 628"/>
                <a:gd name="T36" fmla="*/ 132 w 185"/>
                <a:gd name="T37" fmla="*/ 530 h 628"/>
                <a:gd name="T38" fmla="*/ 162 w 185"/>
                <a:gd name="T39" fmla="*/ 553 h 628"/>
                <a:gd name="T40" fmla="*/ 184 w 185"/>
                <a:gd name="T41" fmla="*/ 565 h 628"/>
                <a:gd name="T42" fmla="*/ 184 w 185"/>
                <a:gd name="T43" fmla="*/ 572 h 628"/>
                <a:gd name="T44" fmla="*/ 138 w 185"/>
                <a:gd name="T45" fmla="*/ 561 h 628"/>
                <a:gd name="T46" fmla="*/ 132 w 185"/>
                <a:gd name="T47" fmla="*/ 554 h 628"/>
                <a:gd name="T48" fmla="*/ 127 w 185"/>
                <a:gd name="T49" fmla="*/ 561 h 628"/>
                <a:gd name="T50" fmla="*/ 123 w 185"/>
                <a:gd name="T51" fmla="*/ 561 h 628"/>
                <a:gd name="T52" fmla="*/ 117 w 185"/>
                <a:gd name="T53" fmla="*/ 535 h 628"/>
                <a:gd name="T54" fmla="*/ 112 w 185"/>
                <a:gd name="T55" fmla="*/ 416 h 628"/>
                <a:gd name="T56" fmla="*/ 103 w 185"/>
                <a:gd name="T57" fmla="*/ 416 h 628"/>
                <a:gd name="T58" fmla="*/ 77 w 185"/>
                <a:gd name="T59" fmla="*/ 521 h 628"/>
                <a:gd name="T60" fmla="*/ 77 w 185"/>
                <a:gd name="T61" fmla="*/ 587 h 628"/>
                <a:gd name="T62" fmla="*/ 66 w 185"/>
                <a:gd name="T63" fmla="*/ 619 h 628"/>
                <a:gd name="T64" fmla="*/ 57 w 185"/>
                <a:gd name="T65" fmla="*/ 627 h 628"/>
                <a:gd name="T66" fmla="*/ 51 w 185"/>
                <a:gd name="T67" fmla="*/ 609 h 628"/>
                <a:gd name="T68" fmla="*/ 58 w 185"/>
                <a:gd name="T69" fmla="*/ 590 h 628"/>
                <a:gd name="T70" fmla="*/ 66 w 185"/>
                <a:gd name="T71" fmla="*/ 550 h 628"/>
                <a:gd name="T72" fmla="*/ 68 w 185"/>
                <a:gd name="T73" fmla="*/ 399 h 628"/>
                <a:gd name="T74" fmla="*/ 77 w 185"/>
                <a:gd name="T75" fmla="*/ 252 h 628"/>
                <a:gd name="T76" fmla="*/ 61 w 185"/>
                <a:gd name="T77" fmla="*/ 240 h 628"/>
                <a:gd name="T78" fmla="*/ 61 w 185"/>
                <a:gd name="T79" fmla="*/ 218 h 628"/>
                <a:gd name="T80" fmla="*/ 61 w 185"/>
                <a:gd name="T81" fmla="*/ 179 h 628"/>
                <a:gd name="T82" fmla="*/ 40 w 185"/>
                <a:gd name="T83" fmla="*/ 189 h 628"/>
                <a:gd name="T84" fmla="*/ 58 w 185"/>
                <a:gd name="T85" fmla="*/ 214 h 628"/>
                <a:gd name="T86" fmla="*/ 58 w 185"/>
                <a:gd name="T87" fmla="*/ 237 h 628"/>
                <a:gd name="T88" fmla="*/ 39 w 185"/>
                <a:gd name="T89" fmla="*/ 222 h 628"/>
                <a:gd name="T90" fmla="*/ 29 w 185"/>
                <a:gd name="T91" fmla="*/ 208 h 628"/>
                <a:gd name="T92" fmla="*/ 20 w 185"/>
                <a:gd name="T93" fmla="*/ 211 h 628"/>
                <a:gd name="T94" fmla="*/ 0 w 185"/>
                <a:gd name="T95" fmla="*/ 187 h 628"/>
                <a:gd name="T96" fmla="*/ 0 w 185"/>
                <a:gd name="T97" fmla="*/ 179 h 628"/>
                <a:gd name="T98" fmla="*/ 10 w 185"/>
                <a:gd name="T99" fmla="*/ 175 h 628"/>
                <a:gd name="T100" fmla="*/ 34 w 185"/>
                <a:gd name="T101" fmla="*/ 147 h 628"/>
                <a:gd name="T102" fmla="*/ 58 w 185"/>
                <a:gd name="T103" fmla="*/ 123 h 628"/>
                <a:gd name="T104" fmla="*/ 89 w 185"/>
                <a:gd name="T105" fmla="*/ 95 h 628"/>
                <a:gd name="T106" fmla="*/ 112 w 185"/>
                <a:gd name="T107" fmla="*/ 86 h 628"/>
                <a:gd name="T108" fmla="*/ 112 w 185"/>
                <a:gd name="T109" fmla="*/ 66 h 628"/>
                <a:gd name="T110" fmla="*/ 103 w 185"/>
                <a:gd name="T111" fmla="*/ 56 h 628"/>
                <a:gd name="T112" fmla="*/ 103 w 185"/>
                <a:gd name="T113" fmla="*/ 31 h 628"/>
                <a:gd name="T114" fmla="*/ 97 w 185"/>
                <a:gd name="T115" fmla="*/ 26 h 628"/>
                <a:gd name="T116" fmla="*/ 112 w 185"/>
                <a:gd name="T117" fmla="*/ 8 h 628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185"/>
                <a:gd name="T178" fmla="*/ 0 h 628"/>
                <a:gd name="T179" fmla="*/ 185 w 185"/>
                <a:gd name="T180" fmla="*/ 628 h 628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185" h="628">
                  <a:moveTo>
                    <a:pt x="112" y="8"/>
                  </a:moveTo>
                  <a:lnTo>
                    <a:pt x="149" y="0"/>
                  </a:lnTo>
                  <a:lnTo>
                    <a:pt x="162" y="15"/>
                  </a:lnTo>
                  <a:lnTo>
                    <a:pt x="169" y="10"/>
                  </a:lnTo>
                  <a:lnTo>
                    <a:pt x="178" y="38"/>
                  </a:lnTo>
                  <a:lnTo>
                    <a:pt x="158" y="55"/>
                  </a:lnTo>
                  <a:lnTo>
                    <a:pt x="157" y="69"/>
                  </a:lnTo>
                  <a:lnTo>
                    <a:pt x="152" y="71"/>
                  </a:lnTo>
                  <a:lnTo>
                    <a:pt x="149" y="85"/>
                  </a:lnTo>
                  <a:lnTo>
                    <a:pt x="134" y="88"/>
                  </a:lnTo>
                  <a:lnTo>
                    <a:pt x="134" y="94"/>
                  </a:lnTo>
                  <a:lnTo>
                    <a:pt x="158" y="112"/>
                  </a:lnTo>
                  <a:lnTo>
                    <a:pt x="178" y="202"/>
                  </a:lnTo>
                  <a:lnTo>
                    <a:pt x="162" y="226"/>
                  </a:lnTo>
                  <a:lnTo>
                    <a:pt x="162" y="390"/>
                  </a:lnTo>
                  <a:lnTo>
                    <a:pt x="143" y="397"/>
                  </a:lnTo>
                  <a:lnTo>
                    <a:pt x="140" y="423"/>
                  </a:lnTo>
                  <a:lnTo>
                    <a:pt x="132" y="493"/>
                  </a:lnTo>
                  <a:lnTo>
                    <a:pt x="132" y="530"/>
                  </a:lnTo>
                  <a:lnTo>
                    <a:pt x="162" y="553"/>
                  </a:lnTo>
                  <a:lnTo>
                    <a:pt x="184" y="565"/>
                  </a:lnTo>
                  <a:lnTo>
                    <a:pt x="184" y="572"/>
                  </a:lnTo>
                  <a:lnTo>
                    <a:pt x="138" y="561"/>
                  </a:lnTo>
                  <a:lnTo>
                    <a:pt x="132" y="554"/>
                  </a:lnTo>
                  <a:lnTo>
                    <a:pt x="127" y="561"/>
                  </a:lnTo>
                  <a:lnTo>
                    <a:pt x="123" y="561"/>
                  </a:lnTo>
                  <a:lnTo>
                    <a:pt x="117" y="535"/>
                  </a:lnTo>
                  <a:lnTo>
                    <a:pt x="112" y="416"/>
                  </a:lnTo>
                  <a:lnTo>
                    <a:pt x="103" y="416"/>
                  </a:lnTo>
                  <a:lnTo>
                    <a:pt x="77" y="521"/>
                  </a:lnTo>
                  <a:lnTo>
                    <a:pt x="77" y="587"/>
                  </a:lnTo>
                  <a:lnTo>
                    <a:pt x="66" y="619"/>
                  </a:lnTo>
                  <a:lnTo>
                    <a:pt x="57" y="627"/>
                  </a:lnTo>
                  <a:lnTo>
                    <a:pt x="51" y="609"/>
                  </a:lnTo>
                  <a:lnTo>
                    <a:pt x="58" y="590"/>
                  </a:lnTo>
                  <a:lnTo>
                    <a:pt x="66" y="550"/>
                  </a:lnTo>
                  <a:lnTo>
                    <a:pt x="68" y="399"/>
                  </a:lnTo>
                  <a:lnTo>
                    <a:pt x="77" y="252"/>
                  </a:lnTo>
                  <a:lnTo>
                    <a:pt x="61" y="240"/>
                  </a:lnTo>
                  <a:lnTo>
                    <a:pt x="61" y="218"/>
                  </a:lnTo>
                  <a:lnTo>
                    <a:pt x="61" y="179"/>
                  </a:lnTo>
                  <a:lnTo>
                    <a:pt x="40" y="189"/>
                  </a:lnTo>
                  <a:lnTo>
                    <a:pt x="58" y="214"/>
                  </a:lnTo>
                  <a:lnTo>
                    <a:pt x="58" y="237"/>
                  </a:lnTo>
                  <a:lnTo>
                    <a:pt x="39" y="222"/>
                  </a:lnTo>
                  <a:lnTo>
                    <a:pt x="29" y="208"/>
                  </a:lnTo>
                  <a:lnTo>
                    <a:pt x="20" y="211"/>
                  </a:lnTo>
                  <a:lnTo>
                    <a:pt x="0" y="187"/>
                  </a:lnTo>
                  <a:lnTo>
                    <a:pt x="0" y="179"/>
                  </a:lnTo>
                  <a:lnTo>
                    <a:pt x="10" y="175"/>
                  </a:lnTo>
                  <a:lnTo>
                    <a:pt x="34" y="147"/>
                  </a:lnTo>
                  <a:lnTo>
                    <a:pt x="58" y="123"/>
                  </a:lnTo>
                  <a:lnTo>
                    <a:pt x="89" y="95"/>
                  </a:lnTo>
                  <a:lnTo>
                    <a:pt x="112" y="86"/>
                  </a:lnTo>
                  <a:lnTo>
                    <a:pt x="112" y="66"/>
                  </a:lnTo>
                  <a:lnTo>
                    <a:pt x="103" y="56"/>
                  </a:lnTo>
                  <a:lnTo>
                    <a:pt x="103" y="31"/>
                  </a:lnTo>
                  <a:lnTo>
                    <a:pt x="97" y="26"/>
                  </a:lnTo>
                  <a:lnTo>
                    <a:pt x="112" y="8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32781" name="Group 50"/>
            <p:cNvGrpSpPr>
              <a:grpSpLocks/>
            </p:cNvGrpSpPr>
            <p:nvPr/>
          </p:nvGrpSpPr>
          <p:grpSpPr bwMode="auto">
            <a:xfrm>
              <a:off x="4538" y="2309"/>
              <a:ext cx="124" cy="275"/>
              <a:chOff x="3758" y="1962"/>
              <a:chExt cx="124" cy="275"/>
            </a:xfrm>
          </p:grpSpPr>
          <p:sp>
            <p:nvSpPr>
              <p:cNvPr id="32784" name="Freeform 51"/>
              <p:cNvSpPr>
                <a:spLocks/>
              </p:cNvSpPr>
              <p:nvPr/>
            </p:nvSpPr>
            <p:spPr bwMode="auto">
              <a:xfrm>
                <a:off x="3805" y="1962"/>
                <a:ext cx="77" cy="275"/>
              </a:xfrm>
              <a:custGeom>
                <a:avLst/>
                <a:gdLst>
                  <a:gd name="T0" fmla="*/ 30 w 77"/>
                  <a:gd name="T1" fmla="*/ 3 h 275"/>
                  <a:gd name="T2" fmla="*/ 14 w 77"/>
                  <a:gd name="T3" fmla="*/ 0 h 275"/>
                  <a:gd name="T4" fmla="*/ 9 w 77"/>
                  <a:gd name="T5" fmla="*/ 7 h 275"/>
                  <a:gd name="T6" fmla="*/ 6 w 77"/>
                  <a:gd name="T7" fmla="*/ 4 h 275"/>
                  <a:gd name="T8" fmla="*/ 2 w 77"/>
                  <a:gd name="T9" fmla="*/ 16 h 275"/>
                  <a:gd name="T10" fmla="*/ 10 w 77"/>
                  <a:gd name="T11" fmla="*/ 24 h 275"/>
                  <a:gd name="T12" fmla="*/ 11 w 77"/>
                  <a:gd name="T13" fmla="*/ 30 h 275"/>
                  <a:gd name="T14" fmla="*/ 13 w 77"/>
                  <a:gd name="T15" fmla="*/ 31 h 275"/>
                  <a:gd name="T16" fmla="*/ 14 w 77"/>
                  <a:gd name="T17" fmla="*/ 37 h 275"/>
                  <a:gd name="T18" fmla="*/ 21 w 77"/>
                  <a:gd name="T19" fmla="*/ 38 h 275"/>
                  <a:gd name="T20" fmla="*/ 21 w 77"/>
                  <a:gd name="T21" fmla="*/ 40 h 275"/>
                  <a:gd name="T22" fmla="*/ 10 w 77"/>
                  <a:gd name="T23" fmla="*/ 49 h 275"/>
                  <a:gd name="T24" fmla="*/ 2 w 77"/>
                  <a:gd name="T25" fmla="*/ 88 h 275"/>
                  <a:gd name="T26" fmla="*/ 9 w 77"/>
                  <a:gd name="T27" fmla="*/ 98 h 275"/>
                  <a:gd name="T28" fmla="*/ 9 w 77"/>
                  <a:gd name="T29" fmla="*/ 171 h 275"/>
                  <a:gd name="T30" fmla="*/ 16 w 77"/>
                  <a:gd name="T31" fmla="*/ 173 h 275"/>
                  <a:gd name="T32" fmla="*/ 18 w 77"/>
                  <a:gd name="T33" fmla="*/ 185 h 275"/>
                  <a:gd name="T34" fmla="*/ 22 w 77"/>
                  <a:gd name="T35" fmla="*/ 216 h 275"/>
                  <a:gd name="T36" fmla="*/ 22 w 77"/>
                  <a:gd name="T37" fmla="*/ 232 h 275"/>
                  <a:gd name="T38" fmla="*/ 9 w 77"/>
                  <a:gd name="T39" fmla="*/ 242 h 275"/>
                  <a:gd name="T40" fmla="*/ 0 w 77"/>
                  <a:gd name="T41" fmla="*/ 247 h 275"/>
                  <a:gd name="T42" fmla="*/ 0 w 77"/>
                  <a:gd name="T43" fmla="*/ 251 h 275"/>
                  <a:gd name="T44" fmla="*/ 19 w 77"/>
                  <a:gd name="T45" fmla="*/ 246 h 275"/>
                  <a:gd name="T46" fmla="*/ 22 w 77"/>
                  <a:gd name="T47" fmla="*/ 242 h 275"/>
                  <a:gd name="T48" fmla="*/ 24 w 77"/>
                  <a:gd name="T49" fmla="*/ 246 h 275"/>
                  <a:gd name="T50" fmla="*/ 25 w 77"/>
                  <a:gd name="T51" fmla="*/ 246 h 275"/>
                  <a:gd name="T52" fmla="*/ 28 w 77"/>
                  <a:gd name="T53" fmla="*/ 234 h 275"/>
                  <a:gd name="T54" fmla="*/ 30 w 77"/>
                  <a:gd name="T55" fmla="*/ 182 h 275"/>
                  <a:gd name="T56" fmla="*/ 33 w 77"/>
                  <a:gd name="T57" fmla="*/ 182 h 275"/>
                  <a:gd name="T58" fmla="*/ 44 w 77"/>
                  <a:gd name="T59" fmla="*/ 228 h 275"/>
                  <a:gd name="T60" fmla="*/ 44 w 77"/>
                  <a:gd name="T61" fmla="*/ 257 h 275"/>
                  <a:gd name="T62" fmla="*/ 49 w 77"/>
                  <a:gd name="T63" fmla="*/ 271 h 275"/>
                  <a:gd name="T64" fmla="*/ 53 w 77"/>
                  <a:gd name="T65" fmla="*/ 274 h 275"/>
                  <a:gd name="T66" fmla="*/ 55 w 77"/>
                  <a:gd name="T67" fmla="*/ 266 h 275"/>
                  <a:gd name="T68" fmla="*/ 52 w 77"/>
                  <a:gd name="T69" fmla="*/ 258 h 275"/>
                  <a:gd name="T70" fmla="*/ 49 w 77"/>
                  <a:gd name="T71" fmla="*/ 240 h 275"/>
                  <a:gd name="T72" fmla="*/ 48 w 77"/>
                  <a:gd name="T73" fmla="*/ 175 h 275"/>
                  <a:gd name="T74" fmla="*/ 45 w 77"/>
                  <a:gd name="T75" fmla="*/ 110 h 275"/>
                  <a:gd name="T76" fmla="*/ 52 w 77"/>
                  <a:gd name="T77" fmla="*/ 105 h 275"/>
                  <a:gd name="T78" fmla="*/ 52 w 77"/>
                  <a:gd name="T79" fmla="*/ 95 h 275"/>
                  <a:gd name="T80" fmla="*/ 52 w 77"/>
                  <a:gd name="T81" fmla="*/ 78 h 275"/>
                  <a:gd name="T82" fmla="*/ 60 w 77"/>
                  <a:gd name="T83" fmla="*/ 83 h 275"/>
                  <a:gd name="T84" fmla="*/ 52 w 77"/>
                  <a:gd name="T85" fmla="*/ 93 h 275"/>
                  <a:gd name="T86" fmla="*/ 52 w 77"/>
                  <a:gd name="T87" fmla="*/ 103 h 275"/>
                  <a:gd name="T88" fmla="*/ 60 w 77"/>
                  <a:gd name="T89" fmla="*/ 97 h 275"/>
                  <a:gd name="T90" fmla="*/ 64 w 77"/>
                  <a:gd name="T91" fmla="*/ 90 h 275"/>
                  <a:gd name="T92" fmla="*/ 68 w 77"/>
                  <a:gd name="T93" fmla="*/ 92 h 275"/>
                  <a:gd name="T94" fmla="*/ 76 w 77"/>
                  <a:gd name="T95" fmla="*/ 81 h 275"/>
                  <a:gd name="T96" fmla="*/ 76 w 77"/>
                  <a:gd name="T97" fmla="*/ 78 h 275"/>
                  <a:gd name="T98" fmla="*/ 72 w 77"/>
                  <a:gd name="T99" fmla="*/ 76 h 275"/>
                  <a:gd name="T100" fmla="*/ 62 w 77"/>
                  <a:gd name="T101" fmla="*/ 64 h 275"/>
                  <a:gd name="T102" fmla="*/ 52 w 77"/>
                  <a:gd name="T103" fmla="*/ 53 h 275"/>
                  <a:gd name="T104" fmla="*/ 39 w 77"/>
                  <a:gd name="T105" fmla="*/ 41 h 275"/>
                  <a:gd name="T106" fmla="*/ 30 w 77"/>
                  <a:gd name="T107" fmla="*/ 37 h 275"/>
                  <a:gd name="T108" fmla="*/ 30 w 77"/>
                  <a:gd name="T109" fmla="*/ 29 h 275"/>
                  <a:gd name="T110" fmla="*/ 33 w 77"/>
                  <a:gd name="T111" fmla="*/ 24 h 275"/>
                  <a:gd name="T112" fmla="*/ 33 w 77"/>
                  <a:gd name="T113" fmla="*/ 14 h 275"/>
                  <a:gd name="T114" fmla="*/ 36 w 77"/>
                  <a:gd name="T115" fmla="*/ 11 h 275"/>
                  <a:gd name="T116" fmla="*/ 30 w 77"/>
                  <a:gd name="T117" fmla="*/ 3 h 275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77"/>
                  <a:gd name="T178" fmla="*/ 0 h 275"/>
                  <a:gd name="T179" fmla="*/ 77 w 77"/>
                  <a:gd name="T180" fmla="*/ 275 h 275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77" h="275">
                    <a:moveTo>
                      <a:pt x="30" y="3"/>
                    </a:moveTo>
                    <a:lnTo>
                      <a:pt x="14" y="0"/>
                    </a:lnTo>
                    <a:lnTo>
                      <a:pt x="9" y="7"/>
                    </a:lnTo>
                    <a:lnTo>
                      <a:pt x="6" y="4"/>
                    </a:lnTo>
                    <a:lnTo>
                      <a:pt x="2" y="16"/>
                    </a:lnTo>
                    <a:lnTo>
                      <a:pt x="10" y="24"/>
                    </a:lnTo>
                    <a:lnTo>
                      <a:pt x="11" y="30"/>
                    </a:lnTo>
                    <a:lnTo>
                      <a:pt x="13" y="31"/>
                    </a:lnTo>
                    <a:lnTo>
                      <a:pt x="14" y="37"/>
                    </a:lnTo>
                    <a:lnTo>
                      <a:pt x="21" y="38"/>
                    </a:lnTo>
                    <a:lnTo>
                      <a:pt x="21" y="40"/>
                    </a:lnTo>
                    <a:lnTo>
                      <a:pt x="10" y="49"/>
                    </a:lnTo>
                    <a:lnTo>
                      <a:pt x="2" y="88"/>
                    </a:lnTo>
                    <a:lnTo>
                      <a:pt x="9" y="98"/>
                    </a:lnTo>
                    <a:lnTo>
                      <a:pt x="9" y="171"/>
                    </a:lnTo>
                    <a:lnTo>
                      <a:pt x="16" y="173"/>
                    </a:lnTo>
                    <a:lnTo>
                      <a:pt x="18" y="185"/>
                    </a:lnTo>
                    <a:lnTo>
                      <a:pt x="22" y="216"/>
                    </a:lnTo>
                    <a:lnTo>
                      <a:pt x="22" y="232"/>
                    </a:lnTo>
                    <a:lnTo>
                      <a:pt x="9" y="242"/>
                    </a:lnTo>
                    <a:lnTo>
                      <a:pt x="0" y="247"/>
                    </a:lnTo>
                    <a:lnTo>
                      <a:pt x="0" y="251"/>
                    </a:lnTo>
                    <a:lnTo>
                      <a:pt x="19" y="246"/>
                    </a:lnTo>
                    <a:lnTo>
                      <a:pt x="22" y="242"/>
                    </a:lnTo>
                    <a:lnTo>
                      <a:pt x="24" y="246"/>
                    </a:lnTo>
                    <a:lnTo>
                      <a:pt x="25" y="246"/>
                    </a:lnTo>
                    <a:lnTo>
                      <a:pt x="28" y="234"/>
                    </a:lnTo>
                    <a:lnTo>
                      <a:pt x="30" y="182"/>
                    </a:lnTo>
                    <a:lnTo>
                      <a:pt x="33" y="182"/>
                    </a:lnTo>
                    <a:lnTo>
                      <a:pt x="44" y="228"/>
                    </a:lnTo>
                    <a:lnTo>
                      <a:pt x="44" y="257"/>
                    </a:lnTo>
                    <a:lnTo>
                      <a:pt x="49" y="271"/>
                    </a:lnTo>
                    <a:lnTo>
                      <a:pt x="53" y="274"/>
                    </a:lnTo>
                    <a:lnTo>
                      <a:pt x="55" y="266"/>
                    </a:lnTo>
                    <a:lnTo>
                      <a:pt x="52" y="258"/>
                    </a:lnTo>
                    <a:lnTo>
                      <a:pt x="49" y="240"/>
                    </a:lnTo>
                    <a:lnTo>
                      <a:pt x="48" y="175"/>
                    </a:lnTo>
                    <a:lnTo>
                      <a:pt x="45" y="110"/>
                    </a:lnTo>
                    <a:lnTo>
                      <a:pt x="52" y="105"/>
                    </a:lnTo>
                    <a:lnTo>
                      <a:pt x="52" y="95"/>
                    </a:lnTo>
                    <a:lnTo>
                      <a:pt x="52" y="78"/>
                    </a:lnTo>
                    <a:lnTo>
                      <a:pt x="60" y="83"/>
                    </a:lnTo>
                    <a:lnTo>
                      <a:pt x="52" y="93"/>
                    </a:lnTo>
                    <a:lnTo>
                      <a:pt x="52" y="103"/>
                    </a:lnTo>
                    <a:lnTo>
                      <a:pt x="60" y="97"/>
                    </a:lnTo>
                    <a:lnTo>
                      <a:pt x="64" y="90"/>
                    </a:lnTo>
                    <a:lnTo>
                      <a:pt x="68" y="92"/>
                    </a:lnTo>
                    <a:lnTo>
                      <a:pt x="76" y="81"/>
                    </a:lnTo>
                    <a:lnTo>
                      <a:pt x="76" y="78"/>
                    </a:lnTo>
                    <a:lnTo>
                      <a:pt x="72" y="76"/>
                    </a:lnTo>
                    <a:lnTo>
                      <a:pt x="62" y="64"/>
                    </a:lnTo>
                    <a:lnTo>
                      <a:pt x="52" y="53"/>
                    </a:lnTo>
                    <a:lnTo>
                      <a:pt x="39" y="41"/>
                    </a:lnTo>
                    <a:lnTo>
                      <a:pt x="30" y="37"/>
                    </a:lnTo>
                    <a:lnTo>
                      <a:pt x="30" y="29"/>
                    </a:lnTo>
                    <a:lnTo>
                      <a:pt x="33" y="24"/>
                    </a:lnTo>
                    <a:lnTo>
                      <a:pt x="33" y="14"/>
                    </a:lnTo>
                    <a:lnTo>
                      <a:pt x="36" y="11"/>
                    </a:lnTo>
                    <a:lnTo>
                      <a:pt x="3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85" name="Freeform 52"/>
              <p:cNvSpPr>
                <a:spLocks/>
              </p:cNvSpPr>
              <p:nvPr/>
            </p:nvSpPr>
            <p:spPr bwMode="auto">
              <a:xfrm>
                <a:off x="3758" y="1963"/>
                <a:ext cx="54" cy="264"/>
              </a:xfrm>
              <a:custGeom>
                <a:avLst/>
                <a:gdLst>
                  <a:gd name="T0" fmla="*/ 41 w 54"/>
                  <a:gd name="T1" fmla="*/ 5 h 264"/>
                  <a:gd name="T2" fmla="*/ 41 w 54"/>
                  <a:gd name="T3" fmla="*/ 12 h 264"/>
                  <a:gd name="T4" fmla="*/ 40 w 54"/>
                  <a:gd name="T5" fmla="*/ 14 h 264"/>
                  <a:gd name="T6" fmla="*/ 43 w 54"/>
                  <a:gd name="T7" fmla="*/ 19 h 264"/>
                  <a:gd name="T8" fmla="*/ 41 w 54"/>
                  <a:gd name="T9" fmla="*/ 20 h 264"/>
                  <a:gd name="T10" fmla="*/ 41 w 54"/>
                  <a:gd name="T11" fmla="*/ 22 h 264"/>
                  <a:gd name="T12" fmla="*/ 40 w 54"/>
                  <a:gd name="T13" fmla="*/ 30 h 264"/>
                  <a:gd name="T14" fmla="*/ 49 w 54"/>
                  <a:gd name="T15" fmla="*/ 38 h 264"/>
                  <a:gd name="T16" fmla="*/ 53 w 54"/>
                  <a:gd name="T17" fmla="*/ 92 h 264"/>
                  <a:gd name="T18" fmla="*/ 48 w 54"/>
                  <a:gd name="T19" fmla="*/ 102 h 264"/>
                  <a:gd name="T20" fmla="*/ 50 w 54"/>
                  <a:gd name="T21" fmla="*/ 131 h 264"/>
                  <a:gd name="T22" fmla="*/ 47 w 54"/>
                  <a:gd name="T23" fmla="*/ 135 h 264"/>
                  <a:gd name="T24" fmla="*/ 44 w 54"/>
                  <a:gd name="T25" fmla="*/ 181 h 264"/>
                  <a:gd name="T26" fmla="*/ 42 w 54"/>
                  <a:gd name="T27" fmla="*/ 228 h 264"/>
                  <a:gd name="T28" fmla="*/ 43 w 54"/>
                  <a:gd name="T29" fmla="*/ 230 h 264"/>
                  <a:gd name="T30" fmla="*/ 53 w 54"/>
                  <a:gd name="T31" fmla="*/ 239 h 264"/>
                  <a:gd name="T32" fmla="*/ 51 w 54"/>
                  <a:gd name="T33" fmla="*/ 241 h 264"/>
                  <a:gd name="T34" fmla="*/ 48 w 54"/>
                  <a:gd name="T35" fmla="*/ 242 h 264"/>
                  <a:gd name="T36" fmla="*/ 43 w 54"/>
                  <a:gd name="T37" fmla="*/ 241 h 264"/>
                  <a:gd name="T38" fmla="*/ 36 w 54"/>
                  <a:gd name="T39" fmla="*/ 237 h 264"/>
                  <a:gd name="T40" fmla="*/ 32 w 54"/>
                  <a:gd name="T41" fmla="*/ 235 h 264"/>
                  <a:gd name="T42" fmla="*/ 32 w 54"/>
                  <a:gd name="T43" fmla="*/ 244 h 264"/>
                  <a:gd name="T44" fmla="*/ 30 w 54"/>
                  <a:gd name="T45" fmla="*/ 244 h 264"/>
                  <a:gd name="T46" fmla="*/ 34 w 54"/>
                  <a:gd name="T47" fmla="*/ 250 h 264"/>
                  <a:gd name="T48" fmla="*/ 32 w 54"/>
                  <a:gd name="T49" fmla="*/ 261 h 264"/>
                  <a:gd name="T50" fmla="*/ 29 w 54"/>
                  <a:gd name="T51" fmla="*/ 263 h 264"/>
                  <a:gd name="T52" fmla="*/ 23 w 54"/>
                  <a:gd name="T53" fmla="*/ 254 h 264"/>
                  <a:gd name="T54" fmla="*/ 23 w 54"/>
                  <a:gd name="T55" fmla="*/ 247 h 264"/>
                  <a:gd name="T56" fmla="*/ 21 w 54"/>
                  <a:gd name="T57" fmla="*/ 246 h 264"/>
                  <a:gd name="T58" fmla="*/ 19 w 54"/>
                  <a:gd name="T59" fmla="*/ 186 h 264"/>
                  <a:gd name="T60" fmla="*/ 21 w 54"/>
                  <a:gd name="T61" fmla="*/ 181 h 264"/>
                  <a:gd name="T62" fmla="*/ 15 w 54"/>
                  <a:gd name="T63" fmla="*/ 140 h 264"/>
                  <a:gd name="T64" fmla="*/ 10 w 54"/>
                  <a:gd name="T65" fmla="*/ 139 h 264"/>
                  <a:gd name="T66" fmla="*/ 10 w 54"/>
                  <a:gd name="T67" fmla="*/ 97 h 264"/>
                  <a:gd name="T68" fmla="*/ 0 w 54"/>
                  <a:gd name="T69" fmla="*/ 92 h 264"/>
                  <a:gd name="T70" fmla="*/ 3 w 54"/>
                  <a:gd name="T71" fmla="*/ 47 h 264"/>
                  <a:gd name="T72" fmla="*/ 19 w 54"/>
                  <a:gd name="T73" fmla="*/ 35 h 264"/>
                  <a:gd name="T74" fmla="*/ 23 w 54"/>
                  <a:gd name="T75" fmla="*/ 30 h 264"/>
                  <a:gd name="T76" fmla="*/ 23 w 54"/>
                  <a:gd name="T77" fmla="*/ 26 h 264"/>
                  <a:gd name="T78" fmla="*/ 22 w 54"/>
                  <a:gd name="T79" fmla="*/ 23 h 264"/>
                  <a:gd name="T80" fmla="*/ 20 w 54"/>
                  <a:gd name="T81" fmla="*/ 21 h 264"/>
                  <a:gd name="T82" fmla="*/ 18 w 54"/>
                  <a:gd name="T83" fmla="*/ 17 h 264"/>
                  <a:gd name="T84" fmla="*/ 17 w 54"/>
                  <a:gd name="T85" fmla="*/ 15 h 264"/>
                  <a:gd name="T86" fmla="*/ 17 w 54"/>
                  <a:gd name="T87" fmla="*/ 12 h 264"/>
                  <a:gd name="T88" fmla="*/ 18 w 54"/>
                  <a:gd name="T89" fmla="*/ 8 h 264"/>
                  <a:gd name="T90" fmla="*/ 21 w 54"/>
                  <a:gd name="T91" fmla="*/ 4 h 264"/>
                  <a:gd name="T92" fmla="*/ 23 w 54"/>
                  <a:gd name="T93" fmla="*/ 1 h 264"/>
                  <a:gd name="T94" fmla="*/ 27 w 54"/>
                  <a:gd name="T95" fmla="*/ 0 h 264"/>
                  <a:gd name="T96" fmla="*/ 30 w 54"/>
                  <a:gd name="T97" fmla="*/ 0 h 264"/>
                  <a:gd name="T98" fmla="*/ 34 w 54"/>
                  <a:gd name="T99" fmla="*/ 0 h 264"/>
                  <a:gd name="T100" fmla="*/ 36 w 54"/>
                  <a:gd name="T101" fmla="*/ 1 h 264"/>
                  <a:gd name="T102" fmla="*/ 41 w 54"/>
                  <a:gd name="T103" fmla="*/ 5 h 264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54"/>
                  <a:gd name="T157" fmla="*/ 0 h 264"/>
                  <a:gd name="T158" fmla="*/ 54 w 54"/>
                  <a:gd name="T159" fmla="*/ 264 h 264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54" h="264">
                    <a:moveTo>
                      <a:pt x="41" y="5"/>
                    </a:moveTo>
                    <a:lnTo>
                      <a:pt x="41" y="12"/>
                    </a:lnTo>
                    <a:lnTo>
                      <a:pt x="40" y="14"/>
                    </a:lnTo>
                    <a:lnTo>
                      <a:pt x="43" y="19"/>
                    </a:lnTo>
                    <a:lnTo>
                      <a:pt x="41" y="20"/>
                    </a:lnTo>
                    <a:lnTo>
                      <a:pt x="41" y="22"/>
                    </a:lnTo>
                    <a:lnTo>
                      <a:pt x="40" y="30"/>
                    </a:lnTo>
                    <a:lnTo>
                      <a:pt x="49" y="38"/>
                    </a:lnTo>
                    <a:lnTo>
                      <a:pt x="53" y="92"/>
                    </a:lnTo>
                    <a:lnTo>
                      <a:pt x="48" y="102"/>
                    </a:lnTo>
                    <a:lnTo>
                      <a:pt x="50" y="131"/>
                    </a:lnTo>
                    <a:lnTo>
                      <a:pt x="47" y="135"/>
                    </a:lnTo>
                    <a:lnTo>
                      <a:pt x="44" y="181"/>
                    </a:lnTo>
                    <a:lnTo>
                      <a:pt x="42" y="228"/>
                    </a:lnTo>
                    <a:lnTo>
                      <a:pt x="43" y="230"/>
                    </a:lnTo>
                    <a:lnTo>
                      <a:pt x="53" y="239"/>
                    </a:lnTo>
                    <a:lnTo>
                      <a:pt x="51" y="241"/>
                    </a:lnTo>
                    <a:lnTo>
                      <a:pt x="48" y="242"/>
                    </a:lnTo>
                    <a:lnTo>
                      <a:pt x="43" y="241"/>
                    </a:lnTo>
                    <a:lnTo>
                      <a:pt x="36" y="237"/>
                    </a:lnTo>
                    <a:lnTo>
                      <a:pt x="32" y="235"/>
                    </a:lnTo>
                    <a:lnTo>
                      <a:pt x="32" y="244"/>
                    </a:lnTo>
                    <a:lnTo>
                      <a:pt x="30" y="244"/>
                    </a:lnTo>
                    <a:lnTo>
                      <a:pt x="34" y="250"/>
                    </a:lnTo>
                    <a:lnTo>
                      <a:pt x="32" y="261"/>
                    </a:lnTo>
                    <a:lnTo>
                      <a:pt x="29" y="263"/>
                    </a:lnTo>
                    <a:lnTo>
                      <a:pt x="23" y="254"/>
                    </a:lnTo>
                    <a:lnTo>
                      <a:pt x="23" y="247"/>
                    </a:lnTo>
                    <a:lnTo>
                      <a:pt x="21" y="246"/>
                    </a:lnTo>
                    <a:lnTo>
                      <a:pt x="19" y="186"/>
                    </a:lnTo>
                    <a:lnTo>
                      <a:pt x="21" y="181"/>
                    </a:lnTo>
                    <a:lnTo>
                      <a:pt x="15" y="140"/>
                    </a:lnTo>
                    <a:lnTo>
                      <a:pt x="10" y="139"/>
                    </a:lnTo>
                    <a:lnTo>
                      <a:pt x="10" y="97"/>
                    </a:lnTo>
                    <a:lnTo>
                      <a:pt x="0" y="92"/>
                    </a:lnTo>
                    <a:lnTo>
                      <a:pt x="3" y="47"/>
                    </a:lnTo>
                    <a:lnTo>
                      <a:pt x="19" y="35"/>
                    </a:lnTo>
                    <a:lnTo>
                      <a:pt x="23" y="30"/>
                    </a:lnTo>
                    <a:lnTo>
                      <a:pt x="23" y="26"/>
                    </a:lnTo>
                    <a:lnTo>
                      <a:pt x="22" y="23"/>
                    </a:lnTo>
                    <a:lnTo>
                      <a:pt x="20" y="21"/>
                    </a:lnTo>
                    <a:lnTo>
                      <a:pt x="18" y="17"/>
                    </a:lnTo>
                    <a:lnTo>
                      <a:pt x="17" y="15"/>
                    </a:lnTo>
                    <a:lnTo>
                      <a:pt x="17" y="12"/>
                    </a:lnTo>
                    <a:lnTo>
                      <a:pt x="18" y="8"/>
                    </a:lnTo>
                    <a:lnTo>
                      <a:pt x="21" y="4"/>
                    </a:lnTo>
                    <a:lnTo>
                      <a:pt x="23" y="1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41" y="5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2782" name="Freeform 53"/>
            <p:cNvSpPr>
              <a:spLocks/>
            </p:cNvSpPr>
            <p:nvPr/>
          </p:nvSpPr>
          <p:spPr bwMode="auto">
            <a:xfrm>
              <a:off x="5102" y="2328"/>
              <a:ext cx="68" cy="241"/>
            </a:xfrm>
            <a:custGeom>
              <a:avLst/>
              <a:gdLst>
                <a:gd name="T0" fmla="*/ 40 w 68"/>
                <a:gd name="T1" fmla="*/ 3 h 241"/>
                <a:gd name="T2" fmla="*/ 54 w 68"/>
                <a:gd name="T3" fmla="*/ 0 h 241"/>
                <a:gd name="T4" fmla="*/ 59 w 68"/>
                <a:gd name="T5" fmla="*/ 6 h 241"/>
                <a:gd name="T6" fmla="*/ 61 w 68"/>
                <a:gd name="T7" fmla="*/ 4 h 241"/>
                <a:gd name="T8" fmla="*/ 65 w 68"/>
                <a:gd name="T9" fmla="*/ 15 h 241"/>
                <a:gd name="T10" fmla="*/ 57 w 68"/>
                <a:gd name="T11" fmla="*/ 21 h 241"/>
                <a:gd name="T12" fmla="*/ 57 w 68"/>
                <a:gd name="T13" fmla="*/ 26 h 241"/>
                <a:gd name="T14" fmla="*/ 55 w 68"/>
                <a:gd name="T15" fmla="*/ 27 h 241"/>
                <a:gd name="T16" fmla="*/ 54 w 68"/>
                <a:gd name="T17" fmla="*/ 33 h 241"/>
                <a:gd name="T18" fmla="*/ 48 w 68"/>
                <a:gd name="T19" fmla="*/ 34 h 241"/>
                <a:gd name="T20" fmla="*/ 48 w 68"/>
                <a:gd name="T21" fmla="*/ 36 h 241"/>
                <a:gd name="T22" fmla="*/ 57 w 68"/>
                <a:gd name="T23" fmla="*/ 43 h 241"/>
                <a:gd name="T24" fmla="*/ 65 w 68"/>
                <a:gd name="T25" fmla="*/ 77 h 241"/>
                <a:gd name="T26" fmla="*/ 59 w 68"/>
                <a:gd name="T27" fmla="*/ 86 h 241"/>
                <a:gd name="T28" fmla="*/ 59 w 68"/>
                <a:gd name="T29" fmla="*/ 149 h 241"/>
                <a:gd name="T30" fmla="*/ 52 w 68"/>
                <a:gd name="T31" fmla="*/ 152 h 241"/>
                <a:gd name="T32" fmla="*/ 51 w 68"/>
                <a:gd name="T33" fmla="*/ 162 h 241"/>
                <a:gd name="T34" fmla="*/ 48 w 68"/>
                <a:gd name="T35" fmla="*/ 189 h 241"/>
                <a:gd name="T36" fmla="*/ 48 w 68"/>
                <a:gd name="T37" fmla="*/ 203 h 241"/>
                <a:gd name="T38" fmla="*/ 59 w 68"/>
                <a:gd name="T39" fmla="*/ 212 h 241"/>
                <a:gd name="T40" fmla="*/ 67 w 68"/>
                <a:gd name="T41" fmla="*/ 216 h 241"/>
                <a:gd name="T42" fmla="*/ 67 w 68"/>
                <a:gd name="T43" fmla="*/ 219 h 241"/>
                <a:gd name="T44" fmla="*/ 50 w 68"/>
                <a:gd name="T45" fmla="*/ 215 h 241"/>
                <a:gd name="T46" fmla="*/ 48 w 68"/>
                <a:gd name="T47" fmla="*/ 212 h 241"/>
                <a:gd name="T48" fmla="*/ 46 w 68"/>
                <a:gd name="T49" fmla="*/ 215 h 241"/>
                <a:gd name="T50" fmla="*/ 45 w 68"/>
                <a:gd name="T51" fmla="*/ 215 h 241"/>
                <a:gd name="T52" fmla="*/ 43 w 68"/>
                <a:gd name="T53" fmla="*/ 205 h 241"/>
                <a:gd name="T54" fmla="*/ 40 w 68"/>
                <a:gd name="T55" fmla="*/ 159 h 241"/>
                <a:gd name="T56" fmla="*/ 37 w 68"/>
                <a:gd name="T57" fmla="*/ 159 h 241"/>
                <a:gd name="T58" fmla="*/ 28 w 68"/>
                <a:gd name="T59" fmla="*/ 199 h 241"/>
                <a:gd name="T60" fmla="*/ 28 w 68"/>
                <a:gd name="T61" fmla="*/ 225 h 241"/>
                <a:gd name="T62" fmla="*/ 24 w 68"/>
                <a:gd name="T63" fmla="*/ 237 h 241"/>
                <a:gd name="T64" fmla="*/ 20 w 68"/>
                <a:gd name="T65" fmla="*/ 240 h 241"/>
                <a:gd name="T66" fmla="*/ 18 w 68"/>
                <a:gd name="T67" fmla="*/ 233 h 241"/>
                <a:gd name="T68" fmla="*/ 21 w 68"/>
                <a:gd name="T69" fmla="*/ 226 h 241"/>
                <a:gd name="T70" fmla="*/ 24 w 68"/>
                <a:gd name="T71" fmla="*/ 210 h 241"/>
                <a:gd name="T72" fmla="*/ 24 w 68"/>
                <a:gd name="T73" fmla="*/ 152 h 241"/>
                <a:gd name="T74" fmla="*/ 28 w 68"/>
                <a:gd name="T75" fmla="*/ 97 h 241"/>
                <a:gd name="T76" fmla="*/ 22 w 68"/>
                <a:gd name="T77" fmla="*/ 92 h 241"/>
                <a:gd name="T78" fmla="*/ 22 w 68"/>
                <a:gd name="T79" fmla="*/ 83 h 241"/>
                <a:gd name="T80" fmla="*/ 22 w 68"/>
                <a:gd name="T81" fmla="*/ 68 h 241"/>
                <a:gd name="T82" fmla="*/ 14 w 68"/>
                <a:gd name="T83" fmla="*/ 73 h 241"/>
                <a:gd name="T84" fmla="*/ 21 w 68"/>
                <a:gd name="T85" fmla="*/ 81 h 241"/>
                <a:gd name="T86" fmla="*/ 21 w 68"/>
                <a:gd name="T87" fmla="*/ 90 h 241"/>
                <a:gd name="T88" fmla="*/ 14 w 68"/>
                <a:gd name="T89" fmla="*/ 85 h 241"/>
                <a:gd name="T90" fmla="*/ 11 w 68"/>
                <a:gd name="T91" fmla="*/ 79 h 241"/>
                <a:gd name="T92" fmla="*/ 7 w 68"/>
                <a:gd name="T93" fmla="*/ 81 h 241"/>
                <a:gd name="T94" fmla="*/ 0 w 68"/>
                <a:gd name="T95" fmla="*/ 72 h 241"/>
                <a:gd name="T96" fmla="*/ 0 w 68"/>
                <a:gd name="T97" fmla="*/ 68 h 241"/>
                <a:gd name="T98" fmla="*/ 4 w 68"/>
                <a:gd name="T99" fmla="*/ 67 h 241"/>
                <a:gd name="T100" fmla="*/ 12 w 68"/>
                <a:gd name="T101" fmla="*/ 56 h 241"/>
                <a:gd name="T102" fmla="*/ 21 w 68"/>
                <a:gd name="T103" fmla="*/ 47 h 241"/>
                <a:gd name="T104" fmla="*/ 32 w 68"/>
                <a:gd name="T105" fmla="*/ 37 h 241"/>
                <a:gd name="T106" fmla="*/ 40 w 68"/>
                <a:gd name="T107" fmla="*/ 33 h 241"/>
                <a:gd name="T108" fmla="*/ 40 w 68"/>
                <a:gd name="T109" fmla="*/ 25 h 241"/>
                <a:gd name="T110" fmla="*/ 37 w 68"/>
                <a:gd name="T111" fmla="*/ 21 h 241"/>
                <a:gd name="T112" fmla="*/ 37 w 68"/>
                <a:gd name="T113" fmla="*/ 12 h 241"/>
                <a:gd name="T114" fmla="*/ 35 w 68"/>
                <a:gd name="T115" fmla="*/ 10 h 241"/>
                <a:gd name="T116" fmla="*/ 40 w 68"/>
                <a:gd name="T117" fmla="*/ 3 h 24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68"/>
                <a:gd name="T178" fmla="*/ 0 h 241"/>
                <a:gd name="T179" fmla="*/ 68 w 68"/>
                <a:gd name="T180" fmla="*/ 241 h 241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68" h="241">
                  <a:moveTo>
                    <a:pt x="40" y="3"/>
                  </a:moveTo>
                  <a:lnTo>
                    <a:pt x="54" y="0"/>
                  </a:lnTo>
                  <a:lnTo>
                    <a:pt x="59" y="6"/>
                  </a:lnTo>
                  <a:lnTo>
                    <a:pt x="61" y="4"/>
                  </a:lnTo>
                  <a:lnTo>
                    <a:pt x="65" y="15"/>
                  </a:lnTo>
                  <a:lnTo>
                    <a:pt x="57" y="21"/>
                  </a:lnTo>
                  <a:lnTo>
                    <a:pt x="57" y="26"/>
                  </a:lnTo>
                  <a:lnTo>
                    <a:pt x="55" y="27"/>
                  </a:lnTo>
                  <a:lnTo>
                    <a:pt x="54" y="33"/>
                  </a:lnTo>
                  <a:lnTo>
                    <a:pt x="48" y="34"/>
                  </a:lnTo>
                  <a:lnTo>
                    <a:pt x="48" y="36"/>
                  </a:lnTo>
                  <a:lnTo>
                    <a:pt x="57" y="43"/>
                  </a:lnTo>
                  <a:lnTo>
                    <a:pt x="65" y="77"/>
                  </a:lnTo>
                  <a:lnTo>
                    <a:pt x="59" y="86"/>
                  </a:lnTo>
                  <a:lnTo>
                    <a:pt x="59" y="149"/>
                  </a:lnTo>
                  <a:lnTo>
                    <a:pt x="52" y="152"/>
                  </a:lnTo>
                  <a:lnTo>
                    <a:pt x="51" y="162"/>
                  </a:lnTo>
                  <a:lnTo>
                    <a:pt x="48" y="189"/>
                  </a:lnTo>
                  <a:lnTo>
                    <a:pt x="48" y="203"/>
                  </a:lnTo>
                  <a:lnTo>
                    <a:pt x="59" y="212"/>
                  </a:lnTo>
                  <a:lnTo>
                    <a:pt x="67" y="216"/>
                  </a:lnTo>
                  <a:lnTo>
                    <a:pt x="67" y="219"/>
                  </a:lnTo>
                  <a:lnTo>
                    <a:pt x="50" y="215"/>
                  </a:lnTo>
                  <a:lnTo>
                    <a:pt x="48" y="212"/>
                  </a:lnTo>
                  <a:lnTo>
                    <a:pt x="46" y="215"/>
                  </a:lnTo>
                  <a:lnTo>
                    <a:pt x="45" y="215"/>
                  </a:lnTo>
                  <a:lnTo>
                    <a:pt x="43" y="205"/>
                  </a:lnTo>
                  <a:lnTo>
                    <a:pt x="40" y="159"/>
                  </a:lnTo>
                  <a:lnTo>
                    <a:pt x="37" y="159"/>
                  </a:lnTo>
                  <a:lnTo>
                    <a:pt x="28" y="199"/>
                  </a:lnTo>
                  <a:lnTo>
                    <a:pt x="28" y="225"/>
                  </a:lnTo>
                  <a:lnTo>
                    <a:pt x="24" y="237"/>
                  </a:lnTo>
                  <a:lnTo>
                    <a:pt x="20" y="240"/>
                  </a:lnTo>
                  <a:lnTo>
                    <a:pt x="18" y="233"/>
                  </a:lnTo>
                  <a:lnTo>
                    <a:pt x="21" y="226"/>
                  </a:lnTo>
                  <a:lnTo>
                    <a:pt x="24" y="210"/>
                  </a:lnTo>
                  <a:lnTo>
                    <a:pt x="24" y="152"/>
                  </a:lnTo>
                  <a:lnTo>
                    <a:pt x="28" y="97"/>
                  </a:lnTo>
                  <a:lnTo>
                    <a:pt x="22" y="92"/>
                  </a:lnTo>
                  <a:lnTo>
                    <a:pt x="22" y="83"/>
                  </a:lnTo>
                  <a:lnTo>
                    <a:pt x="22" y="68"/>
                  </a:lnTo>
                  <a:lnTo>
                    <a:pt x="14" y="73"/>
                  </a:lnTo>
                  <a:lnTo>
                    <a:pt x="21" y="81"/>
                  </a:lnTo>
                  <a:lnTo>
                    <a:pt x="21" y="90"/>
                  </a:lnTo>
                  <a:lnTo>
                    <a:pt x="14" y="85"/>
                  </a:lnTo>
                  <a:lnTo>
                    <a:pt x="11" y="79"/>
                  </a:lnTo>
                  <a:lnTo>
                    <a:pt x="7" y="81"/>
                  </a:lnTo>
                  <a:lnTo>
                    <a:pt x="0" y="72"/>
                  </a:lnTo>
                  <a:lnTo>
                    <a:pt x="0" y="68"/>
                  </a:lnTo>
                  <a:lnTo>
                    <a:pt x="4" y="67"/>
                  </a:lnTo>
                  <a:lnTo>
                    <a:pt x="12" y="56"/>
                  </a:lnTo>
                  <a:lnTo>
                    <a:pt x="21" y="47"/>
                  </a:lnTo>
                  <a:lnTo>
                    <a:pt x="32" y="37"/>
                  </a:lnTo>
                  <a:lnTo>
                    <a:pt x="40" y="33"/>
                  </a:lnTo>
                  <a:lnTo>
                    <a:pt x="40" y="25"/>
                  </a:lnTo>
                  <a:lnTo>
                    <a:pt x="37" y="21"/>
                  </a:lnTo>
                  <a:lnTo>
                    <a:pt x="37" y="12"/>
                  </a:lnTo>
                  <a:lnTo>
                    <a:pt x="35" y="10"/>
                  </a:lnTo>
                  <a:lnTo>
                    <a:pt x="40" y="3"/>
                  </a:lnTo>
                </a:path>
              </a:pathLst>
            </a:custGeom>
            <a:solidFill>
              <a:srgbClr val="EDA0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3" name="Freeform 54"/>
            <p:cNvSpPr>
              <a:spLocks/>
            </p:cNvSpPr>
            <p:nvPr/>
          </p:nvSpPr>
          <p:spPr bwMode="auto">
            <a:xfrm>
              <a:off x="4171" y="2270"/>
              <a:ext cx="51" cy="190"/>
            </a:xfrm>
            <a:custGeom>
              <a:avLst/>
              <a:gdLst>
                <a:gd name="T0" fmla="*/ 30 w 51"/>
                <a:gd name="T1" fmla="*/ 2 h 190"/>
                <a:gd name="T2" fmla="*/ 41 w 51"/>
                <a:gd name="T3" fmla="*/ 0 h 190"/>
                <a:gd name="T4" fmla="*/ 45 w 51"/>
                <a:gd name="T5" fmla="*/ 4 h 190"/>
                <a:gd name="T6" fmla="*/ 46 w 51"/>
                <a:gd name="T7" fmla="*/ 2 h 190"/>
                <a:gd name="T8" fmla="*/ 49 w 51"/>
                <a:gd name="T9" fmla="*/ 11 h 190"/>
                <a:gd name="T10" fmla="*/ 43 w 51"/>
                <a:gd name="T11" fmla="*/ 15 h 190"/>
                <a:gd name="T12" fmla="*/ 43 w 51"/>
                <a:gd name="T13" fmla="*/ 20 h 190"/>
                <a:gd name="T14" fmla="*/ 41 w 51"/>
                <a:gd name="T15" fmla="*/ 20 h 190"/>
                <a:gd name="T16" fmla="*/ 41 w 51"/>
                <a:gd name="T17" fmla="*/ 25 h 190"/>
                <a:gd name="T18" fmla="*/ 36 w 51"/>
                <a:gd name="T19" fmla="*/ 26 h 190"/>
                <a:gd name="T20" fmla="*/ 36 w 51"/>
                <a:gd name="T21" fmla="*/ 28 h 190"/>
                <a:gd name="T22" fmla="*/ 43 w 51"/>
                <a:gd name="T23" fmla="*/ 33 h 190"/>
                <a:gd name="T24" fmla="*/ 49 w 51"/>
                <a:gd name="T25" fmla="*/ 60 h 190"/>
                <a:gd name="T26" fmla="*/ 45 w 51"/>
                <a:gd name="T27" fmla="*/ 68 h 190"/>
                <a:gd name="T28" fmla="*/ 45 w 51"/>
                <a:gd name="T29" fmla="*/ 117 h 190"/>
                <a:gd name="T30" fmla="*/ 39 w 51"/>
                <a:gd name="T31" fmla="*/ 119 h 190"/>
                <a:gd name="T32" fmla="*/ 38 w 51"/>
                <a:gd name="T33" fmla="*/ 128 h 190"/>
                <a:gd name="T34" fmla="*/ 36 w 51"/>
                <a:gd name="T35" fmla="*/ 149 h 190"/>
                <a:gd name="T36" fmla="*/ 36 w 51"/>
                <a:gd name="T37" fmla="*/ 160 h 190"/>
                <a:gd name="T38" fmla="*/ 45 w 51"/>
                <a:gd name="T39" fmla="*/ 167 h 190"/>
                <a:gd name="T40" fmla="*/ 50 w 51"/>
                <a:gd name="T41" fmla="*/ 171 h 190"/>
                <a:gd name="T42" fmla="*/ 50 w 51"/>
                <a:gd name="T43" fmla="*/ 173 h 190"/>
                <a:gd name="T44" fmla="*/ 37 w 51"/>
                <a:gd name="T45" fmla="*/ 169 h 190"/>
                <a:gd name="T46" fmla="*/ 36 w 51"/>
                <a:gd name="T47" fmla="*/ 167 h 190"/>
                <a:gd name="T48" fmla="*/ 34 w 51"/>
                <a:gd name="T49" fmla="*/ 169 h 190"/>
                <a:gd name="T50" fmla="*/ 34 w 51"/>
                <a:gd name="T51" fmla="*/ 169 h 190"/>
                <a:gd name="T52" fmla="*/ 32 w 51"/>
                <a:gd name="T53" fmla="*/ 161 h 190"/>
                <a:gd name="T54" fmla="*/ 30 w 51"/>
                <a:gd name="T55" fmla="*/ 125 h 190"/>
                <a:gd name="T56" fmla="*/ 28 w 51"/>
                <a:gd name="T57" fmla="*/ 125 h 190"/>
                <a:gd name="T58" fmla="*/ 20 w 51"/>
                <a:gd name="T59" fmla="*/ 157 h 190"/>
                <a:gd name="T60" fmla="*/ 20 w 51"/>
                <a:gd name="T61" fmla="*/ 177 h 190"/>
                <a:gd name="T62" fmla="*/ 17 w 51"/>
                <a:gd name="T63" fmla="*/ 187 h 190"/>
                <a:gd name="T64" fmla="*/ 15 w 51"/>
                <a:gd name="T65" fmla="*/ 189 h 190"/>
                <a:gd name="T66" fmla="*/ 14 w 51"/>
                <a:gd name="T67" fmla="*/ 184 h 190"/>
                <a:gd name="T68" fmla="*/ 16 w 51"/>
                <a:gd name="T69" fmla="*/ 178 h 190"/>
                <a:gd name="T70" fmla="*/ 17 w 51"/>
                <a:gd name="T71" fmla="*/ 165 h 190"/>
                <a:gd name="T72" fmla="*/ 17 w 51"/>
                <a:gd name="T73" fmla="*/ 120 h 190"/>
                <a:gd name="T74" fmla="*/ 20 w 51"/>
                <a:gd name="T75" fmla="*/ 76 h 190"/>
                <a:gd name="T76" fmla="*/ 16 w 51"/>
                <a:gd name="T77" fmla="*/ 72 h 190"/>
                <a:gd name="T78" fmla="*/ 16 w 51"/>
                <a:gd name="T79" fmla="*/ 65 h 190"/>
                <a:gd name="T80" fmla="*/ 16 w 51"/>
                <a:gd name="T81" fmla="*/ 53 h 190"/>
                <a:gd name="T82" fmla="*/ 10 w 51"/>
                <a:gd name="T83" fmla="*/ 57 h 190"/>
                <a:gd name="T84" fmla="*/ 16 w 51"/>
                <a:gd name="T85" fmla="*/ 63 h 190"/>
                <a:gd name="T86" fmla="*/ 16 w 51"/>
                <a:gd name="T87" fmla="*/ 70 h 190"/>
                <a:gd name="T88" fmla="*/ 10 w 51"/>
                <a:gd name="T89" fmla="*/ 66 h 190"/>
                <a:gd name="T90" fmla="*/ 8 w 51"/>
                <a:gd name="T91" fmla="*/ 62 h 190"/>
                <a:gd name="T92" fmla="*/ 4 w 51"/>
                <a:gd name="T93" fmla="*/ 63 h 190"/>
                <a:gd name="T94" fmla="*/ 0 w 51"/>
                <a:gd name="T95" fmla="*/ 56 h 190"/>
                <a:gd name="T96" fmla="*/ 0 w 51"/>
                <a:gd name="T97" fmla="*/ 53 h 190"/>
                <a:gd name="T98" fmla="*/ 2 w 51"/>
                <a:gd name="T99" fmla="*/ 52 h 190"/>
                <a:gd name="T100" fmla="*/ 9 w 51"/>
                <a:gd name="T101" fmla="*/ 44 h 190"/>
                <a:gd name="T102" fmla="*/ 16 w 51"/>
                <a:gd name="T103" fmla="*/ 36 h 190"/>
                <a:gd name="T104" fmla="*/ 24 w 51"/>
                <a:gd name="T105" fmla="*/ 29 h 190"/>
                <a:gd name="T106" fmla="*/ 30 w 51"/>
                <a:gd name="T107" fmla="*/ 25 h 190"/>
                <a:gd name="T108" fmla="*/ 30 w 51"/>
                <a:gd name="T109" fmla="*/ 19 h 190"/>
                <a:gd name="T110" fmla="*/ 28 w 51"/>
                <a:gd name="T111" fmla="*/ 16 h 190"/>
                <a:gd name="T112" fmla="*/ 28 w 51"/>
                <a:gd name="T113" fmla="*/ 9 h 190"/>
                <a:gd name="T114" fmla="*/ 26 w 51"/>
                <a:gd name="T115" fmla="*/ 7 h 190"/>
                <a:gd name="T116" fmla="*/ 30 w 51"/>
                <a:gd name="T117" fmla="*/ 2 h 190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51"/>
                <a:gd name="T178" fmla="*/ 0 h 190"/>
                <a:gd name="T179" fmla="*/ 51 w 51"/>
                <a:gd name="T180" fmla="*/ 190 h 190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51" h="190">
                  <a:moveTo>
                    <a:pt x="30" y="2"/>
                  </a:moveTo>
                  <a:lnTo>
                    <a:pt x="41" y="0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9" y="11"/>
                  </a:lnTo>
                  <a:lnTo>
                    <a:pt x="43" y="15"/>
                  </a:lnTo>
                  <a:lnTo>
                    <a:pt x="43" y="20"/>
                  </a:lnTo>
                  <a:lnTo>
                    <a:pt x="41" y="20"/>
                  </a:lnTo>
                  <a:lnTo>
                    <a:pt x="41" y="25"/>
                  </a:lnTo>
                  <a:lnTo>
                    <a:pt x="36" y="26"/>
                  </a:lnTo>
                  <a:lnTo>
                    <a:pt x="36" y="28"/>
                  </a:lnTo>
                  <a:lnTo>
                    <a:pt x="43" y="33"/>
                  </a:lnTo>
                  <a:lnTo>
                    <a:pt x="49" y="60"/>
                  </a:lnTo>
                  <a:lnTo>
                    <a:pt x="45" y="68"/>
                  </a:lnTo>
                  <a:lnTo>
                    <a:pt x="45" y="117"/>
                  </a:lnTo>
                  <a:lnTo>
                    <a:pt x="39" y="119"/>
                  </a:lnTo>
                  <a:lnTo>
                    <a:pt x="38" y="128"/>
                  </a:lnTo>
                  <a:lnTo>
                    <a:pt x="36" y="149"/>
                  </a:lnTo>
                  <a:lnTo>
                    <a:pt x="36" y="160"/>
                  </a:lnTo>
                  <a:lnTo>
                    <a:pt x="45" y="167"/>
                  </a:lnTo>
                  <a:lnTo>
                    <a:pt x="50" y="171"/>
                  </a:lnTo>
                  <a:lnTo>
                    <a:pt x="50" y="173"/>
                  </a:lnTo>
                  <a:lnTo>
                    <a:pt x="37" y="169"/>
                  </a:lnTo>
                  <a:lnTo>
                    <a:pt x="36" y="167"/>
                  </a:lnTo>
                  <a:lnTo>
                    <a:pt x="34" y="169"/>
                  </a:lnTo>
                  <a:lnTo>
                    <a:pt x="32" y="161"/>
                  </a:lnTo>
                  <a:lnTo>
                    <a:pt x="30" y="125"/>
                  </a:lnTo>
                  <a:lnTo>
                    <a:pt x="28" y="125"/>
                  </a:lnTo>
                  <a:lnTo>
                    <a:pt x="20" y="157"/>
                  </a:lnTo>
                  <a:lnTo>
                    <a:pt x="20" y="177"/>
                  </a:lnTo>
                  <a:lnTo>
                    <a:pt x="17" y="187"/>
                  </a:lnTo>
                  <a:lnTo>
                    <a:pt x="15" y="189"/>
                  </a:lnTo>
                  <a:lnTo>
                    <a:pt x="14" y="184"/>
                  </a:lnTo>
                  <a:lnTo>
                    <a:pt x="16" y="178"/>
                  </a:lnTo>
                  <a:lnTo>
                    <a:pt x="17" y="165"/>
                  </a:lnTo>
                  <a:lnTo>
                    <a:pt x="17" y="120"/>
                  </a:lnTo>
                  <a:lnTo>
                    <a:pt x="20" y="76"/>
                  </a:lnTo>
                  <a:lnTo>
                    <a:pt x="16" y="72"/>
                  </a:lnTo>
                  <a:lnTo>
                    <a:pt x="16" y="65"/>
                  </a:lnTo>
                  <a:lnTo>
                    <a:pt x="16" y="53"/>
                  </a:lnTo>
                  <a:lnTo>
                    <a:pt x="10" y="57"/>
                  </a:lnTo>
                  <a:lnTo>
                    <a:pt x="16" y="63"/>
                  </a:lnTo>
                  <a:lnTo>
                    <a:pt x="16" y="70"/>
                  </a:lnTo>
                  <a:lnTo>
                    <a:pt x="10" y="66"/>
                  </a:lnTo>
                  <a:lnTo>
                    <a:pt x="8" y="62"/>
                  </a:lnTo>
                  <a:lnTo>
                    <a:pt x="4" y="63"/>
                  </a:lnTo>
                  <a:lnTo>
                    <a:pt x="0" y="56"/>
                  </a:lnTo>
                  <a:lnTo>
                    <a:pt x="0" y="53"/>
                  </a:lnTo>
                  <a:lnTo>
                    <a:pt x="2" y="52"/>
                  </a:lnTo>
                  <a:lnTo>
                    <a:pt x="9" y="44"/>
                  </a:lnTo>
                  <a:lnTo>
                    <a:pt x="16" y="36"/>
                  </a:lnTo>
                  <a:lnTo>
                    <a:pt x="24" y="29"/>
                  </a:lnTo>
                  <a:lnTo>
                    <a:pt x="30" y="25"/>
                  </a:lnTo>
                  <a:lnTo>
                    <a:pt x="30" y="19"/>
                  </a:lnTo>
                  <a:lnTo>
                    <a:pt x="28" y="16"/>
                  </a:lnTo>
                  <a:lnTo>
                    <a:pt x="28" y="9"/>
                  </a:lnTo>
                  <a:lnTo>
                    <a:pt x="26" y="7"/>
                  </a:lnTo>
                  <a:lnTo>
                    <a:pt x="30" y="2"/>
                  </a:lnTo>
                </a:path>
              </a:pathLst>
            </a:custGeom>
            <a:solidFill>
              <a:srgbClr val="EDA0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6855" name="AutoShape 55"/>
          <p:cNvSpPr>
            <a:spLocks noChangeArrowheads="1"/>
          </p:cNvSpPr>
          <p:nvPr/>
        </p:nvSpPr>
        <p:spPr bwMode="auto">
          <a:xfrm>
            <a:off x="2756694" y="3429000"/>
            <a:ext cx="4724400" cy="457200"/>
          </a:xfrm>
          <a:prstGeom prst="curvedDownArrow">
            <a:avLst>
              <a:gd name="adj1" fmla="val 206667"/>
              <a:gd name="adj2" fmla="val 413333"/>
              <a:gd name="adj3" fmla="val 33333"/>
            </a:avLst>
          </a:prstGeom>
          <a:solidFill>
            <a:srgbClr val="8E0D30"/>
          </a:solidFill>
          <a:ln w="9525">
            <a:solidFill>
              <a:srgbClr val="3A4754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6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  <p:bldP spid="7685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Number Generators</a:t>
            </a:r>
          </a:p>
        </p:txBody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Most researchers rely on </a:t>
            </a:r>
            <a:r>
              <a:rPr lang="en-US" altLang="en-US" b="1">
                <a:solidFill>
                  <a:srgbClr val="141413"/>
                </a:solidFill>
              </a:rPr>
              <a:t>random number generators</a:t>
            </a:r>
            <a:r>
              <a:rPr lang="en-US" altLang="en-US">
                <a:solidFill>
                  <a:srgbClr val="141413"/>
                </a:solidFill>
              </a:rPr>
              <a:t> to automatically generate the random sample.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Random number generators are available in table form, and they are built into most statistical software packages.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875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Importance of Selection</a:t>
            </a:r>
          </a:p>
        </p:txBody>
      </p:sp>
      <p:sp>
        <p:nvSpPr>
          <p:cNvPr id="201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How a sample is selected from a population is of vital importance in statistical inference because the probability of an observed sample will be used to infer the characteristics of the sampled population.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1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Sampling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Stratified random sampling</a:t>
            </a:r>
            <a:r>
              <a:rPr lang="en-US" altLang="en-US" b="1" i="1">
                <a:solidFill>
                  <a:srgbClr val="141413"/>
                </a:solidFill>
              </a:rPr>
              <a:t> </a:t>
            </a:r>
            <a:r>
              <a:rPr lang="en-US" altLang="en-US">
                <a:solidFill>
                  <a:srgbClr val="141413"/>
                </a:solidFill>
              </a:rPr>
              <a:t>used when the experimental units associated with the population can be separated into two or more groups of units.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endParaRPr lang="en-US" altLang="en-US" b="1">
              <a:solidFill>
                <a:srgbClr val="141413"/>
              </a:solidFill>
            </a:endParaRP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Cluster sampling</a:t>
            </a:r>
            <a:r>
              <a:rPr lang="en-US" altLang="en-US">
                <a:solidFill>
                  <a:srgbClr val="141413"/>
                </a:solidFill>
              </a:rPr>
              <a:t> sample natural grouping of experimental units and collect data from all experimental units within each cluster</a:t>
            </a:r>
            <a:endParaRPr lang="en-US" altLang="en-US" b="1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7" grpId="0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Sampling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Systematic sampling</a:t>
            </a:r>
            <a:r>
              <a:rPr lang="en-US" altLang="en-US" b="1" i="1">
                <a:solidFill>
                  <a:srgbClr val="141413"/>
                </a:solidFill>
              </a:rPr>
              <a:t> </a:t>
            </a:r>
            <a:r>
              <a:rPr lang="en-US" altLang="en-US">
                <a:solidFill>
                  <a:srgbClr val="141413"/>
                </a:solidFill>
              </a:rPr>
              <a:t>systematically selecting every </a:t>
            </a:r>
            <a:r>
              <a:rPr lang="en-US" altLang="en-US" i="1">
                <a:solidFill>
                  <a:srgbClr val="141413"/>
                </a:solidFill>
              </a:rPr>
              <a:t>k</a:t>
            </a:r>
            <a:r>
              <a:rPr lang="en-US" altLang="en-US">
                <a:solidFill>
                  <a:srgbClr val="141413"/>
                </a:solidFill>
              </a:rPr>
              <a:t>th experimental unit from a list of all experimental units. 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endParaRPr lang="en-US" altLang="en-US" b="1">
              <a:solidFill>
                <a:srgbClr val="141413"/>
              </a:solidFill>
            </a:endParaRP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Randomized response sampling</a:t>
            </a:r>
            <a:r>
              <a:rPr lang="en-US" altLang="en-US">
                <a:solidFill>
                  <a:srgbClr val="141413"/>
                </a:solidFill>
              </a:rPr>
              <a:t> useful when the questions of a pollster are likely to elicit false answers. </a:t>
            </a:r>
            <a:endParaRPr lang="en-US" altLang="en-US" b="1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7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Nonrandom Sample Errors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47800"/>
            <a:ext cx="8458200" cy="5257800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rgbClr val="141413"/>
                </a:solidFill>
              </a:rPr>
              <a:t>Selection bias</a:t>
            </a:r>
            <a:r>
              <a:rPr lang="en-US" altLang="en-US" sz="2800">
                <a:solidFill>
                  <a:srgbClr val="141413"/>
                </a:solidFill>
              </a:rPr>
              <a:t> results when a subset of the experimental units in the population is excluded so that these units have no chance of being selected for the sample.</a:t>
            </a:r>
            <a:endParaRPr lang="en-US" altLang="en-US" sz="2800">
              <a:solidFill>
                <a:schemeClr val="tx2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chemeClr val="tx2"/>
                </a:solidFill>
              </a:rPr>
              <a:t>Nonresponse bias</a:t>
            </a:r>
            <a:r>
              <a:rPr lang="en-US" altLang="en-US" sz="2800">
                <a:solidFill>
                  <a:schemeClr val="tx2"/>
                </a:solidFill>
              </a:rPr>
              <a:t> </a:t>
            </a:r>
            <a:r>
              <a:rPr lang="en-US" altLang="en-US" sz="2800">
                <a:solidFill>
                  <a:srgbClr val="141413"/>
                </a:solidFill>
              </a:rPr>
              <a:t>results when the researchers conducting a survey or study are unable to obtain data on all experimental units selected for the sample.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chemeClr val="tx2"/>
                </a:solidFill>
              </a:rPr>
              <a:t>Measurement error</a:t>
            </a:r>
            <a:r>
              <a:rPr lang="en-US" altLang="en-US" sz="2800">
                <a:solidFill>
                  <a:schemeClr val="tx2"/>
                </a:solidFill>
              </a:rPr>
              <a:t> </a:t>
            </a:r>
            <a:r>
              <a:rPr lang="en-US" altLang="en-US" sz="2800">
                <a:solidFill>
                  <a:srgbClr val="141413"/>
                </a:solidFill>
              </a:rPr>
              <a:t>refers to inaccuracies in the values of the data recorded. In surveys, the error may be due to ambiguous or leading questions and the interviewer’s effect on the respondent.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Real-World Problem</a:t>
            </a:r>
          </a:p>
        </p:txBody>
      </p:sp>
      <p:pic>
        <p:nvPicPr>
          <p:cNvPr id="40963" name="Picture 104" descr="Screen shot 2010-02-23 at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990600"/>
            <a:ext cx="7105650" cy="530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Statistical</a:t>
            </a:r>
            <a:br>
              <a:rPr lang="en-US" altLang="en-US" b="1"/>
            </a:br>
            <a:r>
              <a:rPr lang="en-US" altLang="en-US" b="1"/>
              <a:t>Computer Packages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5425" cy="4525963"/>
          </a:xfrm>
          <a:noFill/>
        </p:spPr>
        <p:txBody>
          <a:bodyPr lIns="90488" tIns="44450" rIns="90488" bIns="44450"/>
          <a:lstStyle/>
          <a:p>
            <a:pPr marL="533400" indent="-533400" eaLnBrk="1" hangingPunct="1">
              <a:buClr>
                <a:srgbClr val="8E0D30"/>
              </a:buClr>
              <a:buFontTx/>
              <a:buAutoNum type="arabicPeriod"/>
            </a:pPr>
            <a:r>
              <a:rPr lang="en-US" altLang="en-US" sz="2800" dirty="0"/>
              <a:t>Typical Software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SPSS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MINITAB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Excel</a:t>
            </a:r>
          </a:p>
          <a:p>
            <a:pPr marL="533400" indent="-533400" eaLnBrk="1" hangingPunct="1">
              <a:spcBef>
                <a:spcPct val="60000"/>
              </a:spcBef>
              <a:buClr>
                <a:srgbClr val="8E0D30"/>
              </a:buClr>
              <a:buFontTx/>
              <a:buAutoNum type="arabicPeriod"/>
            </a:pPr>
            <a:r>
              <a:rPr lang="en-US" altLang="en-US" sz="2800" dirty="0"/>
              <a:t>Need Statistical  Understanding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Assumptions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Limitations </a:t>
            </a:r>
          </a:p>
        </p:txBody>
      </p:sp>
      <p:grpSp>
        <p:nvGrpSpPr>
          <p:cNvPr id="41988" name="Group 4"/>
          <p:cNvGrpSpPr>
            <a:grpSpLocks/>
          </p:cNvGrpSpPr>
          <p:nvPr/>
        </p:nvGrpSpPr>
        <p:grpSpPr bwMode="auto">
          <a:xfrm>
            <a:off x="4929188" y="2138363"/>
            <a:ext cx="2673350" cy="3692525"/>
            <a:chOff x="3105" y="1347"/>
            <a:chExt cx="1684" cy="2326"/>
          </a:xfrm>
        </p:grpSpPr>
        <p:grpSp>
          <p:nvGrpSpPr>
            <p:cNvPr id="42025" name="Group 5"/>
            <p:cNvGrpSpPr>
              <a:grpSpLocks/>
            </p:cNvGrpSpPr>
            <p:nvPr/>
          </p:nvGrpSpPr>
          <p:grpSpPr bwMode="auto">
            <a:xfrm>
              <a:off x="3105" y="3149"/>
              <a:ext cx="219" cy="524"/>
              <a:chOff x="3105" y="3149"/>
              <a:chExt cx="219" cy="524"/>
            </a:xfrm>
          </p:grpSpPr>
          <p:sp>
            <p:nvSpPr>
              <p:cNvPr id="42081" name="Freeform 6"/>
              <p:cNvSpPr>
                <a:spLocks/>
              </p:cNvSpPr>
              <p:nvPr/>
            </p:nvSpPr>
            <p:spPr bwMode="auto">
              <a:xfrm>
                <a:off x="3105" y="3149"/>
                <a:ext cx="219" cy="524"/>
              </a:xfrm>
              <a:custGeom>
                <a:avLst/>
                <a:gdLst>
                  <a:gd name="T0" fmla="*/ 102 w 219"/>
                  <a:gd name="T1" fmla="*/ 0 h 524"/>
                  <a:gd name="T2" fmla="*/ 75 w 219"/>
                  <a:gd name="T3" fmla="*/ 84 h 524"/>
                  <a:gd name="T4" fmla="*/ 55 w 219"/>
                  <a:gd name="T5" fmla="*/ 133 h 524"/>
                  <a:gd name="T6" fmla="*/ 21 w 219"/>
                  <a:gd name="T7" fmla="*/ 197 h 524"/>
                  <a:gd name="T8" fmla="*/ 6 w 219"/>
                  <a:gd name="T9" fmla="*/ 217 h 524"/>
                  <a:gd name="T10" fmla="*/ 1 w 219"/>
                  <a:gd name="T11" fmla="*/ 236 h 524"/>
                  <a:gd name="T12" fmla="*/ 0 w 219"/>
                  <a:gd name="T13" fmla="*/ 254 h 524"/>
                  <a:gd name="T14" fmla="*/ 9 w 219"/>
                  <a:gd name="T15" fmla="*/ 277 h 524"/>
                  <a:gd name="T16" fmla="*/ 9 w 219"/>
                  <a:gd name="T17" fmla="*/ 332 h 524"/>
                  <a:gd name="T18" fmla="*/ 4 w 219"/>
                  <a:gd name="T19" fmla="*/ 364 h 524"/>
                  <a:gd name="T20" fmla="*/ 4 w 219"/>
                  <a:gd name="T21" fmla="*/ 384 h 524"/>
                  <a:gd name="T22" fmla="*/ 16 w 219"/>
                  <a:gd name="T23" fmla="*/ 407 h 524"/>
                  <a:gd name="T24" fmla="*/ 34 w 219"/>
                  <a:gd name="T25" fmla="*/ 452 h 524"/>
                  <a:gd name="T26" fmla="*/ 35 w 219"/>
                  <a:gd name="T27" fmla="*/ 477 h 524"/>
                  <a:gd name="T28" fmla="*/ 45 w 219"/>
                  <a:gd name="T29" fmla="*/ 513 h 524"/>
                  <a:gd name="T30" fmla="*/ 55 w 219"/>
                  <a:gd name="T31" fmla="*/ 523 h 524"/>
                  <a:gd name="T32" fmla="*/ 66 w 219"/>
                  <a:gd name="T33" fmla="*/ 518 h 524"/>
                  <a:gd name="T34" fmla="*/ 78 w 219"/>
                  <a:gd name="T35" fmla="*/ 523 h 524"/>
                  <a:gd name="T36" fmla="*/ 89 w 219"/>
                  <a:gd name="T37" fmla="*/ 517 h 524"/>
                  <a:gd name="T38" fmla="*/ 97 w 219"/>
                  <a:gd name="T39" fmla="*/ 501 h 524"/>
                  <a:gd name="T40" fmla="*/ 107 w 219"/>
                  <a:gd name="T41" fmla="*/ 491 h 524"/>
                  <a:gd name="T42" fmla="*/ 112 w 219"/>
                  <a:gd name="T43" fmla="*/ 474 h 524"/>
                  <a:gd name="T44" fmla="*/ 109 w 219"/>
                  <a:gd name="T45" fmla="*/ 456 h 524"/>
                  <a:gd name="T46" fmla="*/ 119 w 219"/>
                  <a:gd name="T47" fmla="*/ 462 h 524"/>
                  <a:gd name="T48" fmla="*/ 127 w 219"/>
                  <a:gd name="T49" fmla="*/ 453 h 524"/>
                  <a:gd name="T50" fmla="*/ 134 w 219"/>
                  <a:gd name="T51" fmla="*/ 433 h 524"/>
                  <a:gd name="T52" fmla="*/ 141 w 219"/>
                  <a:gd name="T53" fmla="*/ 423 h 524"/>
                  <a:gd name="T54" fmla="*/ 141 w 219"/>
                  <a:gd name="T55" fmla="*/ 409 h 524"/>
                  <a:gd name="T56" fmla="*/ 126 w 219"/>
                  <a:gd name="T57" fmla="*/ 388 h 524"/>
                  <a:gd name="T58" fmla="*/ 136 w 219"/>
                  <a:gd name="T59" fmla="*/ 354 h 524"/>
                  <a:gd name="T60" fmla="*/ 169 w 219"/>
                  <a:gd name="T61" fmla="*/ 310 h 524"/>
                  <a:gd name="T62" fmla="*/ 207 w 219"/>
                  <a:gd name="T63" fmla="*/ 189 h 524"/>
                  <a:gd name="T64" fmla="*/ 212 w 219"/>
                  <a:gd name="T65" fmla="*/ 81 h 524"/>
                  <a:gd name="T66" fmla="*/ 218 w 219"/>
                  <a:gd name="T67" fmla="*/ 13 h 524"/>
                  <a:gd name="T68" fmla="*/ 102 w 219"/>
                  <a:gd name="T69" fmla="*/ 0 h 524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219"/>
                  <a:gd name="T106" fmla="*/ 0 h 524"/>
                  <a:gd name="T107" fmla="*/ 219 w 219"/>
                  <a:gd name="T108" fmla="*/ 524 h 524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219" h="524">
                    <a:moveTo>
                      <a:pt x="102" y="0"/>
                    </a:moveTo>
                    <a:lnTo>
                      <a:pt x="75" y="84"/>
                    </a:lnTo>
                    <a:lnTo>
                      <a:pt x="55" y="133"/>
                    </a:lnTo>
                    <a:lnTo>
                      <a:pt x="21" y="197"/>
                    </a:lnTo>
                    <a:lnTo>
                      <a:pt x="6" y="217"/>
                    </a:lnTo>
                    <a:lnTo>
                      <a:pt x="1" y="236"/>
                    </a:lnTo>
                    <a:lnTo>
                      <a:pt x="0" y="254"/>
                    </a:lnTo>
                    <a:lnTo>
                      <a:pt x="9" y="277"/>
                    </a:lnTo>
                    <a:lnTo>
                      <a:pt x="9" y="332"/>
                    </a:lnTo>
                    <a:lnTo>
                      <a:pt x="4" y="364"/>
                    </a:lnTo>
                    <a:lnTo>
                      <a:pt x="4" y="384"/>
                    </a:lnTo>
                    <a:lnTo>
                      <a:pt x="16" y="407"/>
                    </a:lnTo>
                    <a:lnTo>
                      <a:pt x="34" y="452"/>
                    </a:lnTo>
                    <a:lnTo>
                      <a:pt x="35" y="477"/>
                    </a:lnTo>
                    <a:lnTo>
                      <a:pt x="45" y="513"/>
                    </a:lnTo>
                    <a:lnTo>
                      <a:pt x="55" y="523"/>
                    </a:lnTo>
                    <a:lnTo>
                      <a:pt x="66" y="518"/>
                    </a:lnTo>
                    <a:lnTo>
                      <a:pt x="78" y="523"/>
                    </a:lnTo>
                    <a:lnTo>
                      <a:pt x="89" y="517"/>
                    </a:lnTo>
                    <a:lnTo>
                      <a:pt x="97" y="501"/>
                    </a:lnTo>
                    <a:lnTo>
                      <a:pt x="107" y="491"/>
                    </a:lnTo>
                    <a:lnTo>
                      <a:pt x="112" y="474"/>
                    </a:lnTo>
                    <a:lnTo>
                      <a:pt x="109" y="456"/>
                    </a:lnTo>
                    <a:lnTo>
                      <a:pt x="119" y="462"/>
                    </a:lnTo>
                    <a:lnTo>
                      <a:pt x="127" y="453"/>
                    </a:lnTo>
                    <a:lnTo>
                      <a:pt x="134" y="433"/>
                    </a:lnTo>
                    <a:lnTo>
                      <a:pt x="141" y="423"/>
                    </a:lnTo>
                    <a:lnTo>
                      <a:pt x="141" y="409"/>
                    </a:lnTo>
                    <a:lnTo>
                      <a:pt x="126" y="388"/>
                    </a:lnTo>
                    <a:lnTo>
                      <a:pt x="136" y="354"/>
                    </a:lnTo>
                    <a:lnTo>
                      <a:pt x="169" y="310"/>
                    </a:lnTo>
                    <a:lnTo>
                      <a:pt x="207" y="189"/>
                    </a:lnTo>
                    <a:lnTo>
                      <a:pt x="212" y="81"/>
                    </a:lnTo>
                    <a:lnTo>
                      <a:pt x="218" y="13"/>
                    </a:lnTo>
                    <a:lnTo>
                      <a:pt x="102" y="0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2" name="Freeform 7"/>
              <p:cNvSpPr>
                <a:spLocks/>
              </p:cNvSpPr>
              <p:nvPr/>
            </p:nvSpPr>
            <p:spPr bwMode="auto">
              <a:xfrm>
                <a:off x="3138" y="3402"/>
                <a:ext cx="74" cy="263"/>
              </a:xfrm>
              <a:custGeom>
                <a:avLst/>
                <a:gdLst>
                  <a:gd name="T0" fmla="*/ 31 w 74"/>
                  <a:gd name="T1" fmla="*/ 0 h 263"/>
                  <a:gd name="T2" fmla="*/ 34 w 74"/>
                  <a:gd name="T3" fmla="*/ 19 h 263"/>
                  <a:gd name="T4" fmla="*/ 41 w 74"/>
                  <a:gd name="T5" fmla="*/ 36 h 263"/>
                  <a:gd name="T6" fmla="*/ 34 w 74"/>
                  <a:gd name="T7" fmla="*/ 79 h 263"/>
                  <a:gd name="T8" fmla="*/ 27 w 74"/>
                  <a:gd name="T9" fmla="*/ 103 h 263"/>
                  <a:gd name="T10" fmla="*/ 30 w 74"/>
                  <a:gd name="T11" fmla="*/ 127 h 263"/>
                  <a:gd name="T12" fmla="*/ 36 w 74"/>
                  <a:gd name="T13" fmla="*/ 141 h 263"/>
                  <a:gd name="T14" fmla="*/ 43 w 74"/>
                  <a:gd name="T15" fmla="*/ 160 h 263"/>
                  <a:gd name="T16" fmla="*/ 43 w 74"/>
                  <a:gd name="T17" fmla="*/ 180 h 263"/>
                  <a:gd name="T18" fmla="*/ 52 w 74"/>
                  <a:gd name="T19" fmla="*/ 198 h 263"/>
                  <a:gd name="T20" fmla="*/ 70 w 74"/>
                  <a:gd name="T21" fmla="*/ 199 h 263"/>
                  <a:gd name="T22" fmla="*/ 73 w 74"/>
                  <a:gd name="T23" fmla="*/ 226 h 263"/>
                  <a:gd name="T24" fmla="*/ 61 w 74"/>
                  <a:gd name="T25" fmla="*/ 240 h 263"/>
                  <a:gd name="T26" fmla="*/ 45 w 74"/>
                  <a:gd name="T27" fmla="*/ 262 h 263"/>
                  <a:gd name="T28" fmla="*/ 34 w 74"/>
                  <a:gd name="T29" fmla="*/ 259 h 263"/>
                  <a:gd name="T30" fmla="*/ 23 w 74"/>
                  <a:gd name="T31" fmla="*/ 258 h 263"/>
                  <a:gd name="T32" fmla="*/ 30 w 74"/>
                  <a:gd name="T33" fmla="*/ 219 h 263"/>
                  <a:gd name="T34" fmla="*/ 30 w 74"/>
                  <a:gd name="T35" fmla="*/ 197 h 263"/>
                  <a:gd name="T36" fmla="*/ 18 w 74"/>
                  <a:gd name="T37" fmla="*/ 189 h 263"/>
                  <a:gd name="T38" fmla="*/ 27 w 74"/>
                  <a:gd name="T39" fmla="*/ 188 h 263"/>
                  <a:gd name="T40" fmla="*/ 20 w 74"/>
                  <a:gd name="T41" fmla="*/ 155 h 263"/>
                  <a:gd name="T42" fmla="*/ 6 w 74"/>
                  <a:gd name="T43" fmla="*/ 142 h 263"/>
                  <a:gd name="T44" fmla="*/ 14 w 74"/>
                  <a:gd name="T45" fmla="*/ 136 h 263"/>
                  <a:gd name="T46" fmla="*/ 0 w 74"/>
                  <a:gd name="T47" fmla="*/ 122 h 263"/>
                  <a:gd name="T48" fmla="*/ 7 w 74"/>
                  <a:gd name="T49" fmla="*/ 123 h 263"/>
                  <a:gd name="T50" fmla="*/ 16 w 74"/>
                  <a:gd name="T51" fmla="*/ 91 h 263"/>
                  <a:gd name="T52" fmla="*/ 25 w 74"/>
                  <a:gd name="T53" fmla="*/ 58 h 263"/>
                  <a:gd name="T54" fmla="*/ 14 w 74"/>
                  <a:gd name="T55" fmla="*/ 49 h 263"/>
                  <a:gd name="T56" fmla="*/ 25 w 74"/>
                  <a:gd name="T57" fmla="*/ 51 h 263"/>
                  <a:gd name="T58" fmla="*/ 31 w 74"/>
                  <a:gd name="T59" fmla="*/ 0 h 26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74"/>
                  <a:gd name="T91" fmla="*/ 0 h 263"/>
                  <a:gd name="T92" fmla="*/ 74 w 74"/>
                  <a:gd name="T93" fmla="*/ 263 h 26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74" h="263">
                    <a:moveTo>
                      <a:pt x="31" y="0"/>
                    </a:moveTo>
                    <a:lnTo>
                      <a:pt x="34" y="19"/>
                    </a:lnTo>
                    <a:lnTo>
                      <a:pt x="41" y="36"/>
                    </a:lnTo>
                    <a:lnTo>
                      <a:pt x="34" y="79"/>
                    </a:lnTo>
                    <a:lnTo>
                      <a:pt x="27" y="103"/>
                    </a:lnTo>
                    <a:lnTo>
                      <a:pt x="30" y="127"/>
                    </a:lnTo>
                    <a:lnTo>
                      <a:pt x="36" y="141"/>
                    </a:lnTo>
                    <a:lnTo>
                      <a:pt x="43" y="160"/>
                    </a:lnTo>
                    <a:lnTo>
                      <a:pt x="43" y="180"/>
                    </a:lnTo>
                    <a:lnTo>
                      <a:pt x="52" y="198"/>
                    </a:lnTo>
                    <a:lnTo>
                      <a:pt x="70" y="199"/>
                    </a:lnTo>
                    <a:lnTo>
                      <a:pt x="73" y="226"/>
                    </a:lnTo>
                    <a:lnTo>
                      <a:pt x="61" y="240"/>
                    </a:lnTo>
                    <a:lnTo>
                      <a:pt x="45" y="262"/>
                    </a:lnTo>
                    <a:lnTo>
                      <a:pt x="34" y="259"/>
                    </a:lnTo>
                    <a:lnTo>
                      <a:pt x="23" y="258"/>
                    </a:lnTo>
                    <a:lnTo>
                      <a:pt x="30" y="219"/>
                    </a:lnTo>
                    <a:lnTo>
                      <a:pt x="30" y="197"/>
                    </a:lnTo>
                    <a:lnTo>
                      <a:pt x="18" y="189"/>
                    </a:lnTo>
                    <a:lnTo>
                      <a:pt x="27" y="188"/>
                    </a:lnTo>
                    <a:lnTo>
                      <a:pt x="20" y="155"/>
                    </a:lnTo>
                    <a:lnTo>
                      <a:pt x="6" y="142"/>
                    </a:lnTo>
                    <a:lnTo>
                      <a:pt x="14" y="136"/>
                    </a:lnTo>
                    <a:lnTo>
                      <a:pt x="0" y="122"/>
                    </a:lnTo>
                    <a:lnTo>
                      <a:pt x="7" y="123"/>
                    </a:lnTo>
                    <a:lnTo>
                      <a:pt x="16" y="91"/>
                    </a:lnTo>
                    <a:lnTo>
                      <a:pt x="25" y="58"/>
                    </a:lnTo>
                    <a:lnTo>
                      <a:pt x="14" y="49"/>
                    </a:lnTo>
                    <a:lnTo>
                      <a:pt x="25" y="51"/>
                    </a:lnTo>
                    <a:lnTo>
                      <a:pt x="31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3" name="Freeform 8"/>
              <p:cNvSpPr>
                <a:spLocks/>
              </p:cNvSpPr>
              <p:nvPr/>
            </p:nvSpPr>
            <p:spPr bwMode="auto">
              <a:xfrm>
                <a:off x="3227" y="3188"/>
                <a:ext cx="90" cy="335"/>
              </a:xfrm>
              <a:custGeom>
                <a:avLst/>
                <a:gdLst>
                  <a:gd name="T0" fmla="*/ 2 w 90"/>
                  <a:gd name="T1" fmla="*/ 334 h 335"/>
                  <a:gd name="T2" fmla="*/ 0 w 90"/>
                  <a:gd name="T3" fmla="*/ 307 h 335"/>
                  <a:gd name="T4" fmla="*/ 11 w 90"/>
                  <a:gd name="T5" fmla="*/ 274 h 335"/>
                  <a:gd name="T6" fmla="*/ 38 w 90"/>
                  <a:gd name="T7" fmla="*/ 233 h 335"/>
                  <a:gd name="T8" fmla="*/ 45 w 90"/>
                  <a:gd name="T9" fmla="*/ 197 h 335"/>
                  <a:gd name="T10" fmla="*/ 43 w 90"/>
                  <a:gd name="T11" fmla="*/ 163 h 335"/>
                  <a:gd name="T12" fmla="*/ 30 w 90"/>
                  <a:gd name="T13" fmla="*/ 137 h 335"/>
                  <a:gd name="T14" fmla="*/ 7 w 90"/>
                  <a:gd name="T15" fmla="*/ 118 h 335"/>
                  <a:gd name="T16" fmla="*/ 30 w 90"/>
                  <a:gd name="T17" fmla="*/ 129 h 335"/>
                  <a:gd name="T18" fmla="*/ 23 w 90"/>
                  <a:gd name="T19" fmla="*/ 106 h 335"/>
                  <a:gd name="T20" fmla="*/ 37 w 90"/>
                  <a:gd name="T21" fmla="*/ 117 h 335"/>
                  <a:gd name="T22" fmla="*/ 29 w 90"/>
                  <a:gd name="T23" fmla="*/ 75 h 335"/>
                  <a:gd name="T24" fmla="*/ 46 w 90"/>
                  <a:gd name="T25" fmla="*/ 2 h 335"/>
                  <a:gd name="T26" fmla="*/ 89 w 90"/>
                  <a:gd name="T27" fmla="*/ 0 h 335"/>
                  <a:gd name="T28" fmla="*/ 85 w 90"/>
                  <a:gd name="T29" fmla="*/ 48 h 335"/>
                  <a:gd name="T30" fmla="*/ 80 w 90"/>
                  <a:gd name="T31" fmla="*/ 149 h 335"/>
                  <a:gd name="T32" fmla="*/ 49 w 90"/>
                  <a:gd name="T33" fmla="*/ 259 h 335"/>
                  <a:gd name="T34" fmla="*/ 35 w 90"/>
                  <a:gd name="T35" fmla="*/ 281 h 335"/>
                  <a:gd name="T36" fmla="*/ 18 w 90"/>
                  <a:gd name="T37" fmla="*/ 307 h 335"/>
                  <a:gd name="T38" fmla="*/ 2 w 90"/>
                  <a:gd name="T39" fmla="*/ 334 h 335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90"/>
                  <a:gd name="T61" fmla="*/ 0 h 335"/>
                  <a:gd name="T62" fmla="*/ 90 w 90"/>
                  <a:gd name="T63" fmla="*/ 335 h 335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90" h="335">
                    <a:moveTo>
                      <a:pt x="2" y="334"/>
                    </a:moveTo>
                    <a:lnTo>
                      <a:pt x="0" y="307"/>
                    </a:lnTo>
                    <a:lnTo>
                      <a:pt x="11" y="274"/>
                    </a:lnTo>
                    <a:lnTo>
                      <a:pt x="38" y="233"/>
                    </a:lnTo>
                    <a:lnTo>
                      <a:pt x="45" y="197"/>
                    </a:lnTo>
                    <a:lnTo>
                      <a:pt x="43" y="163"/>
                    </a:lnTo>
                    <a:lnTo>
                      <a:pt x="30" y="137"/>
                    </a:lnTo>
                    <a:lnTo>
                      <a:pt x="7" y="118"/>
                    </a:lnTo>
                    <a:lnTo>
                      <a:pt x="30" y="129"/>
                    </a:lnTo>
                    <a:lnTo>
                      <a:pt x="23" y="106"/>
                    </a:lnTo>
                    <a:lnTo>
                      <a:pt x="37" y="117"/>
                    </a:lnTo>
                    <a:lnTo>
                      <a:pt x="29" y="75"/>
                    </a:lnTo>
                    <a:lnTo>
                      <a:pt x="46" y="2"/>
                    </a:lnTo>
                    <a:lnTo>
                      <a:pt x="89" y="0"/>
                    </a:lnTo>
                    <a:lnTo>
                      <a:pt x="85" y="48"/>
                    </a:lnTo>
                    <a:lnTo>
                      <a:pt x="80" y="149"/>
                    </a:lnTo>
                    <a:lnTo>
                      <a:pt x="49" y="259"/>
                    </a:lnTo>
                    <a:lnTo>
                      <a:pt x="35" y="281"/>
                    </a:lnTo>
                    <a:lnTo>
                      <a:pt x="18" y="307"/>
                    </a:lnTo>
                    <a:lnTo>
                      <a:pt x="2" y="33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4" name="Freeform 9"/>
              <p:cNvSpPr>
                <a:spLocks/>
              </p:cNvSpPr>
              <p:nvPr/>
            </p:nvSpPr>
            <p:spPr bwMode="auto">
              <a:xfrm>
                <a:off x="3190" y="3555"/>
                <a:ext cx="24" cy="9"/>
              </a:xfrm>
              <a:custGeom>
                <a:avLst/>
                <a:gdLst>
                  <a:gd name="T0" fmla="*/ 0 w 24"/>
                  <a:gd name="T1" fmla="*/ 5 h 9"/>
                  <a:gd name="T2" fmla="*/ 3 w 24"/>
                  <a:gd name="T3" fmla="*/ 1 h 9"/>
                  <a:gd name="T4" fmla="*/ 15 w 24"/>
                  <a:gd name="T5" fmla="*/ 0 h 9"/>
                  <a:gd name="T6" fmla="*/ 21 w 24"/>
                  <a:gd name="T7" fmla="*/ 3 h 9"/>
                  <a:gd name="T8" fmla="*/ 23 w 24"/>
                  <a:gd name="T9" fmla="*/ 8 h 9"/>
                  <a:gd name="T10" fmla="*/ 15 w 24"/>
                  <a:gd name="T11" fmla="*/ 4 h 9"/>
                  <a:gd name="T12" fmla="*/ 0 w 24"/>
                  <a:gd name="T13" fmla="*/ 5 h 9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4"/>
                  <a:gd name="T22" fmla="*/ 0 h 9"/>
                  <a:gd name="T23" fmla="*/ 24 w 24"/>
                  <a:gd name="T24" fmla="*/ 9 h 9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4" h="9">
                    <a:moveTo>
                      <a:pt x="0" y="5"/>
                    </a:moveTo>
                    <a:lnTo>
                      <a:pt x="3" y="1"/>
                    </a:lnTo>
                    <a:lnTo>
                      <a:pt x="15" y="0"/>
                    </a:lnTo>
                    <a:lnTo>
                      <a:pt x="21" y="3"/>
                    </a:lnTo>
                    <a:lnTo>
                      <a:pt x="23" y="8"/>
                    </a:lnTo>
                    <a:lnTo>
                      <a:pt x="15" y="4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5" name="Freeform 10"/>
              <p:cNvSpPr>
                <a:spLocks/>
              </p:cNvSpPr>
              <p:nvPr/>
            </p:nvSpPr>
            <p:spPr bwMode="auto">
              <a:xfrm>
                <a:off x="3216" y="3541"/>
                <a:ext cx="26" cy="62"/>
              </a:xfrm>
              <a:custGeom>
                <a:avLst/>
                <a:gdLst>
                  <a:gd name="T0" fmla="*/ 12 w 26"/>
                  <a:gd name="T1" fmla="*/ 0 h 62"/>
                  <a:gd name="T2" fmla="*/ 12 w 26"/>
                  <a:gd name="T3" fmla="*/ 16 h 62"/>
                  <a:gd name="T4" fmla="*/ 11 w 26"/>
                  <a:gd name="T5" fmla="*/ 39 h 62"/>
                  <a:gd name="T6" fmla="*/ 0 w 26"/>
                  <a:gd name="T7" fmla="*/ 57 h 62"/>
                  <a:gd name="T8" fmla="*/ 6 w 26"/>
                  <a:gd name="T9" fmla="*/ 61 h 62"/>
                  <a:gd name="T10" fmla="*/ 10 w 26"/>
                  <a:gd name="T11" fmla="*/ 59 h 62"/>
                  <a:gd name="T12" fmla="*/ 13 w 26"/>
                  <a:gd name="T13" fmla="*/ 53 h 62"/>
                  <a:gd name="T14" fmla="*/ 16 w 26"/>
                  <a:gd name="T15" fmla="*/ 45 h 62"/>
                  <a:gd name="T16" fmla="*/ 16 w 26"/>
                  <a:gd name="T17" fmla="*/ 41 h 62"/>
                  <a:gd name="T18" fmla="*/ 22 w 26"/>
                  <a:gd name="T19" fmla="*/ 33 h 62"/>
                  <a:gd name="T20" fmla="*/ 24 w 26"/>
                  <a:gd name="T21" fmla="*/ 28 h 62"/>
                  <a:gd name="T22" fmla="*/ 25 w 26"/>
                  <a:gd name="T23" fmla="*/ 19 h 62"/>
                  <a:gd name="T24" fmla="*/ 12 w 26"/>
                  <a:gd name="T25" fmla="*/ 0 h 6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26"/>
                  <a:gd name="T40" fmla="*/ 0 h 62"/>
                  <a:gd name="T41" fmla="*/ 26 w 26"/>
                  <a:gd name="T42" fmla="*/ 62 h 6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26" h="62">
                    <a:moveTo>
                      <a:pt x="12" y="0"/>
                    </a:moveTo>
                    <a:lnTo>
                      <a:pt x="12" y="16"/>
                    </a:lnTo>
                    <a:lnTo>
                      <a:pt x="11" y="39"/>
                    </a:lnTo>
                    <a:lnTo>
                      <a:pt x="0" y="57"/>
                    </a:lnTo>
                    <a:lnTo>
                      <a:pt x="6" y="61"/>
                    </a:lnTo>
                    <a:lnTo>
                      <a:pt x="10" y="59"/>
                    </a:lnTo>
                    <a:lnTo>
                      <a:pt x="13" y="53"/>
                    </a:lnTo>
                    <a:lnTo>
                      <a:pt x="16" y="45"/>
                    </a:lnTo>
                    <a:lnTo>
                      <a:pt x="16" y="41"/>
                    </a:lnTo>
                    <a:lnTo>
                      <a:pt x="22" y="33"/>
                    </a:lnTo>
                    <a:lnTo>
                      <a:pt x="24" y="28"/>
                    </a:lnTo>
                    <a:lnTo>
                      <a:pt x="25" y="19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26" name="Group 11"/>
            <p:cNvGrpSpPr>
              <a:grpSpLocks/>
            </p:cNvGrpSpPr>
            <p:nvPr/>
          </p:nvGrpSpPr>
          <p:grpSpPr bwMode="auto">
            <a:xfrm>
              <a:off x="3166" y="1889"/>
              <a:ext cx="1623" cy="1584"/>
              <a:chOff x="3166" y="1889"/>
              <a:chExt cx="1623" cy="1584"/>
            </a:xfrm>
          </p:grpSpPr>
          <p:grpSp>
            <p:nvGrpSpPr>
              <p:cNvPr id="42060" name="Group 12"/>
              <p:cNvGrpSpPr>
                <a:grpSpLocks/>
              </p:cNvGrpSpPr>
              <p:nvPr/>
            </p:nvGrpSpPr>
            <p:grpSpPr bwMode="auto">
              <a:xfrm>
                <a:off x="3274" y="2889"/>
                <a:ext cx="839" cy="584"/>
                <a:chOff x="3274" y="2889"/>
                <a:chExt cx="839" cy="584"/>
              </a:xfrm>
            </p:grpSpPr>
            <p:sp>
              <p:nvSpPr>
                <p:cNvPr id="42078" name="Freeform 13"/>
                <p:cNvSpPr>
                  <a:spLocks/>
                </p:cNvSpPr>
                <p:nvPr/>
              </p:nvSpPr>
              <p:spPr bwMode="auto">
                <a:xfrm>
                  <a:off x="3274" y="2889"/>
                  <a:ext cx="839" cy="584"/>
                </a:xfrm>
                <a:custGeom>
                  <a:avLst/>
                  <a:gdLst>
                    <a:gd name="T0" fmla="*/ 117 w 839"/>
                    <a:gd name="T1" fmla="*/ 34 h 584"/>
                    <a:gd name="T2" fmla="*/ 83 w 839"/>
                    <a:gd name="T3" fmla="*/ 225 h 584"/>
                    <a:gd name="T4" fmla="*/ 34 w 839"/>
                    <a:gd name="T5" fmla="*/ 367 h 584"/>
                    <a:gd name="T6" fmla="*/ 0 w 839"/>
                    <a:gd name="T7" fmla="*/ 583 h 584"/>
                    <a:gd name="T8" fmla="*/ 804 w 839"/>
                    <a:gd name="T9" fmla="*/ 583 h 584"/>
                    <a:gd name="T10" fmla="*/ 838 w 839"/>
                    <a:gd name="T11" fmla="*/ 338 h 584"/>
                    <a:gd name="T12" fmla="*/ 838 w 839"/>
                    <a:gd name="T13" fmla="*/ 157 h 584"/>
                    <a:gd name="T14" fmla="*/ 813 w 839"/>
                    <a:gd name="T15" fmla="*/ 0 h 584"/>
                    <a:gd name="T16" fmla="*/ 117 w 839"/>
                    <a:gd name="T17" fmla="*/ 34 h 58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839"/>
                    <a:gd name="T28" fmla="*/ 0 h 584"/>
                    <a:gd name="T29" fmla="*/ 839 w 839"/>
                    <a:gd name="T30" fmla="*/ 584 h 584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839" h="584">
                      <a:moveTo>
                        <a:pt x="117" y="34"/>
                      </a:moveTo>
                      <a:lnTo>
                        <a:pt x="83" y="225"/>
                      </a:lnTo>
                      <a:lnTo>
                        <a:pt x="34" y="367"/>
                      </a:lnTo>
                      <a:lnTo>
                        <a:pt x="0" y="583"/>
                      </a:lnTo>
                      <a:lnTo>
                        <a:pt x="804" y="583"/>
                      </a:lnTo>
                      <a:lnTo>
                        <a:pt x="838" y="338"/>
                      </a:lnTo>
                      <a:lnTo>
                        <a:pt x="838" y="157"/>
                      </a:lnTo>
                      <a:lnTo>
                        <a:pt x="813" y="0"/>
                      </a:lnTo>
                      <a:lnTo>
                        <a:pt x="117" y="34"/>
                      </a:lnTo>
                    </a:path>
                  </a:pathLst>
                </a:custGeom>
                <a:solidFill>
                  <a:srgbClr val="201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79" name="Freeform 14"/>
                <p:cNvSpPr>
                  <a:spLocks/>
                </p:cNvSpPr>
                <p:nvPr/>
              </p:nvSpPr>
              <p:spPr bwMode="auto">
                <a:xfrm>
                  <a:off x="3283" y="2941"/>
                  <a:ext cx="801" cy="519"/>
                </a:xfrm>
                <a:custGeom>
                  <a:avLst/>
                  <a:gdLst>
                    <a:gd name="T0" fmla="*/ 124 w 801"/>
                    <a:gd name="T1" fmla="*/ 15 h 519"/>
                    <a:gd name="T2" fmla="*/ 185 w 801"/>
                    <a:gd name="T3" fmla="*/ 48 h 519"/>
                    <a:gd name="T4" fmla="*/ 175 w 801"/>
                    <a:gd name="T5" fmla="*/ 90 h 519"/>
                    <a:gd name="T6" fmla="*/ 190 w 801"/>
                    <a:gd name="T7" fmla="*/ 99 h 519"/>
                    <a:gd name="T8" fmla="*/ 206 w 801"/>
                    <a:gd name="T9" fmla="*/ 55 h 519"/>
                    <a:gd name="T10" fmla="*/ 262 w 801"/>
                    <a:gd name="T11" fmla="*/ 72 h 519"/>
                    <a:gd name="T12" fmla="*/ 350 w 801"/>
                    <a:gd name="T13" fmla="*/ 80 h 519"/>
                    <a:gd name="T14" fmla="*/ 418 w 801"/>
                    <a:gd name="T15" fmla="*/ 174 h 519"/>
                    <a:gd name="T16" fmla="*/ 450 w 801"/>
                    <a:gd name="T17" fmla="*/ 77 h 519"/>
                    <a:gd name="T18" fmla="*/ 586 w 801"/>
                    <a:gd name="T19" fmla="*/ 77 h 519"/>
                    <a:gd name="T20" fmla="*/ 584 w 801"/>
                    <a:gd name="T21" fmla="*/ 126 h 519"/>
                    <a:gd name="T22" fmla="*/ 603 w 801"/>
                    <a:gd name="T23" fmla="*/ 124 h 519"/>
                    <a:gd name="T24" fmla="*/ 607 w 801"/>
                    <a:gd name="T25" fmla="*/ 77 h 519"/>
                    <a:gd name="T26" fmla="*/ 681 w 801"/>
                    <a:gd name="T27" fmla="*/ 70 h 519"/>
                    <a:gd name="T28" fmla="*/ 749 w 801"/>
                    <a:gd name="T29" fmla="*/ 43 h 519"/>
                    <a:gd name="T30" fmla="*/ 790 w 801"/>
                    <a:gd name="T31" fmla="*/ 0 h 519"/>
                    <a:gd name="T32" fmla="*/ 761 w 801"/>
                    <a:gd name="T33" fmla="*/ 90 h 519"/>
                    <a:gd name="T34" fmla="*/ 734 w 801"/>
                    <a:gd name="T35" fmla="*/ 155 h 519"/>
                    <a:gd name="T36" fmla="*/ 703 w 801"/>
                    <a:gd name="T37" fmla="*/ 133 h 519"/>
                    <a:gd name="T38" fmla="*/ 741 w 801"/>
                    <a:gd name="T39" fmla="*/ 216 h 519"/>
                    <a:gd name="T40" fmla="*/ 793 w 801"/>
                    <a:gd name="T41" fmla="*/ 262 h 519"/>
                    <a:gd name="T42" fmla="*/ 800 w 801"/>
                    <a:gd name="T43" fmla="*/ 361 h 519"/>
                    <a:gd name="T44" fmla="*/ 768 w 801"/>
                    <a:gd name="T45" fmla="*/ 518 h 519"/>
                    <a:gd name="T46" fmla="*/ 423 w 801"/>
                    <a:gd name="T47" fmla="*/ 511 h 519"/>
                    <a:gd name="T48" fmla="*/ 550 w 801"/>
                    <a:gd name="T49" fmla="*/ 473 h 519"/>
                    <a:gd name="T50" fmla="*/ 577 w 801"/>
                    <a:gd name="T51" fmla="*/ 407 h 519"/>
                    <a:gd name="T52" fmla="*/ 528 w 801"/>
                    <a:gd name="T53" fmla="*/ 463 h 519"/>
                    <a:gd name="T54" fmla="*/ 416 w 801"/>
                    <a:gd name="T55" fmla="*/ 518 h 519"/>
                    <a:gd name="T56" fmla="*/ 391 w 801"/>
                    <a:gd name="T57" fmla="*/ 424 h 519"/>
                    <a:gd name="T58" fmla="*/ 421 w 801"/>
                    <a:gd name="T59" fmla="*/ 322 h 519"/>
                    <a:gd name="T60" fmla="*/ 426 w 801"/>
                    <a:gd name="T61" fmla="*/ 247 h 519"/>
                    <a:gd name="T62" fmla="*/ 411 w 801"/>
                    <a:gd name="T63" fmla="*/ 249 h 519"/>
                    <a:gd name="T64" fmla="*/ 389 w 801"/>
                    <a:gd name="T65" fmla="*/ 421 h 519"/>
                    <a:gd name="T66" fmla="*/ 416 w 801"/>
                    <a:gd name="T67" fmla="*/ 511 h 519"/>
                    <a:gd name="T68" fmla="*/ 347 w 801"/>
                    <a:gd name="T69" fmla="*/ 516 h 519"/>
                    <a:gd name="T70" fmla="*/ 292 w 801"/>
                    <a:gd name="T71" fmla="*/ 504 h 519"/>
                    <a:gd name="T72" fmla="*/ 226 w 801"/>
                    <a:gd name="T73" fmla="*/ 431 h 519"/>
                    <a:gd name="T74" fmla="*/ 195 w 801"/>
                    <a:gd name="T75" fmla="*/ 399 h 519"/>
                    <a:gd name="T76" fmla="*/ 190 w 801"/>
                    <a:gd name="T77" fmla="*/ 426 h 519"/>
                    <a:gd name="T78" fmla="*/ 280 w 801"/>
                    <a:gd name="T79" fmla="*/ 511 h 519"/>
                    <a:gd name="T80" fmla="*/ 182 w 801"/>
                    <a:gd name="T81" fmla="*/ 514 h 519"/>
                    <a:gd name="T82" fmla="*/ 0 w 801"/>
                    <a:gd name="T83" fmla="*/ 514 h 519"/>
                    <a:gd name="T84" fmla="*/ 29 w 801"/>
                    <a:gd name="T85" fmla="*/ 424 h 519"/>
                    <a:gd name="T86" fmla="*/ 34 w 801"/>
                    <a:gd name="T87" fmla="*/ 319 h 519"/>
                    <a:gd name="T88" fmla="*/ 89 w 801"/>
                    <a:gd name="T89" fmla="*/ 312 h 519"/>
                    <a:gd name="T90" fmla="*/ 156 w 801"/>
                    <a:gd name="T91" fmla="*/ 242 h 519"/>
                    <a:gd name="T92" fmla="*/ 143 w 801"/>
                    <a:gd name="T93" fmla="*/ 138 h 519"/>
                    <a:gd name="T94" fmla="*/ 119 w 801"/>
                    <a:gd name="T95" fmla="*/ 122 h 519"/>
                    <a:gd name="T96" fmla="*/ 124 w 801"/>
                    <a:gd name="T97" fmla="*/ 145 h 519"/>
                    <a:gd name="T98" fmla="*/ 143 w 801"/>
                    <a:gd name="T99" fmla="*/ 216 h 519"/>
                    <a:gd name="T100" fmla="*/ 121 w 801"/>
                    <a:gd name="T101" fmla="*/ 257 h 519"/>
                    <a:gd name="T102" fmla="*/ 77 w 801"/>
                    <a:gd name="T103" fmla="*/ 301 h 519"/>
                    <a:gd name="T104" fmla="*/ 51 w 801"/>
                    <a:gd name="T105" fmla="*/ 302 h 519"/>
                    <a:gd name="T106" fmla="*/ 80 w 801"/>
                    <a:gd name="T107" fmla="*/ 206 h 519"/>
                    <a:gd name="T108" fmla="*/ 92 w 801"/>
                    <a:gd name="T109" fmla="*/ 138 h 519"/>
                    <a:gd name="T110" fmla="*/ 124 w 801"/>
                    <a:gd name="T111" fmla="*/ 15 h 519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801"/>
                    <a:gd name="T169" fmla="*/ 0 h 519"/>
                    <a:gd name="T170" fmla="*/ 801 w 801"/>
                    <a:gd name="T171" fmla="*/ 519 h 519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801" h="519">
                      <a:moveTo>
                        <a:pt x="124" y="15"/>
                      </a:moveTo>
                      <a:lnTo>
                        <a:pt x="185" y="48"/>
                      </a:lnTo>
                      <a:lnTo>
                        <a:pt x="175" y="90"/>
                      </a:lnTo>
                      <a:lnTo>
                        <a:pt x="190" y="99"/>
                      </a:lnTo>
                      <a:lnTo>
                        <a:pt x="206" y="55"/>
                      </a:lnTo>
                      <a:lnTo>
                        <a:pt x="262" y="72"/>
                      </a:lnTo>
                      <a:lnTo>
                        <a:pt x="350" y="80"/>
                      </a:lnTo>
                      <a:lnTo>
                        <a:pt x="418" y="174"/>
                      </a:lnTo>
                      <a:lnTo>
                        <a:pt x="450" y="77"/>
                      </a:lnTo>
                      <a:lnTo>
                        <a:pt x="586" y="77"/>
                      </a:lnTo>
                      <a:lnTo>
                        <a:pt x="584" y="126"/>
                      </a:lnTo>
                      <a:lnTo>
                        <a:pt x="603" y="124"/>
                      </a:lnTo>
                      <a:lnTo>
                        <a:pt x="607" y="77"/>
                      </a:lnTo>
                      <a:lnTo>
                        <a:pt x="681" y="70"/>
                      </a:lnTo>
                      <a:lnTo>
                        <a:pt x="749" y="43"/>
                      </a:lnTo>
                      <a:lnTo>
                        <a:pt x="790" y="0"/>
                      </a:lnTo>
                      <a:lnTo>
                        <a:pt x="761" y="90"/>
                      </a:lnTo>
                      <a:lnTo>
                        <a:pt x="734" y="155"/>
                      </a:lnTo>
                      <a:lnTo>
                        <a:pt x="703" y="133"/>
                      </a:lnTo>
                      <a:lnTo>
                        <a:pt x="741" y="216"/>
                      </a:lnTo>
                      <a:lnTo>
                        <a:pt x="793" y="262"/>
                      </a:lnTo>
                      <a:lnTo>
                        <a:pt x="800" y="361"/>
                      </a:lnTo>
                      <a:lnTo>
                        <a:pt x="768" y="518"/>
                      </a:lnTo>
                      <a:lnTo>
                        <a:pt x="423" y="511"/>
                      </a:lnTo>
                      <a:lnTo>
                        <a:pt x="550" y="473"/>
                      </a:lnTo>
                      <a:lnTo>
                        <a:pt x="577" y="407"/>
                      </a:lnTo>
                      <a:lnTo>
                        <a:pt x="528" y="463"/>
                      </a:lnTo>
                      <a:lnTo>
                        <a:pt x="416" y="518"/>
                      </a:lnTo>
                      <a:lnTo>
                        <a:pt x="391" y="424"/>
                      </a:lnTo>
                      <a:lnTo>
                        <a:pt x="421" y="322"/>
                      </a:lnTo>
                      <a:lnTo>
                        <a:pt x="426" y="247"/>
                      </a:lnTo>
                      <a:lnTo>
                        <a:pt x="411" y="249"/>
                      </a:lnTo>
                      <a:lnTo>
                        <a:pt x="389" y="421"/>
                      </a:lnTo>
                      <a:lnTo>
                        <a:pt x="416" y="511"/>
                      </a:lnTo>
                      <a:lnTo>
                        <a:pt x="347" y="516"/>
                      </a:lnTo>
                      <a:lnTo>
                        <a:pt x="292" y="504"/>
                      </a:lnTo>
                      <a:lnTo>
                        <a:pt x="226" y="431"/>
                      </a:lnTo>
                      <a:lnTo>
                        <a:pt x="195" y="399"/>
                      </a:lnTo>
                      <a:lnTo>
                        <a:pt x="190" y="426"/>
                      </a:lnTo>
                      <a:lnTo>
                        <a:pt x="280" y="511"/>
                      </a:lnTo>
                      <a:lnTo>
                        <a:pt x="182" y="514"/>
                      </a:lnTo>
                      <a:lnTo>
                        <a:pt x="0" y="514"/>
                      </a:lnTo>
                      <a:lnTo>
                        <a:pt x="29" y="424"/>
                      </a:lnTo>
                      <a:lnTo>
                        <a:pt x="34" y="319"/>
                      </a:lnTo>
                      <a:lnTo>
                        <a:pt x="89" y="312"/>
                      </a:lnTo>
                      <a:lnTo>
                        <a:pt x="156" y="242"/>
                      </a:lnTo>
                      <a:lnTo>
                        <a:pt x="143" y="138"/>
                      </a:lnTo>
                      <a:lnTo>
                        <a:pt x="119" y="122"/>
                      </a:lnTo>
                      <a:lnTo>
                        <a:pt x="124" y="145"/>
                      </a:lnTo>
                      <a:lnTo>
                        <a:pt x="143" y="216"/>
                      </a:lnTo>
                      <a:lnTo>
                        <a:pt x="121" y="257"/>
                      </a:lnTo>
                      <a:lnTo>
                        <a:pt x="77" y="301"/>
                      </a:lnTo>
                      <a:lnTo>
                        <a:pt x="51" y="302"/>
                      </a:lnTo>
                      <a:lnTo>
                        <a:pt x="80" y="206"/>
                      </a:lnTo>
                      <a:lnTo>
                        <a:pt x="92" y="138"/>
                      </a:lnTo>
                      <a:lnTo>
                        <a:pt x="124" y="15"/>
                      </a:lnTo>
                    </a:path>
                  </a:pathLst>
                </a:custGeom>
                <a:solidFill>
                  <a:srgbClr val="712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80" name="Freeform 15"/>
                <p:cNvSpPr>
                  <a:spLocks/>
                </p:cNvSpPr>
                <p:nvPr/>
              </p:nvSpPr>
              <p:spPr bwMode="auto">
                <a:xfrm>
                  <a:off x="4030" y="2963"/>
                  <a:ext cx="64" cy="225"/>
                </a:xfrm>
                <a:custGeom>
                  <a:avLst/>
                  <a:gdLst>
                    <a:gd name="T0" fmla="*/ 0 w 64"/>
                    <a:gd name="T1" fmla="*/ 146 h 225"/>
                    <a:gd name="T2" fmla="*/ 32 w 64"/>
                    <a:gd name="T3" fmla="*/ 198 h 225"/>
                    <a:gd name="T4" fmla="*/ 57 w 64"/>
                    <a:gd name="T5" fmla="*/ 224 h 225"/>
                    <a:gd name="T6" fmla="*/ 63 w 64"/>
                    <a:gd name="T7" fmla="*/ 176 h 225"/>
                    <a:gd name="T8" fmla="*/ 58 w 64"/>
                    <a:gd name="T9" fmla="*/ 100 h 225"/>
                    <a:gd name="T10" fmla="*/ 52 w 64"/>
                    <a:gd name="T11" fmla="*/ 0 h 225"/>
                    <a:gd name="T12" fmla="*/ 25 w 64"/>
                    <a:gd name="T13" fmla="*/ 105 h 225"/>
                    <a:gd name="T14" fmla="*/ 0 w 64"/>
                    <a:gd name="T15" fmla="*/ 146 h 225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64"/>
                    <a:gd name="T25" fmla="*/ 0 h 225"/>
                    <a:gd name="T26" fmla="*/ 64 w 64"/>
                    <a:gd name="T27" fmla="*/ 225 h 225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64" h="225">
                      <a:moveTo>
                        <a:pt x="0" y="146"/>
                      </a:moveTo>
                      <a:lnTo>
                        <a:pt x="32" y="198"/>
                      </a:lnTo>
                      <a:lnTo>
                        <a:pt x="57" y="224"/>
                      </a:lnTo>
                      <a:lnTo>
                        <a:pt x="63" y="176"/>
                      </a:lnTo>
                      <a:lnTo>
                        <a:pt x="58" y="100"/>
                      </a:lnTo>
                      <a:lnTo>
                        <a:pt x="52" y="0"/>
                      </a:lnTo>
                      <a:lnTo>
                        <a:pt x="25" y="105"/>
                      </a:lnTo>
                      <a:lnTo>
                        <a:pt x="0" y="146"/>
                      </a:lnTo>
                    </a:path>
                  </a:pathLst>
                </a:custGeom>
                <a:solidFill>
                  <a:srgbClr val="712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42061" name="Freeform 16"/>
              <p:cNvSpPr>
                <a:spLocks/>
              </p:cNvSpPr>
              <p:nvPr/>
            </p:nvSpPr>
            <p:spPr bwMode="auto">
              <a:xfrm>
                <a:off x="3166" y="1889"/>
                <a:ext cx="1623" cy="1331"/>
              </a:xfrm>
              <a:custGeom>
                <a:avLst/>
                <a:gdLst>
                  <a:gd name="T0" fmla="*/ 397 w 1623"/>
                  <a:gd name="T1" fmla="*/ 63 h 1331"/>
                  <a:gd name="T2" fmla="*/ 367 w 1623"/>
                  <a:gd name="T3" fmla="*/ 122 h 1331"/>
                  <a:gd name="T4" fmla="*/ 265 w 1623"/>
                  <a:gd name="T5" fmla="*/ 171 h 1331"/>
                  <a:gd name="T6" fmla="*/ 176 w 1623"/>
                  <a:gd name="T7" fmla="*/ 191 h 1331"/>
                  <a:gd name="T8" fmla="*/ 132 w 1623"/>
                  <a:gd name="T9" fmla="*/ 225 h 1331"/>
                  <a:gd name="T10" fmla="*/ 93 w 1623"/>
                  <a:gd name="T11" fmla="*/ 299 h 1331"/>
                  <a:gd name="T12" fmla="*/ 73 w 1623"/>
                  <a:gd name="T13" fmla="*/ 411 h 1331"/>
                  <a:gd name="T14" fmla="*/ 59 w 1623"/>
                  <a:gd name="T15" fmla="*/ 568 h 1331"/>
                  <a:gd name="T16" fmla="*/ 10 w 1623"/>
                  <a:gd name="T17" fmla="*/ 769 h 1331"/>
                  <a:gd name="T18" fmla="*/ 0 w 1623"/>
                  <a:gd name="T19" fmla="*/ 1073 h 1331"/>
                  <a:gd name="T20" fmla="*/ 34 w 1623"/>
                  <a:gd name="T21" fmla="*/ 1196 h 1331"/>
                  <a:gd name="T22" fmla="*/ 24 w 1623"/>
                  <a:gd name="T23" fmla="*/ 1292 h 1331"/>
                  <a:gd name="T24" fmla="*/ 43 w 1623"/>
                  <a:gd name="T25" fmla="*/ 1312 h 1331"/>
                  <a:gd name="T26" fmla="*/ 111 w 1623"/>
                  <a:gd name="T27" fmla="*/ 1330 h 1331"/>
                  <a:gd name="T28" fmla="*/ 160 w 1623"/>
                  <a:gd name="T29" fmla="*/ 1322 h 1331"/>
                  <a:gd name="T30" fmla="*/ 184 w 1623"/>
                  <a:gd name="T31" fmla="*/ 1246 h 1331"/>
                  <a:gd name="T32" fmla="*/ 225 w 1623"/>
                  <a:gd name="T33" fmla="*/ 1039 h 1331"/>
                  <a:gd name="T34" fmla="*/ 421 w 1623"/>
                  <a:gd name="T35" fmla="*/ 1112 h 1331"/>
                  <a:gd name="T36" fmla="*/ 647 w 1623"/>
                  <a:gd name="T37" fmla="*/ 1117 h 1331"/>
                  <a:gd name="T38" fmla="*/ 823 w 1623"/>
                  <a:gd name="T39" fmla="*/ 1098 h 1331"/>
                  <a:gd name="T40" fmla="*/ 858 w 1623"/>
                  <a:gd name="T41" fmla="*/ 1054 h 1331"/>
                  <a:gd name="T42" fmla="*/ 917 w 1623"/>
                  <a:gd name="T43" fmla="*/ 1005 h 1331"/>
                  <a:gd name="T44" fmla="*/ 946 w 1623"/>
                  <a:gd name="T45" fmla="*/ 926 h 1331"/>
                  <a:gd name="T46" fmla="*/ 970 w 1623"/>
                  <a:gd name="T47" fmla="*/ 843 h 1331"/>
                  <a:gd name="T48" fmla="*/ 990 w 1623"/>
                  <a:gd name="T49" fmla="*/ 710 h 1331"/>
                  <a:gd name="T50" fmla="*/ 1010 w 1623"/>
                  <a:gd name="T51" fmla="*/ 549 h 1331"/>
                  <a:gd name="T52" fmla="*/ 1186 w 1623"/>
                  <a:gd name="T53" fmla="*/ 441 h 1331"/>
                  <a:gd name="T54" fmla="*/ 1421 w 1623"/>
                  <a:gd name="T55" fmla="*/ 407 h 1331"/>
                  <a:gd name="T56" fmla="*/ 1578 w 1623"/>
                  <a:gd name="T57" fmla="*/ 348 h 1331"/>
                  <a:gd name="T58" fmla="*/ 1622 w 1623"/>
                  <a:gd name="T59" fmla="*/ 245 h 1331"/>
                  <a:gd name="T60" fmla="*/ 1588 w 1623"/>
                  <a:gd name="T61" fmla="*/ 161 h 1331"/>
                  <a:gd name="T62" fmla="*/ 1456 w 1623"/>
                  <a:gd name="T63" fmla="*/ 98 h 1331"/>
                  <a:gd name="T64" fmla="*/ 1353 w 1623"/>
                  <a:gd name="T65" fmla="*/ 98 h 1331"/>
                  <a:gd name="T66" fmla="*/ 1260 w 1623"/>
                  <a:gd name="T67" fmla="*/ 112 h 1331"/>
                  <a:gd name="T68" fmla="*/ 1196 w 1623"/>
                  <a:gd name="T69" fmla="*/ 157 h 1331"/>
                  <a:gd name="T70" fmla="*/ 1088 w 1623"/>
                  <a:gd name="T71" fmla="*/ 181 h 1331"/>
                  <a:gd name="T72" fmla="*/ 995 w 1623"/>
                  <a:gd name="T73" fmla="*/ 171 h 1331"/>
                  <a:gd name="T74" fmla="*/ 951 w 1623"/>
                  <a:gd name="T75" fmla="*/ 147 h 1331"/>
                  <a:gd name="T76" fmla="*/ 892 w 1623"/>
                  <a:gd name="T77" fmla="*/ 132 h 1331"/>
                  <a:gd name="T78" fmla="*/ 809 w 1623"/>
                  <a:gd name="T79" fmla="*/ 127 h 1331"/>
                  <a:gd name="T80" fmla="*/ 720 w 1623"/>
                  <a:gd name="T81" fmla="*/ 98 h 1331"/>
                  <a:gd name="T82" fmla="*/ 681 w 1623"/>
                  <a:gd name="T83" fmla="*/ 14 h 1331"/>
                  <a:gd name="T84" fmla="*/ 490 w 1623"/>
                  <a:gd name="T85" fmla="*/ 0 h 1331"/>
                  <a:gd name="T86" fmla="*/ 397 w 1623"/>
                  <a:gd name="T87" fmla="*/ 63 h 1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1623"/>
                  <a:gd name="T133" fmla="*/ 0 h 1331"/>
                  <a:gd name="T134" fmla="*/ 1623 w 1623"/>
                  <a:gd name="T135" fmla="*/ 1331 h 1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1623" h="1331">
                    <a:moveTo>
                      <a:pt x="397" y="63"/>
                    </a:moveTo>
                    <a:lnTo>
                      <a:pt x="367" y="122"/>
                    </a:lnTo>
                    <a:lnTo>
                      <a:pt x="265" y="171"/>
                    </a:lnTo>
                    <a:lnTo>
                      <a:pt x="176" y="191"/>
                    </a:lnTo>
                    <a:lnTo>
                      <a:pt x="132" y="225"/>
                    </a:lnTo>
                    <a:lnTo>
                      <a:pt x="93" y="299"/>
                    </a:lnTo>
                    <a:lnTo>
                      <a:pt x="73" y="411"/>
                    </a:lnTo>
                    <a:lnTo>
                      <a:pt x="59" y="568"/>
                    </a:lnTo>
                    <a:lnTo>
                      <a:pt x="10" y="769"/>
                    </a:lnTo>
                    <a:lnTo>
                      <a:pt x="0" y="1073"/>
                    </a:lnTo>
                    <a:lnTo>
                      <a:pt x="34" y="1196"/>
                    </a:lnTo>
                    <a:lnTo>
                      <a:pt x="24" y="1292"/>
                    </a:lnTo>
                    <a:lnTo>
                      <a:pt x="43" y="1312"/>
                    </a:lnTo>
                    <a:lnTo>
                      <a:pt x="111" y="1330"/>
                    </a:lnTo>
                    <a:lnTo>
                      <a:pt x="160" y="1322"/>
                    </a:lnTo>
                    <a:lnTo>
                      <a:pt x="184" y="1246"/>
                    </a:lnTo>
                    <a:lnTo>
                      <a:pt x="225" y="1039"/>
                    </a:lnTo>
                    <a:lnTo>
                      <a:pt x="421" y="1112"/>
                    </a:lnTo>
                    <a:lnTo>
                      <a:pt x="647" y="1117"/>
                    </a:lnTo>
                    <a:lnTo>
                      <a:pt x="823" y="1098"/>
                    </a:lnTo>
                    <a:lnTo>
                      <a:pt x="858" y="1054"/>
                    </a:lnTo>
                    <a:lnTo>
                      <a:pt x="917" y="1005"/>
                    </a:lnTo>
                    <a:lnTo>
                      <a:pt x="946" y="926"/>
                    </a:lnTo>
                    <a:lnTo>
                      <a:pt x="970" y="843"/>
                    </a:lnTo>
                    <a:lnTo>
                      <a:pt x="990" y="710"/>
                    </a:lnTo>
                    <a:lnTo>
                      <a:pt x="1010" y="549"/>
                    </a:lnTo>
                    <a:lnTo>
                      <a:pt x="1186" y="441"/>
                    </a:lnTo>
                    <a:lnTo>
                      <a:pt x="1421" y="407"/>
                    </a:lnTo>
                    <a:lnTo>
                      <a:pt x="1578" y="348"/>
                    </a:lnTo>
                    <a:lnTo>
                      <a:pt x="1622" y="245"/>
                    </a:lnTo>
                    <a:lnTo>
                      <a:pt x="1588" y="161"/>
                    </a:lnTo>
                    <a:lnTo>
                      <a:pt x="1456" y="98"/>
                    </a:lnTo>
                    <a:lnTo>
                      <a:pt x="1353" y="98"/>
                    </a:lnTo>
                    <a:lnTo>
                      <a:pt x="1260" y="112"/>
                    </a:lnTo>
                    <a:lnTo>
                      <a:pt x="1196" y="157"/>
                    </a:lnTo>
                    <a:lnTo>
                      <a:pt x="1088" y="181"/>
                    </a:lnTo>
                    <a:lnTo>
                      <a:pt x="995" y="171"/>
                    </a:lnTo>
                    <a:lnTo>
                      <a:pt x="951" y="147"/>
                    </a:lnTo>
                    <a:lnTo>
                      <a:pt x="892" y="132"/>
                    </a:lnTo>
                    <a:lnTo>
                      <a:pt x="809" y="127"/>
                    </a:lnTo>
                    <a:lnTo>
                      <a:pt x="720" y="98"/>
                    </a:lnTo>
                    <a:lnTo>
                      <a:pt x="681" y="14"/>
                    </a:lnTo>
                    <a:lnTo>
                      <a:pt x="490" y="0"/>
                    </a:lnTo>
                    <a:lnTo>
                      <a:pt x="397" y="63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2" name="Freeform 17"/>
              <p:cNvSpPr>
                <a:spLocks/>
              </p:cNvSpPr>
              <p:nvPr/>
            </p:nvSpPr>
            <p:spPr bwMode="auto">
              <a:xfrm>
                <a:off x="3593" y="2036"/>
                <a:ext cx="166" cy="1049"/>
              </a:xfrm>
              <a:custGeom>
                <a:avLst/>
                <a:gdLst>
                  <a:gd name="T0" fmla="*/ 55 w 166"/>
                  <a:gd name="T1" fmla="*/ 14 h 1049"/>
                  <a:gd name="T2" fmla="*/ 89 w 166"/>
                  <a:gd name="T3" fmla="*/ 0 h 1049"/>
                  <a:gd name="T4" fmla="*/ 138 w 166"/>
                  <a:gd name="T5" fmla="*/ 6 h 1049"/>
                  <a:gd name="T6" fmla="*/ 141 w 166"/>
                  <a:gd name="T7" fmla="*/ 54 h 1049"/>
                  <a:gd name="T8" fmla="*/ 118 w 166"/>
                  <a:gd name="T9" fmla="*/ 92 h 1049"/>
                  <a:gd name="T10" fmla="*/ 151 w 166"/>
                  <a:gd name="T11" fmla="*/ 458 h 1049"/>
                  <a:gd name="T12" fmla="*/ 165 w 166"/>
                  <a:gd name="T13" fmla="*/ 682 h 1049"/>
                  <a:gd name="T14" fmla="*/ 155 w 166"/>
                  <a:gd name="T15" fmla="*/ 907 h 1049"/>
                  <a:gd name="T16" fmla="*/ 103 w 166"/>
                  <a:gd name="T17" fmla="*/ 1048 h 1049"/>
                  <a:gd name="T18" fmla="*/ 7 w 166"/>
                  <a:gd name="T19" fmla="*/ 902 h 1049"/>
                  <a:gd name="T20" fmla="*/ 0 w 166"/>
                  <a:gd name="T21" fmla="*/ 732 h 1049"/>
                  <a:gd name="T22" fmla="*/ 7 w 166"/>
                  <a:gd name="T23" fmla="*/ 578 h 1049"/>
                  <a:gd name="T24" fmla="*/ 19 w 166"/>
                  <a:gd name="T25" fmla="*/ 393 h 1049"/>
                  <a:gd name="T26" fmla="*/ 42 w 166"/>
                  <a:gd name="T27" fmla="*/ 225 h 1049"/>
                  <a:gd name="T28" fmla="*/ 66 w 166"/>
                  <a:gd name="T29" fmla="*/ 111 h 1049"/>
                  <a:gd name="T30" fmla="*/ 50 w 166"/>
                  <a:gd name="T31" fmla="*/ 44 h 1049"/>
                  <a:gd name="T32" fmla="*/ 55 w 166"/>
                  <a:gd name="T33" fmla="*/ 14 h 10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66"/>
                  <a:gd name="T52" fmla="*/ 0 h 1049"/>
                  <a:gd name="T53" fmla="*/ 166 w 166"/>
                  <a:gd name="T54" fmla="*/ 1049 h 1049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66" h="1049">
                    <a:moveTo>
                      <a:pt x="55" y="14"/>
                    </a:moveTo>
                    <a:lnTo>
                      <a:pt x="89" y="0"/>
                    </a:lnTo>
                    <a:lnTo>
                      <a:pt x="138" y="6"/>
                    </a:lnTo>
                    <a:lnTo>
                      <a:pt x="141" y="54"/>
                    </a:lnTo>
                    <a:lnTo>
                      <a:pt x="118" y="92"/>
                    </a:lnTo>
                    <a:lnTo>
                      <a:pt x="151" y="458"/>
                    </a:lnTo>
                    <a:lnTo>
                      <a:pt x="165" y="682"/>
                    </a:lnTo>
                    <a:lnTo>
                      <a:pt x="155" y="907"/>
                    </a:lnTo>
                    <a:lnTo>
                      <a:pt x="103" y="1048"/>
                    </a:lnTo>
                    <a:lnTo>
                      <a:pt x="7" y="902"/>
                    </a:lnTo>
                    <a:lnTo>
                      <a:pt x="0" y="732"/>
                    </a:lnTo>
                    <a:lnTo>
                      <a:pt x="7" y="578"/>
                    </a:lnTo>
                    <a:lnTo>
                      <a:pt x="19" y="393"/>
                    </a:lnTo>
                    <a:lnTo>
                      <a:pt x="42" y="225"/>
                    </a:lnTo>
                    <a:lnTo>
                      <a:pt x="66" y="111"/>
                    </a:lnTo>
                    <a:lnTo>
                      <a:pt x="50" y="44"/>
                    </a:lnTo>
                    <a:lnTo>
                      <a:pt x="55" y="14"/>
                    </a:lnTo>
                  </a:path>
                </a:pathLst>
              </a:custGeom>
              <a:solidFill>
                <a:srgbClr val="404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3" name="Freeform 18"/>
              <p:cNvSpPr>
                <a:spLocks/>
              </p:cNvSpPr>
              <p:nvPr/>
            </p:nvSpPr>
            <p:spPr bwMode="auto">
              <a:xfrm>
                <a:off x="3362" y="2050"/>
                <a:ext cx="127" cy="886"/>
              </a:xfrm>
              <a:custGeom>
                <a:avLst/>
                <a:gdLst>
                  <a:gd name="T0" fmla="*/ 66 w 127"/>
                  <a:gd name="T1" fmla="*/ 30 h 886"/>
                  <a:gd name="T2" fmla="*/ 126 w 127"/>
                  <a:gd name="T3" fmla="*/ 0 h 886"/>
                  <a:gd name="T4" fmla="*/ 98 w 127"/>
                  <a:gd name="T5" fmla="*/ 176 h 886"/>
                  <a:gd name="T6" fmla="*/ 61 w 127"/>
                  <a:gd name="T7" fmla="*/ 302 h 886"/>
                  <a:gd name="T8" fmla="*/ 52 w 127"/>
                  <a:gd name="T9" fmla="*/ 444 h 886"/>
                  <a:gd name="T10" fmla="*/ 70 w 127"/>
                  <a:gd name="T11" fmla="*/ 580 h 886"/>
                  <a:gd name="T12" fmla="*/ 66 w 127"/>
                  <a:gd name="T13" fmla="*/ 755 h 886"/>
                  <a:gd name="T14" fmla="*/ 90 w 127"/>
                  <a:gd name="T15" fmla="*/ 885 h 886"/>
                  <a:gd name="T16" fmla="*/ 33 w 127"/>
                  <a:gd name="T17" fmla="*/ 863 h 886"/>
                  <a:gd name="T18" fmla="*/ 19 w 127"/>
                  <a:gd name="T19" fmla="*/ 761 h 886"/>
                  <a:gd name="T20" fmla="*/ 19 w 127"/>
                  <a:gd name="T21" fmla="*/ 634 h 886"/>
                  <a:gd name="T22" fmla="*/ 0 w 127"/>
                  <a:gd name="T23" fmla="*/ 434 h 886"/>
                  <a:gd name="T24" fmla="*/ 14 w 127"/>
                  <a:gd name="T25" fmla="*/ 332 h 886"/>
                  <a:gd name="T26" fmla="*/ 52 w 127"/>
                  <a:gd name="T27" fmla="*/ 191 h 886"/>
                  <a:gd name="T28" fmla="*/ 66 w 127"/>
                  <a:gd name="T29" fmla="*/ 30 h 88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7"/>
                  <a:gd name="T46" fmla="*/ 0 h 886"/>
                  <a:gd name="T47" fmla="*/ 127 w 127"/>
                  <a:gd name="T48" fmla="*/ 886 h 88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7" h="886">
                    <a:moveTo>
                      <a:pt x="66" y="30"/>
                    </a:moveTo>
                    <a:lnTo>
                      <a:pt x="126" y="0"/>
                    </a:lnTo>
                    <a:lnTo>
                      <a:pt x="98" y="176"/>
                    </a:lnTo>
                    <a:lnTo>
                      <a:pt x="61" y="302"/>
                    </a:lnTo>
                    <a:lnTo>
                      <a:pt x="52" y="444"/>
                    </a:lnTo>
                    <a:lnTo>
                      <a:pt x="70" y="580"/>
                    </a:lnTo>
                    <a:lnTo>
                      <a:pt x="66" y="755"/>
                    </a:lnTo>
                    <a:lnTo>
                      <a:pt x="90" y="885"/>
                    </a:lnTo>
                    <a:lnTo>
                      <a:pt x="33" y="863"/>
                    </a:lnTo>
                    <a:lnTo>
                      <a:pt x="19" y="761"/>
                    </a:lnTo>
                    <a:lnTo>
                      <a:pt x="19" y="634"/>
                    </a:lnTo>
                    <a:lnTo>
                      <a:pt x="0" y="434"/>
                    </a:lnTo>
                    <a:lnTo>
                      <a:pt x="14" y="332"/>
                    </a:lnTo>
                    <a:lnTo>
                      <a:pt x="52" y="191"/>
                    </a:lnTo>
                    <a:lnTo>
                      <a:pt x="66" y="30"/>
                    </a:lnTo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4" name="Freeform 19"/>
              <p:cNvSpPr>
                <a:spLocks/>
              </p:cNvSpPr>
              <p:nvPr/>
            </p:nvSpPr>
            <p:spPr bwMode="auto">
              <a:xfrm>
                <a:off x="3877" y="2006"/>
                <a:ext cx="108" cy="976"/>
              </a:xfrm>
              <a:custGeom>
                <a:avLst/>
                <a:gdLst>
                  <a:gd name="T0" fmla="*/ 27 w 108"/>
                  <a:gd name="T1" fmla="*/ 0 h 976"/>
                  <a:gd name="T2" fmla="*/ 37 w 108"/>
                  <a:gd name="T3" fmla="*/ 107 h 976"/>
                  <a:gd name="T4" fmla="*/ 37 w 108"/>
                  <a:gd name="T5" fmla="*/ 248 h 976"/>
                  <a:gd name="T6" fmla="*/ 37 w 108"/>
                  <a:gd name="T7" fmla="*/ 405 h 976"/>
                  <a:gd name="T8" fmla="*/ 37 w 108"/>
                  <a:gd name="T9" fmla="*/ 629 h 976"/>
                  <a:gd name="T10" fmla="*/ 18 w 108"/>
                  <a:gd name="T11" fmla="*/ 848 h 976"/>
                  <a:gd name="T12" fmla="*/ 0 w 108"/>
                  <a:gd name="T13" fmla="*/ 975 h 976"/>
                  <a:gd name="T14" fmla="*/ 70 w 108"/>
                  <a:gd name="T15" fmla="*/ 963 h 976"/>
                  <a:gd name="T16" fmla="*/ 98 w 108"/>
                  <a:gd name="T17" fmla="*/ 771 h 976"/>
                  <a:gd name="T18" fmla="*/ 107 w 108"/>
                  <a:gd name="T19" fmla="*/ 564 h 976"/>
                  <a:gd name="T20" fmla="*/ 106 w 108"/>
                  <a:gd name="T21" fmla="*/ 341 h 976"/>
                  <a:gd name="T22" fmla="*/ 101 w 108"/>
                  <a:gd name="T23" fmla="*/ 117 h 976"/>
                  <a:gd name="T24" fmla="*/ 93 w 108"/>
                  <a:gd name="T25" fmla="*/ 30 h 976"/>
                  <a:gd name="T26" fmla="*/ 27 w 108"/>
                  <a:gd name="T27" fmla="*/ 0 h 97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08"/>
                  <a:gd name="T43" fmla="*/ 0 h 976"/>
                  <a:gd name="T44" fmla="*/ 108 w 108"/>
                  <a:gd name="T45" fmla="*/ 976 h 97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08" h="976">
                    <a:moveTo>
                      <a:pt x="27" y="0"/>
                    </a:moveTo>
                    <a:lnTo>
                      <a:pt x="37" y="107"/>
                    </a:lnTo>
                    <a:lnTo>
                      <a:pt x="37" y="248"/>
                    </a:lnTo>
                    <a:lnTo>
                      <a:pt x="37" y="405"/>
                    </a:lnTo>
                    <a:lnTo>
                      <a:pt x="37" y="629"/>
                    </a:lnTo>
                    <a:lnTo>
                      <a:pt x="18" y="848"/>
                    </a:lnTo>
                    <a:lnTo>
                      <a:pt x="0" y="975"/>
                    </a:lnTo>
                    <a:lnTo>
                      <a:pt x="70" y="963"/>
                    </a:lnTo>
                    <a:lnTo>
                      <a:pt x="98" y="771"/>
                    </a:lnTo>
                    <a:lnTo>
                      <a:pt x="107" y="564"/>
                    </a:lnTo>
                    <a:lnTo>
                      <a:pt x="106" y="341"/>
                    </a:lnTo>
                    <a:lnTo>
                      <a:pt x="101" y="117"/>
                    </a:lnTo>
                    <a:lnTo>
                      <a:pt x="93" y="30"/>
                    </a:lnTo>
                    <a:lnTo>
                      <a:pt x="27" y="0"/>
                    </a:lnTo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5" name="Freeform 20"/>
              <p:cNvSpPr>
                <a:spLocks/>
              </p:cNvSpPr>
              <p:nvPr/>
            </p:nvSpPr>
            <p:spPr bwMode="auto">
              <a:xfrm>
                <a:off x="4245" y="2068"/>
                <a:ext cx="196" cy="177"/>
              </a:xfrm>
              <a:custGeom>
                <a:avLst/>
                <a:gdLst>
                  <a:gd name="T0" fmla="*/ 0 w 196"/>
                  <a:gd name="T1" fmla="*/ 36 h 177"/>
                  <a:gd name="T2" fmla="*/ 19 w 196"/>
                  <a:gd name="T3" fmla="*/ 36 h 177"/>
                  <a:gd name="T4" fmla="*/ 43 w 196"/>
                  <a:gd name="T5" fmla="*/ 47 h 177"/>
                  <a:gd name="T6" fmla="*/ 57 w 196"/>
                  <a:gd name="T7" fmla="*/ 78 h 177"/>
                  <a:gd name="T8" fmla="*/ 77 w 196"/>
                  <a:gd name="T9" fmla="*/ 131 h 177"/>
                  <a:gd name="T10" fmla="*/ 74 w 196"/>
                  <a:gd name="T11" fmla="*/ 166 h 177"/>
                  <a:gd name="T12" fmla="*/ 62 w 196"/>
                  <a:gd name="T13" fmla="*/ 176 h 177"/>
                  <a:gd name="T14" fmla="*/ 185 w 196"/>
                  <a:gd name="T15" fmla="*/ 161 h 177"/>
                  <a:gd name="T16" fmla="*/ 195 w 196"/>
                  <a:gd name="T17" fmla="*/ 138 h 177"/>
                  <a:gd name="T18" fmla="*/ 183 w 196"/>
                  <a:gd name="T19" fmla="*/ 76 h 177"/>
                  <a:gd name="T20" fmla="*/ 154 w 196"/>
                  <a:gd name="T21" fmla="*/ 21 h 177"/>
                  <a:gd name="T22" fmla="*/ 114 w 196"/>
                  <a:gd name="T23" fmla="*/ 0 h 177"/>
                  <a:gd name="T24" fmla="*/ 81 w 196"/>
                  <a:gd name="T25" fmla="*/ 8 h 177"/>
                  <a:gd name="T26" fmla="*/ 0 w 196"/>
                  <a:gd name="T27" fmla="*/ 36 h 17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96"/>
                  <a:gd name="T43" fmla="*/ 0 h 177"/>
                  <a:gd name="T44" fmla="*/ 196 w 196"/>
                  <a:gd name="T45" fmla="*/ 177 h 17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96" h="177">
                    <a:moveTo>
                      <a:pt x="0" y="36"/>
                    </a:moveTo>
                    <a:lnTo>
                      <a:pt x="19" y="36"/>
                    </a:lnTo>
                    <a:lnTo>
                      <a:pt x="43" y="47"/>
                    </a:lnTo>
                    <a:lnTo>
                      <a:pt x="57" y="78"/>
                    </a:lnTo>
                    <a:lnTo>
                      <a:pt x="77" y="131"/>
                    </a:lnTo>
                    <a:lnTo>
                      <a:pt x="74" y="166"/>
                    </a:lnTo>
                    <a:lnTo>
                      <a:pt x="62" y="176"/>
                    </a:lnTo>
                    <a:lnTo>
                      <a:pt x="185" y="161"/>
                    </a:lnTo>
                    <a:lnTo>
                      <a:pt x="195" y="138"/>
                    </a:lnTo>
                    <a:lnTo>
                      <a:pt x="183" y="76"/>
                    </a:lnTo>
                    <a:lnTo>
                      <a:pt x="154" y="21"/>
                    </a:lnTo>
                    <a:lnTo>
                      <a:pt x="114" y="0"/>
                    </a:lnTo>
                    <a:lnTo>
                      <a:pt x="81" y="8"/>
                    </a:lnTo>
                    <a:lnTo>
                      <a:pt x="0" y="36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6" name="Freeform 21"/>
              <p:cNvSpPr>
                <a:spLocks/>
              </p:cNvSpPr>
              <p:nvPr/>
            </p:nvSpPr>
            <p:spPr bwMode="auto">
              <a:xfrm>
                <a:off x="4380" y="2000"/>
                <a:ext cx="385" cy="235"/>
              </a:xfrm>
              <a:custGeom>
                <a:avLst/>
                <a:gdLst>
                  <a:gd name="T0" fmla="*/ 0 w 385"/>
                  <a:gd name="T1" fmla="*/ 62 h 235"/>
                  <a:gd name="T2" fmla="*/ 38 w 385"/>
                  <a:gd name="T3" fmla="*/ 79 h 235"/>
                  <a:gd name="T4" fmla="*/ 70 w 385"/>
                  <a:gd name="T5" fmla="*/ 134 h 235"/>
                  <a:gd name="T6" fmla="*/ 75 w 385"/>
                  <a:gd name="T7" fmla="*/ 206 h 235"/>
                  <a:gd name="T8" fmla="*/ 72 w 385"/>
                  <a:gd name="T9" fmla="*/ 234 h 235"/>
                  <a:gd name="T10" fmla="*/ 188 w 385"/>
                  <a:gd name="T11" fmla="*/ 217 h 235"/>
                  <a:gd name="T12" fmla="*/ 258 w 385"/>
                  <a:gd name="T13" fmla="*/ 206 h 235"/>
                  <a:gd name="T14" fmla="*/ 306 w 385"/>
                  <a:gd name="T15" fmla="*/ 127 h 235"/>
                  <a:gd name="T16" fmla="*/ 301 w 385"/>
                  <a:gd name="T17" fmla="*/ 88 h 235"/>
                  <a:gd name="T18" fmla="*/ 321 w 385"/>
                  <a:gd name="T19" fmla="*/ 129 h 235"/>
                  <a:gd name="T20" fmla="*/ 301 w 385"/>
                  <a:gd name="T21" fmla="*/ 167 h 235"/>
                  <a:gd name="T22" fmla="*/ 283 w 385"/>
                  <a:gd name="T23" fmla="*/ 196 h 235"/>
                  <a:gd name="T24" fmla="*/ 328 w 385"/>
                  <a:gd name="T25" fmla="*/ 162 h 235"/>
                  <a:gd name="T26" fmla="*/ 341 w 385"/>
                  <a:gd name="T27" fmla="*/ 134 h 235"/>
                  <a:gd name="T28" fmla="*/ 343 w 385"/>
                  <a:gd name="T29" fmla="*/ 96 h 235"/>
                  <a:gd name="T30" fmla="*/ 350 w 385"/>
                  <a:gd name="T31" fmla="*/ 129 h 235"/>
                  <a:gd name="T32" fmla="*/ 345 w 385"/>
                  <a:gd name="T33" fmla="*/ 165 h 235"/>
                  <a:gd name="T34" fmla="*/ 336 w 385"/>
                  <a:gd name="T35" fmla="*/ 193 h 235"/>
                  <a:gd name="T36" fmla="*/ 369 w 385"/>
                  <a:gd name="T37" fmla="*/ 170 h 235"/>
                  <a:gd name="T38" fmla="*/ 384 w 385"/>
                  <a:gd name="T39" fmla="*/ 114 h 235"/>
                  <a:gd name="T40" fmla="*/ 362 w 385"/>
                  <a:gd name="T41" fmla="*/ 69 h 235"/>
                  <a:gd name="T42" fmla="*/ 321 w 385"/>
                  <a:gd name="T43" fmla="*/ 43 h 235"/>
                  <a:gd name="T44" fmla="*/ 263 w 385"/>
                  <a:gd name="T45" fmla="*/ 14 h 235"/>
                  <a:gd name="T46" fmla="*/ 215 w 385"/>
                  <a:gd name="T47" fmla="*/ 0 h 235"/>
                  <a:gd name="T48" fmla="*/ 171 w 385"/>
                  <a:gd name="T49" fmla="*/ 0 h 235"/>
                  <a:gd name="T50" fmla="*/ 108 w 385"/>
                  <a:gd name="T51" fmla="*/ 2 h 235"/>
                  <a:gd name="T52" fmla="*/ 36 w 385"/>
                  <a:gd name="T53" fmla="*/ 21 h 235"/>
                  <a:gd name="T54" fmla="*/ 92 w 385"/>
                  <a:gd name="T55" fmla="*/ 17 h 235"/>
                  <a:gd name="T56" fmla="*/ 128 w 385"/>
                  <a:gd name="T57" fmla="*/ 14 h 235"/>
                  <a:gd name="T58" fmla="*/ 161 w 385"/>
                  <a:gd name="T59" fmla="*/ 19 h 235"/>
                  <a:gd name="T60" fmla="*/ 111 w 385"/>
                  <a:gd name="T61" fmla="*/ 23 h 235"/>
                  <a:gd name="T62" fmla="*/ 60 w 385"/>
                  <a:gd name="T63" fmla="*/ 23 h 235"/>
                  <a:gd name="T64" fmla="*/ 27 w 385"/>
                  <a:gd name="T65" fmla="*/ 36 h 235"/>
                  <a:gd name="T66" fmla="*/ 0 w 385"/>
                  <a:gd name="T67" fmla="*/ 62 h 235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385"/>
                  <a:gd name="T103" fmla="*/ 0 h 235"/>
                  <a:gd name="T104" fmla="*/ 385 w 385"/>
                  <a:gd name="T105" fmla="*/ 235 h 235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385" h="235">
                    <a:moveTo>
                      <a:pt x="0" y="62"/>
                    </a:moveTo>
                    <a:lnTo>
                      <a:pt x="38" y="79"/>
                    </a:lnTo>
                    <a:lnTo>
                      <a:pt x="70" y="134"/>
                    </a:lnTo>
                    <a:lnTo>
                      <a:pt x="75" y="206"/>
                    </a:lnTo>
                    <a:lnTo>
                      <a:pt x="72" y="234"/>
                    </a:lnTo>
                    <a:lnTo>
                      <a:pt x="188" y="217"/>
                    </a:lnTo>
                    <a:lnTo>
                      <a:pt x="258" y="206"/>
                    </a:lnTo>
                    <a:lnTo>
                      <a:pt x="306" y="127"/>
                    </a:lnTo>
                    <a:lnTo>
                      <a:pt x="301" y="88"/>
                    </a:lnTo>
                    <a:lnTo>
                      <a:pt x="321" y="129"/>
                    </a:lnTo>
                    <a:lnTo>
                      <a:pt x="301" y="167"/>
                    </a:lnTo>
                    <a:lnTo>
                      <a:pt x="283" y="196"/>
                    </a:lnTo>
                    <a:lnTo>
                      <a:pt x="328" y="162"/>
                    </a:lnTo>
                    <a:lnTo>
                      <a:pt x="341" y="134"/>
                    </a:lnTo>
                    <a:lnTo>
                      <a:pt x="343" y="96"/>
                    </a:lnTo>
                    <a:lnTo>
                      <a:pt x="350" y="129"/>
                    </a:lnTo>
                    <a:lnTo>
                      <a:pt x="345" y="165"/>
                    </a:lnTo>
                    <a:lnTo>
                      <a:pt x="336" y="193"/>
                    </a:lnTo>
                    <a:lnTo>
                      <a:pt x="369" y="170"/>
                    </a:lnTo>
                    <a:lnTo>
                      <a:pt x="384" y="114"/>
                    </a:lnTo>
                    <a:lnTo>
                      <a:pt x="362" y="69"/>
                    </a:lnTo>
                    <a:lnTo>
                      <a:pt x="321" y="43"/>
                    </a:lnTo>
                    <a:lnTo>
                      <a:pt x="263" y="14"/>
                    </a:lnTo>
                    <a:lnTo>
                      <a:pt x="215" y="0"/>
                    </a:lnTo>
                    <a:lnTo>
                      <a:pt x="171" y="0"/>
                    </a:lnTo>
                    <a:lnTo>
                      <a:pt x="108" y="2"/>
                    </a:lnTo>
                    <a:lnTo>
                      <a:pt x="36" y="21"/>
                    </a:lnTo>
                    <a:lnTo>
                      <a:pt x="92" y="17"/>
                    </a:lnTo>
                    <a:lnTo>
                      <a:pt x="128" y="14"/>
                    </a:lnTo>
                    <a:lnTo>
                      <a:pt x="161" y="19"/>
                    </a:lnTo>
                    <a:lnTo>
                      <a:pt x="111" y="23"/>
                    </a:lnTo>
                    <a:lnTo>
                      <a:pt x="60" y="23"/>
                    </a:lnTo>
                    <a:lnTo>
                      <a:pt x="27" y="36"/>
                    </a:lnTo>
                    <a:lnTo>
                      <a:pt x="0" y="62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7" name="Freeform 22"/>
              <p:cNvSpPr>
                <a:spLocks/>
              </p:cNvSpPr>
              <p:nvPr/>
            </p:nvSpPr>
            <p:spPr bwMode="auto">
              <a:xfrm>
                <a:off x="4145" y="2068"/>
                <a:ext cx="174" cy="57"/>
              </a:xfrm>
              <a:custGeom>
                <a:avLst/>
                <a:gdLst>
                  <a:gd name="T0" fmla="*/ 173 w 174"/>
                  <a:gd name="T1" fmla="*/ 0 h 57"/>
                  <a:gd name="T2" fmla="*/ 128 w 174"/>
                  <a:gd name="T3" fmla="*/ 16 h 57"/>
                  <a:gd name="T4" fmla="*/ 85 w 174"/>
                  <a:gd name="T5" fmla="*/ 32 h 57"/>
                  <a:gd name="T6" fmla="*/ 40 w 174"/>
                  <a:gd name="T7" fmla="*/ 47 h 57"/>
                  <a:gd name="T8" fmla="*/ 0 w 174"/>
                  <a:gd name="T9" fmla="*/ 56 h 57"/>
                  <a:gd name="T10" fmla="*/ 33 w 174"/>
                  <a:gd name="T11" fmla="*/ 29 h 57"/>
                  <a:gd name="T12" fmla="*/ 71 w 174"/>
                  <a:gd name="T13" fmla="*/ 9 h 57"/>
                  <a:gd name="T14" fmla="*/ 87 w 174"/>
                  <a:gd name="T15" fmla="*/ 14 h 57"/>
                  <a:gd name="T16" fmla="*/ 173 w 174"/>
                  <a:gd name="T17" fmla="*/ 0 h 5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4"/>
                  <a:gd name="T28" fmla="*/ 0 h 57"/>
                  <a:gd name="T29" fmla="*/ 174 w 174"/>
                  <a:gd name="T30" fmla="*/ 57 h 57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4" h="57">
                    <a:moveTo>
                      <a:pt x="173" y="0"/>
                    </a:moveTo>
                    <a:lnTo>
                      <a:pt x="128" y="16"/>
                    </a:lnTo>
                    <a:lnTo>
                      <a:pt x="85" y="32"/>
                    </a:lnTo>
                    <a:lnTo>
                      <a:pt x="40" y="47"/>
                    </a:lnTo>
                    <a:lnTo>
                      <a:pt x="0" y="56"/>
                    </a:lnTo>
                    <a:lnTo>
                      <a:pt x="33" y="29"/>
                    </a:lnTo>
                    <a:lnTo>
                      <a:pt x="71" y="9"/>
                    </a:lnTo>
                    <a:lnTo>
                      <a:pt x="87" y="14"/>
                    </a:lnTo>
                    <a:lnTo>
                      <a:pt x="17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8" name="Freeform 23"/>
              <p:cNvSpPr>
                <a:spLocks/>
              </p:cNvSpPr>
              <p:nvPr/>
            </p:nvSpPr>
            <p:spPr bwMode="auto">
              <a:xfrm>
                <a:off x="4110" y="2078"/>
                <a:ext cx="84" cy="42"/>
              </a:xfrm>
              <a:custGeom>
                <a:avLst/>
                <a:gdLst>
                  <a:gd name="T0" fmla="*/ 83 w 84"/>
                  <a:gd name="T1" fmla="*/ 0 h 42"/>
                  <a:gd name="T2" fmla="*/ 46 w 84"/>
                  <a:gd name="T3" fmla="*/ 17 h 42"/>
                  <a:gd name="T4" fmla="*/ 25 w 84"/>
                  <a:gd name="T5" fmla="*/ 41 h 42"/>
                  <a:gd name="T6" fmla="*/ 0 w 84"/>
                  <a:gd name="T7" fmla="*/ 32 h 42"/>
                  <a:gd name="T8" fmla="*/ 35 w 84"/>
                  <a:gd name="T9" fmla="*/ 9 h 42"/>
                  <a:gd name="T10" fmla="*/ 50 w 84"/>
                  <a:gd name="T11" fmla="*/ 0 h 42"/>
                  <a:gd name="T12" fmla="*/ 83 w 84"/>
                  <a:gd name="T13" fmla="*/ 0 h 4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84"/>
                  <a:gd name="T22" fmla="*/ 0 h 42"/>
                  <a:gd name="T23" fmla="*/ 84 w 84"/>
                  <a:gd name="T24" fmla="*/ 42 h 42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84" h="42">
                    <a:moveTo>
                      <a:pt x="83" y="0"/>
                    </a:moveTo>
                    <a:lnTo>
                      <a:pt x="46" y="17"/>
                    </a:lnTo>
                    <a:lnTo>
                      <a:pt x="25" y="41"/>
                    </a:lnTo>
                    <a:lnTo>
                      <a:pt x="0" y="32"/>
                    </a:lnTo>
                    <a:lnTo>
                      <a:pt x="35" y="9"/>
                    </a:lnTo>
                    <a:lnTo>
                      <a:pt x="50" y="0"/>
                    </a:lnTo>
                    <a:lnTo>
                      <a:pt x="8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9" name="Freeform 24"/>
              <p:cNvSpPr>
                <a:spLocks/>
              </p:cNvSpPr>
              <p:nvPr/>
            </p:nvSpPr>
            <p:spPr bwMode="auto">
              <a:xfrm>
                <a:off x="3990" y="2032"/>
                <a:ext cx="142" cy="107"/>
              </a:xfrm>
              <a:custGeom>
                <a:avLst/>
                <a:gdLst>
                  <a:gd name="T0" fmla="*/ 141 w 142"/>
                  <a:gd name="T1" fmla="*/ 34 h 107"/>
                  <a:gd name="T2" fmla="*/ 113 w 142"/>
                  <a:gd name="T3" fmla="*/ 64 h 107"/>
                  <a:gd name="T4" fmla="*/ 97 w 142"/>
                  <a:gd name="T5" fmla="*/ 79 h 107"/>
                  <a:gd name="T6" fmla="*/ 81 w 142"/>
                  <a:gd name="T7" fmla="*/ 83 h 107"/>
                  <a:gd name="T8" fmla="*/ 63 w 142"/>
                  <a:gd name="T9" fmla="*/ 79 h 107"/>
                  <a:gd name="T10" fmla="*/ 45 w 142"/>
                  <a:gd name="T11" fmla="*/ 79 h 107"/>
                  <a:gd name="T12" fmla="*/ 26 w 142"/>
                  <a:gd name="T13" fmla="*/ 88 h 107"/>
                  <a:gd name="T14" fmla="*/ 5 w 142"/>
                  <a:gd name="T15" fmla="*/ 106 h 107"/>
                  <a:gd name="T16" fmla="*/ 8 w 142"/>
                  <a:gd name="T17" fmla="*/ 55 h 107"/>
                  <a:gd name="T18" fmla="*/ 0 w 142"/>
                  <a:gd name="T19" fmla="*/ 13 h 107"/>
                  <a:gd name="T20" fmla="*/ 0 w 142"/>
                  <a:gd name="T21" fmla="*/ 0 h 107"/>
                  <a:gd name="T22" fmla="*/ 37 w 142"/>
                  <a:gd name="T23" fmla="*/ 2 h 107"/>
                  <a:gd name="T24" fmla="*/ 68 w 142"/>
                  <a:gd name="T25" fmla="*/ 5 h 107"/>
                  <a:gd name="T26" fmla="*/ 102 w 142"/>
                  <a:gd name="T27" fmla="*/ 11 h 107"/>
                  <a:gd name="T28" fmla="*/ 141 w 142"/>
                  <a:gd name="T29" fmla="*/ 34 h 10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42"/>
                  <a:gd name="T46" fmla="*/ 0 h 107"/>
                  <a:gd name="T47" fmla="*/ 142 w 142"/>
                  <a:gd name="T48" fmla="*/ 107 h 107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42" h="107">
                    <a:moveTo>
                      <a:pt x="141" y="34"/>
                    </a:moveTo>
                    <a:lnTo>
                      <a:pt x="113" y="64"/>
                    </a:lnTo>
                    <a:lnTo>
                      <a:pt x="97" y="79"/>
                    </a:lnTo>
                    <a:lnTo>
                      <a:pt x="81" y="83"/>
                    </a:lnTo>
                    <a:lnTo>
                      <a:pt x="63" y="79"/>
                    </a:lnTo>
                    <a:lnTo>
                      <a:pt x="45" y="79"/>
                    </a:lnTo>
                    <a:lnTo>
                      <a:pt x="26" y="88"/>
                    </a:lnTo>
                    <a:lnTo>
                      <a:pt x="5" y="106"/>
                    </a:lnTo>
                    <a:lnTo>
                      <a:pt x="8" y="55"/>
                    </a:lnTo>
                    <a:lnTo>
                      <a:pt x="0" y="13"/>
                    </a:lnTo>
                    <a:lnTo>
                      <a:pt x="0" y="0"/>
                    </a:lnTo>
                    <a:lnTo>
                      <a:pt x="37" y="2"/>
                    </a:lnTo>
                    <a:lnTo>
                      <a:pt x="68" y="5"/>
                    </a:lnTo>
                    <a:lnTo>
                      <a:pt x="102" y="11"/>
                    </a:lnTo>
                    <a:lnTo>
                      <a:pt x="141" y="34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0" name="Freeform 25"/>
              <p:cNvSpPr>
                <a:spLocks/>
              </p:cNvSpPr>
              <p:nvPr/>
            </p:nvSpPr>
            <p:spPr bwMode="auto">
              <a:xfrm>
                <a:off x="4059" y="2201"/>
                <a:ext cx="669" cy="465"/>
              </a:xfrm>
              <a:custGeom>
                <a:avLst/>
                <a:gdLst>
                  <a:gd name="T0" fmla="*/ 228 w 669"/>
                  <a:gd name="T1" fmla="*/ 55 h 465"/>
                  <a:gd name="T2" fmla="*/ 196 w 669"/>
                  <a:gd name="T3" fmla="*/ 58 h 465"/>
                  <a:gd name="T4" fmla="*/ 172 w 669"/>
                  <a:gd name="T5" fmla="*/ 75 h 465"/>
                  <a:gd name="T6" fmla="*/ 136 w 669"/>
                  <a:gd name="T7" fmla="*/ 89 h 465"/>
                  <a:gd name="T8" fmla="*/ 139 w 669"/>
                  <a:gd name="T9" fmla="*/ 120 h 465"/>
                  <a:gd name="T10" fmla="*/ 139 w 669"/>
                  <a:gd name="T11" fmla="*/ 152 h 465"/>
                  <a:gd name="T12" fmla="*/ 131 w 669"/>
                  <a:gd name="T13" fmla="*/ 179 h 465"/>
                  <a:gd name="T14" fmla="*/ 107 w 669"/>
                  <a:gd name="T15" fmla="*/ 186 h 465"/>
                  <a:gd name="T16" fmla="*/ 102 w 669"/>
                  <a:gd name="T17" fmla="*/ 212 h 465"/>
                  <a:gd name="T18" fmla="*/ 77 w 669"/>
                  <a:gd name="T19" fmla="*/ 239 h 465"/>
                  <a:gd name="T20" fmla="*/ 24 w 669"/>
                  <a:gd name="T21" fmla="*/ 350 h 465"/>
                  <a:gd name="T22" fmla="*/ 0 w 669"/>
                  <a:gd name="T23" fmla="*/ 464 h 465"/>
                  <a:gd name="T24" fmla="*/ 39 w 669"/>
                  <a:gd name="T25" fmla="*/ 377 h 465"/>
                  <a:gd name="T26" fmla="*/ 65 w 669"/>
                  <a:gd name="T27" fmla="*/ 302 h 465"/>
                  <a:gd name="T28" fmla="*/ 99 w 669"/>
                  <a:gd name="T29" fmla="*/ 242 h 465"/>
                  <a:gd name="T30" fmla="*/ 119 w 669"/>
                  <a:gd name="T31" fmla="*/ 212 h 465"/>
                  <a:gd name="T32" fmla="*/ 184 w 669"/>
                  <a:gd name="T33" fmla="*/ 177 h 465"/>
                  <a:gd name="T34" fmla="*/ 248 w 669"/>
                  <a:gd name="T35" fmla="*/ 137 h 465"/>
                  <a:gd name="T36" fmla="*/ 286 w 669"/>
                  <a:gd name="T37" fmla="*/ 116 h 465"/>
                  <a:gd name="T38" fmla="*/ 355 w 669"/>
                  <a:gd name="T39" fmla="*/ 104 h 465"/>
                  <a:gd name="T40" fmla="*/ 466 w 669"/>
                  <a:gd name="T41" fmla="*/ 94 h 465"/>
                  <a:gd name="T42" fmla="*/ 529 w 669"/>
                  <a:gd name="T43" fmla="*/ 82 h 465"/>
                  <a:gd name="T44" fmla="*/ 598 w 669"/>
                  <a:gd name="T45" fmla="*/ 55 h 465"/>
                  <a:gd name="T46" fmla="*/ 661 w 669"/>
                  <a:gd name="T47" fmla="*/ 32 h 465"/>
                  <a:gd name="T48" fmla="*/ 668 w 669"/>
                  <a:gd name="T49" fmla="*/ 0 h 465"/>
                  <a:gd name="T50" fmla="*/ 636 w 669"/>
                  <a:gd name="T51" fmla="*/ 19 h 465"/>
                  <a:gd name="T52" fmla="*/ 576 w 669"/>
                  <a:gd name="T53" fmla="*/ 60 h 465"/>
                  <a:gd name="T54" fmla="*/ 608 w 669"/>
                  <a:gd name="T55" fmla="*/ 17 h 465"/>
                  <a:gd name="T56" fmla="*/ 556 w 669"/>
                  <a:gd name="T57" fmla="*/ 58 h 465"/>
                  <a:gd name="T58" fmla="*/ 517 w 669"/>
                  <a:gd name="T59" fmla="*/ 62 h 465"/>
                  <a:gd name="T60" fmla="*/ 559 w 669"/>
                  <a:gd name="T61" fmla="*/ 27 h 465"/>
                  <a:gd name="T62" fmla="*/ 454 w 669"/>
                  <a:gd name="T63" fmla="*/ 48 h 465"/>
                  <a:gd name="T64" fmla="*/ 365 w 669"/>
                  <a:gd name="T65" fmla="*/ 55 h 465"/>
                  <a:gd name="T66" fmla="*/ 228 w 669"/>
                  <a:gd name="T67" fmla="*/ 55 h 465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669"/>
                  <a:gd name="T103" fmla="*/ 0 h 465"/>
                  <a:gd name="T104" fmla="*/ 669 w 669"/>
                  <a:gd name="T105" fmla="*/ 465 h 465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669" h="465">
                    <a:moveTo>
                      <a:pt x="228" y="55"/>
                    </a:moveTo>
                    <a:lnTo>
                      <a:pt x="196" y="58"/>
                    </a:lnTo>
                    <a:lnTo>
                      <a:pt x="172" y="75"/>
                    </a:lnTo>
                    <a:lnTo>
                      <a:pt x="136" y="89"/>
                    </a:lnTo>
                    <a:lnTo>
                      <a:pt x="139" y="120"/>
                    </a:lnTo>
                    <a:lnTo>
                      <a:pt x="139" y="152"/>
                    </a:lnTo>
                    <a:lnTo>
                      <a:pt x="131" y="179"/>
                    </a:lnTo>
                    <a:lnTo>
                      <a:pt x="107" y="186"/>
                    </a:lnTo>
                    <a:lnTo>
                      <a:pt x="102" y="212"/>
                    </a:lnTo>
                    <a:lnTo>
                      <a:pt x="77" y="239"/>
                    </a:lnTo>
                    <a:lnTo>
                      <a:pt x="24" y="350"/>
                    </a:lnTo>
                    <a:lnTo>
                      <a:pt x="0" y="464"/>
                    </a:lnTo>
                    <a:lnTo>
                      <a:pt x="39" y="377"/>
                    </a:lnTo>
                    <a:lnTo>
                      <a:pt x="65" y="302"/>
                    </a:lnTo>
                    <a:lnTo>
                      <a:pt x="99" y="242"/>
                    </a:lnTo>
                    <a:lnTo>
                      <a:pt x="119" y="212"/>
                    </a:lnTo>
                    <a:lnTo>
                      <a:pt x="184" y="177"/>
                    </a:lnTo>
                    <a:lnTo>
                      <a:pt x="248" y="137"/>
                    </a:lnTo>
                    <a:lnTo>
                      <a:pt x="286" y="116"/>
                    </a:lnTo>
                    <a:lnTo>
                      <a:pt x="355" y="104"/>
                    </a:lnTo>
                    <a:lnTo>
                      <a:pt x="466" y="94"/>
                    </a:lnTo>
                    <a:lnTo>
                      <a:pt x="529" y="82"/>
                    </a:lnTo>
                    <a:lnTo>
                      <a:pt x="598" y="55"/>
                    </a:lnTo>
                    <a:lnTo>
                      <a:pt x="661" y="32"/>
                    </a:lnTo>
                    <a:lnTo>
                      <a:pt x="668" y="0"/>
                    </a:lnTo>
                    <a:lnTo>
                      <a:pt x="636" y="19"/>
                    </a:lnTo>
                    <a:lnTo>
                      <a:pt x="576" y="60"/>
                    </a:lnTo>
                    <a:lnTo>
                      <a:pt x="608" y="17"/>
                    </a:lnTo>
                    <a:lnTo>
                      <a:pt x="556" y="58"/>
                    </a:lnTo>
                    <a:lnTo>
                      <a:pt x="517" y="62"/>
                    </a:lnTo>
                    <a:lnTo>
                      <a:pt x="559" y="27"/>
                    </a:lnTo>
                    <a:lnTo>
                      <a:pt x="454" y="48"/>
                    </a:lnTo>
                    <a:lnTo>
                      <a:pt x="365" y="55"/>
                    </a:lnTo>
                    <a:lnTo>
                      <a:pt x="228" y="55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1" name="Freeform 26"/>
              <p:cNvSpPr>
                <a:spLocks/>
              </p:cNvSpPr>
              <p:nvPr/>
            </p:nvSpPr>
            <p:spPr bwMode="auto">
              <a:xfrm>
                <a:off x="3710" y="1929"/>
                <a:ext cx="160" cy="196"/>
              </a:xfrm>
              <a:custGeom>
                <a:avLst/>
                <a:gdLst>
                  <a:gd name="T0" fmla="*/ 34 w 160"/>
                  <a:gd name="T1" fmla="*/ 82 h 196"/>
                  <a:gd name="T2" fmla="*/ 0 w 160"/>
                  <a:gd name="T3" fmla="*/ 98 h 196"/>
                  <a:gd name="T4" fmla="*/ 26 w 160"/>
                  <a:gd name="T5" fmla="*/ 104 h 196"/>
                  <a:gd name="T6" fmla="*/ 39 w 160"/>
                  <a:gd name="T7" fmla="*/ 126 h 196"/>
                  <a:gd name="T8" fmla="*/ 39 w 160"/>
                  <a:gd name="T9" fmla="*/ 171 h 196"/>
                  <a:gd name="T10" fmla="*/ 24 w 160"/>
                  <a:gd name="T11" fmla="*/ 195 h 196"/>
                  <a:gd name="T12" fmla="*/ 79 w 160"/>
                  <a:gd name="T13" fmla="*/ 156 h 196"/>
                  <a:gd name="T14" fmla="*/ 121 w 160"/>
                  <a:gd name="T15" fmla="*/ 105 h 196"/>
                  <a:gd name="T16" fmla="*/ 159 w 160"/>
                  <a:gd name="T17" fmla="*/ 61 h 196"/>
                  <a:gd name="T18" fmla="*/ 136 w 160"/>
                  <a:gd name="T19" fmla="*/ 0 h 196"/>
                  <a:gd name="T20" fmla="*/ 119 w 160"/>
                  <a:gd name="T21" fmla="*/ 36 h 196"/>
                  <a:gd name="T22" fmla="*/ 86 w 160"/>
                  <a:gd name="T23" fmla="*/ 59 h 196"/>
                  <a:gd name="T24" fmla="*/ 34 w 160"/>
                  <a:gd name="T25" fmla="*/ 82 h 19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0"/>
                  <a:gd name="T40" fmla="*/ 0 h 196"/>
                  <a:gd name="T41" fmla="*/ 160 w 160"/>
                  <a:gd name="T42" fmla="*/ 196 h 19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0" h="196">
                    <a:moveTo>
                      <a:pt x="34" y="82"/>
                    </a:moveTo>
                    <a:lnTo>
                      <a:pt x="0" y="98"/>
                    </a:lnTo>
                    <a:lnTo>
                      <a:pt x="26" y="104"/>
                    </a:lnTo>
                    <a:lnTo>
                      <a:pt x="39" y="126"/>
                    </a:lnTo>
                    <a:lnTo>
                      <a:pt x="39" y="171"/>
                    </a:lnTo>
                    <a:lnTo>
                      <a:pt x="24" y="195"/>
                    </a:lnTo>
                    <a:lnTo>
                      <a:pt x="79" y="156"/>
                    </a:lnTo>
                    <a:lnTo>
                      <a:pt x="121" y="105"/>
                    </a:lnTo>
                    <a:lnTo>
                      <a:pt x="159" y="61"/>
                    </a:lnTo>
                    <a:lnTo>
                      <a:pt x="136" y="0"/>
                    </a:lnTo>
                    <a:lnTo>
                      <a:pt x="119" y="36"/>
                    </a:lnTo>
                    <a:lnTo>
                      <a:pt x="86" y="59"/>
                    </a:lnTo>
                    <a:lnTo>
                      <a:pt x="34" y="82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2" name="Freeform 27"/>
              <p:cNvSpPr>
                <a:spLocks/>
              </p:cNvSpPr>
              <p:nvPr/>
            </p:nvSpPr>
            <p:spPr bwMode="auto">
              <a:xfrm>
                <a:off x="3542" y="1961"/>
                <a:ext cx="121" cy="161"/>
              </a:xfrm>
              <a:custGeom>
                <a:avLst/>
                <a:gdLst>
                  <a:gd name="T0" fmla="*/ 28 w 121"/>
                  <a:gd name="T1" fmla="*/ 0 h 161"/>
                  <a:gd name="T2" fmla="*/ 42 w 121"/>
                  <a:gd name="T3" fmla="*/ 28 h 161"/>
                  <a:gd name="T4" fmla="*/ 70 w 121"/>
                  <a:gd name="T5" fmla="*/ 42 h 161"/>
                  <a:gd name="T6" fmla="*/ 84 w 121"/>
                  <a:gd name="T7" fmla="*/ 54 h 161"/>
                  <a:gd name="T8" fmla="*/ 120 w 121"/>
                  <a:gd name="T9" fmla="*/ 68 h 161"/>
                  <a:gd name="T10" fmla="*/ 98 w 121"/>
                  <a:gd name="T11" fmla="*/ 83 h 161"/>
                  <a:gd name="T12" fmla="*/ 89 w 121"/>
                  <a:gd name="T13" fmla="*/ 106 h 161"/>
                  <a:gd name="T14" fmla="*/ 98 w 121"/>
                  <a:gd name="T15" fmla="*/ 160 h 161"/>
                  <a:gd name="T16" fmla="*/ 81 w 121"/>
                  <a:gd name="T17" fmla="*/ 155 h 161"/>
                  <a:gd name="T18" fmla="*/ 42 w 121"/>
                  <a:gd name="T19" fmla="*/ 127 h 161"/>
                  <a:gd name="T20" fmla="*/ 13 w 121"/>
                  <a:gd name="T21" fmla="*/ 96 h 161"/>
                  <a:gd name="T22" fmla="*/ 0 w 121"/>
                  <a:gd name="T23" fmla="*/ 59 h 161"/>
                  <a:gd name="T24" fmla="*/ 28 w 121"/>
                  <a:gd name="T25" fmla="*/ 0 h 161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21"/>
                  <a:gd name="T40" fmla="*/ 0 h 161"/>
                  <a:gd name="T41" fmla="*/ 121 w 121"/>
                  <a:gd name="T42" fmla="*/ 161 h 161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21" h="161">
                    <a:moveTo>
                      <a:pt x="28" y="0"/>
                    </a:moveTo>
                    <a:lnTo>
                      <a:pt x="42" y="28"/>
                    </a:lnTo>
                    <a:lnTo>
                      <a:pt x="70" y="42"/>
                    </a:lnTo>
                    <a:lnTo>
                      <a:pt x="84" y="54"/>
                    </a:lnTo>
                    <a:lnTo>
                      <a:pt x="120" y="68"/>
                    </a:lnTo>
                    <a:lnTo>
                      <a:pt x="98" y="83"/>
                    </a:lnTo>
                    <a:lnTo>
                      <a:pt x="89" y="106"/>
                    </a:lnTo>
                    <a:lnTo>
                      <a:pt x="98" y="160"/>
                    </a:lnTo>
                    <a:lnTo>
                      <a:pt x="81" y="155"/>
                    </a:lnTo>
                    <a:lnTo>
                      <a:pt x="42" y="127"/>
                    </a:lnTo>
                    <a:lnTo>
                      <a:pt x="13" y="96"/>
                    </a:lnTo>
                    <a:lnTo>
                      <a:pt x="0" y="59"/>
                    </a:lnTo>
                    <a:lnTo>
                      <a:pt x="28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3" name="Freeform 28"/>
              <p:cNvSpPr>
                <a:spLocks/>
              </p:cNvSpPr>
              <p:nvPr/>
            </p:nvSpPr>
            <p:spPr bwMode="auto">
              <a:xfrm>
                <a:off x="3725" y="2002"/>
                <a:ext cx="174" cy="990"/>
              </a:xfrm>
              <a:custGeom>
                <a:avLst/>
                <a:gdLst>
                  <a:gd name="T0" fmla="*/ 150 w 174"/>
                  <a:gd name="T1" fmla="*/ 0 h 990"/>
                  <a:gd name="T2" fmla="*/ 122 w 174"/>
                  <a:gd name="T3" fmla="*/ 39 h 990"/>
                  <a:gd name="T4" fmla="*/ 81 w 174"/>
                  <a:gd name="T5" fmla="*/ 83 h 990"/>
                  <a:gd name="T6" fmla="*/ 48 w 174"/>
                  <a:gd name="T7" fmla="*/ 114 h 990"/>
                  <a:gd name="T8" fmla="*/ 13 w 174"/>
                  <a:gd name="T9" fmla="*/ 136 h 990"/>
                  <a:gd name="T10" fmla="*/ 0 w 174"/>
                  <a:gd name="T11" fmla="*/ 146 h 990"/>
                  <a:gd name="T12" fmla="*/ 19 w 174"/>
                  <a:gd name="T13" fmla="*/ 292 h 990"/>
                  <a:gd name="T14" fmla="*/ 36 w 174"/>
                  <a:gd name="T15" fmla="*/ 478 h 990"/>
                  <a:gd name="T16" fmla="*/ 45 w 174"/>
                  <a:gd name="T17" fmla="*/ 629 h 990"/>
                  <a:gd name="T18" fmla="*/ 48 w 174"/>
                  <a:gd name="T19" fmla="*/ 750 h 990"/>
                  <a:gd name="T20" fmla="*/ 41 w 174"/>
                  <a:gd name="T21" fmla="*/ 913 h 990"/>
                  <a:gd name="T22" fmla="*/ 22 w 174"/>
                  <a:gd name="T23" fmla="*/ 987 h 990"/>
                  <a:gd name="T24" fmla="*/ 78 w 174"/>
                  <a:gd name="T25" fmla="*/ 989 h 990"/>
                  <a:gd name="T26" fmla="*/ 135 w 174"/>
                  <a:gd name="T27" fmla="*/ 982 h 990"/>
                  <a:gd name="T28" fmla="*/ 152 w 174"/>
                  <a:gd name="T29" fmla="*/ 875 h 990"/>
                  <a:gd name="T30" fmla="*/ 164 w 174"/>
                  <a:gd name="T31" fmla="*/ 765 h 990"/>
                  <a:gd name="T32" fmla="*/ 173 w 174"/>
                  <a:gd name="T33" fmla="*/ 646 h 990"/>
                  <a:gd name="T34" fmla="*/ 171 w 174"/>
                  <a:gd name="T35" fmla="*/ 458 h 990"/>
                  <a:gd name="T36" fmla="*/ 173 w 174"/>
                  <a:gd name="T37" fmla="*/ 280 h 990"/>
                  <a:gd name="T38" fmla="*/ 173 w 174"/>
                  <a:gd name="T39" fmla="*/ 163 h 990"/>
                  <a:gd name="T40" fmla="*/ 169 w 174"/>
                  <a:gd name="T41" fmla="*/ 10 h 990"/>
                  <a:gd name="T42" fmla="*/ 150 w 174"/>
                  <a:gd name="T43" fmla="*/ 0 h 990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74"/>
                  <a:gd name="T67" fmla="*/ 0 h 990"/>
                  <a:gd name="T68" fmla="*/ 174 w 174"/>
                  <a:gd name="T69" fmla="*/ 990 h 990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74" h="990">
                    <a:moveTo>
                      <a:pt x="150" y="0"/>
                    </a:moveTo>
                    <a:lnTo>
                      <a:pt x="122" y="39"/>
                    </a:lnTo>
                    <a:lnTo>
                      <a:pt x="81" y="83"/>
                    </a:lnTo>
                    <a:lnTo>
                      <a:pt x="48" y="114"/>
                    </a:lnTo>
                    <a:lnTo>
                      <a:pt x="13" y="136"/>
                    </a:lnTo>
                    <a:lnTo>
                      <a:pt x="0" y="146"/>
                    </a:lnTo>
                    <a:lnTo>
                      <a:pt x="19" y="292"/>
                    </a:lnTo>
                    <a:lnTo>
                      <a:pt x="36" y="478"/>
                    </a:lnTo>
                    <a:lnTo>
                      <a:pt x="45" y="629"/>
                    </a:lnTo>
                    <a:lnTo>
                      <a:pt x="48" y="750"/>
                    </a:lnTo>
                    <a:lnTo>
                      <a:pt x="41" y="913"/>
                    </a:lnTo>
                    <a:lnTo>
                      <a:pt x="22" y="987"/>
                    </a:lnTo>
                    <a:lnTo>
                      <a:pt x="78" y="989"/>
                    </a:lnTo>
                    <a:lnTo>
                      <a:pt x="135" y="982"/>
                    </a:lnTo>
                    <a:lnTo>
                      <a:pt x="152" y="875"/>
                    </a:lnTo>
                    <a:lnTo>
                      <a:pt x="164" y="765"/>
                    </a:lnTo>
                    <a:lnTo>
                      <a:pt x="173" y="646"/>
                    </a:lnTo>
                    <a:lnTo>
                      <a:pt x="171" y="458"/>
                    </a:lnTo>
                    <a:lnTo>
                      <a:pt x="173" y="280"/>
                    </a:lnTo>
                    <a:lnTo>
                      <a:pt x="173" y="163"/>
                    </a:lnTo>
                    <a:lnTo>
                      <a:pt x="169" y="10"/>
                    </a:lnTo>
                    <a:lnTo>
                      <a:pt x="150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4" name="Freeform 29"/>
              <p:cNvSpPr>
                <a:spLocks/>
              </p:cNvSpPr>
              <p:nvPr/>
            </p:nvSpPr>
            <p:spPr bwMode="auto">
              <a:xfrm>
                <a:off x="3976" y="2407"/>
                <a:ext cx="139" cy="438"/>
              </a:xfrm>
              <a:custGeom>
                <a:avLst/>
                <a:gdLst>
                  <a:gd name="T0" fmla="*/ 23 w 139"/>
                  <a:gd name="T1" fmla="*/ 0 h 438"/>
                  <a:gd name="T2" fmla="*/ 47 w 139"/>
                  <a:gd name="T3" fmla="*/ 17 h 438"/>
                  <a:gd name="T4" fmla="*/ 70 w 139"/>
                  <a:gd name="T5" fmla="*/ 19 h 438"/>
                  <a:gd name="T6" fmla="*/ 98 w 139"/>
                  <a:gd name="T7" fmla="*/ 36 h 438"/>
                  <a:gd name="T8" fmla="*/ 115 w 139"/>
                  <a:gd name="T9" fmla="*/ 36 h 438"/>
                  <a:gd name="T10" fmla="*/ 138 w 139"/>
                  <a:gd name="T11" fmla="*/ 27 h 438"/>
                  <a:gd name="T12" fmla="*/ 105 w 139"/>
                  <a:gd name="T13" fmla="*/ 92 h 438"/>
                  <a:gd name="T14" fmla="*/ 77 w 139"/>
                  <a:gd name="T15" fmla="*/ 164 h 438"/>
                  <a:gd name="T16" fmla="*/ 51 w 139"/>
                  <a:gd name="T17" fmla="*/ 252 h 438"/>
                  <a:gd name="T18" fmla="*/ 35 w 139"/>
                  <a:gd name="T19" fmla="*/ 322 h 438"/>
                  <a:gd name="T20" fmla="*/ 16 w 139"/>
                  <a:gd name="T21" fmla="*/ 389 h 438"/>
                  <a:gd name="T22" fmla="*/ 0 w 139"/>
                  <a:gd name="T23" fmla="*/ 437 h 438"/>
                  <a:gd name="T24" fmla="*/ 16 w 139"/>
                  <a:gd name="T25" fmla="*/ 328 h 438"/>
                  <a:gd name="T26" fmla="*/ 21 w 139"/>
                  <a:gd name="T27" fmla="*/ 239 h 438"/>
                  <a:gd name="T28" fmla="*/ 30 w 139"/>
                  <a:gd name="T29" fmla="*/ 135 h 438"/>
                  <a:gd name="T30" fmla="*/ 23 w 139"/>
                  <a:gd name="T31" fmla="*/ 0 h 438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39"/>
                  <a:gd name="T49" fmla="*/ 0 h 438"/>
                  <a:gd name="T50" fmla="*/ 139 w 139"/>
                  <a:gd name="T51" fmla="*/ 438 h 438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39" h="438">
                    <a:moveTo>
                      <a:pt x="23" y="0"/>
                    </a:moveTo>
                    <a:lnTo>
                      <a:pt x="47" y="17"/>
                    </a:lnTo>
                    <a:lnTo>
                      <a:pt x="70" y="19"/>
                    </a:lnTo>
                    <a:lnTo>
                      <a:pt x="98" y="36"/>
                    </a:lnTo>
                    <a:lnTo>
                      <a:pt x="115" y="36"/>
                    </a:lnTo>
                    <a:lnTo>
                      <a:pt x="138" y="27"/>
                    </a:lnTo>
                    <a:lnTo>
                      <a:pt x="105" y="92"/>
                    </a:lnTo>
                    <a:lnTo>
                      <a:pt x="77" y="164"/>
                    </a:lnTo>
                    <a:lnTo>
                      <a:pt x="51" y="252"/>
                    </a:lnTo>
                    <a:lnTo>
                      <a:pt x="35" y="322"/>
                    </a:lnTo>
                    <a:lnTo>
                      <a:pt x="16" y="389"/>
                    </a:lnTo>
                    <a:lnTo>
                      <a:pt x="0" y="437"/>
                    </a:lnTo>
                    <a:lnTo>
                      <a:pt x="16" y="328"/>
                    </a:lnTo>
                    <a:lnTo>
                      <a:pt x="21" y="239"/>
                    </a:lnTo>
                    <a:lnTo>
                      <a:pt x="30" y="135"/>
                    </a:lnTo>
                    <a:lnTo>
                      <a:pt x="2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5" name="Freeform 30"/>
              <p:cNvSpPr>
                <a:spLocks/>
              </p:cNvSpPr>
              <p:nvPr/>
            </p:nvSpPr>
            <p:spPr bwMode="auto">
              <a:xfrm>
                <a:off x="3966" y="2468"/>
                <a:ext cx="191" cy="510"/>
              </a:xfrm>
              <a:custGeom>
                <a:avLst/>
                <a:gdLst>
                  <a:gd name="T0" fmla="*/ 16 w 191"/>
                  <a:gd name="T1" fmla="*/ 509 h 510"/>
                  <a:gd name="T2" fmla="*/ 0 w 191"/>
                  <a:gd name="T3" fmla="*/ 506 h 510"/>
                  <a:gd name="T4" fmla="*/ 7 w 191"/>
                  <a:gd name="T5" fmla="*/ 443 h 510"/>
                  <a:gd name="T6" fmla="*/ 23 w 191"/>
                  <a:gd name="T7" fmla="*/ 373 h 510"/>
                  <a:gd name="T8" fmla="*/ 49 w 191"/>
                  <a:gd name="T9" fmla="*/ 271 h 510"/>
                  <a:gd name="T10" fmla="*/ 79 w 191"/>
                  <a:gd name="T11" fmla="*/ 182 h 510"/>
                  <a:gd name="T12" fmla="*/ 69 w 191"/>
                  <a:gd name="T13" fmla="*/ 264 h 510"/>
                  <a:gd name="T14" fmla="*/ 48 w 191"/>
                  <a:gd name="T15" fmla="*/ 356 h 510"/>
                  <a:gd name="T16" fmla="*/ 35 w 191"/>
                  <a:gd name="T17" fmla="*/ 434 h 510"/>
                  <a:gd name="T18" fmla="*/ 66 w 191"/>
                  <a:gd name="T19" fmla="*/ 324 h 510"/>
                  <a:gd name="T20" fmla="*/ 100 w 191"/>
                  <a:gd name="T21" fmla="*/ 225 h 510"/>
                  <a:gd name="T22" fmla="*/ 118 w 191"/>
                  <a:gd name="T23" fmla="*/ 167 h 510"/>
                  <a:gd name="T24" fmla="*/ 147 w 191"/>
                  <a:gd name="T25" fmla="*/ 97 h 510"/>
                  <a:gd name="T26" fmla="*/ 190 w 191"/>
                  <a:gd name="T27" fmla="*/ 0 h 510"/>
                  <a:gd name="T28" fmla="*/ 175 w 191"/>
                  <a:gd name="T29" fmla="*/ 121 h 510"/>
                  <a:gd name="T30" fmla="*/ 159 w 191"/>
                  <a:gd name="T31" fmla="*/ 237 h 510"/>
                  <a:gd name="T32" fmla="*/ 133 w 191"/>
                  <a:gd name="T33" fmla="*/ 307 h 510"/>
                  <a:gd name="T34" fmla="*/ 102 w 191"/>
                  <a:gd name="T35" fmla="*/ 409 h 510"/>
                  <a:gd name="T36" fmla="*/ 57 w 191"/>
                  <a:gd name="T37" fmla="*/ 451 h 510"/>
                  <a:gd name="T38" fmla="*/ 16 w 191"/>
                  <a:gd name="T39" fmla="*/ 509 h 51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91"/>
                  <a:gd name="T61" fmla="*/ 0 h 510"/>
                  <a:gd name="T62" fmla="*/ 191 w 191"/>
                  <a:gd name="T63" fmla="*/ 510 h 510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91" h="510">
                    <a:moveTo>
                      <a:pt x="16" y="509"/>
                    </a:moveTo>
                    <a:lnTo>
                      <a:pt x="0" y="506"/>
                    </a:lnTo>
                    <a:lnTo>
                      <a:pt x="7" y="443"/>
                    </a:lnTo>
                    <a:lnTo>
                      <a:pt x="23" y="373"/>
                    </a:lnTo>
                    <a:lnTo>
                      <a:pt x="49" y="271"/>
                    </a:lnTo>
                    <a:lnTo>
                      <a:pt x="79" y="182"/>
                    </a:lnTo>
                    <a:lnTo>
                      <a:pt x="69" y="264"/>
                    </a:lnTo>
                    <a:lnTo>
                      <a:pt x="48" y="356"/>
                    </a:lnTo>
                    <a:lnTo>
                      <a:pt x="35" y="434"/>
                    </a:lnTo>
                    <a:lnTo>
                      <a:pt x="66" y="324"/>
                    </a:lnTo>
                    <a:lnTo>
                      <a:pt x="100" y="225"/>
                    </a:lnTo>
                    <a:lnTo>
                      <a:pt x="118" y="167"/>
                    </a:lnTo>
                    <a:lnTo>
                      <a:pt x="147" y="97"/>
                    </a:lnTo>
                    <a:lnTo>
                      <a:pt x="190" y="0"/>
                    </a:lnTo>
                    <a:lnTo>
                      <a:pt x="175" y="121"/>
                    </a:lnTo>
                    <a:lnTo>
                      <a:pt x="159" y="237"/>
                    </a:lnTo>
                    <a:lnTo>
                      <a:pt x="133" y="307"/>
                    </a:lnTo>
                    <a:lnTo>
                      <a:pt x="102" y="409"/>
                    </a:lnTo>
                    <a:lnTo>
                      <a:pt x="57" y="451"/>
                    </a:lnTo>
                    <a:lnTo>
                      <a:pt x="16" y="509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6" name="Freeform 31"/>
              <p:cNvSpPr>
                <a:spLocks/>
              </p:cNvSpPr>
              <p:nvPr/>
            </p:nvSpPr>
            <p:spPr bwMode="auto">
              <a:xfrm>
                <a:off x="3424" y="2030"/>
                <a:ext cx="218" cy="956"/>
              </a:xfrm>
              <a:custGeom>
                <a:avLst/>
                <a:gdLst>
                  <a:gd name="T0" fmla="*/ 74 w 218"/>
                  <a:gd name="T1" fmla="*/ 15 h 956"/>
                  <a:gd name="T2" fmla="*/ 105 w 218"/>
                  <a:gd name="T3" fmla="*/ 0 h 956"/>
                  <a:gd name="T4" fmla="*/ 115 w 218"/>
                  <a:gd name="T5" fmla="*/ 32 h 956"/>
                  <a:gd name="T6" fmla="*/ 131 w 218"/>
                  <a:gd name="T7" fmla="*/ 56 h 956"/>
                  <a:gd name="T8" fmla="*/ 167 w 218"/>
                  <a:gd name="T9" fmla="*/ 87 h 956"/>
                  <a:gd name="T10" fmla="*/ 210 w 218"/>
                  <a:gd name="T11" fmla="*/ 112 h 956"/>
                  <a:gd name="T12" fmla="*/ 217 w 218"/>
                  <a:gd name="T13" fmla="*/ 114 h 956"/>
                  <a:gd name="T14" fmla="*/ 194 w 218"/>
                  <a:gd name="T15" fmla="*/ 225 h 956"/>
                  <a:gd name="T16" fmla="*/ 171 w 218"/>
                  <a:gd name="T17" fmla="*/ 373 h 956"/>
                  <a:gd name="T18" fmla="*/ 167 w 218"/>
                  <a:gd name="T19" fmla="*/ 485 h 956"/>
                  <a:gd name="T20" fmla="*/ 160 w 218"/>
                  <a:gd name="T21" fmla="*/ 609 h 956"/>
                  <a:gd name="T22" fmla="*/ 150 w 218"/>
                  <a:gd name="T23" fmla="*/ 728 h 956"/>
                  <a:gd name="T24" fmla="*/ 148 w 218"/>
                  <a:gd name="T25" fmla="*/ 765 h 956"/>
                  <a:gd name="T26" fmla="*/ 158 w 218"/>
                  <a:gd name="T27" fmla="*/ 894 h 956"/>
                  <a:gd name="T28" fmla="*/ 191 w 218"/>
                  <a:gd name="T29" fmla="*/ 955 h 956"/>
                  <a:gd name="T30" fmla="*/ 155 w 218"/>
                  <a:gd name="T31" fmla="*/ 952 h 956"/>
                  <a:gd name="T32" fmla="*/ 43 w 218"/>
                  <a:gd name="T33" fmla="*/ 908 h 956"/>
                  <a:gd name="T34" fmla="*/ 17 w 218"/>
                  <a:gd name="T35" fmla="*/ 767 h 956"/>
                  <a:gd name="T36" fmla="*/ 17 w 218"/>
                  <a:gd name="T37" fmla="*/ 692 h 956"/>
                  <a:gd name="T38" fmla="*/ 24 w 218"/>
                  <a:gd name="T39" fmla="*/ 621 h 956"/>
                  <a:gd name="T40" fmla="*/ 19 w 218"/>
                  <a:gd name="T41" fmla="*/ 556 h 956"/>
                  <a:gd name="T42" fmla="*/ 0 w 218"/>
                  <a:gd name="T43" fmla="*/ 482 h 956"/>
                  <a:gd name="T44" fmla="*/ 0 w 218"/>
                  <a:gd name="T45" fmla="*/ 436 h 956"/>
                  <a:gd name="T46" fmla="*/ 19 w 218"/>
                  <a:gd name="T47" fmla="*/ 499 h 956"/>
                  <a:gd name="T48" fmla="*/ 48 w 218"/>
                  <a:gd name="T49" fmla="*/ 556 h 956"/>
                  <a:gd name="T50" fmla="*/ 28 w 218"/>
                  <a:gd name="T51" fmla="*/ 482 h 956"/>
                  <a:gd name="T52" fmla="*/ 12 w 218"/>
                  <a:gd name="T53" fmla="*/ 421 h 956"/>
                  <a:gd name="T54" fmla="*/ 5 w 218"/>
                  <a:gd name="T55" fmla="*/ 361 h 956"/>
                  <a:gd name="T56" fmla="*/ 15 w 218"/>
                  <a:gd name="T57" fmla="*/ 314 h 956"/>
                  <a:gd name="T58" fmla="*/ 33 w 218"/>
                  <a:gd name="T59" fmla="*/ 237 h 956"/>
                  <a:gd name="T60" fmla="*/ 57 w 218"/>
                  <a:gd name="T61" fmla="*/ 178 h 956"/>
                  <a:gd name="T62" fmla="*/ 67 w 218"/>
                  <a:gd name="T63" fmla="*/ 102 h 956"/>
                  <a:gd name="T64" fmla="*/ 76 w 218"/>
                  <a:gd name="T65" fmla="*/ 56 h 956"/>
                  <a:gd name="T66" fmla="*/ 74 w 218"/>
                  <a:gd name="T67" fmla="*/ 15 h 95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218"/>
                  <a:gd name="T103" fmla="*/ 0 h 956"/>
                  <a:gd name="T104" fmla="*/ 218 w 218"/>
                  <a:gd name="T105" fmla="*/ 956 h 95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218" h="956">
                    <a:moveTo>
                      <a:pt x="74" y="15"/>
                    </a:moveTo>
                    <a:lnTo>
                      <a:pt x="105" y="0"/>
                    </a:lnTo>
                    <a:lnTo>
                      <a:pt x="115" y="32"/>
                    </a:lnTo>
                    <a:lnTo>
                      <a:pt x="131" y="56"/>
                    </a:lnTo>
                    <a:lnTo>
                      <a:pt x="167" y="87"/>
                    </a:lnTo>
                    <a:lnTo>
                      <a:pt x="210" y="112"/>
                    </a:lnTo>
                    <a:lnTo>
                      <a:pt x="217" y="114"/>
                    </a:lnTo>
                    <a:lnTo>
                      <a:pt x="194" y="225"/>
                    </a:lnTo>
                    <a:lnTo>
                      <a:pt x="171" y="373"/>
                    </a:lnTo>
                    <a:lnTo>
                      <a:pt x="167" y="485"/>
                    </a:lnTo>
                    <a:lnTo>
                      <a:pt x="160" y="609"/>
                    </a:lnTo>
                    <a:lnTo>
                      <a:pt x="150" y="728"/>
                    </a:lnTo>
                    <a:lnTo>
                      <a:pt x="148" y="765"/>
                    </a:lnTo>
                    <a:lnTo>
                      <a:pt x="158" y="894"/>
                    </a:lnTo>
                    <a:lnTo>
                      <a:pt x="191" y="955"/>
                    </a:lnTo>
                    <a:lnTo>
                      <a:pt x="155" y="952"/>
                    </a:lnTo>
                    <a:lnTo>
                      <a:pt x="43" y="908"/>
                    </a:lnTo>
                    <a:lnTo>
                      <a:pt x="17" y="767"/>
                    </a:lnTo>
                    <a:lnTo>
                      <a:pt x="17" y="692"/>
                    </a:lnTo>
                    <a:lnTo>
                      <a:pt x="24" y="621"/>
                    </a:lnTo>
                    <a:lnTo>
                      <a:pt x="19" y="556"/>
                    </a:lnTo>
                    <a:lnTo>
                      <a:pt x="0" y="482"/>
                    </a:lnTo>
                    <a:lnTo>
                      <a:pt x="0" y="436"/>
                    </a:lnTo>
                    <a:lnTo>
                      <a:pt x="19" y="499"/>
                    </a:lnTo>
                    <a:lnTo>
                      <a:pt x="48" y="556"/>
                    </a:lnTo>
                    <a:lnTo>
                      <a:pt x="28" y="482"/>
                    </a:lnTo>
                    <a:lnTo>
                      <a:pt x="12" y="421"/>
                    </a:lnTo>
                    <a:lnTo>
                      <a:pt x="5" y="361"/>
                    </a:lnTo>
                    <a:lnTo>
                      <a:pt x="15" y="314"/>
                    </a:lnTo>
                    <a:lnTo>
                      <a:pt x="33" y="237"/>
                    </a:lnTo>
                    <a:lnTo>
                      <a:pt x="57" y="178"/>
                    </a:lnTo>
                    <a:lnTo>
                      <a:pt x="67" y="102"/>
                    </a:lnTo>
                    <a:lnTo>
                      <a:pt x="76" y="56"/>
                    </a:lnTo>
                    <a:lnTo>
                      <a:pt x="74" y="15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7" name="Freeform 32"/>
              <p:cNvSpPr>
                <a:spLocks/>
              </p:cNvSpPr>
              <p:nvPr/>
            </p:nvSpPr>
            <p:spPr bwMode="auto">
              <a:xfrm>
                <a:off x="3181" y="2077"/>
                <a:ext cx="233" cy="1122"/>
              </a:xfrm>
              <a:custGeom>
                <a:avLst/>
                <a:gdLst>
                  <a:gd name="T0" fmla="*/ 225 w 233"/>
                  <a:gd name="T1" fmla="*/ 46 h 1122"/>
                  <a:gd name="T2" fmla="*/ 215 w 233"/>
                  <a:gd name="T3" fmla="*/ 168 h 1122"/>
                  <a:gd name="T4" fmla="*/ 209 w 233"/>
                  <a:gd name="T5" fmla="*/ 58 h 1122"/>
                  <a:gd name="T6" fmla="*/ 201 w 233"/>
                  <a:gd name="T7" fmla="*/ 73 h 1122"/>
                  <a:gd name="T8" fmla="*/ 201 w 233"/>
                  <a:gd name="T9" fmla="*/ 224 h 1122"/>
                  <a:gd name="T10" fmla="*/ 173 w 233"/>
                  <a:gd name="T11" fmla="*/ 336 h 1122"/>
                  <a:gd name="T12" fmla="*/ 148 w 233"/>
                  <a:gd name="T13" fmla="*/ 355 h 1122"/>
                  <a:gd name="T14" fmla="*/ 122 w 233"/>
                  <a:gd name="T15" fmla="*/ 214 h 1122"/>
                  <a:gd name="T16" fmla="*/ 135 w 233"/>
                  <a:gd name="T17" fmla="*/ 370 h 1122"/>
                  <a:gd name="T18" fmla="*/ 158 w 233"/>
                  <a:gd name="T19" fmla="*/ 436 h 1122"/>
                  <a:gd name="T20" fmla="*/ 182 w 233"/>
                  <a:gd name="T21" fmla="*/ 609 h 1122"/>
                  <a:gd name="T22" fmla="*/ 158 w 233"/>
                  <a:gd name="T23" fmla="*/ 728 h 1122"/>
                  <a:gd name="T24" fmla="*/ 177 w 233"/>
                  <a:gd name="T25" fmla="*/ 738 h 1122"/>
                  <a:gd name="T26" fmla="*/ 189 w 233"/>
                  <a:gd name="T27" fmla="*/ 831 h 1122"/>
                  <a:gd name="T28" fmla="*/ 146 w 233"/>
                  <a:gd name="T29" fmla="*/ 916 h 1122"/>
                  <a:gd name="T30" fmla="*/ 130 w 233"/>
                  <a:gd name="T31" fmla="*/ 924 h 1122"/>
                  <a:gd name="T32" fmla="*/ 158 w 233"/>
                  <a:gd name="T33" fmla="*/ 1007 h 1122"/>
                  <a:gd name="T34" fmla="*/ 103 w 233"/>
                  <a:gd name="T35" fmla="*/ 1121 h 1122"/>
                  <a:gd name="T36" fmla="*/ 18 w 233"/>
                  <a:gd name="T37" fmla="*/ 1098 h 1122"/>
                  <a:gd name="T38" fmla="*/ 79 w 233"/>
                  <a:gd name="T39" fmla="*/ 1028 h 1122"/>
                  <a:gd name="T40" fmla="*/ 56 w 233"/>
                  <a:gd name="T41" fmla="*/ 1014 h 1122"/>
                  <a:gd name="T42" fmla="*/ 0 w 233"/>
                  <a:gd name="T43" fmla="*/ 889 h 1122"/>
                  <a:gd name="T44" fmla="*/ 10 w 233"/>
                  <a:gd name="T45" fmla="*/ 753 h 1122"/>
                  <a:gd name="T46" fmla="*/ 8 w 233"/>
                  <a:gd name="T47" fmla="*/ 607 h 1122"/>
                  <a:gd name="T48" fmla="*/ 36 w 233"/>
                  <a:gd name="T49" fmla="*/ 634 h 1122"/>
                  <a:gd name="T50" fmla="*/ 67 w 233"/>
                  <a:gd name="T51" fmla="*/ 704 h 1122"/>
                  <a:gd name="T52" fmla="*/ 65 w 233"/>
                  <a:gd name="T53" fmla="*/ 675 h 1122"/>
                  <a:gd name="T54" fmla="*/ 29 w 233"/>
                  <a:gd name="T55" fmla="*/ 558 h 1122"/>
                  <a:gd name="T56" fmla="*/ 36 w 233"/>
                  <a:gd name="T57" fmla="*/ 463 h 1122"/>
                  <a:gd name="T58" fmla="*/ 72 w 233"/>
                  <a:gd name="T59" fmla="*/ 451 h 1122"/>
                  <a:gd name="T60" fmla="*/ 130 w 233"/>
                  <a:gd name="T61" fmla="*/ 509 h 1122"/>
                  <a:gd name="T62" fmla="*/ 69 w 233"/>
                  <a:gd name="T63" fmla="*/ 407 h 1122"/>
                  <a:gd name="T64" fmla="*/ 65 w 233"/>
                  <a:gd name="T65" fmla="*/ 287 h 1122"/>
                  <a:gd name="T66" fmla="*/ 87 w 233"/>
                  <a:gd name="T67" fmla="*/ 131 h 1122"/>
                  <a:gd name="T68" fmla="*/ 132 w 233"/>
                  <a:gd name="T69" fmla="*/ 39 h 1122"/>
                  <a:gd name="T70" fmla="*/ 232 w 233"/>
                  <a:gd name="T71" fmla="*/ 0 h 1122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233"/>
                  <a:gd name="T109" fmla="*/ 0 h 1122"/>
                  <a:gd name="T110" fmla="*/ 233 w 233"/>
                  <a:gd name="T111" fmla="*/ 1122 h 1122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233" h="1122">
                    <a:moveTo>
                      <a:pt x="232" y="0"/>
                    </a:moveTo>
                    <a:lnTo>
                      <a:pt x="225" y="46"/>
                    </a:lnTo>
                    <a:lnTo>
                      <a:pt x="220" y="102"/>
                    </a:lnTo>
                    <a:lnTo>
                      <a:pt x="215" y="168"/>
                    </a:lnTo>
                    <a:lnTo>
                      <a:pt x="213" y="136"/>
                    </a:lnTo>
                    <a:lnTo>
                      <a:pt x="209" y="58"/>
                    </a:lnTo>
                    <a:lnTo>
                      <a:pt x="209" y="34"/>
                    </a:lnTo>
                    <a:lnTo>
                      <a:pt x="201" y="73"/>
                    </a:lnTo>
                    <a:lnTo>
                      <a:pt x="196" y="158"/>
                    </a:lnTo>
                    <a:lnTo>
                      <a:pt x="201" y="224"/>
                    </a:lnTo>
                    <a:lnTo>
                      <a:pt x="187" y="276"/>
                    </a:lnTo>
                    <a:lnTo>
                      <a:pt x="173" y="336"/>
                    </a:lnTo>
                    <a:lnTo>
                      <a:pt x="165" y="390"/>
                    </a:lnTo>
                    <a:lnTo>
                      <a:pt x="148" y="355"/>
                    </a:lnTo>
                    <a:lnTo>
                      <a:pt x="127" y="284"/>
                    </a:lnTo>
                    <a:lnTo>
                      <a:pt x="122" y="214"/>
                    </a:lnTo>
                    <a:lnTo>
                      <a:pt x="117" y="278"/>
                    </a:lnTo>
                    <a:lnTo>
                      <a:pt x="135" y="370"/>
                    </a:lnTo>
                    <a:lnTo>
                      <a:pt x="146" y="404"/>
                    </a:lnTo>
                    <a:lnTo>
                      <a:pt x="158" y="436"/>
                    </a:lnTo>
                    <a:lnTo>
                      <a:pt x="174" y="501"/>
                    </a:lnTo>
                    <a:lnTo>
                      <a:pt x="182" y="609"/>
                    </a:lnTo>
                    <a:lnTo>
                      <a:pt x="182" y="699"/>
                    </a:lnTo>
                    <a:lnTo>
                      <a:pt x="158" y="728"/>
                    </a:lnTo>
                    <a:lnTo>
                      <a:pt x="117" y="763"/>
                    </a:lnTo>
                    <a:lnTo>
                      <a:pt x="177" y="738"/>
                    </a:lnTo>
                    <a:lnTo>
                      <a:pt x="177" y="777"/>
                    </a:lnTo>
                    <a:lnTo>
                      <a:pt x="189" y="831"/>
                    </a:lnTo>
                    <a:lnTo>
                      <a:pt x="177" y="924"/>
                    </a:lnTo>
                    <a:lnTo>
                      <a:pt x="146" y="916"/>
                    </a:lnTo>
                    <a:lnTo>
                      <a:pt x="91" y="867"/>
                    </a:lnTo>
                    <a:lnTo>
                      <a:pt x="130" y="924"/>
                    </a:lnTo>
                    <a:lnTo>
                      <a:pt x="168" y="941"/>
                    </a:lnTo>
                    <a:lnTo>
                      <a:pt x="158" y="1007"/>
                    </a:lnTo>
                    <a:lnTo>
                      <a:pt x="132" y="1111"/>
                    </a:lnTo>
                    <a:lnTo>
                      <a:pt x="103" y="1121"/>
                    </a:lnTo>
                    <a:lnTo>
                      <a:pt x="57" y="1113"/>
                    </a:lnTo>
                    <a:lnTo>
                      <a:pt x="18" y="1098"/>
                    </a:lnTo>
                    <a:lnTo>
                      <a:pt x="31" y="1024"/>
                    </a:lnTo>
                    <a:lnTo>
                      <a:pt x="79" y="1028"/>
                    </a:lnTo>
                    <a:lnTo>
                      <a:pt x="130" y="1026"/>
                    </a:lnTo>
                    <a:lnTo>
                      <a:pt x="56" y="1014"/>
                    </a:lnTo>
                    <a:lnTo>
                      <a:pt x="31" y="997"/>
                    </a:lnTo>
                    <a:lnTo>
                      <a:pt x="0" y="889"/>
                    </a:lnTo>
                    <a:lnTo>
                      <a:pt x="5" y="804"/>
                    </a:lnTo>
                    <a:lnTo>
                      <a:pt x="10" y="753"/>
                    </a:lnTo>
                    <a:lnTo>
                      <a:pt x="8" y="704"/>
                    </a:lnTo>
                    <a:lnTo>
                      <a:pt x="8" y="607"/>
                    </a:lnTo>
                    <a:lnTo>
                      <a:pt x="13" y="570"/>
                    </a:lnTo>
                    <a:lnTo>
                      <a:pt x="36" y="634"/>
                    </a:lnTo>
                    <a:lnTo>
                      <a:pt x="48" y="684"/>
                    </a:lnTo>
                    <a:lnTo>
                      <a:pt x="67" y="704"/>
                    </a:lnTo>
                    <a:lnTo>
                      <a:pt x="89" y="719"/>
                    </a:lnTo>
                    <a:lnTo>
                      <a:pt x="65" y="675"/>
                    </a:lnTo>
                    <a:lnTo>
                      <a:pt x="46" y="617"/>
                    </a:lnTo>
                    <a:lnTo>
                      <a:pt x="29" y="558"/>
                    </a:lnTo>
                    <a:lnTo>
                      <a:pt x="26" y="519"/>
                    </a:lnTo>
                    <a:lnTo>
                      <a:pt x="36" y="463"/>
                    </a:lnTo>
                    <a:lnTo>
                      <a:pt x="53" y="400"/>
                    </a:lnTo>
                    <a:lnTo>
                      <a:pt x="72" y="451"/>
                    </a:lnTo>
                    <a:lnTo>
                      <a:pt x="103" y="497"/>
                    </a:lnTo>
                    <a:lnTo>
                      <a:pt x="130" y="509"/>
                    </a:lnTo>
                    <a:lnTo>
                      <a:pt x="89" y="446"/>
                    </a:lnTo>
                    <a:lnTo>
                      <a:pt x="69" y="407"/>
                    </a:lnTo>
                    <a:lnTo>
                      <a:pt x="60" y="363"/>
                    </a:lnTo>
                    <a:lnTo>
                      <a:pt x="65" y="287"/>
                    </a:lnTo>
                    <a:lnTo>
                      <a:pt x="74" y="192"/>
                    </a:lnTo>
                    <a:lnTo>
                      <a:pt x="87" y="131"/>
                    </a:lnTo>
                    <a:lnTo>
                      <a:pt x="105" y="94"/>
                    </a:lnTo>
                    <a:lnTo>
                      <a:pt x="132" y="39"/>
                    </a:lnTo>
                    <a:lnTo>
                      <a:pt x="173" y="17"/>
                    </a:lnTo>
                    <a:lnTo>
                      <a:pt x="232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27" name="Group 33"/>
            <p:cNvGrpSpPr>
              <a:grpSpLocks/>
            </p:cNvGrpSpPr>
            <p:nvPr/>
          </p:nvGrpSpPr>
          <p:grpSpPr bwMode="auto">
            <a:xfrm>
              <a:off x="3515" y="1347"/>
              <a:ext cx="415" cy="680"/>
              <a:chOff x="3515" y="1347"/>
              <a:chExt cx="415" cy="680"/>
            </a:xfrm>
          </p:grpSpPr>
          <p:sp>
            <p:nvSpPr>
              <p:cNvPr id="42028" name="Freeform 34"/>
              <p:cNvSpPr>
                <a:spLocks/>
              </p:cNvSpPr>
              <p:nvPr/>
            </p:nvSpPr>
            <p:spPr bwMode="auto">
              <a:xfrm>
                <a:off x="3568" y="1815"/>
                <a:ext cx="277" cy="212"/>
              </a:xfrm>
              <a:custGeom>
                <a:avLst/>
                <a:gdLst>
                  <a:gd name="T0" fmla="*/ 5 w 277"/>
                  <a:gd name="T1" fmla="*/ 74 h 212"/>
                  <a:gd name="T2" fmla="*/ 15 w 277"/>
                  <a:gd name="T3" fmla="*/ 150 h 212"/>
                  <a:gd name="T4" fmla="*/ 26 w 277"/>
                  <a:gd name="T5" fmla="*/ 169 h 212"/>
                  <a:gd name="T6" fmla="*/ 56 w 277"/>
                  <a:gd name="T7" fmla="*/ 189 h 212"/>
                  <a:gd name="T8" fmla="*/ 93 w 277"/>
                  <a:gd name="T9" fmla="*/ 205 h 212"/>
                  <a:gd name="T10" fmla="*/ 127 w 277"/>
                  <a:gd name="T11" fmla="*/ 211 h 212"/>
                  <a:gd name="T12" fmla="*/ 174 w 277"/>
                  <a:gd name="T13" fmla="*/ 195 h 212"/>
                  <a:gd name="T14" fmla="*/ 216 w 277"/>
                  <a:gd name="T15" fmla="*/ 172 h 212"/>
                  <a:gd name="T16" fmla="*/ 252 w 277"/>
                  <a:gd name="T17" fmla="*/ 146 h 212"/>
                  <a:gd name="T18" fmla="*/ 276 w 277"/>
                  <a:gd name="T19" fmla="*/ 113 h 212"/>
                  <a:gd name="T20" fmla="*/ 269 w 277"/>
                  <a:gd name="T21" fmla="*/ 98 h 212"/>
                  <a:gd name="T22" fmla="*/ 269 w 277"/>
                  <a:gd name="T23" fmla="*/ 5 h 212"/>
                  <a:gd name="T24" fmla="*/ 0 w 277"/>
                  <a:gd name="T25" fmla="*/ 0 h 212"/>
                  <a:gd name="T26" fmla="*/ 5 w 277"/>
                  <a:gd name="T27" fmla="*/ 74 h 21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77"/>
                  <a:gd name="T43" fmla="*/ 0 h 212"/>
                  <a:gd name="T44" fmla="*/ 277 w 277"/>
                  <a:gd name="T45" fmla="*/ 212 h 21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77" h="212">
                    <a:moveTo>
                      <a:pt x="5" y="74"/>
                    </a:moveTo>
                    <a:lnTo>
                      <a:pt x="15" y="150"/>
                    </a:lnTo>
                    <a:lnTo>
                      <a:pt x="26" y="169"/>
                    </a:lnTo>
                    <a:lnTo>
                      <a:pt x="56" y="189"/>
                    </a:lnTo>
                    <a:lnTo>
                      <a:pt x="93" y="205"/>
                    </a:lnTo>
                    <a:lnTo>
                      <a:pt x="127" y="211"/>
                    </a:lnTo>
                    <a:lnTo>
                      <a:pt x="174" y="195"/>
                    </a:lnTo>
                    <a:lnTo>
                      <a:pt x="216" y="172"/>
                    </a:lnTo>
                    <a:lnTo>
                      <a:pt x="252" y="146"/>
                    </a:lnTo>
                    <a:lnTo>
                      <a:pt x="276" y="113"/>
                    </a:lnTo>
                    <a:lnTo>
                      <a:pt x="269" y="98"/>
                    </a:lnTo>
                    <a:lnTo>
                      <a:pt x="269" y="5"/>
                    </a:lnTo>
                    <a:lnTo>
                      <a:pt x="0" y="0"/>
                    </a:lnTo>
                    <a:lnTo>
                      <a:pt x="5" y="74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29" name="Freeform 35"/>
              <p:cNvSpPr>
                <a:spLocks/>
              </p:cNvSpPr>
              <p:nvPr/>
            </p:nvSpPr>
            <p:spPr bwMode="auto">
              <a:xfrm>
                <a:off x="3515" y="1364"/>
                <a:ext cx="411" cy="606"/>
              </a:xfrm>
              <a:custGeom>
                <a:avLst/>
                <a:gdLst>
                  <a:gd name="T0" fmla="*/ 87 w 411"/>
                  <a:gd name="T1" fmla="*/ 534 h 606"/>
                  <a:gd name="T2" fmla="*/ 110 w 411"/>
                  <a:gd name="T3" fmla="*/ 557 h 606"/>
                  <a:gd name="T4" fmla="*/ 151 w 411"/>
                  <a:gd name="T5" fmla="*/ 593 h 606"/>
                  <a:gd name="T6" fmla="*/ 179 w 411"/>
                  <a:gd name="T7" fmla="*/ 605 h 606"/>
                  <a:gd name="T8" fmla="*/ 204 w 411"/>
                  <a:gd name="T9" fmla="*/ 605 h 606"/>
                  <a:gd name="T10" fmla="*/ 228 w 411"/>
                  <a:gd name="T11" fmla="*/ 603 h 606"/>
                  <a:gd name="T12" fmla="*/ 250 w 411"/>
                  <a:gd name="T13" fmla="*/ 596 h 606"/>
                  <a:gd name="T14" fmla="*/ 274 w 411"/>
                  <a:gd name="T15" fmla="*/ 577 h 606"/>
                  <a:gd name="T16" fmla="*/ 322 w 411"/>
                  <a:gd name="T17" fmla="*/ 530 h 606"/>
                  <a:gd name="T18" fmla="*/ 343 w 411"/>
                  <a:gd name="T19" fmla="*/ 484 h 606"/>
                  <a:gd name="T20" fmla="*/ 355 w 411"/>
                  <a:gd name="T21" fmla="*/ 442 h 606"/>
                  <a:gd name="T22" fmla="*/ 367 w 411"/>
                  <a:gd name="T23" fmla="*/ 402 h 606"/>
                  <a:gd name="T24" fmla="*/ 386 w 411"/>
                  <a:gd name="T25" fmla="*/ 383 h 606"/>
                  <a:gd name="T26" fmla="*/ 399 w 411"/>
                  <a:gd name="T27" fmla="*/ 342 h 606"/>
                  <a:gd name="T28" fmla="*/ 404 w 411"/>
                  <a:gd name="T29" fmla="*/ 307 h 606"/>
                  <a:gd name="T30" fmla="*/ 401 w 411"/>
                  <a:gd name="T31" fmla="*/ 275 h 606"/>
                  <a:gd name="T32" fmla="*/ 396 w 411"/>
                  <a:gd name="T33" fmla="*/ 260 h 606"/>
                  <a:gd name="T34" fmla="*/ 407 w 411"/>
                  <a:gd name="T35" fmla="*/ 218 h 606"/>
                  <a:gd name="T36" fmla="*/ 410 w 411"/>
                  <a:gd name="T37" fmla="*/ 139 h 606"/>
                  <a:gd name="T38" fmla="*/ 396 w 411"/>
                  <a:gd name="T39" fmla="*/ 97 h 606"/>
                  <a:gd name="T40" fmla="*/ 376 w 411"/>
                  <a:gd name="T41" fmla="*/ 54 h 606"/>
                  <a:gd name="T42" fmla="*/ 349 w 411"/>
                  <a:gd name="T43" fmla="*/ 34 h 606"/>
                  <a:gd name="T44" fmla="*/ 310 w 411"/>
                  <a:gd name="T45" fmla="*/ 19 h 606"/>
                  <a:gd name="T46" fmla="*/ 273 w 411"/>
                  <a:gd name="T47" fmla="*/ 5 h 606"/>
                  <a:gd name="T48" fmla="*/ 234 w 411"/>
                  <a:gd name="T49" fmla="*/ 0 h 606"/>
                  <a:gd name="T50" fmla="*/ 185 w 411"/>
                  <a:gd name="T51" fmla="*/ 0 h 606"/>
                  <a:gd name="T52" fmla="*/ 140 w 411"/>
                  <a:gd name="T53" fmla="*/ 7 h 606"/>
                  <a:gd name="T54" fmla="*/ 103 w 411"/>
                  <a:gd name="T55" fmla="*/ 20 h 606"/>
                  <a:gd name="T56" fmla="*/ 58 w 411"/>
                  <a:gd name="T57" fmla="*/ 42 h 606"/>
                  <a:gd name="T58" fmla="*/ 26 w 411"/>
                  <a:gd name="T59" fmla="*/ 108 h 606"/>
                  <a:gd name="T60" fmla="*/ 20 w 411"/>
                  <a:gd name="T61" fmla="*/ 191 h 606"/>
                  <a:gd name="T62" fmla="*/ 23 w 411"/>
                  <a:gd name="T63" fmla="*/ 260 h 606"/>
                  <a:gd name="T64" fmla="*/ 2 w 411"/>
                  <a:gd name="T65" fmla="*/ 275 h 606"/>
                  <a:gd name="T66" fmla="*/ 0 w 411"/>
                  <a:gd name="T67" fmla="*/ 320 h 606"/>
                  <a:gd name="T68" fmla="*/ 10 w 411"/>
                  <a:gd name="T69" fmla="*/ 361 h 606"/>
                  <a:gd name="T70" fmla="*/ 29 w 411"/>
                  <a:gd name="T71" fmla="*/ 371 h 606"/>
                  <a:gd name="T72" fmla="*/ 32 w 411"/>
                  <a:gd name="T73" fmla="*/ 403 h 606"/>
                  <a:gd name="T74" fmla="*/ 36 w 411"/>
                  <a:gd name="T75" fmla="*/ 447 h 606"/>
                  <a:gd name="T76" fmla="*/ 51 w 411"/>
                  <a:gd name="T77" fmla="*/ 474 h 606"/>
                  <a:gd name="T78" fmla="*/ 87 w 411"/>
                  <a:gd name="T79" fmla="*/ 534 h 60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411"/>
                  <a:gd name="T121" fmla="*/ 0 h 606"/>
                  <a:gd name="T122" fmla="*/ 411 w 411"/>
                  <a:gd name="T123" fmla="*/ 606 h 60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411" h="606">
                    <a:moveTo>
                      <a:pt x="87" y="534"/>
                    </a:moveTo>
                    <a:lnTo>
                      <a:pt x="110" y="557"/>
                    </a:lnTo>
                    <a:lnTo>
                      <a:pt x="151" y="593"/>
                    </a:lnTo>
                    <a:lnTo>
                      <a:pt x="179" y="605"/>
                    </a:lnTo>
                    <a:lnTo>
                      <a:pt x="204" y="605"/>
                    </a:lnTo>
                    <a:lnTo>
                      <a:pt x="228" y="603"/>
                    </a:lnTo>
                    <a:lnTo>
                      <a:pt x="250" y="596"/>
                    </a:lnTo>
                    <a:lnTo>
                      <a:pt x="274" y="577"/>
                    </a:lnTo>
                    <a:lnTo>
                      <a:pt x="322" y="530"/>
                    </a:lnTo>
                    <a:lnTo>
                      <a:pt x="343" y="484"/>
                    </a:lnTo>
                    <a:lnTo>
                      <a:pt x="355" y="442"/>
                    </a:lnTo>
                    <a:lnTo>
                      <a:pt x="367" y="402"/>
                    </a:lnTo>
                    <a:lnTo>
                      <a:pt x="386" y="383"/>
                    </a:lnTo>
                    <a:lnTo>
                      <a:pt x="399" y="342"/>
                    </a:lnTo>
                    <a:lnTo>
                      <a:pt x="404" y="307"/>
                    </a:lnTo>
                    <a:lnTo>
                      <a:pt x="401" y="275"/>
                    </a:lnTo>
                    <a:lnTo>
                      <a:pt x="396" y="260"/>
                    </a:lnTo>
                    <a:lnTo>
                      <a:pt x="407" y="218"/>
                    </a:lnTo>
                    <a:lnTo>
                      <a:pt x="410" y="139"/>
                    </a:lnTo>
                    <a:lnTo>
                      <a:pt x="396" y="97"/>
                    </a:lnTo>
                    <a:lnTo>
                      <a:pt x="376" y="54"/>
                    </a:lnTo>
                    <a:lnTo>
                      <a:pt x="349" y="34"/>
                    </a:lnTo>
                    <a:lnTo>
                      <a:pt x="310" y="19"/>
                    </a:lnTo>
                    <a:lnTo>
                      <a:pt x="273" y="5"/>
                    </a:lnTo>
                    <a:lnTo>
                      <a:pt x="234" y="0"/>
                    </a:lnTo>
                    <a:lnTo>
                      <a:pt x="185" y="0"/>
                    </a:lnTo>
                    <a:lnTo>
                      <a:pt x="140" y="7"/>
                    </a:lnTo>
                    <a:lnTo>
                      <a:pt x="103" y="20"/>
                    </a:lnTo>
                    <a:lnTo>
                      <a:pt x="58" y="42"/>
                    </a:lnTo>
                    <a:lnTo>
                      <a:pt x="26" y="108"/>
                    </a:lnTo>
                    <a:lnTo>
                      <a:pt x="20" y="191"/>
                    </a:lnTo>
                    <a:lnTo>
                      <a:pt x="23" y="260"/>
                    </a:lnTo>
                    <a:lnTo>
                      <a:pt x="2" y="275"/>
                    </a:lnTo>
                    <a:lnTo>
                      <a:pt x="0" y="320"/>
                    </a:lnTo>
                    <a:lnTo>
                      <a:pt x="10" y="361"/>
                    </a:lnTo>
                    <a:lnTo>
                      <a:pt x="29" y="371"/>
                    </a:lnTo>
                    <a:lnTo>
                      <a:pt x="32" y="403"/>
                    </a:lnTo>
                    <a:lnTo>
                      <a:pt x="36" y="447"/>
                    </a:lnTo>
                    <a:lnTo>
                      <a:pt x="51" y="474"/>
                    </a:lnTo>
                    <a:lnTo>
                      <a:pt x="87" y="534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0" name="Freeform 36"/>
              <p:cNvSpPr>
                <a:spLocks/>
              </p:cNvSpPr>
              <p:nvPr/>
            </p:nvSpPr>
            <p:spPr bwMode="auto">
              <a:xfrm>
                <a:off x="3527" y="1655"/>
                <a:ext cx="23" cy="62"/>
              </a:xfrm>
              <a:custGeom>
                <a:avLst/>
                <a:gdLst>
                  <a:gd name="T0" fmla="*/ 0 w 23"/>
                  <a:gd name="T1" fmla="*/ 0 h 62"/>
                  <a:gd name="T2" fmla="*/ 13 w 23"/>
                  <a:gd name="T3" fmla="*/ 11 h 62"/>
                  <a:gd name="T4" fmla="*/ 13 w 23"/>
                  <a:gd name="T5" fmla="*/ 21 h 62"/>
                  <a:gd name="T6" fmla="*/ 8 w 23"/>
                  <a:gd name="T7" fmla="*/ 27 h 62"/>
                  <a:gd name="T8" fmla="*/ 12 w 23"/>
                  <a:gd name="T9" fmla="*/ 49 h 62"/>
                  <a:gd name="T10" fmla="*/ 22 w 23"/>
                  <a:gd name="T11" fmla="*/ 61 h 62"/>
                  <a:gd name="T12" fmla="*/ 8 w 23"/>
                  <a:gd name="T13" fmla="*/ 56 h 62"/>
                  <a:gd name="T14" fmla="*/ 1 w 23"/>
                  <a:gd name="T15" fmla="*/ 38 h 62"/>
                  <a:gd name="T16" fmla="*/ 0 w 23"/>
                  <a:gd name="T17" fmla="*/ 0 h 6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23"/>
                  <a:gd name="T28" fmla="*/ 0 h 62"/>
                  <a:gd name="T29" fmla="*/ 23 w 23"/>
                  <a:gd name="T30" fmla="*/ 62 h 6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23" h="62">
                    <a:moveTo>
                      <a:pt x="0" y="0"/>
                    </a:moveTo>
                    <a:lnTo>
                      <a:pt x="13" y="11"/>
                    </a:lnTo>
                    <a:lnTo>
                      <a:pt x="13" y="21"/>
                    </a:lnTo>
                    <a:lnTo>
                      <a:pt x="8" y="27"/>
                    </a:lnTo>
                    <a:lnTo>
                      <a:pt x="12" y="49"/>
                    </a:lnTo>
                    <a:lnTo>
                      <a:pt x="22" y="61"/>
                    </a:lnTo>
                    <a:lnTo>
                      <a:pt x="8" y="56"/>
                    </a:lnTo>
                    <a:lnTo>
                      <a:pt x="1" y="3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1" name="Freeform 37"/>
              <p:cNvSpPr>
                <a:spLocks/>
              </p:cNvSpPr>
              <p:nvPr/>
            </p:nvSpPr>
            <p:spPr bwMode="auto">
              <a:xfrm>
                <a:off x="3883" y="1665"/>
                <a:ext cx="19" cy="71"/>
              </a:xfrm>
              <a:custGeom>
                <a:avLst/>
                <a:gdLst>
                  <a:gd name="T0" fmla="*/ 18 w 19"/>
                  <a:gd name="T1" fmla="*/ 0 h 71"/>
                  <a:gd name="T2" fmla="*/ 9 w 19"/>
                  <a:gd name="T3" fmla="*/ 11 h 71"/>
                  <a:gd name="T4" fmla="*/ 11 w 19"/>
                  <a:gd name="T5" fmla="*/ 27 h 71"/>
                  <a:gd name="T6" fmla="*/ 13 w 19"/>
                  <a:gd name="T7" fmla="*/ 41 h 71"/>
                  <a:gd name="T8" fmla="*/ 6 w 19"/>
                  <a:gd name="T9" fmla="*/ 61 h 71"/>
                  <a:gd name="T10" fmla="*/ 0 w 19"/>
                  <a:gd name="T11" fmla="*/ 70 h 71"/>
                  <a:gd name="T12" fmla="*/ 9 w 19"/>
                  <a:gd name="T13" fmla="*/ 64 h 71"/>
                  <a:gd name="T14" fmla="*/ 16 w 19"/>
                  <a:gd name="T15" fmla="*/ 39 h 71"/>
                  <a:gd name="T16" fmla="*/ 14 w 19"/>
                  <a:gd name="T17" fmla="*/ 18 h 71"/>
                  <a:gd name="T18" fmla="*/ 18 w 19"/>
                  <a:gd name="T19" fmla="*/ 0 h 71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9"/>
                  <a:gd name="T31" fmla="*/ 0 h 71"/>
                  <a:gd name="T32" fmla="*/ 19 w 19"/>
                  <a:gd name="T33" fmla="*/ 71 h 71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9" h="71">
                    <a:moveTo>
                      <a:pt x="18" y="0"/>
                    </a:moveTo>
                    <a:lnTo>
                      <a:pt x="9" y="11"/>
                    </a:lnTo>
                    <a:lnTo>
                      <a:pt x="11" y="27"/>
                    </a:lnTo>
                    <a:lnTo>
                      <a:pt x="13" y="41"/>
                    </a:lnTo>
                    <a:lnTo>
                      <a:pt x="6" y="61"/>
                    </a:lnTo>
                    <a:lnTo>
                      <a:pt x="0" y="70"/>
                    </a:lnTo>
                    <a:lnTo>
                      <a:pt x="9" y="64"/>
                    </a:lnTo>
                    <a:lnTo>
                      <a:pt x="16" y="39"/>
                    </a:lnTo>
                    <a:lnTo>
                      <a:pt x="14" y="18"/>
                    </a:lnTo>
                    <a:lnTo>
                      <a:pt x="18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2" name="Freeform 38"/>
              <p:cNvSpPr>
                <a:spLocks/>
              </p:cNvSpPr>
              <p:nvPr/>
            </p:nvSpPr>
            <p:spPr bwMode="auto">
              <a:xfrm>
                <a:off x="3601" y="1645"/>
                <a:ext cx="80" cy="32"/>
              </a:xfrm>
              <a:custGeom>
                <a:avLst/>
                <a:gdLst>
                  <a:gd name="T0" fmla="*/ 7 w 80"/>
                  <a:gd name="T1" fmla="*/ 3 h 32"/>
                  <a:gd name="T2" fmla="*/ 32 w 80"/>
                  <a:gd name="T3" fmla="*/ 0 h 32"/>
                  <a:gd name="T4" fmla="*/ 57 w 80"/>
                  <a:gd name="T5" fmla="*/ 7 h 32"/>
                  <a:gd name="T6" fmla="*/ 79 w 80"/>
                  <a:gd name="T7" fmla="*/ 13 h 32"/>
                  <a:gd name="T8" fmla="*/ 66 w 80"/>
                  <a:gd name="T9" fmla="*/ 18 h 32"/>
                  <a:gd name="T10" fmla="*/ 61 w 80"/>
                  <a:gd name="T11" fmla="*/ 27 h 32"/>
                  <a:gd name="T12" fmla="*/ 46 w 80"/>
                  <a:gd name="T13" fmla="*/ 31 h 32"/>
                  <a:gd name="T14" fmla="*/ 25 w 80"/>
                  <a:gd name="T15" fmla="*/ 29 h 32"/>
                  <a:gd name="T16" fmla="*/ 16 w 80"/>
                  <a:gd name="T17" fmla="*/ 18 h 32"/>
                  <a:gd name="T18" fmla="*/ 0 w 80"/>
                  <a:gd name="T19" fmla="*/ 13 h 32"/>
                  <a:gd name="T20" fmla="*/ 7 w 80"/>
                  <a:gd name="T21" fmla="*/ 3 h 3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0"/>
                  <a:gd name="T34" fmla="*/ 0 h 32"/>
                  <a:gd name="T35" fmla="*/ 80 w 80"/>
                  <a:gd name="T36" fmla="*/ 32 h 3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0" h="32">
                    <a:moveTo>
                      <a:pt x="7" y="3"/>
                    </a:moveTo>
                    <a:lnTo>
                      <a:pt x="32" y="0"/>
                    </a:lnTo>
                    <a:lnTo>
                      <a:pt x="57" y="7"/>
                    </a:lnTo>
                    <a:lnTo>
                      <a:pt x="79" y="13"/>
                    </a:lnTo>
                    <a:lnTo>
                      <a:pt x="66" y="18"/>
                    </a:lnTo>
                    <a:lnTo>
                      <a:pt x="61" y="27"/>
                    </a:lnTo>
                    <a:lnTo>
                      <a:pt x="46" y="31"/>
                    </a:lnTo>
                    <a:lnTo>
                      <a:pt x="25" y="29"/>
                    </a:lnTo>
                    <a:lnTo>
                      <a:pt x="16" y="18"/>
                    </a:lnTo>
                    <a:lnTo>
                      <a:pt x="0" y="13"/>
                    </a:lnTo>
                    <a:lnTo>
                      <a:pt x="7" y="3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3" name="Freeform 39"/>
              <p:cNvSpPr>
                <a:spLocks/>
              </p:cNvSpPr>
              <p:nvPr/>
            </p:nvSpPr>
            <p:spPr bwMode="auto">
              <a:xfrm>
                <a:off x="3766" y="1656"/>
                <a:ext cx="78" cy="49"/>
              </a:xfrm>
              <a:custGeom>
                <a:avLst/>
                <a:gdLst>
                  <a:gd name="T0" fmla="*/ 0 w 78"/>
                  <a:gd name="T1" fmla="*/ 11 h 49"/>
                  <a:gd name="T2" fmla="*/ 12 w 78"/>
                  <a:gd name="T3" fmla="*/ 2 h 49"/>
                  <a:gd name="T4" fmla="*/ 38 w 78"/>
                  <a:gd name="T5" fmla="*/ 0 h 49"/>
                  <a:gd name="T6" fmla="*/ 59 w 78"/>
                  <a:gd name="T7" fmla="*/ 3 h 49"/>
                  <a:gd name="T8" fmla="*/ 77 w 78"/>
                  <a:gd name="T9" fmla="*/ 13 h 49"/>
                  <a:gd name="T10" fmla="*/ 62 w 78"/>
                  <a:gd name="T11" fmla="*/ 13 h 49"/>
                  <a:gd name="T12" fmla="*/ 58 w 78"/>
                  <a:gd name="T13" fmla="*/ 27 h 49"/>
                  <a:gd name="T14" fmla="*/ 43 w 78"/>
                  <a:gd name="T15" fmla="*/ 33 h 49"/>
                  <a:gd name="T16" fmla="*/ 9 w 78"/>
                  <a:gd name="T17" fmla="*/ 25 h 49"/>
                  <a:gd name="T18" fmla="*/ 7 w 78"/>
                  <a:gd name="T19" fmla="*/ 35 h 49"/>
                  <a:gd name="T20" fmla="*/ 14 w 78"/>
                  <a:gd name="T21" fmla="*/ 48 h 49"/>
                  <a:gd name="T22" fmla="*/ 0 w 78"/>
                  <a:gd name="T23" fmla="*/ 31 h 49"/>
                  <a:gd name="T24" fmla="*/ 0 w 78"/>
                  <a:gd name="T25" fmla="*/ 22 h 49"/>
                  <a:gd name="T26" fmla="*/ 0 w 78"/>
                  <a:gd name="T27" fmla="*/ 11 h 4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78"/>
                  <a:gd name="T43" fmla="*/ 0 h 49"/>
                  <a:gd name="T44" fmla="*/ 78 w 78"/>
                  <a:gd name="T45" fmla="*/ 49 h 49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78" h="49">
                    <a:moveTo>
                      <a:pt x="0" y="11"/>
                    </a:moveTo>
                    <a:lnTo>
                      <a:pt x="12" y="2"/>
                    </a:lnTo>
                    <a:lnTo>
                      <a:pt x="38" y="0"/>
                    </a:lnTo>
                    <a:lnTo>
                      <a:pt x="59" y="3"/>
                    </a:lnTo>
                    <a:lnTo>
                      <a:pt x="77" y="13"/>
                    </a:lnTo>
                    <a:lnTo>
                      <a:pt x="62" y="13"/>
                    </a:lnTo>
                    <a:lnTo>
                      <a:pt x="58" y="27"/>
                    </a:lnTo>
                    <a:lnTo>
                      <a:pt x="43" y="33"/>
                    </a:lnTo>
                    <a:lnTo>
                      <a:pt x="9" y="25"/>
                    </a:lnTo>
                    <a:lnTo>
                      <a:pt x="7" y="35"/>
                    </a:lnTo>
                    <a:lnTo>
                      <a:pt x="14" y="48"/>
                    </a:lnTo>
                    <a:lnTo>
                      <a:pt x="0" y="31"/>
                    </a:lnTo>
                    <a:lnTo>
                      <a:pt x="0" y="22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4" name="Freeform 40"/>
              <p:cNvSpPr>
                <a:spLocks/>
              </p:cNvSpPr>
              <p:nvPr/>
            </p:nvSpPr>
            <p:spPr bwMode="auto">
              <a:xfrm>
                <a:off x="3669" y="1769"/>
                <a:ext cx="94" cy="49"/>
              </a:xfrm>
              <a:custGeom>
                <a:avLst/>
                <a:gdLst>
                  <a:gd name="T0" fmla="*/ 58 w 94"/>
                  <a:gd name="T1" fmla="*/ 38 h 49"/>
                  <a:gd name="T2" fmla="*/ 42 w 94"/>
                  <a:gd name="T3" fmla="*/ 37 h 49"/>
                  <a:gd name="T4" fmla="*/ 26 w 94"/>
                  <a:gd name="T5" fmla="*/ 31 h 49"/>
                  <a:gd name="T6" fmla="*/ 19 w 94"/>
                  <a:gd name="T7" fmla="*/ 22 h 49"/>
                  <a:gd name="T8" fmla="*/ 9 w 94"/>
                  <a:gd name="T9" fmla="*/ 17 h 49"/>
                  <a:gd name="T10" fmla="*/ 6 w 94"/>
                  <a:gd name="T11" fmla="*/ 9 h 49"/>
                  <a:gd name="T12" fmla="*/ 9 w 94"/>
                  <a:gd name="T13" fmla="*/ 0 h 49"/>
                  <a:gd name="T14" fmla="*/ 0 w 94"/>
                  <a:gd name="T15" fmla="*/ 6 h 49"/>
                  <a:gd name="T16" fmla="*/ 1 w 94"/>
                  <a:gd name="T17" fmla="*/ 20 h 49"/>
                  <a:gd name="T18" fmla="*/ 8 w 94"/>
                  <a:gd name="T19" fmla="*/ 24 h 49"/>
                  <a:gd name="T20" fmla="*/ 16 w 94"/>
                  <a:gd name="T21" fmla="*/ 31 h 49"/>
                  <a:gd name="T22" fmla="*/ 28 w 94"/>
                  <a:gd name="T23" fmla="*/ 43 h 49"/>
                  <a:gd name="T24" fmla="*/ 44 w 94"/>
                  <a:gd name="T25" fmla="*/ 48 h 49"/>
                  <a:gd name="T26" fmla="*/ 61 w 94"/>
                  <a:gd name="T27" fmla="*/ 48 h 49"/>
                  <a:gd name="T28" fmla="*/ 74 w 94"/>
                  <a:gd name="T29" fmla="*/ 42 h 49"/>
                  <a:gd name="T30" fmla="*/ 85 w 94"/>
                  <a:gd name="T31" fmla="*/ 31 h 49"/>
                  <a:gd name="T32" fmla="*/ 92 w 94"/>
                  <a:gd name="T33" fmla="*/ 22 h 49"/>
                  <a:gd name="T34" fmla="*/ 93 w 94"/>
                  <a:gd name="T35" fmla="*/ 12 h 49"/>
                  <a:gd name="T36" fmla="*/ 86 w 94"/>
                  <a:gd name="T37" fmla="*/ 4 h 49"/>
                  <a:gd name="T38" fmla="*/ 83 w 94"/>
                  <a:gd name="T39" fmla="*/ 26 h 49"/>
                  <a:gd name="T40" fmla="*/ 76 w 94"/>
                  <a:gd name="T41" fmla="*/ 33 h 49"/>
                  <a:gd name="T42" fmla="*/ 58 w 94"/>
                  <a:gd name="T43" fmla="*/ 38 h 49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94"/>
                  <a:gd name="T67" fmla="*/ 0 h 49"/>
                  <a:gd name="T68" fmla="*/ 94 w 94"/>
                  <a:gd name="T69" fmla="*/ 49 h 49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94" h="49">
                    <a:moveTo>
                      <a:pt x="58" y="38"/>
                    </a:moveTo>
                    <a:lnTo>
                      <a:pt x="42" y="37"/>
                    </a:lnTo>
                    <a:lnTo>
                      <a:pt x="26" y="31"/>
                    </a:lnTo>
                    <a:lnTo>
                      <a:pt x="19" y="22"/>
                    </a:lnTo>
                    <a:lnTo>
                      <a:pt x="9" y="17"/>
                    </a:lnTo>
                    <a:lnTo>
                      <a:pt x="6" y="9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1" y="20"/>
                    </a:lnTo>
                    <a:lnTo>
                      <a:pt x="8" y="24"/>
                    </a:lnTo>
                    <a:lnTo>
                      <a:pt x="16" y="31"/>
                    </a:lnTo>
                    <a:lnTo>
                      <a:pt x="28" y="43"/>
                    </a:lnTo>
                    <a:lnTo>
                      <a:pt x="44" y="48"/>
                    </a:lnTo>
                    <a:lnTo>
                      <a:pt x="61" y="48"/>
                    </a:lnTo>
                    <a:lnTo>
                      <a:pt x="74" y="42"/>
                    </a:lnTo>
                    <a:lnTo>
                      <a:pt x="85" y="31"/>
                    </a:lnTo>
                    <a:lnTo>
                      <a:pt x="92" y="22"/>
                    </a:lnTo>
                    <a:lnTo>
                      <a:pt x="93" y="12"/>
                    </a:lnTo>
                    <a:lnTo>
                      <a:pt x="86" y="4"/>
                    </a:lnTo>
                    <a:lnTo>
                      <a:pt x="83" y="26"/>
                    </a:lnTo>
                    <a:lnTo>
                      <a:pt x="76" y="33"/>
                    </a:lnTo>
                    <a:lnTo>
                      <a:pt x="58" y="38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5" name="Freeform 41"/>
              <p:cNvSpPr>
                <a:spLocks/>
              </p:cNvSpPr>
              <p:nvPr/>
            </p:nvSpPr>
            <p:spPr bwMode="auto">
              <a:xfrm>
                <a:off x="3629" y="1770"/>
                <a:ext cx="27" cy="71"/>
              </a:xfrm>
              <a:custGeom>
                <a:avLst/>
                <a:gdLst>
                  <a:gd name="T0" fmla="*/ 26 w 27"/>
                  <a:gd name="T1" fmla="*/ 0 h 71"/>
                  <a:gd name="T2" fmla="*/ 12 w 27"/>
                  <a:gd name="T3" fmla="*/ 11 h 71"/>
                  <a:gd name="T4" fmla="*/ 7 w 27"/>
                  <a:gd name="T5" fmla="*/ 26 h 71"/>
                  <a:gd name="T6" fmla="*/ 3 w 27"/>
                  <a:gd name="T7" fmla="*/ 48 h 71"/>
                  <a:gd name="T8" fmla="*/ 0 w 27"/>
                  <a:gd name="T9" fmla="*/ 70 h 71"/>
                  <a:gd name="T10" fmla="*/ 0 w 27"/>
                  <a:gd name="T11" fmla="*/ 44 h 71"/>
                  <a:gd name="T12" fmla="*/ 3 w 27"/>
                  <a:gd name="T13" fmla="*/ 18 h 71"/>
                  <a:gd name="T14" fmla="*/ 8 w 27"/>
                  <a:gd name="T15" fmla="*/ 9 h 71"/>
                  <a:gd name="T16" fmla="*/ 26 w 27"/>
                  <a:gd name="T17" fmla="*/ 0 h 71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27"/>
                  <a:gd name="T28" fmla="*/ 0 h 71"/>
                  <a:gd name="T29" fmla="*/ 27 w 27"/>
                  <a:gd name="T30" fmla="*/ 71 h 71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27" h="71">
                    <a:moveTo>
                      <a:pt x="26" y="0"/>
                    </a:moveTo>
                    <a:lnTo>
                      <a:pt x="12" y="11"/>
                    </a:lnTo>
                    <a:lnTo>
                      <a:pt x="7" y="26"/>
                    </a:lnTo>
                    <a:lnTo>
                      <a:pt x="3" y="48"/>
                    </a:lnTo>
                    <a:lnTo>
                      <a:pt x="0" y="70"/>
                    </a:lnTo>
                    <a:lnTo>
                      <a:pt x="0" y="44"/>
                    </a:lnTo>
                    <a:lnTo>
                      <a:pt x="3" y="18"/>
                    </a:lnTo>
                    <a:lnTo>
                      <a:pt x="8" y="9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6" name="Freeform 42"/>
              <p:cNvSpPr>
                <a:spLocks/>
              </p:cNvSpPr>
              <p:nvPr/>
            </p:nvSpPr>
            <p:spPr bwMode="auto">
              <a:xfrm>
                <a:off x="3779" y="1780"/>
                <a:ext cx="16" cy="63"/>
              </a:xfrm>
              <a:custGeom>
                <a:avLst/>
                <a:gdLst>
                  <a:gd name="T0" fmla="*/ 0 w 16"/>
                  <a:gd name="T1" fmla="*/ 0 h 63"/>
                  <a:gd name="T2" fmla="*/ 5 w 16"/>
                  <a:gd name="T3" fmla="*/ 13 h 63"/>
                  <a:gd name="T4" fmla="*/ 9 w 16"/>
                  <a:gd name="T5" fmla="*/ 34 h 63"/>
                  <a:gd name="T6" fmla="*/ 9 w 16"/>
                  <a:gd name="T7" fmla="*/ 47 h 63"/>
                  <a:gd name="T8" fmla="*/ 6 w 16"/>
                  <a:gd name="T9" fmla="*/ 62 h 63"/>
                  <a:gd name="T10" fmla="*/ 15 w 16"/>
                  <a:gd name="T11" fmla="*/ 35 h 63"/>
                  <a:gd name="T12" fmla="*/ 14 w 16"/>
                  <a:gd name="T13" fmla="*/ 14 h 63"/>
                  <a:gd name="T14" fmla="*/ 0 w 16"/>
                  <a:gd name="T15" fmla="*/ 0 h 6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6"/>
                  <a:gd name="T25" fmla="*/ 0 h 63"/>
                  <a:gd name="T26" fmla="*/ 16 w 16"/>
                  <a:gd name="T27" fmla="*/ 63 h 63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6" h="63">
                    <a:moveTo>
                      <a:pt x="0" y="0"/>
                    </a:moveTo>
                    <a:lnTo>
                      <a:pt x="5" y="13"/>
                    </a:lnTo>
                    <a:lnTo>
                      <a:pt x="9" y="34"/>
                    </a:lnTo>
                    <a:lnTo>
                      <a:pt x="9" y="47"/>
                    </a:lnTo>
                    <a:lnTo>
                      <a:pt x="6" y="62"/>
                    </a:lnTo>
                    <a:lnTo>
                      <a:pt x="15" y="35"/>
                    </a:lnTo>
                    <a:lnTo>
                      <a:pt x="14" y="14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7" name="Freeform 43"/>
              <p:cNvSpPr>
                <a:spLocks/>
              </p:cNvSpPr>
              <p:nvPr/>
            </p:nvSpPr>
            <p:spPr bwMode="auto">
              <a:xfrm>
                <a:off x="3650" y="1847"/>
                <a:ext cx="131" cy="29"/>
              </a:xfrm>
              <a:custGeom>
                <a:avLst/>
                <a:gdLst>
                  <a:gd name="T0" fmla="*/ 0 w 131"/>
                  <a:gd name="T1" fmla="*/ 0 h 29"/>
                  <a:gd name="T2" fmla="*/ 19 w 131"/>
                  <a:gd name="T3" fmla="*/ 12 h 29"/>
                  <a:gd name="T4" fmla="*/ 44 w 131"/>
                  <a:gd name="T5" fmla="*/ 18 h 29"/>
                  <a:gd name="T6" fmla="*/ 76 w 131"/>
                  <a:gd name="T7" fmla="*/ 20 h 29"/>
                  <a:gd name="T8" fmla="*/ 100 w 131"/>
                  <a:gd name="T9" fmla="*/ 16 h 29"/>
                  <a:gd name="T10" fmla="*/ 126 w 131"/>
                  <a:gd name="T11" fmla="*/ 7 h 29"/>
                  <a:gd name="T12" fmla="*/ 130 w 131"/>
                  <a:gd name="T13" fmla="*/ 17 h 29"/>
                  <a:gd name="T14" fmla="*/ 120 w 131"/>
                  <a:gd name="T15" fmla="*/ 13 h 29"/>
                  <a:gd name="T16" fmla="*/ 98 w 131"/>
                  <a:gd name="T17" fmla="*/ 24 h 29"/>
                  <a:gd name="T18" fmla="*/ 73 w 131"/>
                  <a:gd name="T19" fmla="*/ 28 h 29"/>
                  <a:gd name="T20" fmla="*/ 52 w 131"/>
                  <a:gd name="T21" fmla="*/ 26 h 29"/>
                  <a:gd name="T22" fmla="*/ 29 w 131"/>
                  <a:gd name="T23" fmla="*/ 21 h 29"/>
                  <a:gd name="T24" fmla="*/ 13 w 131"/>
                  <a:gd name="T25" fmla="*/ 13 h 29"/>
                  <a:gd name="T26" fmla="*/ 3 w 131"/>
                  <a:gd name="T27" fmla="*/ 16 h 29"/>
                  <a:gd name="T28" fmla="*/ 0 w 131"/>
                  <a:gd name="T29" fmla="*/ 0 h 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31"/>
                  <a:gd name="T46" fmla="*/ 0 h 29"/>
                  <a:gd name="T47" fmla="*/ 131 w 131"/>
                  <a:gd name="T48" fmla="*/ 29 h 29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31" h="29">
                    <a:moveTo>
                      <a:pt x="0" y="0"/>
                    </a:moveTo>
                    <a:lnTo>
                      <a:pt x="19" y="12"/>
                    </a:lnTo>
                    <a:lnTo>
                      <a:pt x="44" y="18"/>
                    </a:lnTo>
                    <a:lnTo>
                      <a:pt x="76" y="20"/>
                    </a:lnTo>
                    <a:lnTo>
                      <a:pt x="100" y="16"/>
                    </a:lnTo>
                    <a:lnTo>
                      <a:pt x="126" y="7"/>
                    </a:lnTo>
                    <a:lnTo>
                      <a:pt x="130" y="17"/>
                    </a:lnTo>
                    <a:lnTo>
                      <a:pt x="120" y="13"/>
                    </a:lnTo>
                    <a:lnTo>
                      <a:pt x="98" y="24"/>
                    </a:lnTo>
                    <a:lnTo>
                      <a:pt x="73" y="28"/>
                    </a:lnTo>
                    <a:lnTo>
                      <a:pt x="52" y="26"/>
                    </a:lnTo>
                    <a:lnTo>
                      <a:pt x="29" y="21"/>
                    </a:lnTo>
                    <a:lnTo>
                      <a:pt x="13" y="13"/>
                    </a:lnTo>
                    <a:lnTo>
                      <a:pt x="3" y="1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8" name="Freeform 44"/>
              <p:cNvSpPr>
                <a:spLocks/>
              </p:cNvSpPr>
              <p:nvPr/>
            </p:nvSpPr>
            <p:spPr bwMode="auto">
              <a:xfrm>
                <a:off x="3662" y="1889"/>
                <a:ext cx="101" cy="13"/>
              </a:xfrm>
              <a:custGeom>
                <a:avLst/>
                <a:gdLst>
                  <a:gd name="T0" fmla="*/ 0 w 101"/>
                  <a:gd name="T1" fmla="*/ 3 h 13"/>
                  <a:gd name="T2" fmla="*/ 3 w 101"/>
                  <a:gd name="T3" fmla="*/ 0 h 13"/>
                  <a:gd name="T4" fmla="*/ 11 w 101"/>
                  <a:gd name="T5" fmla="*/ 1 h 13"/>
                  <a:gd name="T6" fmla="*/ 30 w 101"/>
                  <a:gd name="T7" fmla="*/ 5 h 13"/>
                  <a:gd name="T8" fmla="*/ 68 w 101"/>
                  <a:gd name="T9" fmla="*/ 6 h 13"/>
                  <a:gd name="T10" fmla="*/ 93 w 101"/>
                  <a:gd name="T11" fmla="*/ 3 h 13"/>
                  <a:gd name="T12" fmla="*/ 100 w 101"/>
                  <a:gd name="T13" fmla="*/ 0 h 13"/>
                  <a:gd name="T14" fmla="*/ 100 w 101"/>
                  <a:gd name="T15" fmla="*/ 5 h 13"/>
                  <a:gd name="T16" fmla="*/ 88 w 101"/>
                  <a:gd name="T17" fmla="*/ 6 h 13"/>
                  <a:gd name="T18" fmla="*/ 65 w 101"/>
                  <a:gd name="T19" fmla="*/ 11 h 13"/>
                  <a:gd name="T20" fmla="*/ 48 w 101"/>
                  <a:gd name="T21" fmla="*/ 12 h 13"/>
                  <a:gd name="T22" fmla="*/ 27 w 101"/>
                  <a:gd name="T23" fmla="*/ 7 h 13"/>
                  <a:gd name="T24" fmla="*/ 0 w 101"/>
                  <a:gd name="T25" fmla="*/ 3 h 13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01"/>
                  <a:gd name="T40" fmla="*/ 0 h 13"/>
                  <a:gd name="T41" fmla="*/ 101 w 101"/>
                  <a:gd name="T42" fmla="*/ 13 h 13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01" h="13">
                    <a:moveTo>
                      <a:pt x="0" y="3"/>
                    </a:moveTo>
                    <a:lnTo>
                      <a:pt x="3" y="0"/>
                    </a:lnTo>
                    <a:lnTo>
                      <a:pt x="11" y="1"/>
                    </a:lnTo>
                    <a:lnTo>
                      <a:pt x="30" y="5"/>
                    </a:lnTo>
                    <a:lnTo>
                      <a:pt x="68" y="6"/>
                    </a:lnTo>
                    <a:lnTo>
                      <a:pt x="93" y="3"/>
                    </a:lnTo>
                    <a:lnTo>
                      <a:pt x="100" y="0"/>
                    </a:lnTo>
                    <a:lnTo>
                      <a:pt x="100" y="5"/>
                    </a:lnTo>
                    <a:lnTo>
                      <a:pt x="88" y="6"/>
                    </a:lnTo>
                    <a:lnTo>
                      <a:pt x="65" y="11"/>
                    </a:lnTo>
                    <a:lnTo>
                      <a:pt x="48" y="12"/>
                    </a:lnTo>
                    <a:lnTo>
                      <a:pt x="27" y="7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9" name="Freeform 45"/>
              <p:cNvSpPr>
                <a:spLocks/>
              </p:cNvSpPr>
              <p:nvPr/>
            </p:nvSpPr>
            <p:spPr bwMode="auto">
              <a:xfrm>
                <a:off x="3565" y="1687"/>
                <a:ext cx="21" cy="56"/>
              </a:xfrm>
              <a:custGeom>
                <a:avLst/>
                <a:gdLst>
                  <a:gd name="T0" fmla="*/ 20 w 21"/>
                  <a:gd name="T1" fmla="*/ 0 h 56"/>
                  <a:gd name="T2" fmla="*/ 7 w 21"/>
                  <a:gd name="T3" fmla="*/ 17 h 56"/>
                  <a:gd name="T4" fmla="*/ 3 w 21"/>
                  <a:gd name="T5" fmla="*/ 33 h 56"/>
                  <a:gd name="T6" fmla="*/ 3 w 21"/>
                  <a:gd name="T7" fmla="*/ 55 h 56"/>
                  <a:gd name="T8" fmla="*/ 0 w 21"/>
                  <a:gd name="T9" fmla="*/ 31 h 56"/>
                  <a:gd name="T10" fmla="*/ 3 w 21"/>
                  <a:gd name="T11" fmla="*/ 15 h 56"/>
                  <a:gd name="T12" fmla="*/ 20 w 21"/>
                  <a:gd name="T13" fmla="*/ 0 h 5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1"/>
                  <a:gd name="T22" fmla="*/ 0 h 56"/>
                  <a:gd name="T23" fmla="*/ 21 w 21"/>
                  <a:gd name="T24" fmla="*/ 56 h 5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1" h="56">
                    <a:moveTo>
                      <a:pt x="20" y="0"/>
                    </a:moveTo>
                    <a:lnTo>
                      <a:pt x="7" y="17"/>
                    </a:lnTo>
                    <a:lnTo>
                      <a:pt x="3" y="33"/>
                    </a:lnTo>
                    <a:lnTo>
                      <a:pt x="3" y="55"/>
                    </a:lnTo>
                    <a:lnTo>
                      <a:pt x="0" y="31"/>
                    </a:lnTo>
                    <a:lnTo>
                      <a:pt x="3" y="15"/>
                    </a:lnTo>
                    <a:lnTo>
                      <a:pt x="2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0" name="Freeform 46"/>
              <p:cNvSpPr>
                <a:spLocks/>
              </p:cNvSpPr>
              <p:nvPr/>
            </p:nvSpPr>
            <p:spPr bwMode="auto">
              <a:xfrm>
                <a:off x="3856" y="1692"/>
                <a:ext cx="12" cy="69"/>
              </a:xfrm>
              <a:custGeom>
                <a:avLst/>
                <a:gdLst>
                  <a:gd name="T0" fmla="*/ 0 w 12"/>
                  <a:gd name="T1" fmla="*/ 0 h 69"/>
                  <a:gd name="T2" fmla="*/ 6 w 12"/>
                  <a:gd name="T3" fmla="*/ 12 h 69"/>
                  <a:gd name="T4" fmla="*/ 9 w 12"/>
                  <a:gd name="T5" fmla="*/ 39 h 69"/>
                  <a:gd name="T6" fmla="*/ 6 w 12"/>
                  <a:gd name="T7" fmla="*/ 68 h 69"/>
                  <a:gd name="T8" fmla="*/ 11 w 12"/>
                  <a:gd name="T9" fmla="*/ 38 h 69"/>
                  <a:gd name="T10" fmla="*/ 11 w 12"/>
                  <a:gd name="T11" fmla="*/ 17 h 69"/>
                  <a:gd name="T12" fmla="*/ 0 w 12"/>
                  <a:gd name="T13" fmla="*/ 0 h 69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2"/>
                  <a:gd name="T22" fmla="*/ 0 h 69"/>
                  <a:gd name="T23" fmla="*/ 12 w 12"/>
                  <a:gd name="T24" fmla="*/ 69 h 69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2" h="69">
                    <a:moveTo>
                      <a:pt x="0" y="0"/>
                    </a:moveTo>
                    <a:lnTo>
                      <a:pt x="6" y="12"/>
                    </a:lnTo>
                    <a:lnTo>
                      <a:pt x="9" y="39"/>
                    </a:lnTo>
                    <a:lnTo>
                      <a:pt x="6" y="68"/>
                    </a:lnTo>
                    <a:lnTo>
                      <a:pt x="11" y="38"/>
                    </a:lnTo>
                    <a:lnTo>
                      <a:pt x="11" y="17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1" name="Freeform 47"/>
              <p:cNvSpPr>
                <a:spLocks/>
              </p:cNvSpPr>
              <p:nvPr/>
            </p:nvSpPr>
            <p:spPr bwMode="auto">
              <a:xfrm>
                <a:off x="3756" y="1607"/>
                <a:ext cx="105" cy="31"/>
              </a:xfrm>
              <a:custGeom>
                <a:avLst/>
                <a:gdLst>
                  <a:gd name="T0" fmla="*/ 0 w 105"/>
                  <a:gd name="T1" fmla="*/ 9 h 31"/>
                  <a:gd name="T2" fmla="*/ 4 w 105"/>
                  <a:gd name="T3" fmla="*/ 20 h 31"/>
                  <a:gd name="T4" fmla="*/ 41 w 105"/>
                  <a:gd name="T5" fmla="*/ 16 h 31"/>
                  <a:gd name="T6" fmla="*/ 68 w 105"/>
                  <a:gd name="T7" fmla="*/ 18 h 31"/>
                  <a:gd name="T8" fmla="*/ 87 w 105"/>
                  <a:gd name="T9" fmla="*/ 22 h 31"/>
                  <a:gd name="T10" fmla="*/ 104 w 105"/>
                  <a:gd name="T11" fmla="*/ 30 h 31"/>
                  <a:gd name="T12" fmla="*/ 83 w 105"/>
                  <a:gd name="T13" fmla="*/ 9 h 31"/>
                  <a:gd name="T14" fmla="*/ 43 w 105"/>
                  <a:gd name="T15" fmla="*/ 2 h 31"/>
                  <a:gd name="T16" fmla="*/ 48 w 105"/>
                  <a:gd name="T17" fmla="*/ 6 h 31"/>
                  <a:gd name="T18" fmla="*/ 23 w 105"/>
                  <a:gd name="T19" fmla="*/ 8 h 31"/>
                  <a:gd name="T20" fmla="*/ 25 w 105"/>
                  <a:gd name="T21" fmla="*/ 0 h 31"/>
                  <a:gd name="T22" fmla="*/ 0 w 105"/>
                  <a:gd name="T23" fmla="*/ 9 h 3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5"/>
                  <a:gd name="T37" fmla="*/ 0 h 31"/>
                  <a:gd name="T38" fmla="*/ 105 w 105"/>
                  <a:gd name="T39" fmla="*/ 31 h 31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5" h="31">
                    <a:moveTo>
                      <a:pt x="0" y="9"/>
                    </a:moveTo>
                    <a:lnTo>
                      <a:pt x="4" y="20"/>
                    </a:lnTo>
                    <a:lnTo>
                      <a:pt x="41" y="16"/>
                    </a:lnTo>
                    <a:lnTo>
                      <a:pt x="68" y="18"/>
                    </a:lnTo>
                    <a:lnTo>
                      <a:pt x="87" y="22"/>
                    </a:lnTo>
                    <a:lnTo>
                      <a:pt x="104" y="30"/>
                    </a:lnTo>
                    <a:lnTo>
                      <a:pt x="83" y="9"/>
                    </a:lnTo>
                    <a:lnTo>
                      <a:pt x="43" y="2"/>
                    </a:lnTo>
                    <a:lnTo>
                      <a:pt x="48" y="6"/>
                    </a:lnTo>
                    <a:lnTo>
                      <a:pt x="23" y="8"/>
                    </a:lnTo>
                    <a:lnTo>
                      <a:pt x="25" y="0"/>
                    </a:lnTo>
                    <a:lnTo>
                      <a:pt x="0" y="9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2" name="Freeform 48"/>
              <p:cNvSpPr>
                <a:spLocks/>
              </p:cNvSpPr>
              <p:nvPr/>
            </p:nvSpPr>
            <p:spPr bwMode="auto">
              <a:xfrm>
                <a:off x="3596" y="1606"/>
                <a:ext cx="93" cy="25"/>
              </a:xfrm>
              <a:custGeom>
                <a:avLst/>
                <a:gdLst>
                  <a:gd name="T0" fmla="*/ 92 w 93"/>
                  <a:gd name="T1" fmla="*/ 24 h 25"/>
                  <a:gd name="T2" fmla="*/ 75 w 93"/>
                  <a:gd name="T3" fmla="*/ 14 h 25"/>
                  <a:gd name="T4" fmla="*/ 46 w 93"/>
                  <a:gd name="T5" fmla="*/ 12 h 25"/>
                  <a:gd name="T6" fmla="*/ 17 w 93"/>
                  <a:gd name="T7" fmla="*/ 14 h 25"/>
                  <a:gd name="T8" fmla="*/ 0 w 93"/>
                  <a:gd name="T9" fmla="*/ 22 h 25"/>
                  <a:gd name="T10" fmla="*/ 14 w 93"/>
                  <a:gd name="T11" fmla="*/ 10 h 25"/>
                  <a:gd name="T12" fmla="*/ 8 w 93"/>
                  <a:gd name="T13" fmla="*/ 9 h 25"/>
                  <a:gd name="T14" fmla="*/ 38 w 93"/>
                  <a:gd name="T15" fmla="*/ 8 h 25"/>
                  <a:gd name="T16" fmla="*/ 14 w 93"/>
                  <a:gd name="T17" fmla="*/ 5 h 25"/>
                  <a:gd name="T18" fmla="*/ 49 w 93"/>
                  <a:gd name="T19" fmla="*/ 5 h 25"/>
                  <a:gd name="T20" fmla="*/ 42 w 93"/>
                  <a:gd name="T21" fmla="*/ 1 h 25"/>
                  <a:gd name="T22" fmla="*/ 65 w 93"/>
                  <a:gd name="T23" fmla="*/ 4 h 25"/>
                  <a:gd name="T24" fmla="*/ 78 w 93"/>
                  <a:gd name="T25" fmla="*/ 6 h 25"/>
                  <a:gd name="T26" fmla="*/ 78 w 93"/>
                  <a:gd name="T27" fmla="*/ 0 h 25"/>
                  <a:gd name="T28" fmla="*/ 88 w 93"/>
                  <a:gd name="T29" fmla="*/ 8 h 25"/>
                  <a:gd name="T30" fmla="*/ 92 w 93"/>
                  <a:gd name="T31" fmla="*/ 24 h 25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93"/>
                  <a:gd name="T49" fmla="*/ 0 h 25"/>
                  <a:gd name="T50" fmla="*/ 93 w 93"/>
                  <a:gd name="T51" fmla="*/ 25 h 25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93" h="25">
                    <a:moveTo>
                      <a:pt x="92" y="24"/>
                    </a:moveTo>
                    <a:lnTo>
                      <a:pt x="75" y="14"/>
                    </a:lnTo>
                    <a:lnTo>
                      <a:pt x="46" y="12"/>
                    </a:lnTo>
                    <a:lnTo>
                      <a:pt x="17" y="14"/>
                    </a:lnTo>
                    <a:lnTo>
                      <a:pt x="0" y="22"/>
                    </a:lnTo>
                    <a:lnTo>
                      <a:pt x="14" y="10"/>
                    </a:lnTo>
                    <a:lnTo>
                      <a:pt x="8" y="9"/>
                    </a:lnTo>
                    <a:lnTo>
                      <a:pt x="38" y="8"/>
                    </a:lnTo>
                    <a:lnTo>
                      <a:pt x="14" y="5"/>
                    </a:lnTo>
                    <a:lnTo>
                      <a:pt x="49" y="5"/>
                    </a:lnTo>
                    <a:lnTo>
                      <a:pt x="42" y="1"/>
                    </a:lnTo>
                    <a:lnTo>
                      <a:pt x="65" y="4"/>
                    </a:lnTo>
                    <a:lnTo>
                      <a:pt x="78" y="6"/>
                    </a:lnTo>
                    <a:lnTo>
                      <a:pt x="78" y="0"/>
                    </a:lnTo>
                    <a:lnTo>
                      <a:pt x="88" y="8"/>
                    </a:lnTo>
                    <a:lnTo>
                      <a:pt x="92" y="2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3" name="Freeform 49"/>
              <p:cNvSpPr>
                <a:spLocks/>
              </p:cNvSpPr>
              <p:nvPr/>
            </p:nvSpPr>
            <p:spPr bwMode="auto">
              <a:xfrm>
                <a:off x="3623" y="1671"/>
                <a:ext cx="50" cy="21"/>
              </a:xfrm>
              <a:custGeom>
                <a:avLst/>
                <a:gdLst>
                  <a:gd name="T0" fmla="*/ 49 w 50"/>
                  <a:gd name="T1" fmla="*/ 0 h 21"/>
                  <a:gd name="T2" fmla="*/ 42 w 50"/>
                  <a:gd name="T3" fmla="*/ 7 h 21"/>
                  <a:gd name="T4" fmla="*/ 25 w 50"/>
                  <a:gd name="T5" fmla="*/ 17 h 21"/>
                  <a:gd name="T6" fmla="*/ 0 w 50"/>
                  <a:gd name="T7" fmla="*/ 18 h 21"/>
                  <a:gd name="T8" fmla="*/ 34 w 50"/>
                  <a:gd name="T9" fmla="*/ 20 h 21"/>
                  <a:gd name="T10" fmla="*/ 43 w 50"/>
                  <a:gd name="T11" fmla="*/ 15 h 21"/>
                  <a:gd name="T12" fmla="*/ 49 w 50"/>
                  <a:gd name="T13" fmla="*/ 0 h 21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50"/>
                  <a:gd name="T22" fmla="*/ 0 h 21"/>
                  <a:gd name="T23" fmla="*/ 50 w 50"/>
                  <a:gd name="T24" fmla="*/ 21 h 21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50" h="21">
                    <a:moveTo>
                      <a:pt x="49" y="0"/>
                    </a:moveTo>
                    <a:lnTo>
                      <a:pt x="42" y="7"/>
                    </a:lnTo>
                    <a:lnTo>
                      <a:pt x="25" y="17"/>
                    </a:lnTo>
                    <a:lnTo>
                      <a:pt x="0" y="18"/>
                    </a:lnTo>
                    <a:lnTo>
                      <a:pt x="34" y="20"/>
                    </a:lnTo>
                    <a:lnTo>
                      <a:pt x="43" y="15"/>
                    </a:lnTo>
                    <a:lnTo>
                      <a:pt x="49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4" name="Freeform 50"/>
              <p:cNvSpPr>
                <a:spLocks/>
              </p:cNvSpPr>
              <p:nvPr/>
            </p:nvSpPr>
            <p:spPr bwMode="auto">
              <a:xfrm>
                <a:off x="3616" y="1660"/>
                <a:ext cx="11" cy="10"/>
              </a:xfrm>
              <a:custGeom>
                <a:avLst/>
                <a:gdLst>
                  <a:gd name="T0" fmla="*/ 0 w 11"/>
                  <a:gd name="T1" fmla="*/ 0 h 10"/>
                  <a:gd name="T2" fmla="*/ 7 w 11"/>
                  <a:gd name="T3" fmla="*/ 7 h 10"/>
                  <a:gd name="T4" fmla="*/ 9 w 11"/>
                  <a:gd name="T5" fmla="*/ 9 h 10"/>
                  <a:gd name="T6" fmla="*/ 9 w 11"/>
                  <a:gd name="T7" fmla="*/ 4 h 10"/>
                  <a:gd name="T8" fmla="*/ 10 w 11"/>
                  <a:gd name="T9" fmla="*/ 0 h 10"/>
                  <a:gd name="T10" fmla="*/ 0 w 11"/>
                  <a:gd name="T11" fmla="*/ 0 h 1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1"/>
                  <a:gd name="T19" fmla="*/ 0 h 10"/>
                  <a:gd name="T20" fmla="*/ 11 w 11"/>
                  <a:gd name="T21" fmla="*/ 10 h 1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1" h="10">
                    <a:moveTo>
                      <a:pt x="0" y="0"/>
                    </a:moveTo>
                    <a:lnTo>
                      <a:pt x="7" y="7"/>
                    </a:lnTo>
                    <a:lnTo>
                      <a:pt x="9" y="9"/>
                    </a:lnTo>
                    <a:lnTo>
                      <a:pt x="9" y="4"/>
                    </a:lnTo>
                    <a:lnTo>
                      <a:pt x="10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5" name="Freeform 51"/>
              <p:cNvSpPr>
                <a:spLocks/>
              </p:cNvSpPr>
              <p:nvPr/>
            </p:nvSpPr>
            <p:spPr bwMode="auto">
              <a:xfrm>
                <a:off x="3654" y="1663"/>
                <a:ext cx="4" cy="8"/>
              </a:xfrm>
              <a:custGeom>
                <a:avLst/>
                <a:gdLst>
                  <a:gd name="T0" fmla="*/ 3 w 4"/>
                  <a:gd name="T1" fmla="*/ 0 h 8"/>
                  <a:gd name="T2" fmla="*/ 3 w 4"/>
                  <a:gd name="T3" fmla="*/ 2 h 8"/>
                  <a:gd name="T4" fmla="*/ 0 w 4"/>
                  <a:gd name="T5" fmla="*/ 7 h 8"/>
                  <a:gd name="T6" fmla="*/ 3 w 4"/>
                  <a:gd name="T7" fmla="*/ 6 h 8"/>
                  <a:gd name="T8" fmla="*/ 3 w 4"/>
                  <a:gd name="T9" fmla="*/ 0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"/>
                  <a:gd name="T16" fmla="*/ 0 h 8"/>
                  <a:gd name="T17" fmla="*/ 4 w 4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" h="8">
                    <a:moveTo>
                      <a:pt x="3" y="0"/>
                    </a:moveTo>
                    <a:lnTo>
                      <a:pt x="3" y="2"/>
                    </a:lnTo>
                    <a:lnTo>
                      <a:pt x="0" y="7"/>
                    </a:lnTo>
                    <a:lnTo>
                      <a:pt x="3" y="6"/>
                    </a:lnTo>
                    <a:lnTo>
                      <a:pt x="3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6" name="Freeform 52"/>
              <p:cNvSpPr>
                <a:spLocks/>
              </p:cNvSpPr>
              <p:nvPr/>
            </p:nvSpPr>
            <p:spPr bwMode="auto">
              <a:xfrm>
                <a:off x="3775" y="1668"/>
                <a:ext cx="17" cy="12"/>
              </a:xfrm>
              <a:custGeom>
                <a:avLst/>
                <a:gdLst>
                  <a:gd name="T0" fmla="*/ 0 w 17"/>
                  <a:gd name="T1" fmla="*/ 3 h 12"/>
                  <a:gd name="T2" fmla="*/ 1 w 17"/>
                  <a:gd name="T3" fmla="*/ 6 h 12"/>
                  <a:gd name="T4" fmla="*/ 3 w 17"/>
                  <a:gd name="T5" fmla="*/ 8 h 12"/>
                  <a:gd name="T6" fmla="*/ 16 w 17"/>
                  <a:gd name="T7" fmla="*/ 11 h 12"/>
                  <a:gd name="T8" fmla="*/ 9 w 17"/>
                  <a:gd name="T9" fmla="*/ 8 h 12"/>
                  <a:gd name="T10" fmla="*/ 9 w 17"/>
                  <a:gd name="T11" fmla="*/ 5 h 12"/>
                  <a:gd name="T12" fmla="*/ 12 w 17"/>
                  <a:gd name="T13" fmla="*/ 0 h 12"/>
                  <a:gd name="T14" fmla="*/ 7 w 17"/>
                  <a:gd name="T15" fmla="*/ 1 h 12"/>
                  <a:gd name="T16" fmla="*/ 0 w 17"/>
                  <a:gd name="T17" fmla="*/ 3 h 1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2"/>
                  <a:gd name="T29" fmla="*/ 17 w 17"/>
                  <a:gd name="T30" fmla="*/ 12 h 1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2">
                    <a:moveTo>
                      <a:pt x="0" y="3"/>
                    </a:moveTo>
                    <a:lnTo>
                      <a:pt x="1" y="6"/>
                    </a:lnTo>
                    <a:lnTo>
                      <a:pt x="3" y="8"/>
                    </a:lnTo>
                    <a:lnTo>
                      <a:pt x="16" y="11"/>
                    </a:lnTo>
                    <a:lnTo>
                      <a:pt x="9" y="8"/>
                    </a:lnTo>
                    <a:lnTo>
                      <a:pt x="9" y="5"/>
                    </a:lnTo>
                    <a:lnTo>
                      <a:pt x="12" y="0"/>
                    </a:lnTo>
                    <a:lnTo>
                      <a:pt x="7" y="1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7" name="Freeform 53"/>
              <p:cNvSpPr>
                <a:spLocks/>
              </p:cNvSpPr>
              <p:nvPr/>
            </p:nvSpPr>
            <p:spPr bwMode="auto">
              <a:xfrm>
                <a:off x="3819" y="1671"/>
                <a:ext cx="4" cy="8"/>
              </a:xfrm>
              <a:custGeom>
                <a:avLst/>
                <a:gdLst>
                  <a:gd name="T0" fmla="*/ 0 w 4"/>
                  <a:gd name="T1" fmla="*/ 0 h 8"/>
                  <a:gd name="T2" fmla="*/ 1 w 4"/>
                  <a:gd name="T3" fmla="*/ 3 h 8"/>
                  <a:gd name="T4" fmla="*/ 0 w 4"/>
                  <a:gd name="T5" fmla="*/ 7 h 8"/>
                  <a:gd name="T6" fmla="*/ 3 w 4"/>
                  <a:gd name="T7" fmla="*/ 5 h 8"/>
                  <a:gd name="T8" fmla="*/ 3 w 4"/>
                  <a:gd name="T9" fmla="*/ 1 h 8"/>
                  <a:gd name="T10" fmla="*/ 0 w 4"/>
                  <a:gd name="T11" fmla="*/ 0 h 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"/>
                  <a:gd name="T19" fmla="*/ 0 h 8"/>
                  <a:gd name="T20" fmla="*/ 4 w 4"/>
                  <a:gd name="T21" fmla="*/ 8 h 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" h="8">
                    <a:moveTo>
                      <a:pt x="0" y="0"/>
                    </a:moveTo>
                    <a:lnTo>
                      <a:pt x="1" y="3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3" y="1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8" name="Oval 54"/>
              <p:cNvSpPr>
                <a:spLocks noChangeArrowheads="1"/>
              </p:cNvSpPr>
              <p:nvPr/>
            </p:nvSpPr>
            <p:spPr bwMode="auto">
              <a:xfrm flipH="1" flipV="1">
                <a:off x="3635" y="1665"/>
                <a:ext cx="1" cy="1"/>
              </a:xfrm>
              <a:prstGeom prst="ellipse">
                <a:avLst/>
              </a:pr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49" name="Oval 55"/>
              <p:cNvSpPr>
                <a:spLocks noChangeArrowheads="1"/>
              </p:cNvSpPr>
              <p:nvPr/>
            </p:nvSpPr>
            <p:spPr bwMode="auto">
              <a:xfrm flipV="1">
                <a:off x="3793" y="1674"/>
                <a:ext cx="1" cy="1"/>
              </a:xfrm>
              <a:prstGeom prst="ellipse">
                <a:avLst/>
              </a:pr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50" name="Freeform 56"/>
              <p:cNvSpPr>
                <a:spLocks/>
              </p:cNvSpPr>
              <p:nvPr/>
            </p:nvSpPr>
            <p:spPr bwMode="auto">
              <a:xfrm>
                <a:off x="3578" y="1759"/>
                <a:ext cx="14" cy="94"/>
              </a:xfrm>
              <a:custGeom>
                <a:avLst/>
                <a:gdLst>
                  <a:gd name="T0" fmla="*/ 5 w 14"/>
                  <a:gd name="T1" fmla="*/ 0 h 94"/>
                  <a:gd name="T2" fmla="*/ 0 w 14"/>
                  <a:gd name="T3" fmla="*/ 30 h 94"/>
                  <a:gd name="T4" fmla="*/ 1 w 14"/>
                  <a:gd name="T5" fmla="*/ 55 h 94"/>
                  <a:gd name="T6" fmla="*/ 13 w 14"/>
                  <a:gd name="T7" fmla="*/ 93 h 94"/>
                  <a:gd name="T8" fmla="*/ 6 w 14"/>
                  <a:gd name="T9" fmla="*/ 56 h 94"/>
                  <a:gd name="T10" fmla="*/ 5 w 14"/>
                  <a:gd name="T11" fmla="*/ 39 h 94"/>
                  <a:gd name="T12" fmla="*/ 5 w 14"/>
                  <a:gd name="T13" fmla="*/ 0 h 9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4"/>
                  <a:gd name="T22" fmla="*/ 0 h 94"/>
                  <a:gd name="T23" fmla="*/ 14 w 14"/>
                  <a:gd name="T24" fmla="*/ 94 h 94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4" h="94">
                    <a:moveTo>
                      <a:pt x="5" y="0"/>
                    </a:moveTo>
                    <a:lnTo>
                      <a:pt x="0" y="30"/>
                    </a:lnTo>
                    <a:lnTo>
                      <a:pt x="1" y="55"/>
                    </a:lnTo>
                    <a:lnTo>
                      <a:pt x="13" y="93"/>
                    </a:lnTo>
                    <a:lnTo>
                      <a:pt x="6" y="56"/>
                    </a:lnTo>
                    <a:lnTo>
                      <a:pt x="5" y="39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51" name="Freeform 57"/>
              <p:cNvSpPr>
                <a:spLocks/>
              </p:cNvSpPr>
              <p:nvPr/>
            </p:nvSpPr>
            <p:spPr bwMode="auto">
              <a:xfrm>
                <a:off x="3808" y="1785"/>
                <a:ext cx="34" cy="88"/>
              </a:xfrm>
              <a:custGeom>
                <a:avLst/>
                <a:gdLst>
                  <a:gd name="T0" fmla="*/ 33 w 34"/>
                  <a:gd name="T1" fmla="*/ 0 h 88"/>
                  <a:gd name="T2" fmla="*/ 27 w 34"/>
                  <a:gd name="T3" fmla="*/ 35 h 88"/>
                  <a:gd name="T4" fmla="*/ 16 w 34"/>
                  <a:gd name="T5" fmla="*/ 63 h 88"/>
                  <a:gd name="T6" fmla="*/ 0 w 34"/>
                  <a:gd name="T7" fmla="*/ 87 h 88"/>
                  <a:gd name="T8" fmla="*/ 25 w 34"/>
                  <a:gd name="T9" fmla="*/ 58 h 88"/>
                  <a:gd name="T10" fmla="*/ 31 w 34"/>
                  <a:gd name="T11" fmla="*/ 39 h 88"/>
                  <a:gd name="T12" fmla="*/ 33 w 34"/>
                  <a:gd name="T13" fmla="*/ 0 h 8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34"/>
                  <a:gd name="T22" fmla="*/ 0 h 88"/>
                  <a:gd name="T23" fmla="*/ 34 w 34"/>
                  <a:gd name="T24" fmla="*/ 88 h 88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34" h="88">
                    <a:moveTo>
                      <a:pt x="33" y="0"/>
                    </a:moveTo>
                    <a:lnTo>
                      <a:pt x="27" y="35"/>
                    </a:lnTo>
                    <a:lnTo>
                      <a:pt x="16" y="63"/>
                    </a:lnTo>
                    <a:lnTo>
                      <a:pt x="0" y="87"/>
                    </a:lnTo>
                    <a:lnTo>
                      <a:pt x="25" y="58"/>
                    </a:lnTo>
                    <a:lnTo>
                      <a:pt x="31" y="3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52" name="Freeform 58"/>
              <p:cNvSpPr>
                <a:spLocks/>
              </p:cNvSpPr>
              <p:nvPr/>
            </p:nvSpPr>
            <p:spPr bwMode="auto">
              <a:xfrm>
                <a:off x="3523" y="1347"/>
                <a:ext cx="407" cy="314"/>
              </a:xfrm>
              <a:custGeom>
                <a:avLst/>
                <a:gdLst>
                  <a:gd name="T0" fmla="*/ 78 w 407"/>
                  <a:gd name="T1" fmla="*/ 64 h 314"/>
                  <a:gd name="T2" fmla="*/ 125 w 407"/>
                  <a:gd name="T3" fmla="*/ 75 h 314"/>
                  <a:gd name="T4" fmla="*/ 200 w 407"/>
                  <a:gd name="T5" fmla="*/ 84 h 314"/>
                  <a:gd name="T6" fmla="*/ 273 w 407"/>
                  <a:gd name="T7" fmla="*/ 68 h 314"/>
                  <a:gd name="T8" fmla="*/ 318 w 407"/>
                  <a:gd name="T9" fmla="*/ 55 h 314"/>
                  <a:gd name="T10" fmla="*/ 345 w 407"/>
                  <a:gd name="T11" fmla="*/ 58 h 314"/>
                  <a:gd name="T12" fmla="*/ 384 w 407"/>
                  <a:gd name="T13" fmla="*/ 103 h 314"/>
                  <a:gd name="T14" fmla="*/ 387 w 407"/>
                  <a:gd name="T15" fmla="*/ 127 h 314"/>
                  <a:gd name="T16" fmla="*/ 384 w 407"/>
                  <a:gd name="T17" fmla="*/ 159 h 314"/>
                  <a:gd name="T18" fmla="*/ 374 w 407"/>
                  <a:gd name="T19" fmla="*/ 190 h 314"/>
                  <a:gd name="T20" fmla="*/ 372 w 407"/>
                  <a:gd name="T21" fmla="*/ 221 h 314"/>
                  <a:gd name="T22" fmla="*/ 371 w 407"/>
                  <a:gd name="T23" fmla="*/ 239 h 314"/>
                  <a:gd name="T24" fmla="*/ 371 w 407"/>
                  <a:gd name="T25" fmla="*/ 260 h 314"/>
                  <a:gd name="T26" fmla="*/ 368 w 407"/>
                  <a:gd name="T27" fmla="*/ 274 h 314"/>
                  <a:gd name="T28" fmla="*/ 360 w 407"/>
                  <a:gd name="T29" fmla="*/ 305 h 314"/>
                  <a:gd name="T30" fmla="*/ 372 w 407"/>
                  <a:gd name="T31" fmla="*/ 300 h 314"/>
                  <a:gd name="T32" fmla="*/ 384 w 407"/>
                  <a:gd name="T33" fmla="*/ 277 h 314"/>
                  <a:gd name="T34" fmla="*/ 394 w 407"/>
                  <a:gd name="T35" fmla="*/ 266 h 314"/>
                  <a:gd name="T36" fmla="*/ 406 w 407"/>
                  <a:gd name="T37" fmla="*/ 221 h 314"/>
                  <a:gd name="T38" fmla="*/ 406 w 407"/>
                  <a:gd name="T39" fmla="*/ 173 h 314"/>
                  <a:gd name="T40" fmla="*/ 399 w 407"/>
                  <a:gd name="T41" fmla="*/ 130 h 314"/>
                  <a:gd name="T42" fmla="*/ 393 w 407"/>
                  <a:gd name="T43" fmla="*/ 110 h 314"/>
                  <a:gd name="T44" fmla="*/ 372 w 407"/>
                  <a:gd name="T45" fmla="*/ 75 h 314"/>
                  <a:gd name="T46" fmla="*/ 355 w 407"/>
                  <a:gd name="T47" fmla="*/ 50 h 314"/>
                  <a:gd name="T48" fmla="*/ 329 w 407"/>
                  <a:gd name="T49" fmla="*/ 28 h 314"/>
                  <a:gd name="T50" fmla="*/ 291 w 407"/>
                  <a:gd name="T51" fmla="*/ 17 h 314"/>
                  <a:gd name="T52" fmla="*/ 246 w 407"/>
                  <a:gd name="T53" fmla="*/ 5 h 314"/>
                  <a:gd name="T54" fmla="*/ 191 w 407"/>
                  <a:gd name="T55" fmla="*/ 0 h 314"/>
                  <a:gd name="T56" fmla="*/ 138 w 407"/>
                  <a:gd name="T57" fmla="*/ 2 h 314"/>
                  <a:gd name="T58" fmla="*/ 92 w 407"/>
                  <a:gd name="T59" fmla="*/ 21 h 314"/>
                  <a:gd name="T60" fmla="*/ 63 w 407"/>
                  <a:gd name="T61" fmla="*/ 45 h 314"/>
                  <a:gd name="T62" fmla="*/ 32 w 407"/>
                  <a:gd name="T63" fmla="*/ 58 h 314"/>
                  <a:gd name="T64" fmla="*/ 17 w 407"/>
                  <a:gd name="T65" fmla="*/ 81 h 314"/>
                  <a:gd name="T66" fmla="*/ 0 w 407"/>
                  <a:gd name="T67" fmla="*/ 123 h 314"/>
                  <a:gd name="T68" fmla="*/ 0 w 407"/>
                  <a:gd name="T69" fmla="*/ 173 h 314"/>
                  <a:gd name="T70" fmla="*/ 7 w 407"/>
                  <a:gd name="T71" fmla="*/ 221 h 314"/>
                  <a:gd name="T72" fmla="*/ 10 w 407"/>
                  <a:gd name="T73" fmla="*/ 261 h 314"/>
                  <a:gd name="T74" fmla="*/ 15 w 407"/>
                  <a:gd name="T75" fmla="*/ 277 h 314"/>
                  <a:gd name="T76" fmla="*/ 27 w 407"/>
                  <a:gd name="T77" fmla="*/ 295 h 314"/>
                  <a:gd name="T78" fmla="*/ 30 w 407"/>
                  <a:gd name="T79" fmla="*/ 313 h 314"/>
                  <a:gd name="T80" fmla="*/ 34 w 407"/>
                  <a:gd name="T81" fmla="*/ 305 h 314"/>
                  <a:gd name="T82" fmla="*/ 36 w 407"/>
                  <a:gd name="T83" fmla="*/ 276 h 314"/>
                  <a:gd name="T84" fmla="*/ 24 w 407"/>
                  <a:gd name="T85" fmla="*/ 237 h 314"/>
                  <a:gd name="T86" fmla="*/ 22 w 407"/>
                  <a:gd name="T87" fmla="*/ 196 h 314"/>
                  <a:gd name="T88" fmla="*/ 32 w 407"/>
                  <a:gd name="T89" fmla="*/ 159 h 314"/>
                  <a:gd name="T90" fmla="*/ 34 w 407"/>
                  <a:gd name="T91" fmla="*/ 121 h 314"/>
                  <a:gd name="T92" fmla="*/ 39 w 407"/>
                  <a:gd name="T93" fmla="*/ 91 h 314"/>
                  <a:gd name="T94" fmla="*/ 50 w 407"/>
                  <a:gd name="T95" fmla="*/ 78 h 314"/>
                  <a:gd name="T96" fmla="*/ 78 w 407"/>
                  <a:gd name="T97" fmla="*/ 64 h 314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407"/>
                  <a:gd name="T148" fmla="*/ 0 h 314"/>
                  <a:gd name="T149" fmla="*/ 407 w 407"/>
                  <a:gd name="T150" fmla="*/ 314 h 314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407" h="314">
                    <a:moveTo>
                      <a:pt x="78" y="64"/>
                    </a:moveTo>
                    <a:lnTo>
                      <a:pt x="125" y="75"/>
                    </a:lnTo>
                    <a:lnTo>
                      <a:pt x="200" y="84"/>
                    </a:lnTo>
                    <a:lnTo>
                      <a:pt x="273" y="68"/>
                    </a:lnTo>
                    <a:lnTo>
                      <a:pt x="318" y="55"/>
                    </a:lnTo>
                    <a:lnTo>
                      <a:pt x="345" y="58"/>
                    </a:lnTo>
                    <a:lnTo>
                      <a:pt x="384" y="103"/>
                    </a:lnTo>
                    <a:lnTo>
                      <a:pt x="387" y="127"/>
                    </a:lnTo>
                    <a:lnTo>
                      <a:pt x="384" y="159"/>
                    </a:lnTo>
                    <a:lnTo>
                      <a:pt x="374" y="190"/>
                    </a:lnTo>
                    <a:lnTo>
                      <a:pt x="372" y="221"/>
                    </a:lnTo>
                    <a:lnTo>
                      <a:pt x="371" y="239"/>
                    </a:lnTo>
                    <a:lnTo>
                      <a:pt x="371" y="260"/>
                    </a:lnTo>
                    <a:lnTo>
                      <a:pt x="368" y="274"/>
                    </a:lnTo>
                    <a:lnTo>
                      <a:pt x="360" y="305"/>
                    </a:lnTo>
                    <a:lnTo>
                      <a:pt x="372" y="300"/>
                    </a:lnTo>
                    <a:lnTo>
                      <a:pt x="384" y="277"/>
                    </a:lnTo>
                    <a:lnTo>
                      <a:pt x="394" y="266"/>
                    </a:lnTo>
                    <a:lnTo>
                      <a:pt x="406" y="221"/>
                    </a:lnTo>
                    <a:lnTo>
                      <a:pt x="406" y="173"/>
                    </a:lnTo>
                    <a:lnTo>
                      <a:pt x="399" y="130"/>
                    </a:lnTo>
                    <a:lnTo>
                      <a:pt x="393" y="110"/>
                    </a:lnTo>
                    <a:lnTo>
                      <a:pt x="372" y="75"/>
                    </a:lnTo>
                    <a:lnTo>
                      <a:pt x="355" y="50"/>
                    </a:lnTo>
                    <a:lnTo>
                      <a:pt x="329" y="28"/>
                    </a:lnTo>
                    <a:lnTo>
                      <a:pt x="291" y="17"/>
                    </a:lnTo>
                    <a:lnTo>
                      <a:pt x="246" y="5"/>
                    </a:lnTo>
                    <a:lnTo>
                      <a:pt x="191" y="0"/>
                    </a:lnTo>
                    <a:lnTo>
                      <a:pt x="138" y="2"/>
                    </a:lnTo>
                    <a:lnTo>
                      <a:pt x="92" y="21"/>
                    </a:lnTo>
                    <a:lnTo>
                      <a:pt x="63" y="45"/>
                    </a:lnTo>
                    <a:lnTo>
                      <a:pt x="32" y="58"/>
                    </a:lnTo>
                    <a:lnTo>
                      <a:pt x="17" y="81"/>
                    </a:lnTo>
                    <a:lnTo>
                      <a:pt x="0" y="123"/>
                    </a:lnTo>
                    <a:lnTo>
                      <a:pt x="0" y="173"/>
                    </a:lnTo>
                    <a:lnTo>
                      <a:pt x="7" y="221"/>
                    </a:lnTo>
                    <a:lnTo>
                      <a:pt x="10" y="261"/>
                    </a:lnTo>
                    <a:lnTo>
                      <a:pt x="15" y="277"/>
                    </a:lnTo>
                    <a:lnTo>
                      <a:pt x="27" y="295"/>
                    </a:lnTo>
                    <a:lnTo>
                      <a:pt x="30" y="313"/>
                    </a:lnTo>
                    <a:lnTo>
                      <a:pt x="34" y="305"/>
                    </a:lnTo>
                    <a:lnTo>
                      <a:pt x="36" y="276"/>
                    </a:lnTo>
                    <a:lnTo>
                      <a:pt x="24" y="237"/>
                    </a:lnTo>
                    <a:lnTo>
                      <a:pt x="22" y="196"/>
                    </a:lnTo>
                    <a:lnTo>
                      <a:pt x="32" y="159"/>
                    </a:lnTo>
                    <a:lnTo>
                      <a:pt x="34" y="121"/>
                    </a:lnTo>
                    <a:lnTo>
                      <a:pt x="39" y="91"/>
                    </a:lnTo>
                    <a:lnTo>
                      <a:pt x="50" y="78"/>
                    </a:lnTo>
                    <a:lnTo>
                      <a:pt x="78" y="6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42053" name="Group 59"/>
              <p:cNvGrpSpPr>
                <a:grpSpLocks/>
              </p:cNvGrpSpPr>
              <p:nvPr/>
            </p:nvGrpSpPr>
            <p:grpSpPr bwMode="auto">
              <a:xfrm>
                <a:off x="3526" y="1624"/>
                <a:ext cx="386" cy="116"/>
                <a:chOff x="3526" y="1624"/>
                <a:chExt cx="386" cy="116"/>
              </a:xfrm>
            </p:grpSpPr>
            <p:sp>
              <p:nvSpPr>
                <p:cNvPr id="42054" name="Freeform 60"/>
                <p:cNvSpPr>
                  <a:spLocks/>
                </p:cNvSpPr>
                <p:nvPr/>
              </p:nvSpPr>
              <p:spPr bwMode="auto">
                <a:xfrm>
                  <a:off x="3572" y="1624"/>
                  <a:ext cx="134" cy="101"/>
                </a:xfrm>
                <a:custGeom>
                  <a:avLst/>
                  <a:gdLst>
                    <a:gd name="T0" fmla="*/ 126 w 134"/>
                    <a:gd name="T1" fmla="*/ 10 h 101"/>
                    <a:gd name="T2" fmla="*/ 133 w 134"/>
                    <a:gd name="T3" fmla="*/ 33 h 101"/>
                    <a:gd name="T4" fmla="*/ 123 w 134"/>
                    <a:gd name="T5" fmla="*/ 82 h 101"/>
                    <a:gd name="T6" fmla="*/ 93 w 134"/>
                    <a:gd name="T7" fmla="*/ 100 h 101"/>
                    <a:gd name="T8" fmla="*/ 17 w 134"/>
                    <a:gd name="T9" fmla="*/ 95 h 101"/>
                    <a:gd name="T10" fmla="*/ 0 w 134"/>
                    <a:gd name="T11" fmla="*/ 68 h 101"/>
                    <a:gd name="T12" fmla="*/ 7 w 134"/>
                    <a:gd name="T13" fmla="*/ 16 h 101"/>
                    <a:gd name="T14" fmla="*/ 20 w 134"/>
                    <a:gd name="T15" fmla="*/ 0 h 101"/>
                    <a:gd name="T16" fmla="*/ 126 w 134"/>
                    <a:gd name="T17" fmla="*/ 10 h 101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34"/>
                    <a:gd name="T28" fmla="*/ 0 h 101"/>
                    <a:gd name="T29" fmla="*/ 134 w 134"/>
                    <a:gd name="T30" fmla="*/ 101 h 101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34" h="101">
                      <a:moveTo>
                        <a:pt x="126" y="10"/>
                      </a:moveTo>
                      <a:lnTo>
                        <a:pt x="133" y="33"/>
                      </a:lnTo>
                      <a:lnTo>
                        <a:pt x="123" y="82"/>
                      </a:lnTo>
                      <a:lnTo>
                        <a:pt x="93" y="100"/>
                      </a:lnTo>
                      <a:lnTo>
                        <a:pt x="17" y="95"/>
                      </a:lnTo>
                      <a:lnTo>
                        <a:pt x="0" y="68"/>
                      </a:lnTo>
                      <a:lnTo>
                        <a:pt x="7" y="16"/>
                      </a:lnTo>
                      <a:lnTo>
                        <a:pt x="20" y="0"/>
                      </a:lnTo>
                      <a:lnTo>
                        <a:pt x="126" y="10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5" name="Freeform 61"/>
                <p:cNvSpPr>
                  <a:spLocks/>
                </p:cNvSpPr>
                <p:nvPr/>
              </p:nvSpPr>
              <p:spPr bwMode="auto">
                <a:xfrm>
                  <a:off x="3747" y="1635"/>
                  <a:ext cx="130" cy="105"/>
                </a:xfrm>
                <a:custGeom>
                  <a:avLst/>
                  <a:gdLst>
                    <a:gd name="T0" fmla="*/ 5 w 130"/>
                    <a:gd name="T1" fmla="*/ 22 h 105"/>
                    <a:gd name="T2" fmla="*/ 0 w 130"/>
                    <a:gd name="T3" fmla="*/ 77 h 105"/>
                    <a:gd name="T4" fmla="*/ 21 w 130"/>
                    <a:gd name="T5" fmla="*/ 96 h 105"/>
                    <a:gd name="T6" fmla="*/ 105 w 130"/>
                    <a:gd name="T7" fmla="*/ 104 h 105"/>
                    <a:gd name="T8" fmla="*/ 122 w 130"/>
                    <a:gd name="T9" fmla="*/ 86 h 105"/>
                    <a:gd name="T10" fmla="*/ 129 w 130"/>
                    <a:gd name="T11" fmla="*/ 28 h 105"/>
                    <a:gd name="T12" fmla="*/ 119 w 130"/>
                    <a:gd name="T13" fmla="*/ 6 h 105"/>
                    <a:gd name="T14" fmla="*/ 21 w 130"/>
                    <a:gd name="T15" fmla="*/ 0 h 105"/>
                    <a:gd name="T16" fmla="*/ 5 w 130"/>
                    <a:gd name="T17" fmla="*/ 22 h 10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30"/>
                    <a:gd name="T28" fmla="*/ 0 h 105"/>
                    <a:gd name="T29" fmla="*/ 130 w 130"/>
                    <a:gd name="T30" fmla="*/ 105 h 105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30" h="105">
                      <a:moveTo>
                        <a:pt x="5" y="22"/>
                      </a:moveTo>
                      <a:lnTo>
                        <a:pt x="0" y="77"/>
                      </a:lnTo>
                      <a:lnTo>
                        <a:pt x="21" y="96"/>
                      </a:lnTo>
                      <a:lnTo>
                        <a:pt x="105" y="104"/>
                      </a:lnTo>
                      <a:lnTo>
                        <a:pt x="122" y="86"/>
                      </a:lnTo>
                      <a:lnTo>
                        <a:pt x="129" y="28"/>
                      </a:lnTo>
                      <a:lnTo>
                        <a:pt x="119" y="6"/>
                      </a:lnTo>
                      <a:lnTo>
                        <a:pt x="21" y="0"/>
                      </a:lnTo>
                      <a:lnTo>
                        <a:pt x="5" y="22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6" name="Freeform 62"/>
                <p:cNvSpPr>
                  <a:spLocks/>
                </p:cNvSpPr>
                <p:nvPr/>
              </p:nvSpPr>
              <p:spPr bwMode="auto">
                <a:xfrm>
                  <a:off x="3707" y="1666"/>
                  <a:ext cx="45" cy="8"/>
                </a:xfrm>
                <a:custGeom>
                  <a:avLst/>
                  <a:gdLst>
                    <a:gd name="T0" fmla="*/ 0 w 45"/>
                    <a:gd name="T1" fmla="*/ 6 h 8"/>
                    <a:gd name="T2" fmla="*/ 19 w 45"/>
                    <a:gd name="T3" fmla="*/ 0 h 8"/>
                    <a:gd name="T4" fmla="*/ 44 w 45"/>
                    <a:gd name="T5" fmla="*/ 7 h 8"/>
                    <a:gd name="T6" fmla="*/ 0 60000 65536"/>
                    <a:gd name="T7" fmla="*/ 0 60000 65536"/>
                    <a:gd name="T8" fmla="*/ 0 60000 65536"/>
                    <a:gd name="T9" fmla="*/ 0 w 45"/>
                    <a:gd name="T10" fmla="*/ 0 h 8"/>
                    <a:gd name="T11" fmla="*/ 45 w 45"/>
                    <a:gd name="T12" fmla="*/ 8 h 8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5" h="8">
                      <a:moveTo>
                        <a:pt x="0" y="6"/>
                      </a:moveTo>
                      <a:lnTo>
                        <a:pt x="19" y="0"/>
                      </a:lnTo>
                      <a:lnTo>
                        <a:pt x="44" y="7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7" name="Line 63"/>
                <p:cNvSpPr>
                  <a:spLocks noChangeShapeType="1"/>
                </p:cNvSpPr>
                <p:nvPr/>
              </p:nvSpPr>
              <p:spPr bwMode="auto">
                <a:xfrm>
                  <a:off x="3696" y="1633"/>
                  <a:ext cx="66" cy="3"/>
                </a:xfrm>
                <a:prstGeom prst="line">
                  <a:avLst/>
                </a:prstGeom>
                <a:noFill/>
                <a:ln w="12700">
                  <a:solidFill>
                    <a:srgbClr val="60606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2058" name="Freeform 64"/>
                <p:cNvSpPr>
                  <a:spLocks/>
                </p:cNvSpPr>
                <p:nvPr/>
              </p:nvSpPr>
              <p:spPr bwMode="auto">
                <a:xfrm>
                  <a:off x="3526" y="1626"/>
                  <a:ext cx="52" cy="19"/>
                </a:xfrm>
                <a:custGeom>
                  <a:avLst/>
                  <a:gdLst>
                    <a:gd name="T0" fmla="*/ 51 w 52"/>
                    <a:gd name="T1" fmla="*/ 18 h 19"/>
                    <a:gd name="T2" fmla="*/ 19 w 52"/>
                    <a:gd name="T3" fmla="*/ 8 h 19"/>
                    <a:gd name="T4" fmla="*/ 0 w 52"/>
                    <a:gd name="T5" fmla="*/ 0 h 19"/>
                    <a:gd name="T6" fmla="*/ 0 60000 65536"/>
                    <a:gd name="T7" fmla="*/ 0 60000 65536"/>
                    <a:gd name="T8" fmla="*/ 0 60000 65536"/>
                    <a:gd name="T9" fmla="*/ 0 w 52"/>
                    <a:gd name="T10" fmla="*/ 0 h 19"/>
                    <a:gd name="T11" fmla="*/ 52 w 52"/>
                    <a:gd name="T12" fmla="*/ 19 h 19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2" h="19">
                      <a:moveTo>
                        <a:pt x="51" y="18"/>
                      </a:moveTo>
                      <a:lnTo>
                        <a:pt x="19" y="8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9" name="Line 65"/>
                <p:cNvSpPr>
                  <a:spLocks noChangeShapeType="1"/>
                </p:cNvSpPr>
                <p:nvPr/>
              </p:nvSpPr>
              <p:spPr bwMode="auto">
                <a:xfrm flipV="1">
                  <a:off x="3881" y="1629"/>
                  <a:ext cx="31" cy="37"/>
                </a:xfrm>
                <a:prstGeom prst="line">
                  <a:avLst/>
                </a:prstGeom>
                <a:noFill/>
                <a:ln w="12700">
                  <a:solidFill>
                    <a:srgbClr val="60606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</p:grpSp>
      <p:grpSp>
        <p:nvGrpSpPr>
          <p:cNvPr id="41989" name="Group 66"/>
          <p:cNvGrpSpPr>
            <a:grpSpLocks/>
          </p:cNvGrpSpPr>
          <p:nvPr/>
        </p:nvGrpSpPr>
        <p:grpSpPr bwMode="auto">
          <a:xfrm>
            <a:off x="6396038" y="3556000"/>
            <a:ext cx="1939925" cy="2455863"/>
            <a:chOff x="4029" y="2240"/>
            <a:chExt cx="1222" cy="1547"/>
          </a:xfrm>
        </p:grpSpPr>
        <p:grpSp>
          <p:nvGrpSpPr>
            <p:cNvPr id="42015" name="Group 67"/>
            <p:cNvGrpSpPr>
              <a:grpSpLocks/>
            </p:cNvGrpSpPr>
            <p:nvPr/>
          </p:nvGrpSpPr>
          <p:grpSpPr bwMode="auto">
            <a:xfrm>
              <a:off x="4029" y="2240"/>
              <a:ext cx="1222" cy="1547"/>
              <a:chOff x="4029" y="2240"/>
              <a:chExt cx="1222" cy="1547"/>
            </a:xfrm>
          </p:grpSpPr>
          <p:sp>
            <p:nvSpPr>
              <p:cNvPr id="42020" name="Freeform 68"/>
              <p:cNvSpPr>
                <a:spLocks/>
              </p:cNvSpPr>
              <p:nvPr/>
            </p:nvSpPr>
            <p:spPr bwMode="auto">
              <a:xfrm>
                <a:off x="4185" y="3291"/>
                <a:ext cx="923" cy="361"/>
              </a:xfrm>
              <a:custGeom>
                <a:avLst/>
                <a:gdLst>
                  <a:gd name="T0" fmla="*/ 143 w 923"/>
                  <a:gd name="T1" fmla="*/ 0 h 361"/>
                  <a:gd name="T2" fmla="*/ 0 w 923"/>
                  <a:gd name="T3" fmla="*/ 360 h 361"/>
                  <a:gd name="T4" fmla="*/ 922 w 923"/>
                  <a:gd name="T5" fmla="*/ 360 h 361"/>
                  <a:gd name="T6" fmla="*/ 765 w 923"/>
                  <a:gd name="T7" fmla="*/ 0 h 361"/>
                  <a:gd name="T8" fmla="*/ 143 w 923"/>
                  <a:gd name="T9" fmla="*/ 0 h 36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23"/>
                  <a:gd name="T16" fmla="*/ 0 h 361"/>
                  <a:gd name="T17" fmla="*/ 923 w 923"/>
                  <a:gd name="T18" fmla="*/ 361 h 361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23" h="361">
                    <a:moveTo>
                      <a:pt x="143" y="0"/>
                    </a:moveTo>
                    <a:lnTo>
                      <a:pt x="0" y="360"/>
                    </a:lnTo>
                    <a:lnTo>
                      <a:pt x="922" y="360"/>
                    </a:lnTo>
                    <a:lnTo>
                      <a:pt x="765" y="0"/>
                    </a:lnTo>
                    <a:lnTo>
                      <a:pt x="143" y="0"/>
                    </a:lnTo>
                  </a:path>
                </a:pathLst>
              </a:custGeom>
              <a:solidFill>
                <a:srgbClr val="A0A0A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21" name="Oval 69"/>
              <p:cNvSpPr>
                <a:spLocks noChangeArrowheads="1"/>
              </p:cNvSpPr>
              <p:nvPr/>
            </p:nvSpPr>
            <p:spPr bwMode="auto">
              <a:xfrm>
                <a:off x="4402" y="3384"/>
                <a:ext cx="476" cy="161"/>
              </a:xfrm>
              <a:prstGeom prst="ellipse">
                <a:avLst/>
              </a:prstGeom>
              <a:solidFill>
                <a:srgbClr val="80808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2" name="Rectangle 70"/>
              <p:cNvSpPr>
                <a:spLocks noChangeArrowheads="1"/>
              </p:cNvSpPr>
              <p:nvPr/>
            </p:nvSpPr>
            <p:spPr bwMode="auto">
              <a:xfrm>
                <a:off x="4258" y="3344"/>
                <a:ext cx="764" cy="130"/>
              </a:xfrm>
              <a:prstGeom prst="rect">
                <a:avLst/>
              </a:prstGeom>
              <a:solidFill>
                <a:srgbClr val="A0A0A0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3" name="AutoShape 71"/>
              <p:cNvSpPr>
                <a:spLocks noChangeArrowheads="1"/>
              </p:cNvSpPr>
              <p:nvPr/>
            </p:nvSpPr>
            <p:spPr bwMode="auto">
              <a:xfrm>
                <a:off x="4029" y="2240"/>
                <a:ext cx="1222" cy="1143"/>
              </a:xfrm>
              <a:prstGeom prst="roundRect">
                <a:avLst>
                  <a:gd name="adj" fmla="val 12440"/>
                </a:avLst>
              </a:prstGeom>
              <a:solidFill>
                <a:srgbClr val="C0C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4" name="Freeform 72"/>
              <p:cNvSpPr>
                <a:spLocks/>
              </p:cNvSpPr>
              <p:nvPr/>
            </p:nvSpPr>
            <p:spPr bwMode="auto">
              <a:xfrm>
                <a:off x="4147" y="3653"/>
                <a:ext cx="991" cy="134"/>
              </a:xfrm>
              <a:custGeom>
                <a:avLst/>
                <a:gdLst>
                  <a:gd name="T0" fmla="*/ 39 w 991"/>
                  <a:gd name="T1" fmla="*/ 0 h 134"/>
                  <a:gd name="T2" fmla="*/ 961 w 991"/>
                  <a:gd name="T3" fmla="*/ 0 h 134"/>
                  <a:gd name="T4" fmla="*/ 990 w 991"/>
                  <a:gd name="T5" fmla="*/ 133 h 134"/>
                  <a:gd name="T6" fmla="*/ 0 w 991"/>
                  <a:gd name="T7" fmla="*/ 133 h 134"/>
                  <a:gd name="T8" fmla="*/ 39 w 991"/>
                  <a:gd name="T9" fmla="*/ 0 h 13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91"/>
                  <a:gd name="T16" fmla="*/ 0 h 134"/>
                  <a:gd name="T17" fmla="*/ 991 w 991"/>
                  <a:gd name="T18" fmla="*/ 134 h 13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91" h="134">
                    <a:moveTo>
                      <a:pt x="39" y="0"/>
                    </a:moveTo>
                    <a:lnTo>
                      <a:pt x="961" y="0"/>
                    </a:lnTo>
                    <a:lnTo>
                      <a:pt x="990" y="133"/>
                    </a:lnTo>
                    <a:lnTo>
                      <a:pt x="0" y="133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16" name="Group 73"/>
            <p:cNvGrpSpPr>
              <a:grpSpLocks/>
            </p:cNvGrpSpPr>
            <p:nvPr/>
          </p:nvGrpSpPr>
          <p:grpSpPr bwMode="auto">
            <a:xfrm>
              <a:off x="4167" y="2364"/>
              <a:ext cx="946" cy="890"/>
              <a:chOff x="4167" y="2364"/>
              <a:chExt cx="946" cy="890"/>
            </a:xfrm>
          </p:grpSpPr>
          <p:sp>
            <p:nvSpPr>
              <p:cNvPr id="42017" name="AutoShape 74"/>
              <p:cNvSpPr>
                <a:spLocks noChangeArrowheads="1"/>
              </p:cNvSpPr>
              <p:nvPr/>
            </p:nvSpPr>
            <p:spPr bwMode="auto">
              <a:xfrm>
                <a:off x="4167" y="2364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C0C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18" name="AutoShape 75"/>
              <p:cNvSpPr>
                <a:spLocks noChangeArrowheads="1"/>
              </p:cNvSpPr>
              <p:nvPr/>
            </p:nvSpPr>
            <p:spPr bwMode="auto">
              <a:xfrm>
                <a:off x="4179" y="2379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000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19" name="AutoShape 76"/>
              <p:cNvSpPr>
                <a:spLocks noChangeArrowheads="1"/>
              </p:cNvSpPr>
              <p:nvPr/>
            </p:nvSpPr>
            <p:spPr bwMode="auto">
              <a:xfrm>
                <a:off x="4174" y="2369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404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grpSp>
        <p:nvGrpSpPr>
          <p:cNvPr id="41990" name="Group 77"/>
          <p:cNvGrpSpPr>
            <a:grpSpLocks/>
          </p:cNvGrpSpPr>
          <p:nvPr/>
        </p:nvGrpSpPr>
        <p:grpSpPr bwMode="auto">
          <a:xfrm>
            <a:off x="6262688" y="3354388"/>
            <a:ext cx="573087" cy="496887"/>
            <a:chOff x="3945" y="2113"/>
            <a:chExt cx="361" cy="313"/>
          </a:xfrm>
        </p:grpSpPr>
        <p:sp>
          <p:nvSpPr>
            <p:cNvPr id="42002" name="Freeform 78"/>
            <p:cNvSpPr>
              <a:spLocks/>
            </p:cNvSpPr>
            <p:nvPr/>
          </p:nvSpPr>
          <p:spPr bwMode="auto">
            <a:xfrm>
              <a:off x="3945" y="2113"/>
              <a:ext cx="361" cy="313"/>
            </a:xfrm>
            <a:custGeom>
              <a:avLst/>
              <a:gdLst>
                <a:gd name="T0" fmla="*/ 309 w 361"/>
                <a:gd name="T1" fmla="*/ 0 h 313"/>
                <a:gd name="T2" fmla="*/ 326 w 361"/>
                <a:gd name="T3" fmla="*/ 13 h 313"/>
                <a:gd name="T4" fmla="*/ 339 w 361"/>
                <a:gd name="T5" fmla="*/ 32 h 313"/>
                <a:gd name="T6" fmla="*/ 352 w 361"/>
                <a:gd name="T7" fmla="*/ 59 h 313"/>
                <a:gd name="T8" fmla="*/ 360 w 361"/>
                <a:gd name="T9" fmla="*/ 89 h 313"/>
                <a:gd name="T10" fmla="*/ 358 w 361"/>
                <a:gd name="T11" fmla="*/ 116 h 313"/>
                <a:gd name="T12" fmla="*/ 299 w 361"/>
                <a:gd name="T13" fmla="*/ 128 h 313"/>
                <a:gd name="T14" fmla="*/ 287 w 361"/>
                <a:gd name="T15" fmla="*/ 143 h 313"/>
                <a:gd name="T16" fmla="*/ 267 w 361"/>
                <a:gd name="T17" fmla="*/ 151 h 313"/>
                <a:gd name="T18" fmla="*/ 236 w 361"/>
                <a:gd name="T19" fmla="*/ 160 h 313"/>
                <a:gd name="T20" fmla="*/ 233 w 361"/>
                <a:gd name="T21" fmla="*/ 201 h 313"/>
                <a:gd name="T22" fmla="*/ 242 w 361"/>
                <a:gd name="T23" fmla="*/ 233 h 313"/>
                <a:gd name="T24" fmla="*/ 233 w 361"/>
                <a:gd name="T25" fmla="*/ 255 h 313"/>
                <a:gd name="T26" fmla="*/ 211 w 361"/>
                <a:gd name="T27" fmla="*/ 258 h 313"/>
                <a:gd name="T28" fmla="*/ 198 w 361"/>
                <a:gd name="T29" fmla="*/ 236 h 313"/>
                <a:gd name="T30" fmla="*/ 199 w 361"/>
                <a:gd name="T31" fmla="*/ 250 h 313"/>
                <a:gd name="T32" fmla="*/ 209 w 361"/>
                <a:gd name="T33" fmla="*/ 283 h 313"/>
                <a:gd name="T34" fmla="*/ 196 w 361"/>
                <a:gd name="T35" fmla="*/ 303 h 313"/>
                <a:gd name="T36" fmla="*/ 181 w 361"/>
                <a:gd name="T37" fmla="*/ 305 h 313"/>
                <a:gd name="T38" fmla="*/ 169 w 361"/>
                <a:gd name="T39" fmla="*/ 294 h 313"/>
                <a:gd name="T40" fmla="*/ 152 w 361"/>
                <a:gd name="T41" fmla="*/ 268 h 313"/>
                <a:gd name="T42" fmla="*/ 156 w 361"/>
                <a:gd name="T43" fmla="*/ 302 h 313"/>
                <a:gd name="T44" fmla="*/ 142 w 361"/>
                <a:gd name="T45" fmla="*/ 312 h 313"/>
                <a:gd name="T46" fmla="*/ 125 w 361"/>
                <a:gd name="T47" fmla="*/ 305 h 313"/>
                <a:gd name="T48" fmla="*/ 110 w 361"/>
                <a:gd name="T49" fmla="*/ 288 h 313"/>
                <a:gd name="T50" fmla="*/ 105 w 361"/>
                <a:gd name="T51" fmla="*/ 297 h 313"/>
                <a:gd name="T52" fmla="*/ 91 w 361"/>
                <a:gd name="T53" fmla="*/ 297 h 313"/>
                <a:gd name="T54" fmla="*/ 78 w 361"/>
                <a:gd name="T55" fmla="*/ 290 h 313"/>
                <a:gd name="T56" fmla="*/ 62 w 361"/>
                <a:gd name="T57" fmla="*/ 275 h 313"/>
                <a:gd name="T58" fmla="*/ 32 w 361"/>
                <a:gd name="T59" fmla="*/ 278 h 313"/>
                <a:gd name="T60" fmla="*/ 15 w 361"/>
                <a:gd name="T61" fmla="*/ 277 h 313"/>
                <a:gd name="T62" fmla="*/ 7 w 361"/>
                <a:gd name="T63" fmla="*/ 268 h 313"/>
                <a:gd name="T64" fmla="*/ 0 w 361"/>
                <a:gd name="T65" fmla="*/ 255 h 313"/>
                <a:gd name="T66" fmla="*/ 7 w 361"/>
                <a:gd name="T67" fmla="*/ 243 h 313"/>
                <a:gd name="T68" fmla="*/ 31 w 361"/>
                <a:gd name="T69" fmla="*/ 216 h 313"/>
                <a:gd name="T70" fmla="*/ 13 w 361"/>
                <a:gd name="T71" fmla="*/ 194 h 313"/>
                <a:gd name="T72" fmla="*/ 10 w 361"/>
                <a:gd name="T73" fmla="*/ 172 h 313"/>
                <a:gd name="T74" fmla="*/ 17 w 361"/>
                <a:gd name="T75" fmla="*/ 156 h 313"/>
                <a:gd name="T76" fmla="*/ 26 w 361"/>
                <a:gd name="T77" fmla="*/ 98 h 313"/>
                <a:gd name="T78" fmla="*/ 22 w 361"/>
                <a:gd name="T79" fmla="*/ 74 h 313"/>
                <a:gd name="T80" fmla="*/ 29 w 361"/>
                <a:gd name="T81" fmla="*/ 52 h 313"/>
                <a:gd name="T82" fmla="*/ 53 w 361"/>
                <a:gd name="T83" fmla="*/ 44 h 313"/>
                <a:gd name="T84" fmla="*/ 66 w 361"/>
                <a:gd name="T85" fmla="*/ 35 h 313"/>
                <a:gd name="T86" fmla="*/ 78 w 361"/>
                <a:gd name="T87" fmla="*/ 18 h 313"/>
                <a:gd name="T88" fmla="*/ 95 w 361"/>
                <a:gd name="T89" fmla="*/ 10 h 313"/>
                <a:gd name="T90" fmla="*/ 115 w 361"/>
                <a:gd name="T91" fmla="*/ 13 h 313"/>
                <a:gd name="T92" fmla="*/ 132 w 361"/>
                <a:gd name="T93" fmla="*/ 18 h 313"/>
                <a:gd name="T94" fmla="*/ 159 w 361"/>
                <a:gd name="T95" fmla="*/ 13 h 313"/>
                <a:gd name="T96" fmla="*/ 174 w 361"/>
                <a:gd name="T97" fmla="*/ 20 h 313"/>
                <a:gd name="T98" fmla="*/ 209 w 361"/>
                <a:gd name="T99" fmla="*/ 25 h 313"/>
                <a:gd name="T100" fmla="*/ 245 w 361"/>
                <a:gd name="T101" fmla="*/ 18 h 313"/>
                <a:gd name="T102" fmla="*/ 309 w 361"/>
                <a:gd name="T103" fmla="*/ 0 h 313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361"/>
                <a:gd name="T157" fmla="*/ 0 h 313"/>
                <a:gd name="T158" fmla="*/ 361 w 361"/>
                <a:gd name="T159" fmla="*/ 313 h 313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361" h="313">
                  <a:moveTo>
                    <a:pt x="309" y="0"/>
                  </a:moveTo>
                  <a:lnTo>
                    <a:pt x="326" y="13"/>
                  </a:lnTo>
                  <a:lnTo>
                    <a:pt x="339" y="32"/>
                  </a:lnTo>
                  <a:lnTo>
                    <a:pt x="352" y="59"/>
                  </a:lnTo>
                  <a:lnTo>
                    <a:pt x="360" y="89"/>
                  </a:lnTo>
                  <a:lnTo>
                    <a:pt x="358" y="116"/>
                  </a:lnTo>
                  <a:lnTo>
                    <a:pt x="299" y="128"/>
                  </a:lnTo>
                  <a:lnTo>
                    <a:pt x="287" y="143"/>
                  </a:lnTo>
                  <a:lnTo>
                    <a:pt x="267" y="151"/>
                  </a:lnTo>
                  <a:lnTo>
                    <a:pt x="236" y="160"/>
                  </a:lnTo>
                  <a:lnTo>
                    <a:pt x="233" y="201"/>
                  </a:lnTo>
                  <a:lnTo>
                    <a:pt x="242" y="233"/>
                  </a:lnTo>
                  <a:lnTo>
                    <a:pt x="233" y="255"/>
                  </a:lnTo>
                  <a:lnTo>
                    <a:pt x="211" y="258"/>
                  </a:lnTo>
                  <a:lnTo>
                    <a:pt x="198" y="236"/>
                  </a:lnTo>
                  <a:lnTo>
                    <a:pt x="199" y="250"/>
                  </a:lnTo>
                  <a:lnTo>
                    <a:pt x="209" y="283"/>
                  </a:lnTo>
                  <a:lnTo>
                    <a:pt x="196" y="303"/>
                  </a:lnTo>
                  <a:lnTo>
                    <a:pt x="181" y="305"/>
                  </a:lnTo>
                  <a:lnTo>
                    <a:pt x="169" y="294"/>
                  </a:lnTo>
                  <a:lnTo>
                    <a:pt x="152" y="268"/>
                  </a:lnTo>
                  <a:lnTo>
                    <a:pt x="156" y="302"/>
                  </a:lnTo>
                  <a:lnTo>
                    <a:pt x="142" y="312"/>
                  </a:lnTo>
                  <a:lnTo>
                    <a:pt x="125" y="305"/>
                  </a:lnTo>
                  <a:lnTo>
                    <a:pt x="110" y="288"/>
                  </a:lnTo>
                  <a:lnTo>
                    <a:pt x="105" y="297"/>
                  </a:lnTo>
                  <a:lnTo>
                    <a:pt x="91" y="297"/>
                  </a:lnTo>
                  <a:lnTo>
                    <a:pt x="78" y="290"/>
                  </a:lnTo>
                  <a:lnTo>
                    <a:pt x="62" y="275"/>
                  </a:lnTo>
                  <a:lnTo>
                    <a:pt x="32" y="278"/>
                  </a:lnTo>
                  <a:lnTo>
                    <a:pt x="15" y="277"/>
                  </a:lnTo>
                  <a:lnTo>
                    <a:pt x="7" y="268"/>
                  </a:lnTo>
                  <a:lnTo>
                    <a:pt x="0" y="255"/>
                  </a:lnTo>
                  <a:lnTo>
                    <a:pt x="7" y="243"/>
                  </a:lnTo>
                  <a:lnTo>
                    <a:pt x="31" y="216"/>
                  </a:lnTo>
                  <a:lnTo>
                    <a:pt x="13" y="194"/>
                  </a:lnTo>
                  <a:lnTo>
                    <a:pt x="10" y="172"/>
                  </a:lnTo>
                  <a:lnTo>
                    <a:pt x="17" y="156"/>
                  </a:lnTo>
                  <a:lnTo>
                    <a:pt x="26" y="98"/>
                  </a:lnTo>
                  <a:lnTo>
                    <a:pt x="22" y="74"/>
                  </a:lnTo>
                  <a:lnTo>
                    <a:pt x="29" y="52"/>
                  </a:lnTo>
                  <a:lnTo>
                    <a:pt x="53" y="44"/>
                  </a:lnTo>
                  <a:lnTo>
                    <a:pt x="66" y="35"/>
                  </a:lnTo>
                  <a:lnTo>
                    <a:pt x="78" y="18"/>
                  </a:lnTo>
                  <a:lnTo>
                    <a:pt x="95" y="10"/>
                  </a:lnTo>
                  <a:lnTo>
                    <a:pt x="115" y="13"/>
                  </a:lnTo>
                  <a:lnTo>
                    <a:pt x="132" y="18"/>
                  </a:lnTo>
                  <a:lnTo>
                    <a:pt x="159" y="13"/>
                  </a:lnTo>
                  <a:lnTo>
                    <a:pt x="174" y="20"/>
                  </a:lnTo>
                  <a:lnTo>
                    <a:pt x="209" y="25"/>
                  </a:lnTo>
                  <a:lnTo>
                    <a:pt x="245" y="18"/>
                  </a:lnTo>
                  <a:lnTo>
                    <a:pt x="309" y="0"/>
                  </a:lnTo>
                </a:path>
              </a:pathLst>
            </a:custGeom>
            <a:solidFill>
              <a:srgbClr val="FFC080"/>
            </a:solidFill>
            <a:ln w="12700" cap="rnd" cmpd="sng">
              <a:solidFill>
                <a:srgbClr val="712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003" name="Freeform 79"/>
            <p:cNvSpPr>
              <a:spLocks/>
            </p:cNvSpPr>
            <p:nvPr/>
          </p:nvSpPr>
          <p:spPr bwMode="auto">
            <a:xfrm>
              <a:off x="4118" y="2215"/>
              <a:ext cx="31" cy="141"/>
            </a:xfrm>
            <a:custGeom>
              <a:avLst/>
              <a:gdLst>
                <a:gd name="T0" fmla="*/ 21 w 31"/>
                <a:gd name="T1" fmla="*/ 128 h 141"/>
                <a:gd name="T2" fmla="*/ 13 w 31"/>
                <a:gd name="T3" fmla="*/ 98 h 141"/>
                <a:gd name="T4" fmla="*/ 7 w 31"/>
                <a:gd name="T5" fmla="*/ 70 h 141"/>
                <a:gd name="T6" fmla="*/ 12 w 31"/>
                <a:gd name="T7" fmla="*/ 42 h 141"/>
                <a:gd name="T8" fmla="*/ 13 w 31"/>
                <a:gd name="T9" fmla="*/ 18 h 141"/>
                <a:gd name="T10" fmla="*/ 30 w 31"/>
                <a:gd name="T11" fmla="*/ 0 h 141"/>
                <a:gd name="T12" fmla="*/ 13 w 31"/>
                <a:gd name="T13" fmla="*/ 9 h 141"/>
                <a:gd name="T14" fmla="*/ 8 w 31"/>
                <a:gd name="T15" fmla="*/ 6 h 141"/>
                <a:gd name="T16" fmla="*/ 8 w 31"/>
                <a:gd name="T17" fmla="*/ 26 h 141"/>
                <a:gd name="T18" fmla="*/ 3 w 31"/>
                <a:gd name="T19" fmla="*/ 70 h 141"/>
                <a:gd name="T20" fmla="*/ 0 w 31"/>
                <a:gd name="T21" fmla="*/ 79 h 141"/>
                <a:gd name="T22" fmla="*/ 19 w 31"/>
                <a:gd name="T23" fmla="*/ 140 h 141"/>
                <a:gd name="T24" fmla="*/ 21 w 31"/>
                <a:gd name="T25" fmla="*/ 128 h 141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31"/>
                <a:gd name="T40" fmla="*/ 0 h 141"/>
                <a:gd name="T41" fmla="*/ 31 w 31"/>
                <a:gd name="T42" fmla="*/ 141 h 141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31" h="141">
                  <a:moveTo>
                    <a:pt x="21" y="128"/>
                  </a:moveTo>
                  <a:lnTo>
                    <a:pt x="13" y="98"/>
                  </a:lnTo>
                  <a:lnTo>
                    <a:pt x="7" y="70"/>
                  </a:lnTo>
                  <a:lnTo>
                    <a:pt x="12" y="42"/>
                  </a:lnTo>
                  <a:lnTo>
                    <a:pt x="13" y="18"/>
                  </a:lnTo>
                  <a:lnTo>
                    <a:pt x="30" y="0"/>
                  </a:lnTo>
                  <a:lnTo>
                    <a:pt x="13" y="9"/>
                  </a:lnTo>
                  <a:lnTo>
                    <a:pt x="8" y="6"/>
                  </a:lnTo>
                  <a:lnTo>
                    <a:pt x="8" y="26"/>
                  </a:lnTo>
                  <a:lnTo>
                    <a:pt x="3" y="70"/>
                  </a:lnTo>
                  <a:lnTo>
                    <a:pt x="0" y="79"/>
                  </a:lnTo>
                  <a:lnTo>
                    <a:pt x="19" y="140"/>
                  </a:lnTo>
                  <a:lnTo>
                    <a:pt x="21" y="12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4" name="Freeform 80"/>
            <p:cNvSpPr>
              <a:spLocks/>
            </p:cNvSpPr>
            <p:nvPr/>
          </p:nvSpPr>
          <p:spPr bwMode="auto">
            <a:xfrm>
              <a:off x="4055" y="2202"/>
              <a:ext cx="44" cy="196"/>
            </a:xfrm>
            <a:custGeom>
              <a:avLst/>
              <a:gdLst>
                <a:gd name="T0" fmla="*/ 43 w 44"/>
                <a:gd name="T1" fmla="*/ 177 h 196"/>
                <a:gd name="T2" fmla="*/ 32 w 44"/>
                <a:gd name="T3" fmla="*/ 157 h 196"/>
                <a:gd name="T4" fmla="*/ 21 w 44"/>
                <a:gd name="T5" fmla="*/ 128 h 196"/>
                <a:gd name="T6" fmla="*/ 11 w 44"/>
                <a:gd name="T7" fmla="*/ 110 h 196"/>
                <a:gd name="T8" fmla="*/ 11 w 44"/>
                <a:gd name="T9" fmla="*/ 92 h 196"/>
                <a:gd name="T10" fmla="*/ 9 w 44"/>
                <a:gd name="T11" fmla="*/ 81 h 196"/>
                <a:gd name="T12" fmla="*/ 11 w 44"/>
                <a:gd name="T13" fmla="*/ 65 h 196"/>
                <a:gd name="T14" fmla="*/ 19 w 44"/>
                <a:gd name="T15" fmla="*/ 33 h 196"/>
                <a:gd name="T16" fmla="*/ 22 w 44"/>
                <a:gd name="T17" fmla="*/ 12 h 196"/>
                <a:gd name="T18" fmla="*/ 12 w 44"/>
                <a:gd name="T19" fmla="*/ 0 h 196"/>
                <a:gd name="T20" fmla="*/ 17 w 44"/>
                <a:gd name="T21" fmla="*/ 13 h 196"/>
                <a:gd name="T22" fmla="*/ 9 w 44"/>
                <a:gd name="T23" fmla="*/ 57 h 196"/>
                <a:gd name="T24" fmla="*/ 1 w 44"/>
                <a:gd name="T25" fmla="*/ 82 h 196"/>
                <a:gd name="T26" fmla="*/ 0 w 44"/>
                <a:gd name="T27" fmla="*/ 95 h 196"/>
                <a:gd name="T28" fmla="*/ 4 w 44"/>
                <a:gd name="T29" fmla="*/ 113 h 196"/>
                <a:gd name="T30" fmla="*/ 15 w 44"/>
                <a:gd name="T31" fmla="*/ 130 h 196"/>
                <a:gd name="T32" fmla="*/ 28 w 44"/>
                <a:gd name="T33" fmla="*/ 156 h 196"/>
                <a:gd name="T34" fmla="*/ 39 w 44"/>
                <a:gd name="T35" fmla="*/ 195 h 196"/>
                <a:gd name="T36" fmla="*/ 43 w 44"/>
                <a:gd name="T37" fmla="*/ 177 h 19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4"/>
                <a:gd name="T58" fmla="*/ 0 h 196"/>
                <a:gd name="T59" fmla="*/ 44 w 44"/>
                <a:gd name="T60" fmla="*/ 196 h 19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4" h="196">
                  <a:moveTo>
                    <a:pt x="43" y="177"/>
                  </a:moveTo>
                  <a:lnTo>
                    <a:pt x="32" y="157"/>
                  </a:lnTo>
                  <a:lnTo>
                    <a:pt x="21" y="128"/>
                  </a:lnTo>
                  <a:lnTo>
                    <a:pt x="11" y="110"/>
                  </a:lnTo>
                  <a:lnTo>
                    <a:pt x="11" y="92"/>
                  </a:lnTo>
                  <a:lnTo>
                    <a:pt x="9" y="81"/>
                  </a:lnTo>
                  <a:lnTo>
                    <a:pt x="11" y="65"/>
                  </a:lnTo>
                  <a:lnTo>
                    <a:pt x="19" y="33"/>
                  </a:lnTo>
                  <a:lnTo>
                    <a:pt x="22" y="12"/>
                  </a:lnTo>
                  <a:lnTo>
                    <a:pt x="12" y="0"/>
                  </a:lnTo>
                  <a:lnTo>
                    <a:pt x="17" y="13"/>
                  </a:lnTo>
                  <a:lnTo>
                    <a:pt x="9" y="57"/>
                  </a:lnTo>
                  <a:lnTo>
                    <a:pt x="1" y="82"/>
                  </a:lnTo>
                  <a:lnTo>
                    <a:pt x="0" y="95"/>
                  </a:lnTo>
                  <a:lnTo>
                    <a:pt x="4" y="113"/>
                  </a:lnTo>
                  <a:lnTo>
                    <a:pt x="15" y="130"/>
                  </a:lnTo>
                  <a:lnTo>
                    <a:pt x="28" y="156"/>
                  </a:lnTo>
                  <a:lnTo>
                    <a:pt x="39" y="195"/>
                  </a:lnTo>
                  <a:lnTo>
                    <a:pt x="43" y="177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5" name="Freeform 81"/>
            <p:cNvSpPr>
              <a:spLocks/>
            </p:cNvSpPr>
            <p:nvPr/>
          </p:nvSpPr>
          <p:spPr bwMode="auto">
            <a:xfrm>
              <a:off x="4001" y="2205"/>
              <a:ext cx="51" cy="193"/>
            </a:xfrm>
            <a:custGeom>
              <a:avLst/>
              <a:gdLst>
                <a:gd name="T0" fmla="*/ 44 w 51"/>
                <a:gd name="T1" fmla="*/ 192 h 193"/>
                <a:gd name="T2" fmla="*/ 50 w 51"/>
                <a:gd name="T3" fmla="*/ 189 h 193"/>
                <a:gd name="T4" fmla="*/ 38 w 51"/>
                <a:gd name="T5" fmla="*/ 158 h 193"/>
                <a:gd name="T6" fmla="*/ 15 w 51"/>
                <a:gd name="T7" fmla="*/ 122 h 193"/>
                <a:gd name="T8" fmla="*/ 6 w 51"/>
                <a:gd name="T9" fmla="*/ 105 h 193"/>
                <a:gd name="T10" fmla="*/ 6 w 51"/>
                <a:gd name="T11" fmla="*/ 89 h 193"/>
                <a:gd name="T12" fmla="*/ 11 w 51"/>
                <a:gd name="T13" fmla="*/ 73 h 193"/>
                <a:gd name="T14" fmla="*/ 11 w 51"/>
                <a:gd name="T15" fmla="*/ 43 h 193"/>
                <a:gd name="T16" fmla="*/ 13 w 51"/>
                <a:gd name="T17" fmla="*/ 23 h 193"/>
                <a:gd name="T18" fmla="*/ 9 w 51"/>
                <a:gd name="T19" fmla="*/ 7 h 193"/>
                <a:gd name="T20" fmla="*/ 1 w 51"/>
                <a:gd name="T21" fmla="*/ 0 h 193"/>
                <a:gd name="T22" fmla="*/ 6 w 51"/>
                <a:gd name="T23" fmla="*/ 18 h 193"/>
                <a:gd name="T24" fmla="*/ 7 w 51"/>
                <a:gd name="T25" fmla="*/ 36 h 193"/>
                <a:gd name="T26" fmla="*/ 6 w 51"/>
                <a:gd name="T27" fmla="*/ 71 h 193"/>
                <a:gd name="T28" fmla="*/ 2 w 51"/>
                <a:gd name="T29" fmla="*/ 85 h 193"/>
                <a:gd name="T30" fmla="*/ 0 w 51"/>
                <a:gd name="T31" fmla="*/ 102 h 193"/>
                <a:gd name="T32" fmla="*/ 12 w 51"/>
                <a:gd name="T33" fmla="*/ 130 h 193"/>
                <a:gd name="T34" fmla="*/ 20 w 51"/>
                <a:gd name="T35" fmla="*/ 140 h 193"/>
                <a:gd name="T36" fmla="*/ 44 w 51"/>
                <a:gd name="T37" fmla="*/ 192 h 193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1"/>
                <a:gd name="T58" fmla="*/ 0 h 193"/>
                <a:gd name="T59" fmla="*/ 51 w 51"/>
                <a:gd name="T60" fmla="*/ 193 h 193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1" h="193">
                  <a:moveTo>
                    <a:pt x="44" y="192"/>
                  </a:moveTo>
                  <a:lnTo>
                    <a:pt x="50" y="189"/>
                  </a:lnTo>
                  <a:lnTo>
                    <a:pt x="38" y="158"/>
                  </a:lnTo>
                  <a:lnTo>
                    <a:pt x="15" y="122"/>
                  </a:lnTo>
                  <a:lnTo>
                    <a:pt x="6" y="105"/>
                  </a:lnTo>
                  <a:lnTo>
                    <a:pt x="6" y="89"/>
                  </a:lnTo>
                  <a:lnTo>
                    <a:pt x="11" y="73"/>
                  </a:lnTo>
                  <a:lnTo>
                    <a:pt x="11" y="43"/>
                  </a:lnTo>
                  <a:lnTo>
                    <a:pt x="13" y="23"/>
                  </a:lnTo>
                  <a:lnTo>
                    <a:pt x="9" y="7"/>
                  </a:lnTo>
                  <a:lnTo>
                    <a:pt x="1" y="0"/>
                  </a:lnTo>
                  <a:lnTo>
                    <a:pt x="6" y="18"/>
                  </a:lnTo>
                  <a:lnTo>
                    <a:pt x="7" y="36"/>
                  </a:lnTo>
                  <a:lnTo>
                    <a:pt x="6" y="71"/>
                  </a:lnTo>
                  <a:lnTo>
                    <a:pt x="2" y="85"/>
                  </a:lnTo>
                  <a:lnTo>
                    <a:pt x="0" y="102"/>
                  </a:lnTo>
                  <a:lnTo>
                    <a:pt x="12" y="130"/>
                  </a:lnTo>
                  <a:lnTo>
                    <a:pt x="20" y="140"/>
                  </a:lnTo>
                  <a:lnTo>
                    <a:pt x="44" y="19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6" name="Freeform 82"/>
            <p:cNvSpPr>
              <a:spLocks/>
            </p:cNvSpPr>
            <p:nvPr/>
          </p:nvSpPr>
          <p:spPr bwMode="auto">
            <a:xfrm>
              <a:off x="3972" y="2322"/>
              <a:ext cx="31" cy="61"/>
            </a:xfrm>
            <a:custGeom>
              <a:avLst/>
              <a:gdLst>
                <a:gd name="T0" fmla="*/ 30 w 31"/>
                <a:gd name="T1" fmla="*/ 58 h 61"/>
                <a:gd name="T2" fmla="*/ 3 w 31"/>
                <a:gd name="T3" fmla="*/ 0 h 61"/>
                <a:gd name="T4" fmla="*/ 0 w 31"/>
                <a:gd name="T5" fmla="*/ 11 h 61"/>
                <a:gd name="T6" fmla="*/ 10 w 31"/>
                <a:gd name="T7" fmla="*/ 38 h 61"/>
                <a:gd name="T8" fmla="*/ 12 w 31"/>
                <a:gd name="T9" fmla="*/ 60 h 61"/>
                <a:gd name="T10" fmla="*/ 30 w 31"/>
                <a:gd name="T11" fmla="*/ 58 h 6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1"/>
                <a:gd name="T19" fmla="*/ 0 h 61"/>
                <a:gd name="T20" fmla="*/ 31 w 31"/>
                <a:gd name="T21" fmla="*/ 61 h 6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1" h="61">
                  <a:moveTo>
                    <a:pt x="30" y="58"/>
                  </a:moveTo>
                  <a:lnTo>
                    <a:pt x="3" y="0"/>
                  </a:lnTo>
                  <a:lnTo>
                    <a:pt x="0" y="11"/>
                  </a:lnTo>
                  <a:lnTo>
                    <a:pt x="10" y="38"/>
                  </a:lnTo>
                  <a:lnTo>
                    <a:pt x="12" y="60"/>
                  </a:lnTo>
                  <a:lnTo>
                    <a:pt x="30" y="5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7" name="Freeform 83"/>
            <p:cNvSpPr>
              <a:spLocks/>
            </p:cNvSpPr>
            <p:nvPr/>
          </p:nvSpPr>
          <p:spPr bwMode="auto">
            <a:xfrm>
              <a:off x="4138" y="2158"/>
              <a:ext cx="37" cy="31"/>
            </a:xfrm>
            <a:custGeom>
              <a:avLst/>
              <a:gdLst>
                <a:gd name="T0" fmla="*/ 0 w 37"/>
                <a:gd name="T1" fmla="*/ 0 h 31"/>
                <a:gd name="T2" fmla="*/ 4 w 37"/>
                <a:gd name="T3" fmla="*/ 7 h 31"/>
                <a:gd name="T4" fmla="*/ 26 w 37"/>
                <a:gd name="T5" fmla="*/ 8 h 31"/>
                <a:gd name="T6" fmla="*/ 29 w 37"/>
                <a:gd name="T7" fmla="*/ 16 h 31"/>
                <a:gd name="T8" fmla="*/ 36 w 37"/>
                <a:gd name="T9" fmla="*/ 30 h 31"/>
                <a:gd name="T10" fmla="*/ 33 w 37"/>
                <a:gd name="T11" fmla="*/ 8 h 31"/>
                <a:gd name="T12" fmla="*/ 27 w 37"/>
                <a:gd name="T13" fmla="*/ 2 h 31"/>
                <a:gd name="T14" fmla="*/ 0 w 37"/>
                <a:gd name="T15" fmla="*/ 0 h 3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7"/>
                <a:gd name="T25" fmla="*/ 0 h 31"/>
                <a:gd name="T26" fmla="*/ 37 w 37"/>
                <a:gd name="T27" fmla="*/ 31 h 3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7" h="31">
                  <a:moveTo>
                    <a:pt x="0" y="0"/>
                  </a:moveTo>
                  <a:lnTo>
                    <a:pt x="4" y="7"/>
                  </a:lnTo>
                  <a:lnTo>
                    <a:pt x="26" y="8"/>
                  </a:lnTo>
                  <a:lnTo>
                    <a:pt x="29" y="16"/>
                  </a:lnTo>
                  <a:lnTo>
                    <a:pt x="36" y="30"/>
                  </a:lnTo>
                  <a:lnTo>
                    <a:pt x="33" y="8"/>
                  </a:lnTo>
                  <a:lnTo>
                    <a:pt x="27" y="2"/>
                  </a:lnTo>
                  <a:lnTo>
                    <a:pt x="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8" name="Freeform 84"/>
            <p:cNvSpPr>
              <a:spLocks/>
            </p:cNvSpPr>
            <p:nvPr/>
          </p:nvSpPr>
          <p:spPr bwMode="auto">
            <a:xfrm>
              <a:off x="4019" y="2385"/>
              <a:ext cx="14" cy="3"/>
            </a:xfrm>
            <a:custGeom>
              <a:avLst/>
              <a:gdLst>
                <a:gd name="T0" fmla="*/ 4 w 14"/>
                <a:gd name="T1" fmla="*/ 0 h 3"/>
                <a:gd name="T2" fmla="*/ 11 w 14"/>
                <a:gd name="T3" fmla="*/ 1 h 3"/>
                <a:gd name="T4" fmla="*/ 13 w 14"/>
                <a:gd name="T5" fmla="*/ 2 h 3"/>
                <a:gd name="T6" fmla="*/ 0 w 14"/>
                <a:gd name="T7" fmla="*/ 1 h 3"/>
                <a:gd name="T8" fmla="*/ 4 w 14"/>
                <a:gd name="T9" fmla="*/ 0 h 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3"/>
                <a:gd name="T17" fmla="*/ 14 w 14"/>
                <a:gd name="T18" fmla="*/ 3 h 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3">
                  <a:moveTo>
                    <a:pt x="4" y="0"/>
                  </a:moveTo>
                  <a:lnTo>
                    <a:pt x="11" y="1"/>
                  </a:lnTo>
                  <a:lnTo>
                    <a:pt x="13" y="2"/>
                  </a:lnTo>
                  <a:lnTo>
                    <a:pt x="0" y="1"/>
                  </a:lnTo>
                  <a:lnTo>
                    <a:pt x="4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9" name="Freeform 85"/>
            <p:cNvSpPr>
              <a:spLocks/>
            </p:cNvSpPr>
            <p:nvPr/>
          </p:nvSpPr>
          <p:spPr bwMode="auto">
            <a:xfrm>
              <a:off x="4065" y="2394"/>
              <a:ext cx="22" cy="8"/>
            </a:xfrm>
            <a:custGeom>
              <a:avLst/>
              <a:gdLst>
                <a:gd name="T0" fmla="*/ 0 w 22"/>
                <a:gd name="T1" fmla="*/ 3 h 8"/>
                <a:gd name="T2" fmla="*/ 0 w 22"/>
                <a:gd name="T3" fmla="*/ 1 h 8"/>
                <a:gd name="T4" fmla="*/ 13 w 22"/>
                <a:gd name="T5" fmla="*/ 0 h 8"/>
                <a:gd name="T6" fmla="*/ 21 w 22"/>
                <a:gd name="T7" fmla="*/ 7 h 8"/>
                <a:gd name="T8" fmla="*/ 0 w 22"/>
                <a:gd name="T9" fmla="*/ 3 h 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8"/>
                <a:gd name="T17" fmla="*/ 22 w 22"/>
                <a:gd name="T18" fmla="*/ 8 h 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8">
                  <a:moveTo>
                    <a:pt x="0" y="3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21" y="7"/>
                  </a:lnTo>
                  <a:lnTo>
                    <a:pt x="0" y="3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0" name="Freeform 86"/>
            <p:cNvSpPr>
              <a:spLocks/>
            </p:cNvSpPr>
            <p:nvPr/>
          </p:nvSpPr>
          <p:spPr bwMode="auto">
            <a:xfrm>
              <a:off x="4117" y="2381"/>
              <a:ext cx="19" cy="7"/>
            </a:xfrm>
            <a:custGeom>
              <a:avLst/>
              <a:gdLst>
                <a:gd name="T0" fmla="*/ 0 w 19"/>
                <a:gd name="T1" fmla="*/ 2 h 7"/>
                <a:gd name="T2" fmla="*/ 11 w 19"/>
                <a:gd name="T3" fmla="*/ 0 h 7"/>
                <a:gd name="T4" fmla="*/ 14 w 19"/>
                <a:gd name="T5" fmla="*/ 3 h 7"/>
                <a:gd name="T6" fmla="*/ 18 w 19"/>
                <a:gd name="T7" fmla="*/ 6 h 7"/>
                <a:gd name="T8" fmla="*/ 0 w 19"/>
                <a:gd name="T9" fmla="*/ 2 h 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7"/>
                <a:gd name="T17" fmla="*/ 19 w 19"/>
                <a:gd name="T18" fmla="*/ 7 h 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7">
                  <a:moveTo>
                    <a:pt x="0" y="2"/>
                  </a:moveTo>
                  <a:lnTo>
                    <a:pt x="11" y="0"/>
                  </a:lnTo>
                  <a:lnTo>
                    <a:pt x="14" y="3"/>
                  </a:lnTo>
                  <a:lnTo>
                    <a:pt x="18" y="6"/>
                  </a:lnTo>
                  <a:lnTo>
                    <a:pt x="0" y="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1" name="Freeform 87"/>
            <p:cNvSpPr>
              <a:spLocks/>
            </p:cNvSpPr>
            <p:nvPr/>
          </p:nvSpPr>
          <p:spPr bwMode="auto">
            <a:xfrm>
              <a:off x="4148" y="2344"/>
              <a:ext cx="23" cy="3"/>
            </a:xfrm>
            <a:custGeom>
              <a:avLst/>
              <a:gdLst>
                <a:gd name="T0" fmla="*/ 4 w 23"/>
                <a:gd name="T1" fmla="*/ 2 h 3"/>
                <a:gd name="T2" fmla="*/ 0 w 23"/>
                <a:gd name="T3" fmla="*/ 1 h 3"/>
                <a:gd name="T4" fmla="*/ 6 w 23"/>
                <a:gd name="T5" fmla="*/ 0 h 3"/>
                <a:gd name="T6" fmla="*/ 22 w 23"/>
                <a:gd name="T7" fmla="*/ 1 h 3"/>
                <a:gd name="T8" fmla="*/ 4 w 23"/>
                <a:gd name="T9" fmla="*/ 2 h 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"/>
                <a:gd name="T17" fmla="*/ 23 w 23"/>
                <a:gd name="T18" fmla="*/ 3 h 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">
                  <a:moveTo>
                    <a:pt x="4" y="2"/>
                  </a:moveTo>
                  <a:lnTo>
                    <a:pt x="0" y="1"/>
                  </a:lnTo>
                  <a:lnTo>
                    <a:pt x="6" y="0"/>
                  </a:lnTo>
                  <a:lnTo>
                    <a:pt x="22" y="1"/>
                  </a:lnTo>
                  <a:lnTo>
                    <a:pt x="4" y="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2" name="Freeform 88"/>
            <p:cNvSpPr>
              <a:spLocks/>
            </p:cNvSpPr>
            <p:nvPr/>
          </p:nvSpPr>
          <p:spPr bwMode="auto">
            <a:xfrm>
              <a:off x="4060" y="2133"/>
              <a:ext cx="14" cy="27"/>
            </a:xfrm>
            <a:custGeom>
              <a:avLst/>
              <a:gdLst>
                <a:gd name="T0" fmla="*/ 0 w 14"/>
                <a:gd name="T1" fmla="*/ 0 h 27"/>
                <a:gd name="T2" fmla="*/ 3 w 14"/>
                <a:gd name="T3" fmla="*/ 15 h 27"/>
                <a:gd name="T4" fmla="*/ 3 w 14"/>
                <a:gd name="T5" fmla="*/ 26 h 27"/>
                <a:gd name="T6" fmla="*/ 13 w 14"/>
                <a:gd name="T7" fmla="*/ 6 h 27"/>
                <a:gd name="T8" fmla="*/ 0 w 14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27"/>
                <a:gd name="T17" fmla="*/ 14 w 14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27">
                  <a:moveTo>
                    <a:pt x="0" y="0"/>
                  </a:moveTo>
                  <a:lnTo>
                    <a:pt x="3" y="15"/>
                  </a:lnTo>
                  <a:lnTo>
                    <a:pt x="3" y="26"/>
                  </a:lnTo>
                  <a:lnTo>
                    <a:pt x="13" y="6"/>
                  </a:lnTo>
                  <a:lnTo>
                    <a:pt x="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3" name="Freeform 89"/>
            <p:cNvSpPr>
              <a:spLocks/>
            </p:cNvSpPr>
            <p:nvPr/>
          </p:nvSpPr>
          <p:spPr bwMode="auto">
            <a:xfrm>
              <a:off x="4181" y="2246"/>
              <a:ext cx="45" cy="20"/>
            </a:xfrm>
            <a:custGeom>
              <a:avLst/>
              <a:gdLst>
                <a:gd name="T0" fmla="*/ 0 w 45"/>
                <a:gd name="T1" fmla="*/ 18 h 20"/>
                <a:gd name="T2" fmla="*/ 8 w 45"/>
                <a:gd name="T3" fmla="*/ 11 h 20"/>
                <a:gd name="T4" fmla="*/ 12 w 45"/>
                <a:gd name="T5" fmla="*/ 0 h 20"/>
                <a:gd name="T6" fmla="*/ 20 w 45"/>
                <a:gd name="T7" fmla="*/ 8 h 20"/>
                <a:gd name="T8" fmla="*/ 44 w 45"/>
                <a:gd name="T9" fmla="*/ 9 h 20"/>
                <a:gd name="T10" fmla="*/ 32 w 45"/>
                <a:gd name="T11" fmla="*/ 14 h 20"/>
                <a:gd name="T12" fmla="*/ 4 w 45"/>
                <a:gd name="T13" fmla="*/ 19 h 20"/>
                <a:gd name="T14" fmla="*/ 0 w 45"/>
                <a:gd name="T15" fmla="*/ 18 h 2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5"/>
                <a:gd name="T25" fmla="*/ 0 h 20"/>
                <a:gd name="T26" fmla="*/ 45 w 45"/>
                <a:gd name="T27" fmla="*/ 20 h 2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5" h="20">
                  <a:moveTo>
                    <a:pt x="0" y="18"/>
                  </a:moveTo>
                  <a:lnTo>
                    <a:pt x="8" y="11"/>
                  </a:lnTo>
                  <a:lnTo>
                    <a:pt x="12" y="0"/>
                  </a:lnTo>
                  <a:lnTo>
                    <a:pt x="20" y="8"/>
                  </a:lnTo>
                  <a:lnTo>
                    <a:pt x="44" y="9"/>
                  </a:lnTo>
                  <a:lnTo>
                    <a:pt x="32" y="14"/>
                  </a:lnTo>
                  <a:lnTo>
                    <a:pt x="4" y="19"/>
                  </a:lnTo>
                  <a:lnTo>
                    <a:pt x="0" y="1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4" name="Freeform 90"/>
            <p:cNvSpPr>
              <a:spLocks/>
            </p:cNvSpPr>
            <p:nvPr/>
          </p:nvSpPr>
          <p:spPr bwMode="auto">
            <a:xfrm>
              <a:off x="3998" y="2163"/>
              <a:ext cx="11" cy="20"/>
            </a:xfrm>
            <a:custGeom>
              <a:avLst/>
              <a:gdLst>
                <a:gd name="T0" fmla="*/ 10 w 11"/>
                <a:gd name="T1" fmla="*/ 0 h 20"/>
                <a:gd name="T2" fmla="*/ 8 w 11"/>
                <a:gd name="T3" fmla="*/ 19 h 20"/>
                <a:gd name="T4" fmla="*/ 0 w 11"/>
                <a:gd name="T5" fmla="*/ 17 h 20"/>
                <a:gd name="T6" fmla="*/ 10 w 11"/>
                <a:gd name="T7" fmla="*/ 0 h 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"/>
                <a:gd name="T13" fmla="*/ 0 h 20"/>
                <a:gd name="T14" fmla="*/ 11 w 11"/>
                <a:gd name="T15" fmla="*/ 20 h 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" h="20">
                  <a:moveTo>
                    <a:pt x="10" y="0"/>
                  </a:moveTo>
                  <a:lnTo>
                    <a:pt x="8" y="19"/>
                  </a:lnTo>
                  <a:lnTo>
                    <a:pt x="0" y="17"/>
                  </a:lnTo>
                  <a:lnTo>
                    <a:pt x="1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1991" name="Group 91"/>
          <p:cNvGrpSpPr>
            <a:grpSpLocks/>
          </p:cNvGrpSpPr>
          <p:nvPr/>
        </p:nvGrpSpPr>
        <p:grpSpPr bwMode="auto">
          <a:xfrm>
            <a:off x="5122863" y="4459288"/>
            <a:ext cx="1227137" cy="1560512"/>
            <a:chOff x="3227" y="2809"/>
            <a:chExt cx="773" cy="983"/>
          </a:xfrm>
        </p:grpSpPr>
        <p:grpSp>
          <p:nvGrpSpPr>
            <p:cNvPr id="41992" name="Group 92"/>
            <p:cNvGrpSpPr>
              <a:grpSpLocks/>
            </p:cNvGrpSpPr>
            <p:nvPr/>
          </p:nvGrpSpPr>
          <p:grpSpPr bwMode="auto">
            <a:xfrm>
              <a:off x="3227" y="2809"/>
              <a:ext cx="773" cy="983"/>
              <a:chOff x="3227" y="2809"/>
              <a:chExt cx="773" cy="983"/>
            </a:xfrm>
          </p:grpSpPr>
          <p:sp>
            <p:nvSpPr>
              <p:cNvPr id="41997" name="Freeform 93"/>
              <p:cNvSpPr>
                <a:spLocks/>
              </p:cNvSpPr>
              <p:nvPr/>
            </p:nvSpPr>
            <p:spPr bwMode="auto">
              <a:xfrm>
                <a:off x="3326" y="3477"/>
                <a:ext cx="587" cy="230"/>
              </a:xfrm>
              <a:custGeom>
                <a:avLst/>
                <a:gdLst>
                  <a:gd name="T0" fmla="*/ 90 w 587"/>
                  <a:gd name="T1" fmla="*/ 0 h 230"/>
                  <a:gd name="T2" fmla="*/ 0 w 587"/>
                  <a:gd name="T3" fmla="*/ 229 h 230"/>
                  <a:gd name="T4" fmla="*/ 586 w 587"/>
                  <a:gd name="T5" fmla="*/ 229 h 230"/>
                  <a:gd name="T6" fmla="*/ 485 w 587"/>
                  <a:gd name="T7" fmla="*/ 0 h 230"/>
                  <a:gd name="T8" fmla="*/ 90 w 587"/>
                  <a:gd name="T9" fmla="*/ 0 h 23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87"/>
                  <a:gd name="T16" fmla="*/ 0 h 230"/>
                  <a:gd name="T17" fmla="*/ 587 w 587"/>
                  <a:gd name="T18" fmla="*/ 230 h 23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87" h="230">
                    <a:moveTo>
                      <a:pt x="90" y="0"/>
                    </a:moveTo>
                    <a:lnTo>
                      <a:pt x="0" y="229"/>
                    </a:lnTo>
                    <a:lnTo>
                      <a:pt x="586" y="229"/>
                    </a:lnTo>
                    <a:lnTo>
                      <a:pt x="485" y="0"/>
                    </a:lnTo>
                    <a:lnTo>
                      <a:pt x="90" y="0"/>
                    </a:lnTo>
                  </a:path>
                </a:pathLst>
              </a:custGeom>
              <a:solidFill>
                <a:srgbClr val="A0A0A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998" name="Oval 94"/>
              <p:cNvSpPr>
                <a:spLocks noChangeArrowheads="1"/>
              </p:cNvSpPr>
              <p:nvPr/>
            </p:nvSpPr>
            <p:spPr bwMode="auto">
              <a:xfrm>
                <a:off x="3463" y="3536"/>
                <a:ext cx="301" cy="100"/>
              </a:xfrm>
              <a:prstGeom prst="ellipse">
                <a:avLst/>
              </a:prstGeom>
              <a:solidFill>
                <a:srgbClr val="80808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9" name="Rectangle 95"/>
              <p:cNvSpPr>
                <a:spLocks noChangeArrowheads="1"/>
              </p:cNvSpPr>
              <p:nvPr/>
            </p:nvSpPr>
            <p:spPr bwMode="auto">
              <a:xfrm>
                <a:off x="3372" y="3511"/>
                <a:ext cx="483" cy="80"/>
              </a:xfrm>
              <a:prstGeom prst="rect">
                <a:avLst/>
              </a:prstGeom>
              <a:solidFill>
                <a:srgbClr val="A0A0A0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00" name="AutoShape 96"/>
              <p:cNvSpPr>
                <a:spLocks noChangeArrowheads="1"/>
              </p:cNvSpPr>
              <p:nvPr/>
            </p:nvSpPr>
            <p:spPr bwMode="auto">
              <a:xfrm>
                <a:off x="3227" y="2809"/>
                <a:ext cx="773" cy="724"/>
              </a:xfrm>
              <a:prstGeom prst="roundRect">
                <a:avLst>
                  <a:gd name="adj" fmla="val 12324"/>
                </a:avLst>
              </a:prstGeom>
              <a:solidFill>
                <a:srgbClr val="C0C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01" name="Freeform 97"/>
              <p:cNvSpPr>
                <a:spLocks/>
              </p:cNvSpPr>
              <p:nvPr/>
            </p:nvSpPr>
            <p:spPr bwMode="auto">
              <a:xfrm>
                <a:off x="3301" y="3707"/>
                <a:ext cx="631" cy="85"/>
              </a:xfrm>
              <a:custGeom>
                <a:avLst/>
                <a:gdLst>
                  <a:gd name="T0" fmla="*/ 25 w 631"/>
                  <a:gd name="T1" fmla="*/ 0 h 85"/>
                  <a:gd name="T2" fmla="*/ 611 w 631"/>
                  <a:gd name="T3" fmla="*/ 0 h 85"/>
                  <a:gd name="T4" fmla="*/ 630 w 631"/>
                  <a:gd name="T5" fmla="*/ 84 h 85"/>
                  <a:gd name="T6" fmla="*/ 0 w 631"/>
                  <a:gd name="T7" fmla="*/ 84 h 85"/>
                  <a:gd name="T8" fmla="*/ 25 w 631"/>
                  <a:gd name="T9" fmla="*/ 0 h 8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31"/>
                  <a:gd name="T16" fmla="*/ 0 h 85"/>
                  <a:gd name="T17" fmla="*/ 631 w 631"/>
                  <a:gd name="T18" fmla="*/ 85 h 8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31" h="85">
                    <a:moveTo>
                      <a:pt x="25" y="0"/>
                    </a:moveTo>
                    <a:lnTo>
                      <a:pt x="611" y="0"/>
                    </a:lnTo>
                    <a:lnTo>
                      <a:pt x="630" y="84"/>
                    </a:lnTo>
                    <a:lnTo>
                      <a:pt x="0" y="84"/>
                    </a:lnTo>
                    <a:lnTo>
                      <a:pt x="25" y="0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1993" name="Group 98"/>
            <p:cNvGrpSpPr>
              <a:grpSpLocks/>
            </p:cNvGrpSpPr>
            <p:nvPr/>
          </p:nvGrpSpPr>
          <p:grpSpPr bwMode="auto">
            <a:xfrm>
              <a:off x="3314" y="2887"/>
              <a:ext cx="599" cy="564"/>
              <a:chOff x="3314" y="2887"/>
              <a:chExt cx="599" cy="564"/>
            </a:xfrm>
          </p:grpSpPr>
          <p:sp>
            <p:nvSpPr>
              <p:cNvPr id="41994" name="AutoShape 99"/>
              <p:cNvSpPr>
                <a:spLocks noChangeArrowheads="1"/>
              </p:cNvSpPr>
              <p:nvPr/>
            </p:nvSpPr>
            <p:spPr bwMode="auto">
              <a:xfrm>
                <a:off x="3314" y="2887"/>
                <a:ext cx="592" cy="555"/>
              </a:xfrm>
              <a:prstGeom prst="roundRect">
                <a:avLst>
                  <a:gd name="adj" fmla="val 12292"/>
                </a:avLst>
              </a:prstGeom>
              <a:solidFill>
                <a:srgbClr val="C0C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5" name="AutoShape 100"/>
              <p:cNvSpPr>
                <a:spLocks noChangeArrowheads="1"/>
              </p:cNvSpPr>
              <p:nvPr/>
            </p:nvSpPr>
            <p:spPr bwMode="auto">
              <a:xfrm>
                <a:off x="3321" y="2896"/>
                <a:ext cx="592" cy="555"/>
              </a:xfrm>
              <a:prstGeom prst="roundRect">
                <a:avLst>
                  <a:gd name="adj" fmla="val 12292"/>
                </a:avLst>
              </a:prstGeom>
              <a:solidFill>
                <a:srgbClr val="000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6" name="AutoShape 101"/>
              <p:cNvSpPr>
                <a:spLocks noChangeArrowheads="1"/>
              </p:cNvSpPr>
              <p:nvPr/>
            </p:nvSpPr>
            <p:spPr bwMode="auto">
              <a:xfrm>
                <a:off x="3319" y="2890"/>
                <a:ext cx="591" cy="555"/>
              </a:xfrm>
              <a:prstGeom prst="roundRect">
                <a:avLst>
                  <a:gd name="adj" fmla="val 12292"/>
                </a:avLst>
              </a:prstGeom>
              <a:solidFill>
                <a:srgbClr val="404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1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8938" y="1447800"/>
            <a:ext cx="8450262" cy="51054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Statistical Applications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Descriptive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1.  Identify </a:t>
            </a:r>
            <a:r>
              <a:rPr lang="en-US" altLang="en-US" b="1" dirty="0"/>
              <a:t>population</a:t>
            </a:r>
            <a:r>
              <a:rPr lang="en-US" altLang="en-US" dirty="0"/>
              <a:t> and </a:t>
            </a:r>
            <a:r>
              <a:rPr lang="en-US" altLang="en-US" b="1" dirty="0"/>
              <a:t>sample</a:t>
            </a:r>
            <a:r>
              <a:rPr lang="en-US" altLang="en-US" dirty="0"/>
              <a:t> (collection of </a:t>
            </a:r>
            <a:r>
              <a:rPr lang="en-US" altLang="en-US" b="1" dirty="0"/>
              <a:t>experimental units</a:t>
            </a:r>
            <a:r>
              <a:rPr lang="en-US" altLang="en-US" dirty="0"/>
              <a:t>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2.  Identify </a:t>
            </a:r>
            <a:r>
              <a:rPr lang="en-US" altLang="en-US" b="1" dirty="0"/>
              <a:t>variable(s)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3.  Collect </a:t>
            </a:r>
            <a:r>
              <a:rPr lang="en-US" altLang="en-US" b="1" dirty="0"/>
              <a:t>data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	</a:t>
            </a:r>
            <a:r>
              <a:rPr lang="en-US" altLang="en-US" dirty="0"/>
              <a:t>4.</a:t>
            </a:r>
            <a:r>
              <a:rPr lang="en-US" altLang="en-US" b="1" dirty="0"/>
              <a:t>  Describe </a:t>
            </a:r>
            <a:r>
              <a:rPr lang="en-US" altLang="en-US" dirty="0"/>
              <a:t>data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447800"/>
            <a:ext cx="8610600" cy="51054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Statistical Applications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Inferential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1.  Identify </a:t>
            </a:r>
            <a:r>
              <a:rPr lang="en-US" altLang="en-US" b="1" dirty="0"/>
              <a:t>population</a:t>
            </a:r>
            <a:r>
              <a:rPr lang="en-US" altLang="en-US" dirty="0"/>
              <a:t> (collection of </a:t>
            </a:r>
            <a:r>
              <a:rPr lang="en-US" altLang="en-US" i="1" dirty="0"/>
              <a:t>all </a:t>
            </a:r>
            <a:r>
              <a:rPr lang="en-US" altLang="en-US" b="1" dirty="0"/>
              <a:t>experimental units</a:t>
            </a:r>
            <a:r>
              <a:rPr lang="en-US" altLang="en-US" dirty="0"/>
              <a:t>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2.  Identify </a:t>
            </a:r>
            <a:r>
              <a:rPr lang="en-US" altLang="en-US" b="1" dirty="0"/>
              <a:t>variable(s)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3.  Collect </a:t>
            </a:r>
            <a:r>
              <a:rPr lang="en-US" altLang="en-US" b="1" dirty="0"/>
              <a:t>sample </a:t>
            </a:r>
            <a:r>
              <a:rPr lang="en-US" altLang="en-US" dirty="0"/>
              <a:t>data (</a:t>
            </a:r>
            <a:r>
              <a:rPr lang="en-US" altLang="en-US" i="1" dirty="0"/>
              <a:t>subset</a:t>
            </a:r>
            <a:r>
              <a:rPr lang="en-US" altLang="en-US" dirty="0"/>
              <a:t> of population)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	</a:t>
            </a:r>
            <a:r>
              <a:rPr lang="en-US" altLang="en-US" dirty="0"/>
              <a:t>4.</a:t>
            </a:r>
            <a:r>
              <a:rPr lang="en-US" altLang="en-US" b="1" dirty="0"/>
              <a:t>  Inference </a:t>
            </a:r>
            <a:r>
              <a:rPr lang="en-US" altLang="en-US" dirty="0"/>
              <a:t>about population based on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5.  </a:t>
            </a:r>
            <a:r>
              <a:rPr lang="en-US" altLang="en-US" b="1" dirty="0"/>
              <a:t>Measure of reliability</a:t>
            </a:r>
            <a:r>
              <a:rPr lang="en-US" altLang="en-US" dirty="0"/>
              <a:t> for inference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2057400"/>
            <a:ext cx="8610600" cy="44958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>
                <a:solidFill>
                  <a:schemeClr val="accent2"/>
                </a:solidFill>
              </a:rPr>
              <a:t>Types of Data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1. 	</a:t>
            </a:r>
            <a:r>
              <a:rPr lang="en-US" altLang="en-US" b="1"/>
              <a:t>Quantitative</a:t>
            </a:r>
            <a:r>
              <a:rPr lang="en-US" altLang="en-US"/>
              <a:t> (numerical in nature)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2.	</a:t>
            </a:r>
            <a:r>
              <a:rPr lang="en-US" altLang="en-US" b="1"/>
              <a:t>Qualitative</a:t>
            </a:r>
            <a:r>
              <a:rPr lang="en-US" altLang="en-US"/>
              <a:t> (categorical in nature)</a:t>
            </a:r>
            <a:endParaRPr lang="en-US" altLang="en-US" sz="280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610600" cy="45720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Data-Collection Methods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1. 	</a:t>
            </a:r>
            <a:r>
              <a:rPr lang="en-US" altLang="en-US" b="1" dirty="0"/>
              <a:t>Observational </a:t>
            </a:r>
            <a:r>
              <a:rPr lang="en-US" altLang="en-US" dirty="0"/>
              <a:t>(e.g. survey)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sz="2800" dirty="0"/>
              <a:t>2.</a:t>
            </a:r>
            <a:r>
              <a:rPr lang="en-US" altLang="en-US" dirty="0"/>
              <a:t>	</a:t>
            </a:r>
            <a:r>
              <a:rPr lang="en-US" altLang="en-US" b="1" dirty="0"/>
              <a:t>Published source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3.	</a:t>
            </a:r>
            <a:r>
              <a:rPr lang="en-US" altLang="en-US" b="1" dirty="0"/>
              <a:t>Designed experiment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610600" cy="45720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Random Samples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1. 	</a:t>
            </a:r>
            <a:r>
              <a:rPr lang="en-US" altLang="en-US" b="1" dirty="0"/>
              <a:t>Simple Random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2.	</a:t>
            </a:r>
            <a:r>
              <a:rPr lang="en-US" altLang="en-US" b="1" dirty="0"/>
              <a:t>Stratified random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3.  	</a:t>
            </a:r>
            <a:r>
              <a:rPr lang="en-US" altLang="en-US" b="1" dirty="0"/>
              <a:t>Cluster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4.	</a:t>
            </a:r>
            <a:r>
              <a:rPr lang="en-US" altLang="en-US" b="1" dirty="0"/>
              <a:t>Systematic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5.	</a:t>
            </a:r>
            <a:r>
              <a:rPr lang="en-US" altLang="en-US" b="1" dirty="0"/>
              <a:t>Random response sample</a:t>
            </a:r>
            <a:endParaRPr lang="en-US" altLang="en-US" sz="28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05000"/>
            <a:ext cx="8610600" cy="46482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>
                <a:solidFill>
                  <a:schemeClr val="accent2"/>
                </a:solidFill>
              </a:rPr>
              <a:t>Problems with Nonrandom Samples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1. 	</a:t>
            </a:r>
            <a:r>
              <a:rPr lang="en-US" altLang="en-US" b="1"/>
              <a:t>Selection bias</a:t>
            </a: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sz="2800"/>
              <a:t>2.</a:t>
            </a:r>
            <a:r>
              <a:rPr lang="en-US" altLang="en-US"/>
              <a:t>	</a:t>
            </a:r>
            <a:r>
              <a:rPr lang="en-US" altLang="en-US" b="1"/>
              <a:t>Nonresponse bias</a:t>
            </a: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3.	</a:t>
            </a:r>
            <a:r>
              <a:rPr lang="en-US" altLang="en-US" b="1"/>
              <a:t>Measurement error</a:t>
            </a:r>
            <a:endParaRPr lang="en-US" altLang="en-US" sz="280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theme/theme1.xml><?xml version="1.0" encoding="utf-8"?>
<a:theme xmlns:a="http://schemas.openxmlformats.org/drawingml/2006/main" name="1_SBE10">
  <a:themeElements>
    <a:clrScheme name="1_SBE10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SBE10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lnDef>
  </a:objectDefaults>
  <a:extraClrSchemeLst>
    <a:extraClrScheme>
      <a:clrScheme name="1_SBE10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3CD1AC58CC0E47B544EBC3417F2D00" ma:contentTypeVersion="13" ma:contentTypeDescription="Create a new document." ma:contentTypeScope="" ma:versionID="26a84e5c379b4c85d7f5e8a32710107e">
  <xsd:schema xmlns:xsd="http://www.w3.org/2001/XMLSchema" xmlns:xs="http://www.w3.org/2001/XMLSchema" xmlns:p="http://schemas.microsoft.com/office/2006/metadata/properties" xmlns:ns3="6448fc0f-0ce1-43bc-9c1d-04ce2047b4a9" xmlns:ns4="6caffe59-4a57-4907-acc5-b924458de78f" targetNamespace="http://schemas.microsoft.com/office/2006/metadata/properties" ma:root="true" ma:fieldsID="5380fae53ee7012495c03d580401c759" ns3:_="" ns4:_="">
    <xsd:import namespace="6448fc0f-0ce1-43bc-9c1d-04ce2047b4a9"/>
    <xsd:import namespace="6caffe59-4a57-4907-acc5-b924458de7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48fc0f-0ce1-43bc-9c1d-04ce2047b4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fe59-4a57-4907-acc5-b924458de78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F1CECE0-73F7-4585-9E14-B7D44564D1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C854E7-0810-49D1-86F0-B917595FE6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48fc0f-0ce1-43bc-9c1d-04ce2047b4a9"/>
    <ds:schemaRef ds:uri="6caffe59-4a57-4907-acc5-b924458de7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3D5393F-4B9D-490B-9903-882CCB481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6448fc0f-0ce1-43bc-9c1d-04ce2047b4a9"/>
    <ds:schemaRef ds:uri="http://purl.org/dc/terms/"/>
    <ds:schemaRef ds:uri="http://schemas.openxmlformats.org/package/2006/metadata/core-properties"/>
    <ds:schemaRef ds:uri="6caffe59-4a57-4907-acc5-b924458de78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7641</TotalTime>
  <Pages>12</Pages>
  <Words>2212</Words>
  <Application>Microsoft Office PowerPoint</Application>
  <PresentationFormat>On-screen Show (4:3)</PresentationFormat>
  <Paragraphs>265</Paragraphs>
  <Slides>50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Verdana</vt:lpstr>
      <vt:lpstr>Times New Roman</vt:lpstr>
      <vt:lpstr>Arial</vt:lpstr>
      <vt:lpstr>Goudy Stout</vt:lpstr>
      <vt:lpstr>Calibri</vt:lpstr>
      <vt:lpstr>Wingdings</vt:lpstr>
      <vt:lpstr>1_SBE10</vt:lpstr>
      <vt:lpstr>Office Theme</vt:lpstr>
      <vt:lpstr>VISIO</vt:lpstr>
      <vt:lpstr>PowerPoint Presentation</vt:lpstr>
      <vt:lpstr>Overview</vt:lpstr>
      <vt:lpstr>Observation Studies</vt:lpstr>
      <vt:lpstr>Participant Observation</vt:lpstr>
      <vt:lpstr>Unobtrusive Observation</vt:lpstr>
      <vt:lpstr>Ethical Issues in Observation and Participant Observation </vt:lpstr>
      <vt:lpstr>In-Depth Interview Designs</vt:lpstr>
      <vt:lpstr>Interviews</vt:lpstr>
      <vt:lpstr>Ethnographic Interviewing</vt:lpstr>
      <vt:lpstr>Phenomenological Interviewing </vt:lpstr>
      <vt:lpstr>Focus-Group Interviews </vt:lpstr>
      <vt:lpstr>Narrative Inquiry</vt:lpstr>
      <vt:lpstr>Digital Storytelling</vt:lpstr>
      <vt:lpstr>Interviewing Elites</vt:lpstr>
      <vt:lpstr>Ethical Issues in All Types of Interviewing</vt:lpstr>
      <vt:lpstr>Documents and Historical Analysis</vt:lpstr>
      <vt:lpstr>Objects and Artifacts of Material Cultures </vt:lpstr>
      <vt:lpstr>Strengths of Basic Data Collection Methods </vt:lpstr>
      <vt:lpstr>PowerPoint Presentation</vt:lpstr>
      <vt:lpstr>Challenges in Using Basic Data Collection Methods </vt:lpstr>
      <vt:lpstr>Contents</vt:lpstr>
      <vt:lpstr>Learning Objectives</vt:lpstr>
      <vt:lpstr>Statistical Methods</vt:lpstr>
      <vt:lpstr>Descriptive Statistics</vt:lpstr>
      <vt:lpstr>Inferential Statistics</vt:lpstr>
      <vt:lpstr>PowerPoint Presentation</vt:lpstr>
      <vt:lpstr>Types of Data</vt:lpstr>
      <vt:lpstr>Types of Data</vt:lpstr>
      <vt:lpstr>Quantitative Data</vt:lpstr>
      <vt:lpstr>Qualitative Data</vt:lpstr>
      <vt:lpstr>1.6</vt:lpstr>
      <vt:lpstr>Obtaining Data</vt:lpstr>
      <vt:lpstr>Obtaining Data</vt:lpstr>
      <vt:lpstr>Designed Experiment</vt:lpstr>
      <vt:lpstr>Observational Study</vt:lpstr>
      <vt:lpstr>Samples</vt:lpstr>
      <vt:lpstr>Random Sample</vt:lpstr>
      <vt:lpstr>Random Number Generators</vt:lpstr>
      <vt:lpstr>Importance of Selection</vt:lpstr>
      <vt:lpstr>Random Sampling</vt:lpstr>
      <vt:lpstr>Random Sampling</vt:lpstr>
      <vt:lpstr>Nonrandom Sample Errors</vt:lpstr>
      <vt:lpstr>Real-World Problem</vt:lpstr>
      <vt:lpstr>Statistical Computer Packages</vt:lpstr>
      <vt:lpstr>Key Ideas</vt:lpstr>
      <vt:lpstr>Key Ideas</vt:lpstr>
      <vt:lpstr>Key Ideas</vt:lpstr>
      <vt:lpstr>Key Ideas</vt:lpstr>
      <vt:lpstr>Key Ideas</vt:lpstr>
      <vt:lpstr>Key Ideas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Chap. 1: Statistics, Data, and Statistical Thinking</dc:title>
  <dc:subject>Statistics, 10/e</dc:subject>
  <dc:creator>John J. McGill/ Lyn Noble</dc:creator>
  <cp:keywords>chap. 1, introduction, McClave, Benson, Sincich</cp:keywords>
  <dc:description>Address questions or comments to:_x000d_
Lyn Noble_x000d_
Dept of Mathematics_x000d_
11901 Beach Blvd_x000d_
Jacksonville FL 32246_x000d_
lnoble@fccj.edu</dc:description>
  <cp:lastModifiedBy>Irina Neaga</cp:lastModifiedBy>
  <cp:revision>107</cp:revision>
  <cp:lastPrinted>1995-07-12T15:45:58Z</cp:lastPrinted>
  <dcterms:created xsi:type="dcterms:W3CDTF">1995-07-12T11:26:58Z</dcterms:created>
  <dcterms:modified xsi:type="dcterms:W3CDTF">2021-07-20T05:39:19Z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0x010100F43CD1AC58CC0E47B544EBC3417F2D00</vt:lpwstr>
  </property>
</Properties>
</file>