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D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 Root</a:t>
            </a:r>
            <a:r>
              <a:rPr lang="en-GB" baseline="0" dirty="0"/>
              <a:t> &amp;ritual expansion</a:t>
            </a:r>
            <a:endParaRPr lang="en-GB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Year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Sheet1!$A$2:$A$4</c:f>
              <c:strCache>
                <c:ptCount val="3"/>
                <c:pt idx="0">
                  <c:v>Location 1</c:v>
                </c:pt>
                <c:pt idx="1">
                  <c:v>Location 2</c:v>
                </c:pt>
                <c:pt idx="2">
                  <c:v>Location 3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0.05</c:v>
                </c:pt>
                <c:pt idx="1">
                  <c:v>0.05</c:v>
                </c:pt>
                <c:pt idx="2">
                  <c:v>0.05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2A-4BFF-B9F0-D6EACA3CEE9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Year 2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Sheet1!$A$2:$A$4</c:f>
              <c:strCache>
                <c:ptCount val="3"/>
                <c:pt idx="0">
                  <c:v>Location 1</c:v>
                </c:pt>
                <c:pt idx="1">
                  <c:v>Location 2</c:v>
                </c:pt>
                <c:pt idx="2">
                  <c:v>Location 3</c:v>
                </c:pt>
              </c:strCache>
            </c:strRef>
          </c:cat>
          <c:val>
            <c:numRef>
              <c:f>Sheet1!$C$2:$C$4</c:f>
              <c:numCache>
                <c:formatCode>0%</c:formatCode>
                <c:ptCount val="3"/>
                <c:pt idx="0">
                  <c:v>0.15</c:v>
                </c:pt>
                <c:pt idx="1">
                  <c:v>0.2</c:v>
                </c:pt>
                <c:pt idx="2">
                  <c:v>0.25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12A-4BFF-B9F0-D6EACA3CEE9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Year  3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Sheet1!$A$2:$A$4</c:f>
              <c:strCache>
                <c:ptCount val="3"/>
                <c:pt idx="0">
                  <c:v>Location 1</c:v>
                </c:pt>
                <c:pt idx="1">
                  <c:v>Location 2</c:v>
                </c:pt>
                <c:pt idx="2">
                  <c:v>Location 3</c:v>
                </c:pt>
              </c:strCache>
            </c:strRef>
          </c:cat>
          <c:val>
            <c:numRef>
              <c:f>Sheet1!$D$2:$D$4</c:f>
              <c:numCache>
                <c:formatCode>0%</c:formatCode>
                <c:ptCount val="3"/>
                <c:pt idx="0">
                  <c:v>0.2</c:v>
                </c:pt>
                <c:pt idx="1">
                  <c:v>0.3</c:v>
                </c:pt>
                <c:pt idx="2">
                  <c:v>0.38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12A-4BFF-B9F0-D6EACA3CEE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17111392"/>
        <c:axId val="1717128672"/>
      </c:lineChart>
      <c:catAx>
        <c:axId val="1717111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7128672"/>
        <c:crosses val="autoZero"/>
        <c:auto val="1"/>
        <c:lblAlgn val="ctr"/>
        <c:lblOffset val="100"/>
        <c:noMultiLvlLbl val="0"/>
      </c:catAx>
      <c:valAx>
        <c:axId val="1717128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17111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F5EC04-7C9E-40B7-BA06-04EE91292EAE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7AEBE1-670C-4E9F-8D2B-27780FCDC79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Root &amp; Ritual - a sustainability-driven and hyper-seasonal tasting restaurant to be launched  in Manchester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6A586D-41F2-455A-9609-893EE5917E60}" type="parTrans" cxnId="{16171F4E-66CE-4993-AD2D-84CBA9A68639}">
      <dgm:prSet/>
      <dgm:spPr/>
      <dgm:t>
        <a:bodyPr/>
        <a:lstStyle/>
        <a:p>
          <a:endParaRPr lang="en-US"/>
        </a:p>
      </dgm:t>
    </dgm:pt>
    <dgm:pt modelId="{8DFC4237-1D0E-4073-B7C8-876496274473}" type="sibTrans" cxnId="{16171F4E-66CE-4993-AD2D-84CBA9A68639}">
      <dgm:prSet/>
      <dgm:spPr/>
      <dgm:t>
        <a:bodyPr/>
        <a:lstStyle/>
        <a:p>
          <a:endParaRPr lang="en-US"/>
        </a:p>
      </dgm:t>
    </dgm:pt>
    <dgm:pt modelId="{8B3B5186-61BB-498F-AC33-BE70ECB040B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Will deliver immersive dining through hyper-locally sourced ingredients (no more than 50 miles), zero-waste operations and storytelling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B22099-1686-43D9-A928-0B3B2A95AE0B}" type="parTrans" cxnId="{90103D41-D278-4A81-B482-E2CDFFB3208A}">
      <dgm:prSet/>
      <dgm:spPr/>
      <dgm:t>
        <a:bodyPr/>
        <a:lstStyle/>
        <a:p>
          <a:endParaRPr lang="en-US"/>
        </a:p>
      </dgm:t>
    </dgm:pt>
    <dgm:pt modelId="{54BDAD71-EDB0-4FD1-92A4-6EFF7FBB7E36}" type="sibTrans" cxnId="{90103D41-D278-4A81-B482-E2CDFFB3208A}">
      <dgm:prSet/>
      <dgm:spPr/>
      <dgm:t>
        <a:bodyPr/>
        <a:lstStyle/>
        <a:p>
          <a:endParaRPr lang="en-US"/>
        </a:p>
      </dgm:t>
    </dgm:pt>
    <dgm:pt modelId="{BDBB92B4-E358-4BA3-94A2-A8050AF8E82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Blends modern culinary with British heritage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3002D4-773E-489C-9992-C0F263E24EC2}" type="parTrans" cxnId="{246F6D20-C40B-48F6-A29E-D5D4A9962DDE}">
      <dgm:prSet/>
      <dgm:spPr/>
      <dgm:t>
        <a:bodyPr/>
        <a:lstStyle/>
        <a:p>
          <a:endParaRPr lang="en-US"/>
        </a:p>
      </dgm:t>
    </dgm:pt>
    <dgm:pt modelId="{520CD6D4-60A1-455F-AAD8-25C83D552551}" type="sibTrans" cxnId="{246F6D20-C40B-48F6-A29E-D5D4A9962DDE}">
      <dgm:prSet/>
      <dgm:spPr/>
      <dgm:t>
        <a:bodyPr/>
        <a:lstStyle/>
        <a:p>
          <a:endParaRPr lang="en-US"/>
        </a:p>
      </dgm:t>
    </dgm:pt>
    <dgm:pt modelId="{35746FB7-1B85-4B97-AB69-57CD2505723A}" type="pres">
      <dgm:prSet presAssocID="{28F5EC04-7C9E-40B7-BA06-04EE91292EAE}" presName="root" presStyleCnt="0">
        <dgm:presLayoutVars>
          <dgm:dir/>
          <dgm:resizeHandles val="exact"/>
        </dgm:presLayoutVars>
      </dgm:prSet>
      <dgm:spPr/>
    </dgm:pt>
    <dgm:pt modelId="{6B14AA77-BD32-4AE0-99AE-5E680E18E401}" type="pres">
      <dgm:prSet presAssocID="{9C7AEBE1-670C-4E9F-8D2B-27780FCDC791}" presName="compNode" presStyleCnt="0"/>
      <dgm:spPr/>
    </dgm:pt>
    <dgm:pt modelId="{D66B13FC-77A2-456E-BE40-5B3E8A8FC7CC}" type="pres">
      <dgm:prSet presAssocID="{9C7AEBE1-670C-4E9F-8D2B-27780FCDC79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D2F8CB34-59A2-4043-80BE-5957FCB82BDC}" type="pres">
      <dgm:prSet presAssocID="{9C7AEBE1-670C-4E9F-8D2B-27780FCDC791}" presName="spaceRect" presStyleCnt="0"/>
      <dgm:spPr/>
    </dgm:pt>
    <dgm:pt modelId="{102E4C08-6160-4115-A6EF-DCF6AAB84004}" type="pres">
      <dgm:prSet presAssocID="{9C7AEBE1-670C-4E9F-8D2B-27780FCDC791}" presName="textRect" presStyleLbl="revTx" presStyleIdx="0" presStyleCnt="3">
        <dgm:presLayoutVars>
          <dgm:chMax val="1"/>
          <dgm:chPref val="1"/>
        </dgm:presLayoutVars>
      </dgm:prSet>
      <dgm:spPr/>
    </dgm:pt>
    <dgm:pt modelId="{495A4D20-A474-4D80-B348-09116AB5CA7E}" type="pres">
      <dgm:prSet presAssocID="{8DFC4237-1D0E-4073-B7C8-876496274473}" presName="sibTrans" presStyleCnt="0"/>
      <dgm:spPr/>
    </dgm:pt>
    <dgm:pt modelId="{DE987356-FB05-4FC7-B664-1FFD0EC1825E}" type="pres">
      <dgm:prSet presAssocID="{8B3B5186-61BB-498F-AC33-BE70ECB040BC}" presName="compNode" presStyleCnt="0"/>
      <dgm:spPr/>
    </dgm:pt>
    <dgm:pt modelId="{676C1BE8-3B04-4459-BE88-91509C09BC4C}" type="pres">
      <dgm:prSet presAssocID="{8B3B5186-61BB-498F-AC33-BE70ECB040B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4D815B13-DEA7-453D-A727-A937DB565F9F}" type="pres">
      <dgm:prSet presAssocID="{8B3B5186-61BB-498F-AC33-BE70ECB040BC}" presName="spaceRect" presStyleCnt="0"/>
      <dgm:spPr/>
    </dgm:pt>
    <dgm:pt modelId="{47CC8FC7-3FB8-4721-8857-7C7426BDFFBF}" type="pres">
      <dgm:prSet presAssocID="{8B3B5186-61BB-498F-AC33-BE70ECB040BC}" presName="textRect" presStyleLbl="revTx" presStyleIdx="1" presStyleCnt="3">
        <dgm:presLayoutVars>
          <dgm:chMax val="1"/>
          <dgm:chPref val="1"/>
        </dgm:presLayoutVars>
      </dgm:prSet>
      <dgm:spPr/>
    </dgm:pt>
    <dgm:pt modelId="{EDB32764-4526-405E-9149-A61DEDB24FA0}" type="pres">
      <dgm:prSet presAssocID="{54BDAD71-EDB0-4FD1-92A4-6EFF7FBB7E36}" presName="sibTrans" presStyleCnt="0"/>
      <dgm:spPr/>
    </dgm:pt>
    <dgm:pt modelId="{71883ECF-308C-4920-BEEC-048ACF6B193F}" type="pres">
      <dgm:prSet presAssocID="{BDBB92B4-E358-4BA3-94A2-A8050AF8E826}" presName="compNode" presStyleCnt="0"/>
      <dgm:spPr/>
    </dgm:pt>
    <dgm:pt modelId="{3141644D-5E3A-45D9-9CFB-93126003BBDA}" type="pres">
      <dgm:prSet presAssocID="{BDBB92B4-E358-4BA3-94A2-A8050AF8E82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47950671-085E-4B5C-820B-3016B1698728}" type="pres">
      <dgm:prSet presAssocID="{BDBB92B4-E358-4BA3-94A2-A8050AF8E826}" presName="spaceRect" presStyleCnt="0"/>
      <dgm:spPr/>
    </dgm:pt>
    <dgm:pt modelId="{C256DDCC-D503-48F8-9B47-5FDFDC97A103}" type="pres">
      <dgm:prSet presAssocID="{BDBB92B4-E358-4BA3-94A2-A8050AF8E82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46F6D20-C40B-48F6-A29E-D5D4A9962DDE}" srcId="{28F5EC04-7C9E-40B7-BA06-04EE91292EAE}" destId="{BDBB92B4-E358-4BA3-94A2-A8050AF8E826}" srcOrd="2" destOrd="0" parTransId="{FC3002D4-773E-489C-9992-C0F263E24EC2}" sibTransId="{520CD6D4-60A1-455F-AAD8-25C83D552551}"/>
    <dgm:cxn modelId="{90103D41-D278-4A81-B482-E2CDFFB3208A}" srcId="{28F5EC04-7C9E-40B7-BA06-04EE91292EAE}" destId="{8B3B5186-61BB-498F-AC33-BE70ECB040BC}" srcOrd="1" destOrd="0" parTransId="{CAB22099-1686-43D9-A928-0B3B2A95AE0B}" sibTransId="{54BDAD71-EDB0-4FD1-92A4-6EFF7FBB7E36}"/>
    <dgm:cxn modelId="{16171F4E-66CE-4993-AD2D-84CBA9A68639}" srcId="{28F5EC04-7C9E-40B7-BA06-04EE91292EAE}" destId="{9C7AEBE1-670C-4E9F-8D2B-27780FCDC791}" srcOrd="0" destOrd="0" parTransId="{076A586D-41F2-455A-9609-893EE5917E60}" sibTransId="{8DFC4237-1D0E-4073-B7C8-876496274473}"/>
    <dgm:cxn modelId="{90163073-E5CD-48C7-8A1B-FAD9C25B1E40}" type="presOf" srcId="{9C7AEBE1-670C-4E9F-8D2B-27780FCDC791}" destId="{102E4C08-6160-4115-A6EF-DCF6AAB84004}" srcOrd="0" destOrd="0" presId="urn:microsoft.com/office/officeart/2018/2/layout/IconLabelList"/>
    <dgm:cxn modelId="{D9023998-74F3-49B6-BFA2-B262B70BB8B8}" type="presOf" srcId="{8B3B5186-61BB-498F-AC33-BE70ECB040BC}" destId="{47CC8FC7-3FB8-4721-8857-7C7426BDFFBF}" srcOrd="0" destOrd="0" presId="urn:microsoft.com/office/officeart/2018/2/layout/IconLabelList"/>
    <dgm:cxn modelId="{309D85C0-2FC1-49C0-9B31-93BC8FB21F7B}" type="presOf" srcId="{28F5EC04-7C9E-40B7-BA06-04EE91292EAE}" destId="{35746FB7-1B85-4B97-AB69-57CD2505723A}" srcOrd="0" destOrd="0" presId="urn:microsoft.com/office/officeart/2018/2/layout/IconLabelList"/>
    <dgm:cxn modelId="{3255A6E6-0069-45CF-93E8-E40219D53B06}" type="presOf" srcId="{BDBB92B4-E358-4BA3-94A2-A8050AF8E826}" destId="{C256DDCC-D503-48F8-9B47-5FDFDC97A103}" srcOrd="0" destOrd="0" presId="urn:microsoft.com/office/officeart/2018/2/layout/IconLabelList"/>
    <dgm:cxn modelId="{585EF167-027D-4A85-BD64-545889D4D028}" type="presParOf" srcId="{35746FB7-1B85-4B97-AB69-57CD2505723A}" destId="{6B14AA77-BD32-4AE0-99AE-5E680E18E401}" srcOrd="0" destOrd="0" presId="urn:microsoft.com/office/officeart/2018/2/layout/IconLabelList"/>
    <dgm:cxn modelId="{DF1A755D-2471-4C9C-887F-FE9774C4127F}" type="presParOf" srcId="{6B14AA77-BD32-4AE0-99AE-5E680E18E401}" destId="{D66B13FC-77A2-456E-BE40-5B3E8A8FC7CC}" srcOrd="0" destOrd="0" presId="urn:microsoft.com/office/officeart/2018/2/layout/IconLabelList"/>
    <dgm:cxn modelId="{8BBF15F8-43CF-481F-8D4E-CFB396BD85A2}" type="presParOf" srcId="{6B14AA77-BD32-4AE0-99AE-5E680E18E401}" destId="{D2F8CB34-59A2-4043-80BE-5957FCB82BDC}" srcOrd="1" destOrd="0" presId="urn:microsoft.com/office/officeart/2018/2/layout/IconLabelList"/>
    <dgm:cxn modelId="{825CA012-4075-4947-B1AA-C641DFD092A5}" type="presParOf" srcId="{6B14AA77-BD32-4AE0-99AE-5E680E18E401}" destId="{102E4C08-6160-4115-A6EF-DCF6AAB84004}" srcOrd="2" destOrd="0" presId="urn:microsoft.com/office/officeart/2018/2/layout/IconLabelList"/>
    <dgm:cxn modelId="{89091D99-87EC-474B-BD34-2BA07E266FD7}" type="presParOf" srcId="{35746FB7-1B85-4B97-AB69-57CD2505723A}" destId="{495A4D20-A474-4D80-B348-09116AB5CA7E}" srcOrd="1" destOrd="0" presId="urn:microsoft.com/office/officeart/2018/2/layout/IconLabelList"/>
    <dgm:cxn modelId="{1BFBDD1A-75E4-4E98-9421-D9CF11807552}" type="presParOf" srcId="{35746FB7-1B85-4B97-AB69-57CD2505723A}" destId="{DE987356-FB05-4FC7-B664-1FFD0EC1825E}" srcOrd="2" destOrd="0" presId="urn:microsoft.com/office/officeart/2018/2/layout/IconLabelList"/>
    <dgm:cxn modelId="{469A1DAA-0DCA-4CF9-80AE-C7881E7583CA}" type="presParOf" srcId="{DE987356-FB05-4FC7-B664-1FFD0EC1825E}" destId="{676C1BE8-3B04-4459-BE88-91509C09BC4C}" srcOrd="0" destOrd="0" presId="urn:microsoft.com/office/officeart/2018/2/layout/IconLabelList"/>
    <dgm:cxn modelId="{3D982FCA-2DA0-4A39-9341-BE5FAEC4948D}" type="presParOf" srcId="{DE987356-FB05-4FC7-B664-1FFD0EC1825E}" destId="{4D815B13-DEA7-453D-A727-A937DB565F9F}" srcOrd="1" destOrd="0" presId="urn:microsoft.com/office/officeart/2018/2/layout/IconLabelList"/>
    <dgm:cxn modelId="{C81F5244-C697-4527-A023-FE3342D7552A}" type="presParOf" srcId="{DE987356-FB05-4FC7-B664-1FFD0EC1825E}" destId="{47CC8FC7-3FB8-4721-8857-7C7426BDFFBF}" srcOrd="2" destOrd="0" presId="urn:microsoft.com/office/officeart/2018/2/layout/IconLabelList"/>
    <dgm:cxn modelId="{22342739-6CC6-4EED-BBDD-BA29E6C07DBC}" type="presParOf" srcId="{35746FB7-1B85-4B97-AB69-57CD2505723A}" destId="{EDB32764-4526-405E-9149-A61DEDB24FA0}" srcOrd="3" destOrd="0" presId="urn:microsoft.com/office/officeart/2018/2/layout/IconLabelList"/>
    <dgm:cxn modelId="{95C90C68-1949-40C7-B85D-492917070E92}" type="presParOf" srcId="{35746FB7-1B85-4B97-AB69-57CD2505723A}" destId="{71883ECF-308C-4920-BEEC-048ACF6B193F}" srcOrd="4" destOrd="0" presId="urn:microsoft.com/office/officeart/2018/2/layout/IconLabelList"/>
    <dgm:cxn modelId="{F47F4B7A-7C04-4B14-A921-CCD809BBBF94}" type="presParOf" srcId="{71883ECF-308C-4920-BEEC-048ACF6B193F}" destId="{3141644D-5E3A-45D9-9CFB-93126003BBDA}" srcOrd="0" destOrd="0" presId="urn:microsoft.com/office/officeart/2018/2/layout/IconLabelList"/>
    <dgm:cxn modelId="{E7A5954D-6A84-4F7B-BB18-67FF6520E8BA}" type="presParOf" srcId="{71883ECF-308C-4920-BEEC-048ACF6B193F}" destId="{47950671-085E-4B5C-820B-3016B1698728}" srcOrd="1" destOrd="0" presId="urn:microsoft.com/office/officeart/2018/2/layout/IconLabelList"/>
    <dgm:cxn modelId="{12B1F162-F34D-4CD7-A0A4-C4D128486053}" type="presParOf" srcId="{71883ECF-308C-4920-BEEC-048ACF6B193F}" destId="{C256DDCC-D503-48F8-9B47-5FDFDC97A10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6B13FC-77A2-456E-BE40-5B3E8A8FC7CC}">
      <dsp:nvSpPr>
        <dsp:cNvPr id="0" name=""/>
        <dsp:cNvSpPr/>
      </dsp:nvSpPr>
      <dsp:spPr>
        <a:xfrm>
          <a:off x="703088" y="461432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2E4C08-6160-4115-A6EF-DCF6AAB84004}">
      <dsp:nvSpPr>
        <dsp:cNvPr id="0" name=""/>
        <dsp:cNvSpPr/>
      </dsp:nvSpPr>
      <dsp:spPr>
        <a:xfrm>
          <a:off x="208088" y="1785804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Root &amp; Ritual - a sustainability-driven and hyper-seasonal tasting restaurant to be launched  in Manchester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8088" y="1785804"/>
        <a:ext cx="1800000" cy="2104101"/>
      </dsp:txXfrm>
    </dsp:sp>
    <dsp:sp modelId="{676C1BE8-3B04-4459-BE88-91509C09BC4C}">
      <dsp:nvSpPr>
        <dsp:cNvPr id="0" name=""/>
        <dsp:cNvSpPr/>
      </dsp:nvSpPr>
      <dsp:spPr>
        <a:xfrm>
          <a:off x="2818089" y="461432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CC8FC7-3FB8-4721-8857-7C7426BDFFBF}">
      <dsp:nvSpPr>
        <dsp:cNvPr id="0" name=""/>
        <dsp:cNvSpPr/>
      </dsp:nvSpPr>
      <dsp:spPr>
        <a:xfrm>
          <a:off x="2323089" y="1785804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Will deliver immersive dining through hyper-locally sourced ingredients (no more than 50 miles), zero-waste operations and storytelling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23089" y="1785804"/>
        <a:ext cx="1800000" cy="2104101"/>
      </dsp:txXfrm>
    </dsp:sp>
    <dsp:sp modelId="{3141644D-5E3A-45D9-9CFB-93126003BBDA}">
      <dsp:nvSpPr>
        <dsp:cNvPr id="0" name=""/>
        <dsp:cNvSpPr/>
      </dsp:nvSpPr>
      <dsp:spPr>
        <a:xfrm>
          <a:off x="4933089" y="461432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56DDCC-D503-48F8-9B47-5FDFDC97A103}">
      <dsp:nvSpPr>
        <dsp:cNvPr id="0" name=""/>
        <dsp:cNvSpPr/>
      </dsp:nvSpPr>
      <dsp:spPr>
        <a:xfrm>
          <a:off x="4438089" y="1785804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Blends modern culinary with British heritage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38089" y="1785804"/>
        <a:ext cx="1800000" cy="2104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648054-6B6C-4FD0-9EF3-836B4C321D82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C5482C-5024-4C9C-AE74-A76D2750A3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741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C5482C-5024-4C9C-AE74-A76D2750A36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41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389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44782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2661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4456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95475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22135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83130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90744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8332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3598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7612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IN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AD3F0C1-2173-4605-96F0-0CE83A9A9F72}" type="datetimeFigureOut">
              <a:rPr lang="en-IN" smtClean="0"/>
              <a:t>09-03-2026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6C3B9B3-E01B-41B4-B02D-6DEAE56CC00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7304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lipino_cuisin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42931449@N07/5342954678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hyperlink" Target="https://creativecommons.org/licenses/by/3.0/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xhere.com/en/photo/1556287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drinksbusiness.com/2022/11/half-of-brits-more-likely-to-choose-eco-friendly-bars-and-restaurants/" TargetMode="External"/><Relationship Id="rId2" Type="http://schemas.openxmlformats.org/officeDocument/2006/relationships/hyperlink" Target="https://startups.co.uk/news/pub-support-package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eguardian.com/business/2025/oct/23/dining-out-britons-rising-prices-you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A59F6-6D47-7C9B-C8D3-5011AC6740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 (Hons) Business Management</a:t>
            </a:r>
            <a:b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module: 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Entrepreneurship</a:t>
            </a:r>
            <a:b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</a:t>
            </a: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LCBB5013</a:t>
            </a:r>
            <a:b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lecturer: </a:t>
            </a:r>
            <a:r>
              <a:rPr lang="en-GB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Fouziya</a:t>
            </a:r>
            <a:r>
              <a:rPr lang="en-GB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Farheen</a:t>
            </a:r>
            <a:b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 – Business Idea Presentation</a:t>
            </a:r>
            <a:b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restaurant </a:t>
            </a:r>
            <a:r>
              <a:rPr lang="en-GB" sz="28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root&amp;ritual</a:t>
            </a:r>
            <a:b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IN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B84C72-68A7-4CF4-2FDA-3DD594DB94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 – Elena Ene</a:t>
            </a:r>
            <a:br>
              <a:rPr lang="en-IN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 - 2310121</a:t>
            </a:r>
            <a:endParaRPr lang="en-IN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563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EF7C252-67AA-4C4E-B73A-6C367865C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DA7D1A-B81A-97C9-D12C-9399FCBF5C3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296" r="9984" b="-1"/>
          <a:stretch>
            <a:fillRect/>
          </a:stretch>
        </p:blipFill>
        <p:spPr>
          <a:xfrm>
            <a:off x="231140" y="246888"/>
            <a:ext cx="11732261" cy="638251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A44A474-DC6C-51E6-A4DB-CC56D35D0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</p:spPr>
        <p:txBody>
          <a:bodyPr>
            <a:normAutofit/>
          </a:bodyPr>
          <a:lstStyle/>
          <a:p>
            <a:r>
              <a:rPr lang="en-I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Table of Content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A0F735-A1EF-E6E9-4864-40B9EEF9A0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9872871" cy="4038600"/>
          </a:xfrm>
        </p:spPr>
        <p:txBody>
          <a:bodyPr>
            <a:normAutofit/>
          </a:bodyPr>
          <a:lstStyle/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Root &amp; Ritual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Products &amp; Services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Objectives &amp; Unique Selling Proposition (USP)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PESTLE Analysis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SWOT Analysis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STP Strategy (Segmentation, Targeting &amp; Positioning)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Mix (4Ps)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 Structure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Plan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  <a:p>
            <a:r>
              <a:rPr lang="en-IN"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  <a:p>
            <a:endParaRPr lang="en-IN" sz="140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5BE9D8-1AC0-1612-B2D7-52203A93E212}"/>
              </a:ext>
            </a:extLst>
          </p:cNvPr>
          <p:cNvSpPr txBox="1"/>
          <p:nvPr/>
        </p:nvSpPr>
        <p:spPr>
          <a:xfrm>
            <a:off x="9595445" y="6429345"/>
            <a:ext cx="236795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Filipino_cuisin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04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82CAE-B32C-3938-C6AB-72642319B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3855B73F-5B06-D135-3720-916895114B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825604"/>
              </p:ext>
            </p:extLst>
          </p:nvPr>
        </p:nvGraphicFramePr>
        <p:xfrm>
          <a:off x="838200" y="1825625"/>
          <a:ext cx="644617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2.png">
            <a:extLst>
              <a:ext uri="{FF2B5EF4-FFF2-40B4-BE49-F238E27FC236}">
                <a16:creationId xmlns:a16="http://schemas.microsoft.com/office/drawing/2014/main" id="{24A1E836-E120-0B70-720A-69053A6E6376}"/>
              </a:ext>
            </a:extLst>
          </p:cNvPr>
          <p:cNvPicPr/>
          <p:nvPr/>
        </p:nvPicPr>
        <p:blipFill>
          <a:blip r:embed="rId7"/>
          <a:srcRect/>
          <a:stretch>
            <a:fillRect/>
          </a:stretch>
        </p:blipFill>
        <p:spPr>
          <a:xfrm>
            <a:off x="7589178" y="736601"/>
            <a:ext cx="3959355" cy="4177982"/>
          </a:xfrm>
          <a:prstGeom prst="rect">
            <a:avLst/>
          </a:prstGeom>
          <a:ln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D4C5B2E-03EB-EDB7-71DC-9CDA21B39F3B}"/>
              </a:ext>
            </a:extLst>
          </p:cNvPr>
          <p:cNvSpPr txBox="1"/>
          <p:nvPr/>
        </p:nvSpPr>
        <p:spPr>
          <a:xfrm>
            <a:off x="7594600" y="5071533"/>
            <a:ext cx="3852333" cy="873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Figure 1: Business logo of Root &amp; Ritual </a:t>
            </a:r>
            <a:endParaRPr lang="en-IN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049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A2EA6A6-CD0C-4CFD-8EC2-AA44F9870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22EED2-2E76-921F-998E-9E78C057B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Products &amp; Services </a:t>
            </a:r>
          </a:p>
        </p:txBody>
      </p:sp>
      <p:pic>
        <p:nvPicPr>
          <p:cNvPr id="4" name="image3.png">
            <a:extLst>
              <a:ext uri="{FF2B5EF4-FFF2-40B4-BE49-F238E27FC236}">
                <a16:creationId xmlns:a16="http://schemas.microsoft.com/office/drawing/2014/main" id="{27F70A6B-18AE-4BE2-74E1-119E80266C36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189236" y="857675"/>
            <a:ext cx="5411231" cy="514066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293B1-00D3-C031-A326-62E869060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/>
          </a:bodyPr>
          <a:lstStyle/>
          <a:p>
            <a:pPr lvl="0"/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Hyper-seasonal five-to-seven-course tasting menus</a:t>
            </a:r>
            <a:endParaRPr lang="en-IN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food items will get changed every 6 to 8 weeks, as the foods will be sourced within a 50-mile radius of the restaurant</a:t>
            </a:r>
            <a:endParaRPr lang="en-IN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“Farmer’s Night” events, storytelling and tableside finishing. </a:t>
            </a:r>
            <a:endParaRPr lang="en-IN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64A197-B8F5-F990-E3FE-D7E55374CB39}"/>
              </a:ext>
            </a:extLst>
          </p:cNvPr>
          <p:cNvSpPr txBox="1"/>
          <p:nvPr/>
        </p:nvSpPr>
        <p:spPr>
          <a:xfrm>
            <a:off x="1189236" y="5484278"/>
            <a:ext cx="5411231" cy="514066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>
            <a:no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  <a:buNone/>
            </a:pPr>
            <a:r>
              <a:rPr lang="en-GB" sz="1300" b="1">
                <a:solidFill>
                  <a:srgbClr val="FFFFFF"/>
                </a:solidFill>
                <a:effectLst/>
              </a:rPr>
              <a:t>Figure 2: Glimpse of Root &amp; Ritual food items </a:t>
            </a:r>
            <a:endParaRPr lang="en-IN" sz="1300">
              <a:solidFill>
                <a:srgbClr val="FFFF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43587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8F3D0-1CA3-5A87-8041-5492F47AF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976" y="369099"/>
            <a:ext cx="5199926" cy="1443269"/>
          </a:xfrm>
        </p:spPr>
        <p:txBody>
          <a:bodyPr>
            <a:normAutofit/>
          </a:bodyPr>
          <a:lstStyle/>
          <a:p>
            <a:r>
              <a:rPr lang="en-IN" sz="3400" b="1" dirty="0"/>
              <a:t>Objectives &amp; Unique Selling Proposition (USP)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6559C-A267-5B90-CE30-BF3E55EA3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976" y="1776790"/>
            <a:ext cx="5740400" cy="3016170"/>
          </a:xfrm>
        </p:spPr>
        <p:txBody>
          <a:bodyPr>
            <a:normAutofit/>
          </a:bodyPr>
          <a:lstStyle/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Short-term - Successful launch in Manchester and achieving 70 to 80% seating capacity by partnering with 10 local suppliers, reaching break-even in 24 months 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Long-term - Expansion in 2 different towns, London and Royal Leamington Spa, increasing annual revenue by 15% to 20%, retail product line development and dining excellence 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USP - zero-waste operations, hyper-local 50-mile sourcing model, strictly seasonal tasting menus and immersive storytelling experience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5903B8-20F4-FDAF-8E60-88DC84042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809" r="28130"/>
          <a:stretch>
            <a:fillRect/>
          </a:stretch>
        </p:blipFill>
        <p:spPr>
          <a:xfrm>
            <a:off x="7225932" y="147500"/>
            <a:ext cx="4741120" cy="44930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64D337-425D-43BD-F889-0B4574913601}"/>
              </a:ext>
            </a:extLst>
          </p:cNvPr>
          <p:cNvSpPr txBox="1"/>
          <p:nvPr/>
        </p:nvSpPr>
        <p:spPr>
          <a:xfrm>
            <a:off x="8309988" y="4792960"/>
            <a:ext cx="3590389" cy="461665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https://www.flickr.com/photos/42931449@N07/5342954678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by Unknown Author is licensed under </a:t>
            </a:r>
            <a:r>
              <a:rPr lang="en-GB" sz="1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12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59720817-8891-0601-7419-EE5FEBB4BF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1512646"/>
              </p:ext>
            </p:extLst>
          </p:nvPr>
        </p:nvGraphicFramePr>
        <p:xfrm>
          <a:off x="928326" y="4792960"/>
          <a:ext cx="4467225" cy="1533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609885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2FCEA-6B10-5754-A40F-A92AECB68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PESTLE Analysis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991F441-4679-C8E5-8C28-84B39A9014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78119"/>
              </p:ext>
            </p:extLst>
          </p:nvPr>
        </p:nvGraphicFramePr>
        <p:xfrm>
          <a:off x="934948" y="1803383"/>
          <a:ext cx="10191963" cy="43513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12099">
                  <a:extLst>
                    <a:ext uri="{9D8B030D-6E8A-4147-A177-3AD203B41FA5}">
                      <a16:colId xmlns:a16="http://schemas.microsoft.com/office/drawing/2014/main" val="69681694"/>
                    </a:ext>
                  </a:extLst>
                </a:gridCol>
                <a:gridCol w="7779864">
                  <a:extLst>
                    <a:ext uri="{9D8B030D-6E8A-4147-A177-3AD203B41FA5}">
                      <a16:colId xmlns:a16="http://schemas.microsoft.com/office/drawing/2014/main" val="2172283127"/>
                    </a:ext>
                  </a:extLst>
                </a:gridCol>
              </a:tblGrid>
              <a:tr h="90587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Political 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Restricted policies (</a:t>
                      </a:r>
                      <a:r>
                        <a:rPr lang="en-GB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Velaoras</a:t>
                      </a: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et al. 2025), 15% less investment as per 2025 Autumn Budget (Clark, 2026) </a:t>
                      </a:r>
                      <a:endParaRPr lang="en-IN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/>
                </a:tc>
                <a:extLst>
                  <a:ext uri="{0D108BD9-81ED-4DB2-BD59-A6C34878D82A}">
                    <a16:rowId xmlns:a16="http://schemas.microsoft.com/office/drawing/2014/main" val="4220179371"/>
                  </a:ext>
                </a:extLst>
              </a:tr>
              <a:tr h="63489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 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 GDP just grew by 0.1% in the last quarter, limited growth opportunity </a:t>
                      </a:r>
                      <a:endParaRPr lang="en-IN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256531"/>
                  </a:ext>
                </a:extLst>
              </a:tr>
              <a:tr h="90587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38% of Britons have reduced their food consumption due to 65% price increase (Marsh, 2025)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/>
                </a:tc>
                <a:extLst>
                  <a:ext uri="{0D108BD9-81ED-4DB2-BD59-A6C34878D82A}">
                    <a16:rowId xmlns:a16="http://schemas.microsoft.com/office/drawing/2014/main" val="2550033837"/>
                  </a:ext>
                </a:extLst>
              </a:tr>
              <a:tr h="63489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Technological 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 to invest in digital tools (Zezar and Kalifia, 2025)</a:t>
                      </a:r>
                      <a:endParaRPr lang="en-IN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2719216"/>
                  </a:ext>
                </a:extLst>
              </a:tr>
              <a:tr h="63489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Legal 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 to align the practices under the UK food law (Buckley and Lewis, 2022)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/>
                </a:tc>
                <a:extLst>
                  <a:ext uri="{0D108BD9-81ED-4DB2-BD59-A6C34878D82A}">
                    <a16:rowId xmlns:a16="http://schemas.microsoft.com/office/drawing/2014/main" val="2137430714"/>
                  </a:ext>
                </a:extLst>
              </a:tr>
              <a:tr h="63489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 </a:t>
                      </a:r>
                      <a:endParaRPr lang="en-IN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buNone/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Stresses on sustainability commitment of restaurants (Fleiden, 2022)</a:t>
                      </a:r>
                      <a:endParaRPr lang="en-IN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2725" marR="62725" marT="62725" marB="62725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97806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4081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31B6A-54AD-12AA-7ADA-E2FA06DFC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SWOT Analysis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344BBC-9125-244A-27EF-05BA27B0FE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60229"/>
              </p:ext>
            </p:extLst>
          </p:nvPr>
        </p:nvGraphicFramePr>
        <p:xfrm>
          <a:off x="1705510" y="1690688"/>
          <a:ext cx="8938518" cy="40936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69259">
                  <a:extLst>
                    <a:ext uri="{9D8B030D-6E8A-4147-A177-3AD203B41FA5}">
                      <a16:colId xmlns:a16="http://schemas.microsoft.com/office/drawing/2014/main" val="1267446337"/>
                    </a:ext>
                  </a:extLst>
                </a:gridCol>
                <a:gridCol w="4469259">
                  <a:extLst>
                    <a:ext uri="{9D8B030D-6E8A-4147-A177-3AD203B41FA5}">
                      <a16:colId xmlns:a16="http://schemas.microsoft.com/office/drawing/2014/main" val="3175742002"/>
                    </a:ext>
                  </a:extLst>
                </a:gridCol>
              </a:tblGrid>
              <a:tr h="251669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Strengths </a:t>
                      </a:r>
                      <a:endParaRPr lang="en-IN" sz="16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Sustainable positioning</a:t>
                      </a:r>
                      <a:endParaRPr lang="en-IN" sz="160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Zero-waste model </a:t>
                      </a:r>
                      <a:endParaRPr lang="en-IN" sz="160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Hyper-local sourcing and experiential dining </a:t>
                      </a:r>
                      <a:endParaRPr lang="en-IN" sz="1600" u="none" strike="noStrike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solidFill>
                      <a:srgbClr val="A3DB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Weaknesses</a:t>
                      </a:r>
                      <a:endParaRPr lang="en-IN" sz="16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High-operational costs </a:t>
                      </a:r>
                      <a:endParaRPr lang="en-IN" sz="160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IN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113994"/>
                  </a:ext>
                </a:extLst>
              </a:tr>
              <a:tr h="1576971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Opportunities </a:t>
                      </a:r>
                      <a:endParaRPr lang="en-IN" sz="16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Growing demand on sustainable dining </a:t>
                      </a:r>
                      <a:endParaRPr lang="en-IN" sz="1600" u="none" strike="noStrike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buNone/>
                      </a:pPr>
                      <a:r>
                        <a:rPr lang="en-GB" sz="16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Threats </a:t>
                      </a:r>
                      <a:endParaRPr lang="en-IN" sz="16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Competition</a:t>
                      </a:r>
                      <a:endParaRPr lang="en-IN" sz="160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 downturn </a:t>
                      </a:r>
                      <a:endParaRPr lang="en-IN" sz="1600" u="none" strike="noStrike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5412235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950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5697A-39A1-C727-E933-D1A91D954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069" y="286709"/>
            <a:ext cx="9875520" cy="1356360"/>
          </a:xfrm>
        </p:spPr>
        <p:txBody>
          <a:bodyPr>
            <a:normAutofit/>
          </a:bodyPr>
          <a:lstStyle/>
          <a:p>
            <a:r>
              <a:rPr lang="en-IN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STP Strategy (Segmentation, Targeting &amp; Positioning)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5DC3BD-F631-99C1-0D9B-C117E77D75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1929" y="1487186"/>
            <a:ext cx="4905054" cy="4351338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Ethically conscious diners, young affluent professionals 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Experience-oriented, sustainability-driven consumers in Manchester.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IN" dirty="0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D18C40-EBB8-7423-DE44-A0C122551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5166" y="286709"/>
            <a:ext cx="4285606" cy="60825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7F050E6-5EA0-027A-73B6-0F53FA7BBE6F}"/>
              </a:ext>
            </a:extLst>
          </p:cNvPr>
          <p:cNvSpPr txBox="1"/>
          <p:nvPr/>
        </p:nvSpPr>
        <p:spPr>
          <a:xfrm>
            <a:off x="7556937" y="6258797"/>
            <a:ext cx="6097712" cy="4580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Figure 3:Target consumers</a:t>
            </a:r>
            <a:endParaRPr lang="en-IN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5FD406-03CB-F05D-36B5-6996A777B5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231228" y="3139966"/>
            <a:ext cx="7083972" cy="350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3541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3080">
            <a:extLst>
              <a:ext uri="{FF2B5EF4-FFF2-40B4-BE49-F238E27FC236}">
                <a16:creationId xmlns:a16="http://schemas.microsoft.com/office/drawing/2014/main" id="{BA2EA6A6-CD0C-4CFD-8EC2-AA44F9870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9D2B95-943A-5BC7-6D38-41D3CDA2E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8564" y="609600"/>
            <a:ext cx="3912583" cy="1356360"/>
          </a:xfrm>
        </p:spPr>
        <p:txBody>
          <a:bodyPr>
            <a:normAutofit/>
          </a:bodyPr>
          <a:lstStyle/>
          <a:p>
            <a:r>
              <a:rPr lang="en-IN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 Mix (4Ps)</a:t>
            </a:r>
          </a:p>
        </p:txBody>
      </p:sp>
      <p:pic>
        <p:nvPicPr>
          <p:cNvPr id="3074" name="Picture 2" descr="What is Marketing Mix?">
            <a:extLst>
              <a:ext uri="{FF2B5EF4-FFF2-40B4-BE49-F238E27FC236}">
                <a16:creationId xmlns:a16="http://schemas.microsoft.com/office/drawing/2014/main" id="{B980114C-F711-FE9F-15F4-D74B1DB7C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467" y="486200"/>
            <a:ext cx="5140669" cy="5140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9E12C-926F-0638-72B3-2A00884F5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8564" y="2057400"/>
            <a:ext cx="3912583" cy="4038600"/>
          </a:xfrm>
        </p:spPr>
        <p:txBody>
          <a:bodyPr>
            <a:normAutofit lnSpcReduction="10000"/>
          </a:bodyPr>
          <a:lstStyle/>
          <a:p>
            <a:pPr lvl="0">
              <a:lnSpc>
                <a:spcPct val="150000"/>
              </a:lnSpc>
            </a:pP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 -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 Seasonal tasting menus every 6 to 8 weeks 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Pricing -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Value-based pricing to reflect the experiential worth (Helmold, 2022)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Placement -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High-footfall locations in Manchester, London and Royal Leamington Spa, easy to find using Google Maps 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Promotion -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media, bloggers and journalists.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3184807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96033C54-130E-47B2-AED6-625156FBA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FDC076-AABC-6002-ECBA-D4A1C8C70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8731" y="609600"/>
            <a:ext cx="3582416" cy="1356360"/>
          </a:xfrm>
        </p:spPr>
        <p:txBody>
          <a:bodyPr>
            <a:norm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 structure </a:t>
            </a:r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A4242FE5-C72F-4A84-8716-823E318657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39" y="243840"/>
            <a:ext cx="7327423" cy="6377939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BDC66-B7FB-CCD2-7A31-90CDD3BA5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88731" y="2057400"/>
            <a:ext cx="3582416" cy="4038600"/>
          </a:xfrm>
        </p:spPr>
        <p:txBody>
          <a:bodyPr>
            <a:normAutofit/>
          </a:bodyPr>
          <a:lstStyle/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Root &amp; Ritual’s legal structure can be categorised as a private limited company (Ltd)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protect assets and intellectual properties (Singh et al. 2025)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IN" sz="1600" dirty="0"/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18CB9ED3-F084-4F4D-A18E-3FEB152012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39222938-EAF8-4DE0-8FA0-31B5109FC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0692" y="744223"/>
            <a:ext cx="3422042" cy="316865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Pvt Ltd Company: Things You Must Know - Corpbiz">
            <a:extLst>
              <a:ext uri="{FF2B5EF4-FFF2-40B4-BE49-F238E27FC236}">
                <a16:creationId xmlns:a16="http://schemas.microsoft.com/office/drawing/2014/main" id="{4BFD75F5-7E64-BADC-3D7A-2FAEBCDD0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1034" y="1031571"/>
            <a:ext cx="3121358" cy="259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11" name="Rectangle 4110">
            <a:extLst>
              <a:ext uri="{FF2B5EF4-FFF2-40B4-BE49-F238E27FC236}">
                <a16:creationId xmlns:a16="http://schemas.microsoft.com/office/drawing/2014/main" id="{B33B1F50-587A-4270-941C-3D03C38915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3075" y="744223"/>
            <a:ext cx="2790856" cy="206331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3" name="Rectangle 4112">
            <a:extLst>
              <a:ext uri="{FF2B5EF4-FFF2-40B4-BE49-F238E27FC236}">
                <a16:creationId xmlns:a16="http://schemas.microsoft.com/office/drawing/2014/main" id="{62310D42-418C-4ACE-BF95-D8FA7E02C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0692" y="4087904"/>
            <a:ext cx="3422042" cy="2052289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5" name="Rectangle 4114">
            <a:extLst>
              <a:ext uri="{FF2B5EF4-FFF2-40B4-BE49-F238E27FC236}">
                <a16:creationId xmlns:a16="http://schemas.microsoft.com/office/drawing/2014/main" id="{75ABCF05-8734-4C35-8112-28A5AC3F9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3075" y="2971541"/>
            <a:ext cx="2790855" cy="316865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4" descr="Gavel with solid fill">
            <a:extLst>
              <a:ext uri="{FF2B5EF4-FFF2-40B4-BE49-F238E27FC236}">
                <a16:creationId xmlns:a16="http://schemas.microsoft.com/office/drawing/2014/main" id="{3EB21727-CCD8-944D-CD1D-41EF6FDF83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43116" y="3315684"/>
            <a:ext cx="2480365" cy="248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384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0CEB0-8A86-1228-FCE5-7B1E62F58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8125" y="304081"/>
            <a:ext cx="9875520" cy="1356360"/>
          </a:xfrm>
        </p:spPr>
        <p:txBody>
          <a:bodyPr>
            <a:norm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Financial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B1460F-1114-6202-D855-02A766EF5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6350" y="1630383"/>
            <a:ext cx="10515600" cy="897027"/>
          </a:xfrm>
        </p:spPr>
        <p:txBody>
          <a:bodyPr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£500,000 start-up funding via founders, loans, angel investors, and crowdfunding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IN" dirty="0">
              <a:solidFill>
                <a:schemeClr val="tx1"/>
              </a:solidFill>
            </a:endParaRPr>
          </a:p>
        </p:txBody>
      </p:sp>
      <p:pic>
        <p:nvPicPr>
          <p:cNvPr id="4" name="image1.png">
            <a:extLst>
              <a:ext uri="{FF2B5EF4-FFF2-40B4-BE49-F238E27FC236}">
                <a16:creationId xmlns:a16="http://schemas.microsoft.com/office/drawing/2014/main" id="{1E9868BB-D2F3-339C-C6D0-47183DAA81A0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717957" y="2358274"/>
            <a:ext cx="6441683" cy="3944634"/>
          </a:xfrm>
          <a:prstGeom prst="rect">
            <a:avLst/>
          </a:prstGeom>
          <a:ln/>
        </p:spPr>
      </p:pic>
      <p:pic>
        <p:nvPicPr>
          <p:cNvPr id="6" name="Graphic 5" descr="Flying Money outline">
            <a:extLst>
              <a:ext uri="{FF2B5EF4-FFF2-40B4-BE49-F238E27FC236}">
                <a16:creationId xmlns:a16="http://schemas.microsoft.com/office/drawing/2014/main" id="{2DF06388-47A5-DA17-7512-E8E02B8866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8124" y="131995"/>
            <a:ext cx="1600201" cy="1700534"/>
          </a:xfrm>
          <a:prstGeom prst="rect">
            <a:avLst/>
          </a:prstGeom>
        </p:spPr>
      </p:pic>
      <p:pic>
        <p:nvPicPr>
          <p:cNvPr id="8" name="Graphic 7" descr="Dollar outline">
            <a:extLst>
              <a:ext uri="{FF2B5EF4-FFF2-40B4-BE49-F238E27FC236}">
                <a16:creationId xmlns:a16="http://schemas.microsoft.com/office/drawing/2014/main" id="{FD541596-2821-0060-AF4E-4ABD620CB6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91399" y="4648200"/>
            <a:ext cx="1932701" cy="1834597"/>
          </a:xfrm>
          <a:prstGeom prst="rect">
            <a:avLst/>
          </a:prstGeom>
        </p:spPr>
      </p:pic>
      <p:pic>
        <p:nvPicPr>
          <p:cNvPr id="10" name="Graphic 9" descr="Euro outline">
            <a:extLst>
              <a:ext uri="{FF2B5EF4-FFF2-40B4-BE49-F238E27FC236}">
                <a16:creationId xmlns:a16="http://schemas.microsoft.com/office/drawing/2014/main" id="{8DD10929-0B4B-DF6C-CCDD-70724C7219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314622" y="375203"/>
            <a:ext cx="1600201" cy="1457325"/>
          </a:xfrm>
          <a:prstGeom prst="rect">
            <a:avLst/>
          </a:prstGeom>
        </p:spPr>
      </p:pic>
      <p:pic>
        <p:nvPicPr>
          <p:cNvPr id="12" name="Graphic 11" descr="Pound outline">
            <a:extLst>
              <a:ext uri="{FF2B5EF4-FFF2-40B4-BE49-F238E27FC236}">
                <a16:creationId xmlns:a16="http://schemas.microsoft.com/office/drawing/2014/main" id="{BD5BFEE4-A398-CFB8-C826-3E440D42C8F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457498" y="5025472"/>
            <a:ext cx="1457325" cy="152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799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31E6C-EA31-5A3D-485F-5F0207BF3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4AF59-88D0-3C5A-B1FA-9193CC0D0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9064" y="1781175"/>
            <a:ext cx="9872871" cy="4038600"/>
          </a:xfrm>
        </p:spPr>
        <p:txBody>
          <a:bodyPr/>
          <a:lstStyle/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viable business</a:t>
            </a:r>
          </a:p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obtain growth in no time in a steady but sure manner.</a:t>
            </a:r>
          </a:p>
          <a:p>
            <a:pPr lvl="0"/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build name recognition within the restaurant and food industry.</a:t>
            </a:r>
            <a:endParaRPr lang="en-IN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IN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924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AA49A-771E-058B-9DD6-C9AC964F8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170F89-4F10-2EFC-0B46-936DA0EE7A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Buckley, S. and Lewis, T. (2022) ‘The influence of society on the UK’s food and food regulatory systems’, in </a:t>
            </a:r>
            <a:r>
              <a:rPr lang="en-GB" i="1" dirty="0"/>
              <a:t>Clay’s Handbook of Environmental Health</a:t>
            </a:r>
            <a:r>
              <a:rPr lang="en-GB" dirty="0"/>
              <a:t>. London: Routledge, pp. 516–566.</a:t>
            </a:r>
          </a:p>
          <a:p>
            <a:r>
              <a:rPr lang="en-GB" dirty="0"/>
              <a:t>Clark, E. (2026). </a:t>
            </a:r>
            <a:r>
              <a:rPr lang="en-GB" i="1" dirty="0"/>
              <a:t>Government’s pub support package sparks calls for wider hospitality relief. </a:t>
            </a:r>
            <a:r>
              <a:rPr lang="en-GB" dirty="0"/>
              <a:t>Available at: </a:t>
            </a:r>
            <a:r>
              <a:rPr lang="en-GB" u="sng" dirty="0">
                <a:hlinkClick r:id="rId2"/>
              </a:rPr>
              <a:t>https://startups.co.uk/news/pub-support-package/</a:t>
            </a:r>
            <a:r>
              <a:rPr lang="en-GB" dirty="0"/>
              <a:t> (Accessed 24th February 2023). </a:t>
            </a:r>
          </a:p>
          <a:p>
            <a:r>
              <a:rPr lang="en-GB" dirty="0"/>
              <a:t>Feilden, E. (2022). </a:t>
            </a:r>
            <a:r>
              <a:rPr lang="en-GB" i="1" dirty="0"/>
              <a:t>Half of Brits more likely to choose eco-friendly bars and restaurants. </a:t>
            </a:r>
            <a:r>
              <a:rPr lang="en-GB" dirty="0"/>
              <a:t>Available at: </a:t>
            </a:r>
            <a:r>
              <a:rPr lang="en-GB" u="sng" dirty="0">
                <a:hlinkClick r:id="rId3"/>
              </a:rPr>
              <a:t>https://www.thedrinksbusiness.com/2022/11/half-of-brits-more-likely-to-choose-eco-friendly-bars-and-restaurants/</a:t>
            </a:r>
            <a:r>
              <a:rPr lang="en-GB" dirty="0"/>
              <a:t> (Accessed 24th February 2023). </a:t>
            </a:r>
          </a:p>
          <a:p>
            <a:r>
              <a:rPr lang="en-GB" dirty="0"/>
              <a:t>Helmold, M. (2022) ‘Value-based and cost-based pricing concepts’, in </a:t>
            </a:r>
            <a:r>
              <a:rPr lang="en-GB" i="1" dirty="0"/>
              <a:t>Performance excellence in marketing, sales and pricing: Leveraging change, lean and innovation management</a:t>
            </a:r>
            <a:r>
              <a:rPr lang="en-GB" dirty="0"/>
              <a:t>. Cham: Springer International Publishing, pp. 75–81.</a:t>
            </a:r>
          </a:p>
          <a:p>
            <a:r>
              <a:rPr lang="en-GB" dirty="0"/>
              <a:t>Marsh, S. (2025). </a:t>
            </a:r>
            <a:r>
              <a:rPr lang="en-GB" i="1" dirty="0"/>
              <a:t>Dining out ‘under pressure’ as Britons cut back due to price rises, says YouGov. </a:t>
            </a:r>
            <a:r>
              <a:rPr lang="en-GB" dirty="0"/>
              <a:t>Available at: </a:t>
            </a:r>
            <a:r>
              <a:rPr lang="en-GB" u="sng" dirty="0">
                <a:hlinkClick r:id="rId4"/>
              </a:rPr>
              <a:t>https://www.theguardian.com/business/2025/oct/23/dining-out-britons-rising-prices-yougov</a:t>
            </a:r>
            <a:r>
              <a:rPr lang="en-GB" dirty="0"/>
              <a:t> (Accessed 24th February 2023). </a:t>
            </a:r>
          </a:p>
          <a:p>
            <a:r>
              <a:rPr lang="en-GB" dirty="0"/>
              <a:t>Singh, S.K., Rao, S., Harish, N. and Guduru, P. (2025) </a:t>
            </a:r>
            <a:r>
              <a:rPr lang="en-GB" i="1" dirty="0"/>
              <a:t>Business organization and management</a:t>
            </a:r>
            <a:r>
              <a:rPr lang="en-GB" dirty="0"/>
              <a:t>. RK Publication.</a:t>
            </a:r>
            <a:endParaRPr lang="en-IN" dirty="0"/>
          </a:p>
          <a:p>
            <a:r>
              <a:rPr lang="en-GB" dirty="0" err="1"/>
              <a:t>Velaoras</a:t>
            </a:r>
            <a:r>
              <a:rPr lang="en-GB" dirty="0"/>
              <a:t>, K., </a:t>
            </a:r>
            <a:r>
              <a:rPr lang="en-GB" dirty="0" err="1"/>
              <a:t>Menegaki</a:t>
            </a:r>
            <a:r>
              <a:rPr lang="en-GB" dirty="0"/>
              <a:t>, A.N., Polyzos, S. and </a:t>
            </a:r>
            <a:r>
              <a:rPr lang="en-GB" dirty="0" err="1"/>
              <a:t>Gotzamani</a:t>
            </a:r>
            <a:r>
              <a:rPr lang="en-GB" dirty="0"/>
              <a:t>, K. (2025) ‘The role of environmental certification in the hospitality industry: Assessing sustainability, consumer preferences, and the economic impact’, </a:t>
            </a:r>
            <a:r>
              <a:rPr lang="en-GB" i="1" dirty="0"/>
              <a:t>Sustainability</a:t>
            </a:r>
            <a:r>
              <a:rPr lang="en-GB" dirty="0"/>
              <a:t>, 17(2), p. 650.</a:t>
            </a:r>
            <a:endParaRPr lang="en-IN" dirty="0"/>
          </a:p>
          <a:p>
            <a:r>
              <a:rPr lang="en-GB" dirty="0"/>
              <a:t>Zezar, B.P. and Kalifia, A.D. (2025) ‘QR code-based ordering and reservation system design to improve cafe operational efficiency’, </a:t>
            </a:r>
            <a:r>
              <a:rPr lang="en-GB" i="1" dirty="0"/>
              <a:t>bit-Tech</a:t>
            </a:r>
            <a:r>
              <a:rPr lang="en-GB" dirty="0"/>
              <a:t>, 8(2), pp. 2630–2640.</a:t>
            </a:r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76516085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0</TotalTime>
  <Words>928</Words>
  <Application>Microsoft Office PowerPoint</Application>
  <PresentationFormat>Widescreen</PresentationFormat>
  <Paragraphs>85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Corbel</vt:lpstr>
      <vt:lpstr>Times New Roman</vt:lpstr>
      <vt:lpstr>Basis</vt:lpstr>
      <vt:lpstr>BA (Hons) Business Management module: Entrepreneurship module code:LCBB5013 module lecturer: Fouziya Farheen Assignment Title – Business Idea Presentation restaurant root&amp;ritual </vt:lpstr>
      <vt:lpstr>Table of Content </vt:lpstr>
      <vt:lpstr>Introduction </vt:lpstr>
      <vt:lpstr>Products &amp; Services </vt:lpstr>
      <vt:lpstr>Objectives &amp; Unique Selling Proposition (USP)</vt:lpstr>
      <vt:lpstr>PESTLE Analysis</vt:lpstr>
      <vt:lpstr>SWOT Analysis </vt:lpstr>
      <vt:lpstr>STP Strategy (Segmentation, Targeting &amp; Positioning)</vt:lpstr>
      <vt:lpstr>Marketing Mix (4Ps)</vt:lpstr>
      <vt:lpstr>Legal structure </vt:lpstr>
      <vt:lpstr>Financial Plan</vt:lpstr>
      <vt:lpstr>Conclusion </vt:lpstr>
      <vt:lpstr>Reference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2026-02-25T07:28:43Z</dcterms:created>
  <dcterms:modified xsi:type="dcterms:W3CDTF">2026-03-09T14:06:24Z</dcterms:modified>
</cp:coreProperties>
</file>