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20" d="100"/>
          <a:sy n="20" d="100"/>
        </p:scale>
        <p:origin x="2746" y="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9/25/2020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9/25/2020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9/25/2020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9/25/2020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9/25/2020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9/25/2020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9/25/2020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9/25/2020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9/25/2020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9/25/2020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9/25/2020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9/25/2020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image" Target="../media/image8.png"/><Relationship Id="rId3" Type="http://schemas.openxmlformats.org/officeDocument/2006/relationships/image" Target="../media/image2.jpg"/><Relationship Id="rId7" Type="http://schemas.openxmlformats.org/officeDocument/2006/relationships/image" Target="../media/image4.jpeg"/><Relationship Id="rId12" Type="http://schemas.openxmlformats.org/officeDocument/2006/relationships/hyperlink" Target="http://www.ee.ryerson.ca/~jasmith/courses/bme100/docs/UZH_poster_guideline.pdf" TargetMode="External"/><Relationship Id="rId17" Type="http://schemas.openxmlformats.org/officeDocument/2006/relationships/image" Target="../media/image12.jpeg"/><Relationship Id="rId2" Type="http://schemas.openxmlformats.org/officeDocument/2006/relationships/slideLayout" Target="../slideLayouts/slideLayout1.xml"/><Relationship Id="rId16" Type="http://schemas.openxmlformats.org/officeDocument/2006/relationships/image" Target="../media/image11.png"/><Relationship Id="rId1" Type="http://schemas.openxmlformats.org/officeDocument/2006/relationships/vmlDrawing" Target="../drawings/vmlDrawing1.vml"/><Relationship Id="rId6" Type="http://schemas.openxmlformats.org/officeDocument/2006/relationships/image" Target="../media/image1.png"/><Relationship Id="rId11" Type="http://schemas.openxmlformats.org/officeDocument/2006/relationships/hyperlink" Target="http://www.swarthmore.edu/NatSci/cpurrin1/posteradvice.htm" TargetMode="External"/><Relationship Id="rId5" Type="http://schemas.openxmlformats.org/officeDocument/2006/relationships/oleObject" Target="../embeddings/oleObject1.bin"/><Relationship Id="rId15" Type="http://schemas.openxmlformats.org/officeDocument/2006/relationships/image" Target="../media/image10.png"/><Relationship Id="rId10" Type="http://schemas.openxmlformats.org/officeDocument/2006/relationships/image" Target="../media/image7.jpeg"/><Relationship Id="rId4" Type="http://schemas.openxmlformats.org/officeDocument/2006/relationships/image" Target="../media/image3.png"/><Relationship Id="rId9" Type="http://schemas.openxmlformats.org/officeDocument/2006/relationships/image" Target="../media/image6.jpeg"/><Relationship Id="rId1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Project Title in Regular Font Size 48</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Student Name in Bold, Font Size 40</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 Name, Font Size 36</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Your degree, e.g. BEng (Hons) Mechanical &amp;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10783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AU" altLang="en-US" sz="2800" dirty="0"/>
              <a:t>The page size of this poster template is 24”x36”, portrait (vertical) format. </a:t>
            </a:r>
          </a:p>
          <a:p>
            <a:pPr>
              <a:spcBef>
                <a:spcPct val="50000"/>
              </a:spcBef>
            </a:pPr>
            <a:r>
              <a:rPr lang="en-AU" altLang="en-US" sz="2800" dirty="0"/>
              <a:t>You may change the orientation (portrait or landscape), layout of the sections and colour scheme for this poster.</a:t>
            </a:r>
          </a:p>
          <a:p>
            <a:pPr>
              <a:spcBef>
                <a:spcPct val="50000"/>
              </a:spcBef>
            </a:pPr>
            <a:r>
              <a:rPr lang="en-US" altLang="en-US" sz="2800" dirty="0"/>
              <a:t>Unlike articles, it is often a good idea to use “sans-serif” fonts like Arial for your poster’s text because it is easier to read from a distance.</a:t>
            </a:r>
          </a:p>
          <a:p>
            <a:pPr>
              <a:spcBef>
                <a:spcPct val="50000"/>
              </a:spcBef>
            </a:pPr>
            <a:r>
              <a:rPr lang="en-US" altLang="en-US" sz="2800" dirty="0"/>
              <a:t>You can insert equations if you wish:</a:t>
            </a:r>
          </a:p>
          <a:p>
            <a:pPr>
              <a:spcBef>
                <a:spcPct val="50000"/>
              </a:spcBef>
            </a:pPr>
            <a:endParaRPr lang="en-US" altLang="en-US" sz="2800" dirty="0"/>
          </a:p>
          <a:p>
            <a:pPr>
              <a:spcBef>
                <a:spcPct val="50000"/>
              </a:spcBef>
            </a:pPr>
            <a:endParaRPr lang="en-US" altLang="en-US" sz="2800" dirty="0"/>
          </a:p>
          <a:p>
            <a:pPr>
              <a:spcBef>
                <a:spcPct val="50000"/>
              </a:spcBef>
            </a:pPr>
            <a:r>
              <a:rPr lang="en-US" altLang="en-US" sz="2800" dirty="0"/>
              <a:t>In this section you can discuss the motivation behind your project and can name some key references.</a:t>
            </a:r>
          </a:p>
          <a:p>
            <a:pPr>
              <a:spcBef>
                <a:spcPct val="50000"/>
              </a:spcBef>
            </a:pPr>
            <a:endParaRPr lang="en-US" altLang="en-US" sz="2800" dirty="0"/>
          </a:p>
          <a:p>
            <a:pPr>
              <a:spcBef>
                <a:spcPct val="50000"/>
              </a:spcBef>
            </a:pPr>
            <a:endParaRPr lang="en-US" altLang="en-US" sz="2800" dirty="0"/>
          </a:p>
        </p:txBody>
      </p:sp>
      <p:graphicFrame>
        <p:nvGraphicFramePr>
          <p:cNvPr id="11" name="Object 10"/>
          <p:cNvGraphicFramePr>
            <a:graphicFrameLocks noChangeAspect="1"/>
          </p:cNvGraphicFramePr>
          <p:nvPr>
            <p:extLst>
              <p:ext uri="{D42A27DB-BD31-4B8C-83A1-F6EECF244321}">
                <p14:modId xmlns:p14="http://schemas.microsoft.com/office/powerpoint/2010/main" val="2475971534"/>
              </p:ext>
            </p:extLst>
          </p:nvPr>
        </p:nvGraphicFramePr>
        <p:xfrm>
          <a:off x="967917" y="12604473"/>
          <a:ext cx="4935538" cy="1390650"/>
        </p:xfrm>
        <a:graphic>
          <a:graphicData uri="http://schemas.openxmlformats.org/presentationml/2006/ole">
            <mc:AlternateContent xmlns:mc="http://schemas.openxmlformats.org/markup-compatibility/2006">
              <mc:Choice xmlns:v="urn:schemas-microsoft-com:vml" Requires="v">
                <p:oleObj spid="_x0000_s2053" name="Equation" r:id="rId5" imgW="57721500" imgH="16268700" progId="Equation.3">
                  <p:embed/>
                </p:oleObj>
              </mc:Choice>
              <mc:Fallback>
                <p:oleObj name="Equation" r:id="rId5" imgW="57721500" imgH="16268700" progId="Equation.3">
                  <p:embed/>
                  <p:pic>
                    <p:nvPicPr>
                      <p:cNvPr id="11" name="Object 1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7917" y="12604473"/>
                        <a:ext cx="4935538" cy="13906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oleObj>
              </mc:Fallback>
            </mc:AlternateContent>
          </a:graphicData>
        </a:graphic>
      </p:graphicFrame>
      <p:sp>
        <p:nvSpPr>
          <p:cNvPr id="12" name="Text Box 8"/>
          <p:cNvSpPr txBox="1">
            <a:spLocks noChangeArrowheads="1"/>
          </p:cNvSpPr>
          <p:nvPr/>
        </p:nvSpPr>
        <p:spPr bwMode="auto">
          <a:xfrm>
            <a:off x="222301" y="15921762"/>
            <a:ext cx="6415087" cy="13288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Titles should be 36pt Bold</a:t>
            </a:r>
          </a:p>
          <a:p>
            <a:pPr>
              <a:spcBef>
                <a:spcPct val="20000"/>
              </a:spcBef>
            </a:pPr>
            <a:r>
              <a:rPr lang="en-AU" altLang="en-US" sz="2800" dirty="0"/>
              <a:t>You can also continue mentioning your key literature survey findings here. </a:t>
            </a:r>
          </a:p>
          <a:p>
            <a:pPr>
              <a:spcBef>
                <a:spcPct val="20000"/>
              </a:spcBef>
            </a:pPr>
            <a:r>
              <a:rPr lang="en-AU" altLang="en-US" sz="2800" dirty="0"/>
              <a:t>The body text / font size should be 28 points. Arial, Helvetica or other sans-serif fonts are good. </a:t>
            </a:r>
          </a:p>
          <a:p>
            <a:pPr>
              <a:spcBef>
                <a:spcPct val="40000"/>
              </a:spcBef>
            </a:pPr>
            <a:r>
              <a:rPr lang="en-AU" altLang="en-US" sz="2800" dirty="0"/>
              <a:t>Keep body text left-aligned, do </a:t>
            </a:r>
            <a:r>
              <a:rPr lang="en-AU" altLang="en-US" sz="2800" b="1" dirty="0"/>
              <a:t>not</a:t>
            </a:r>
            <a:r>
              <a:rPr lang="en-AU" altLang="en-US" sz="2800" dirty="0"/>
              <a:t> justify text.</a:t>
            </a:r>
          </a:p>
          <a:p>
            <a:pPr>
              <a:spcBef>
                <a:spcPct val="40000"/>
              </a:spcBef>
            </a:pPr>
            <a:r>
              <a:rPr lang="en-AU" altLang="en-US" sz="2800" dirty="0"/>
              <a:t>Tips for making a good poster:</a:t>
            </a:r>
          </a:p>
          <a:p>
            <a:pPr>
              <a:spcBef>
                <a:spcPct val="40000"/>
              </a:spcBef>
              <a:buFontTx/>
              <a:buChar char="•"/>
            </a:pPr>
            <a:r>
              <a:rPr lang="en-AU" altLang="en-US" sz="2800" dirty="0"/>
              <a:t> Write your text on paper first.</a:t>
            </a:r>
          </a:p>
          <a:p>
            <a:pPr>
              <a:spcBef>
                <a:spcPct val="40000"/>
              </a:spcBef>
              <a:buFontTx/>
              <a:buChar char="•"/>
            </a:pPr>
            <a:r>
              <a:rPr lang="en-AU" altLang="en-US" sz="2800" dirty="0"/>
              <a:t> Try a rough layout on paper </a:t>
            </a:r>
          </a:p>
          <a:p>
            <a:pPr>
              <a:spcBef>
                <a:spcPct val="40000"/>
              </a:spcBef>
              <a:buFontTx/>
              <a:buChar char="•"/>
            </a:pPr>
            <a:r>
              <a:rPr lang="en-AU" altLang="en-US" sz="2800" dirty="0"/>
              <a:t> Don’t use dark backgrounds</a:t>
            </a:r>
          </a:p>
          <a:p>
            <a:pPr>
              <a:spcBef>
                <a:spcPct val="40000"/>
              </a:spcBef>
              <a:buFontTx/>
              <a:buChar char="•"/>
            </a:pPr>
            <a:r>
              <a:rPr lang="en-AU" altLang="en-US" sz="2800" dirty="0"/>
              <a:t> Use </a:t>
            </a:r>
            <a:r>
              <a:rPr lang="en-AU" altLang="en-US" sz="2800" b="1" dirty="0"/>
              <a:t>bold</a:t>
            </a:r>
            <a:r>
              <a:rPr lang="en-AU" altLang="en-US" sz="2800" dirty="0"/>
              <a:t>, not </a:t>
            </a:r>
            <a:r>
              <a:rPr lang="en-AU" altLang="en-US" sz="2800" u="sng" dirty="0"/>
              <a:t>underline</a:t>
            </a:r>
            <a:r>
              <a:rPr lang="en-AU" altLang="en-US" sz="2800" dirty="0"/>
              <a:t> or </a:t>
            </a:r>
            <a:r>
              <a:rPr lang="en-AU" altLang="en-US" sz="2800" i="1" dirty="0"/>
              <a:t>italics</a:t>
            </a:r>
            <a:r>
              <a:rPr lang="en-AU" altLang="en-US" sz="2800" dirty="0"/>
              <a:t> to emphasize a point</a:t>
            </a:r>
          </a:p>
          <a:p>
            <a:pPr>
              <a:spcBef>
                <a:spcPct val="40000"/>
              </a:spcBef>
              <a:buFontTx/>
              <a:buChar char="•"/>
            </a:pPr>
            <a:r>
              <a:rPr lang="en-AU" altLang="en-US" sz="2800" dirty="0"/>
              <a:t> Don’t write too much.  Include only key points.  </a:t>
            </a:r>
          </a:p>
          <a:p>
            <a:pPr>
              <a:spcBef>
                <a:spcPct val="40000"/>
              </a:spcBef>
              <a:buFontTx/>
              <a:buChar char="•"/>
            </a:pPr>
            <a:r>
              <a:rPr lang="en-AU" altLang="en-US" sz="2800" dirty="0"/>
              <a:t> Key sentences short</a:t>
            </a:r>
          </a:p>
          <a:p>
            <a:pPr>
              <a:spcBef>
                <a:spcPct val="40000"/>
              </a:spcBef>
              <a:buFontTx/>
              <a:buChar char="•"/>
            </a:pPr>
            <a:r>
              <a:rPr lang="en-AU" altLang="en-US" sz="2800" dirty="0"/>
              <a:t> Use bullet points</a:t>
            </a:r>
          </a:p>
          <a:p>
            <a:pPr>
              <a:spcBef>
                <a:spcPct val="40000"/>
              </a:spcBef>
              <a:buFontTx/>
              <a:buChar char="•"/>
            </a:pPr>
            <a:r>
              <a:rPr lang="en-AU" altLang="en-US" sz="2800" dirty="0"/>
              <a:t> Use illustrations or pictures or colour graphs</a:t>
            </a:r>
          </a:p>
          <a:p>
            <a:pPr>
              <a:spcBef>
                <a:spcPct val="40000"/>
              </a:spcBef>
              <a:buFontTx/>
              <a:buChar char="•"/>
            </a:pPr>
            <a:r>
              <a:rPr lang="en-AU" altLang="en-US" sz="2800" dirty="0"/>
              <a:t> Spell check.  </a:t>
            </a:r>
          </a:p>
          <a:p>
            <a:pPr>
              <a:spcBef>
                <a:spcPct val="40000"/>
              </a:spcBef>
              <a:buFontTx/>
              <a:buChar char="•"/>
            </a:pPr>
            <a:r>
              <a:rPr lang="en-AU" altLang="en-US" sz="2800" dirty="0"/>
              <a:t> Have someone proof-read.</a:t>
            </a:r>
          </a:p>
          <a:p>
            <a:pPr>
              <a:spcBef>
                <a:spcPct val="40000"/>
              </a:spcBef>
            </a:pPr>
            <a:endParaRPr lang="en-AU" altLang="en-US" sz="2800" dirty="0"/>
          </a:p>
        </p:txBody>
      </p:sp>
      <p:sp>
        <p:nvSpPr>
          <p:cNvPr id="14" name="Text Box 19"/>
          <p:cNvSpPr txBox="1">
            <a:spLocks noChangeArrowheads="1"/>
          </p:cNvSpPr>
          <p:nvPr/>
        </p:nvSpPr>
        <p:spPr bwMode="auto">
          <a:xfrm>
            <a:off x="7740046" y="22541191"/>
            <a:ext cx="64103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Graphs with a title, legends and labels on the axes can be helpful.  Make sure to cite the original source of the graph [1].</a:t>
            </a:r>
          </a:p>
        </p:txBody>
      </p:sp>
      <p:pic>
        <p:nvPicPr>
          <p:cNvPr id="15" name="Picture 138" descr="screenshot_0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425846" y="18578791"/>
            <a:ext cx="4953000" cy="411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 Box 16"/>
          <p:cNvSpPr txBox="1">
            <a:spLocks noChangeArrowheads="1"/>
          </p:cNvSpPr>
          <p:nvPr/>
        </p:nvSpPr>
        <p:spPr bwMode="auto">
          <a:xfrm>
            <a:off x="7732149" y="13152629"/>
            <a:ext cx="5638800" cy="148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a:latin typeface="Times New Roman" charset="0"/>
              </a:rPr>
              <a:t>Captions can also go below the image.  Make sure to use a large resolution photo.  Web photos / Internet photos are usually really bad looking on a poster. Photo reproduced from [2].</a:t>
            </a:r>
          </a:p>
        </p:txBody>
      </p:sp>
      <p:sp>
        <p:nvSpPr>
          <p:cNvPr id="17" name="Text Box 21"/>
          <p:cNvSpPr txBox="1">
            <a:spLocks noChangeArrowheads="1"/>
          </p:cNvSpPr>
          <p:nvPr/>
        </p:nvSpPr>
        <p:spPr bwMode="auto">
          <a:xfrm>
            <a:off x="10627749" y="6218429"/>
            <a:ext cx="2825750" cy="361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Write your Captions in Times or Times New Roman.  You can align the caption on the side like this.  Always make sure to reference your source if it is not your own.  For instance: (Photo courtesy of James Smith) or with a reference [1]. </a:t>
            </a:r>
          </a:p>
        </p:txBody>
      </p:sp>
      <p:sp>
        <p:nvSpPr>
          <p:cNvPr id="18" name="Text Box 27"/>
          <p:cNvSpPr txBox="1">
            <a:spLocks noChangeArrowheads="1"/>
          </p:cNvSpPr>
          <p:nvPr/>
        </p:nvSpPr>
        <p:spPr bwMode="auto">
          <a:xfrm>
            <a:off x="10935181" y="14988182"/>
            <a:ext cx="2613025"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Always make sure to reference the source of your photos or illustrations, unless you made them yourself.  Then you don’t need to cite an additional source.  Isn’t this a beautiful picture?</a:t>
            </a:r>
          </a:p>
        </p:txBody>
      </p:sp>
      <p:pic>
        <p:nvPicPr>
          <p:cNvPr id="19" name="Picture 134" descr="00250018"/>
          <p:cNvPicPr>
            <a:picLocks noChangeArrowheads="1"/>
          </p:cNvPicPr>
          <p:nvPr/>
        </p:nvPicPr>
        <p:blipFill>
          <a:blip r:embed="rId8">
            <a:extLst>
              <a:ext uri="{28A0092B-C50C-407E-A947-70E740481C1C}">
                <a14:useLocalDpi xmlns:a14="http://schemas.microsoft.com/office/drawing/2010/main" val="0"/>
              </a:ext>
            </a:extLst>
          </a:blip>
          <a:srcRect b="2037"/>
          <a:stretch>
            <a:fillRect/>
          </a:stretch>
        </p:blipFill>
        <p:spPr bwMode="auto">
          <a:xfrm rot="5400000">
            <a:off x="7469418" y="6557360"/>
            <a:ext cx="3336925" cy="281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36" descr="IMG_4255"/>
          <p:cNvPicPr>
            <a:picLocks noChangeAspect="1" noChangeArrowheads="1"/>
          </p:cNvPicPr>
          <p:nvPr/>
        </p:nvPicPr>
        <p:blipFill>
          <a:blip r:embed="rId9">
            <a:extLst>
              <a:ext uri="{28A0092B-C50C-407E-A947-70E740481C1C}">
                <a14:useLocalDpi xmlns:a14="http://schemas.microsoft.com/office/drawing/2010/main" val="0"/>
              </a:ext>
            </a:extLst>
          </a:blip>
          <a:srcRect t="20334" b="42812"/>
          <a:stretch>
            <a:fillRect/>
          </a:stretch>
        </p:blipFill>
        <p:spPr bwMode="auto">
          <a:xfrm>
            <a:off x="7732149" y="10028429"/>
            <a:ext cx="5638800"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137" descr="IMG_054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734781" y="14988182"/>
            <a:ext cx="3124200" cy="325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Text Box 10"/>
          <p:cNvSpPr txBox="1">
            <a:spLocks noChangeArrowheads="1"/>
          </p:cNvSpPr>
          <p:nvPr/>
        </p:nvSpPr>
        <p:spPr bwMode="auto">
          <a:xfrm>
            <a:off x="14711488" y="18356493"/>
            <a:ext cx="6415088" cy="6505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AU" altLang="en-US" sz="2800" dirty="0"/>
              <a:t>Always list the people who helped you on this project.  However, you normally don’t list your professor’s name here. </a:t>
            </a:r>
          </a:p>
          <a:p>
            <a:pPr>
              <a:spcBef>
                <a:spcPct val="50000"/>
              </a:spcBef>
            </a:pPr>
            <a:r>
              <a:rPr lang="en-US" altLang="en-US" sz="2800" dirty="0"/>
              <a:t>Make sure to check out these sources of information on posters:</a:t>
            </a:r>
          </a:p>
          <a:p>
            <a:pPr>
              <a:spcBef>
                <a:spcPct val="50000"/>
              </a:spcBef>
            </a:pPr>
            <a:r>
              <a:rPr lang="en-US" altLang="en-US" dirty="0">
                <a:hlinkClick r:id="rId11"/>
              </a:rPr>
              <a:t>http://www.swarthmore.edu/NatSci/cpurrin1/posteradvice.htm</a:t>
            </a:r>
            <a:endParaRPr lang="en-US" altLang="en-US" dirty="0"/>
          </a:p>
          <a:p>
            <a:pPr>
              <a:spcBef>
                <a:spcPct val="50000"/>
              </a:spcBef>
            </a:pPr>
            <a:r>
              <a:rPr lang="en-US" altLang="en-US" dirty="0">
                <a:hlinkClick r:id="rId12"/>
              </a:rPr>
              <a:t>http://www.ee.ryerson.ca/~jasmith/courses/bme100/docs/UZH_poster_guideline.pdf</a:t>
            </a:r>
            <a:endParaRPr lang="en-US" altLang="en-US" dirty="0"/>
          </a:p>
          <a:p>
            <a:pPr>
              <a:spcBef>
                <a:spcPct val="50000"/>
              </a:spcBef>
            </a:pPr>
            <a:endParaRPr lang="en-US" altLang="en-US" dirty="0"/>
          </a:p>
        </p:txBody>
      </p:sp>
      <p:sp>
        <p:nvSpPr>
          <p:cNvPr id="23" name="Text Box 11"/>
          <p:cNvSpPr txBox="1">
            <a:spLocks noChangeArrowheads="1"/>
          </p:cNvSpPr>
          <p:nvPr/>
        </p:nvSpPr>
        <p:spPr bwMode="auto">
          <a:xfrm>
            <a:off x="14704210" y="23986716"/>
            <a:ext cx="6415087" cy="34431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1800" dirty="0" err="1">
                <a:ea typeface="Arial" charset="0"/>
                <a:cs typeface="Arial" charset="0"/>
              </a:rPr>
              <a:t>Zhoou</a:t>
            </a:r>
            <a:r>
              <a:rPr lang="en-AU" altLang="en-US" sz="1800" dirty="0">
                <a:ea typeface="Arial" charset="0"/>
                <a:cs typeface="Arial" charset="0"/>
              </a:rPr>
              <a:t>, “Big Elephants Step on Computers,” IEEE Transactions on Funny Circuits and Systems, vol. 40, pp. 44-50, 2009.</a:t>
            </a:r>
          </a:p>
          <a:p>
            <a:pPr marL="0" indent="0">
              <a:spcBef>
                <a:spcPct val="50000"/>
              </a:spcBef>
            </a:pPr>
            <a:r>
              <a:rPr lang="en-AU" altLang="en-US" sz="1800" dirty="0">
                <a:ea typeface="Arial" charset="0"/>
                <a:cs typeface="Arial" charset="0"/>
              </a:rPr>
              <a:t>Doe, “Cool Electronic Gadgets,” IEEE Transactions on Funny Circuits and Systems, vol. 37, pp. 447–451, 1990.</a:t>
            </a:r>
          </a:p>
          <a:p>
            <a:pPr marL="0" indent="0">
              <a:spcBef>
                <a:spcPct val="50000"/>
              </a:spcBef>
            </a:pPr>
            <a:r>
              <a:rPr lang="en-AU" altLang="en-US" sz="1800" dirty="0" err="1">
                <a:ea typeface="Arial" charset="0"/>
                <a:cs typeface="Arial" charset="0"/>
              </a:rPr>
              <a:t>Bioperson</a:t>
            </a:r>
            <a:r>
              <a:rPr lang="en-AU" altLang="en-US" sz="1800" dirty="0">
                <a:ea typeface="Arial" charset="0"/>
                <a:cs typeface="Arial" charset="0"/>
              </a:rPr>
              <a:t>, “Reliable Posters,” (2000) Proceedings of the IEEE International Symposium on Things, pp. 417–420</a:t>
            </a:r>
            <a:endParaRPr lang="en-US" altLang="en-US" sz="1800" dirty="0">
              <a:ea typeface="Arial" charset="0"/>
              <a:cs typeface="Arial" charset="0"/>
            </a:endParaRPr>
          </a:p>
        </p:txBody>
      </p:sp>
      <p:sp>
        <p:nvSpPr>
          <p:cNvPr id="24" name="Text Box 22"/>
          <p:cNvSpPr txBox="1">
            <a:spLocks noChangeArrowheads="1"/>
          </p:cNvSpPr>
          <p:nvPr/>
        </p:nvSpPr>
        <p:spPr bwMode="auto">
          <a:xfrm>
            <a:off x="14711488" y="5643754"/>
            <a:ext cx="6415087" cy="351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You can create graphs directly in Microsoft Excel or </a:t>
            </a:r>
            <a:r>
              <a:rPr lang="en-AU" altLang="en-US" sz="2800" dirty="0" err="1"/>
              <a:t>Powerpoint</a:t>
            </a:r>
            <a:r>
              <a:rPr lang="en-AU" altLang="en-US" sz="2800" dirty="0"/>
              <a:t> and import them here. You can also make a graph in a different program and save as JPG or TIFF and then import using Insert-&gt;Picture-&gt;From File. </a:t>
            </a:r>
          </a:p>
        </p:txBody>
      </p:sp>
      <p:sp>
        <p:nvSpPr>
          <p:cNvPr id="25" name="Text Box 25"/>
          <p:cNvSpPr txBox="1">
            <a:spLocks noChangeArrowheads="1"/>
          </p:cNvSpPr>
          <p:nvPr/>
        </p:nvSpPr>
        <p:spPr bwMode="auto">
          <a:xfrm>
            <a:off x="14728156" y="8886402"/>
            <a:ext cx="64103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a:latin typeface="Times New Roman" charset="0"/>
              </a:rPr>
              <a:t>Tables should also have captions.  </a:t>
            </a:r>
            <a:r>
              <a:rPr lang="en-AU" altLang="en-US" sz="2000" i="1" dirty="0">
                <a:latin typeface="Times New Roman" charset="0"/>
              </a:rPr>
              <a:t>However they have their captions </a:t>
            </a:r>
            <a:r>
              <a:rPr lang="en-AU" altLang="en-US" sz="2000" b="1" i="1" dirty="0">
                <a:latin typeface="Times New Roman" charset="0"/>
              </a:rPr>
              <a:t>above</a:t>
            </a:r>
            <a:r>
              <a:rPr lang="en-AU" altLang="en-US" sz="2000" i="1" dirty="0">
                <a:latin typeface="Times New Roman" charset="0"/>
              </a:rPr>
              <a:t> the table, not under it!  Again make sure to cite your source [3].</a:t>
            </a:r>
          </a:p>
        </p:txBody>
      </p:sp>
      <p:sp>
        <p:nvSpPr>
          <p:cNvPr id="26" name="Text Box 28"/>
          <p:cNvSpPr txBox="1">
            <a:spLocks noChangeArrowheads="1"/>
          </p:cNvSpPr>
          <p:nvPr/>
        </p:nvSpPr>
        <p:spPr bwMode="auto">
          <a:xfrm>
            <a:off x="14711488" y="13810527"/>
            <a:ext cx="6410325" cy="4628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Note that it takes a long time to get these posters printed.  Factor in a week before the deadline!</a:t>
            </a:r>
          </a:p>
          <a:p>
            <a:pPr>
              <a:spcBef>
                <a:spcPct val="50000"/>
              </a:spcBef>
            </a:pPr>
            <a:r>
              <a:rPr lang="en-AU" altLang="en-US" sz="2800" b="1" dirty="0">
                <a:solidFill>
                  <a:srgbClr val="FF0000"/>
                </a:solidFill>
              </a:rPr>
              <a:t>Make sure to print this poster out on a draft sheet of paper and discuss it with your supervisor before going to the print shop to have it done properly.  Make sure the colours look right on paper. </a:t>
            </a:r>
          </a:p>
        </p:txBody>
      </p:sp>
      <p:graphicFrame>
        <p:nvGraphicFramePr>
          <p:cNvPr id="27" name="Group 139"/>
          <p:cNvGraphicFramePr>
            <a:graphicFrameLocks noGrp="1"/>
          </p:cNvGraphicFramePr>
          <p:nvPr>
            <p:extLst>
              <p:ext uri="{D42A27DB-BD31-4B8C-83A1-F6EECF244321}">
                <p14:modId xmlns:p14="http://schemas.microsoft.com/office/powerpoint/2010/main" val="1692205479"/>
              </p:ext>
            </p:extLst>
          </p:nvPr>
        </p:nvGraphicFramePr>
        <p:xfrm>
          <a:off x="15018668" y="10258002"/>
          <a:ext cx="5867400" cy="3108960"/>
        </p:xfrm>
        <a:graphic>
          <a:graphicData uri="http://schemas.openxmlformats.org/drawingml/2006/table">
            <a:tbl>
              <a:tblPr/>
              <a:tblGrid>
                <a:gridCol w="1954213">
                  <a:extLst>
                    <a:ext uri="{9D8B030D-6E8A-4147-A177-3AD203B41FA5}">
                      <a16:colId xmlns:a16="http://schemas.microsoft.com/office/drawing/2014/main" val="20000"/>
                    </a:ext>
                  </a:extLst>
                </a:gridCol>
                <a:gridCol w="1958975">
                  <a:extLst>
                    <a:ext uri="{9D8B030D-6E8A-4147-A177-3AD203B41FA5}">
                      <a16:colId xmlns:a16="http://schemas.microsoft.com/office/drawing/2014/main" val="20001"/>
                    </a:ext>
                  </a:extLst>
                </a:gridCol>
                <a:gridCol w="1954212">
                  <a:extLst>
                    <a:ext uri="{9D8B030D-6E8A-4147-A177-3AD203B41FA5}">
                      <a16:colId xmlns:a16="http://schemas.microsoft.com/office/drawing/2014/main" val="20002"/>
                    </a:ext>
                  </a:extLst>
                </a:gridCol>
              </a:tblGrid>
              <a:tr h="431800">
                <a:tc gridSpan="3">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ea typeface="ＭＳ Ｐゴシック" charset="-128"/>
                        </a:rPr>
                        <a:t>TABLE 1: </a:t>
                      </a:r>
                      <a:r>
                        <a:rPr kumimoji="0" lang="en-US" altLang="en-US" sz="2800" b="0" i="0" u="none" strike="noStrike" cap="none" normalizeH="0" baseline="0">
                          <a:ln>
                            <a:noFill/>
                          </a:ln>
                          <a:solidFill>
                            <a:schemeClr val="tx1"/>
                          </a:solidFill>
                          <a:effectLst/>
                          <a:latin typeface="Arial" charset="0"/>
                          <a:ea typeface="ＭＳ Ｐゴシック" charset="-128"/>
                        </a:rPr>
                        <a:t>Usage of Things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Format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Thing 1A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Thing 2B</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extLst>
                  <a:ext uri="{0D108BD9-81ED-4DB2-BD59-A6C34878D82A}">
                    <a16:rowId xmlns:a16="http://schemas.microsoft.com/office/drawing/2014/main" val="10001"/>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Small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2"/>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3"/>
                  </a:ext>
                </a:extLst>
              </a:tr>
              <a:tr h="431800">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Extra 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44%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4"/>
                  </a:ext>
                </a:extLst>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Large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5"/>
                  </a:ext>
                </a:extLst>
              </a:tr>
            </a:tbl>
          </a:graphicData>
        </a:graphic>
      </p:graphicFrame>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746654" y="29167427"/>
            <a:ext cx="1967734" cy="983867"/>
          </a:xfrm>
          <a:prstGeom prst="rect">
            <a:avLst/>
          </a:prstGeom>
          <a:noFill/>
          <a:extLst>
            <a:ext uri="{909E8E84-426E-40dd-AFC4-6F175D3DCCD1}">
              <a14:hiddenFill xmlns="" xmlns:a14="http://schemas.microsoft.com/office/drawing/2010/main">
                <a:solidFill>
                  <a:srgbClr val="FFFFFF"/>
                </a:solidFill>
              </a14:hiddenFill>
            </a:ext>
          </a:extLst>
        </p:spPr>
      </p:pic>
      <p:pic>
        <p:nvPicPr>
          <p:cNvPr id="42" name="Picture 6"/>
          <p:cNvPicPr>
            <a:picLocks noChangeAspect="1" noChangeArrowheads="1"/>
          </p:cNvPicPr>
          <p:nvPr/>
        </p:nvPicPr>
        <p:blipFill rotWithShape="1">
          <a:blip r:embed="rId14" cstate="print">
            <a:extLst>
              <a:ext uri="{28A0092B-C50C-407E-A947-70E740481C1C}">
                <a14:useLocalDpi xmlns:a14="http://schemas.microsoft.com/office/drawing/2010/main" val="0"/>
              </a:ext>
            </a:extLst>
          </a:blip>
          <a:srcRect t="7639" b="17427"/>
          <a:stretch/>
        </p:blipFill>
        <p:spPr bwMode="auto">
          <a:xfrm>
            <a:off x="222301" y="28953448"/>
            <a:ext cx="2363590" cy="117787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43" name="Picture 9" descr="http://www.oceaneering.com/wp-content/uploads/2011/12/OII-blue.png"/>
          <p:cNvPicPr>
            <a:picLocks noChangeAspect="1" noChangeArrowheads="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3353316" y="29118619"/>
            <a:ext cx="2853619" cy="832170"/>
          </a:xfrm>
          <a:prstGeom prst="rect">
            <a:avLst/>
          </a:prstGeom>
          <a:noFill/>
          <a:extLst>
            <a:ext uri="{909E8E84-426E-40dd-AFC4-6F175D3DCCD1}">
              <a14:hiddenFill xmlns=""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pic>
        <p:nvPicPr>
          <p:cNvPr id="10" name="Picture 9"/>
          <p:cNvPicPr>
            <a:picLocks noChangeAspect="1"/>
          </p:cNvPicPr>
          <p:nvPr/>
        </p:nvPicPr>
        <p:blipFill rotWithShape="1">
          <a:blip r:embed="rId16"/>
          <a:srcRect l="1082" t="3873" r="2227" b="3035"/>
          <a:stretch/>
        </p:blipFill>
        <p:spPr>
          <a:xfrm>
            <a:off x="7962899" y="24105282"/>
            <a:ext cx="5875021" cy="3398520"/>
          </a:xfrm>
          <a:prstGeom prst="rect">
            <a:avLst/>
          </a:prstGeom>
        </p:spPr>
      </p:pic>
      <p:sp>
        <p:nvSpPr>
          <p:cNvPr id="45" name="Text Box 19"/>
          <p:cNvSpPr txBox="1">
            <a:spLocks noChangeArrowheads="1"/>
          </p:cNvSpPr>
          <p:nvPr/>
        </p:nvSpPr>
        <p:spPr bwMode="auto">
          <a:xfrm>
            <a:off x="7740046" y="2747662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err="1">
                <a:latin typeface="Times New Roman" charset="0"/>
              </a:rPr>
              <a:t>Creilly</a:t>
            </a:r>
            <a:r>
              <a:rPr lang="en-GB" altLang="en-US" sz="2000" i="1" dirty="0">
                <a:latin typeface="Times New Roman" charset="0"/>
              </a:rPr>
              <a:t>, A.J (2007) ‘Population Data', SPEW Transactions 2008, Blackwell, London, p68-p77.</a:t>
            </a:r>
            <a:endParaRPr lang="en-AU" altLang="en-US" sz="2000" i="1" dirty="0">
              <a:latin typeface="Times New Roman" charset="0"/>
            </a:endParaRPr>
          </a:p>
        </p:txBody>
      </p:sp>
      <p:sp>
        <p:nvSpPr>
          <p:cNvPr id="13" name="TextBox 12"/>
          <p:cNvSpPr txBox="1"/>
          <p:nvPr/>
        </p:nvSpPr>
        <p:spPr>
          <a:xfrm>
            <a:off x="348597" y="29076489"/>
            <a:ext cx="12108601" cy="931794"/>
          </a:xfrm>
          <a:prstGeom prst="rect">
            <a:avLst/>
          </a:prstGeom>
          <a:solidFill>
            <a:schemeClr val="bg1">
              <a:alpha val="60000"/>
            </a:schemeClr>
          </a:solidFill>
        </p:spPr>
        <p:txBody>
          <a:bodyPr wrap="square" rtlCol="0">
            <a:spAutoFit/>
          </a:bodyPr>
          <a:lstStyle/>
          <a:p>
            <a:r>
              <a:rPr lang="en-GB" b="1" dirty="0">
                <a:solidFill>
                  <a:srgbClr val="FF0000"/>
                </a:solidFill>
              </a:rPr>
              <a:t>Include any logos as appropriate</a:t>
            </a:r>
          </a:p>
        </p:txBody>
      </p:sp>
      <p:pic>
        <p:nvPicPr>
          <p:cNvPr id="2050" name="Picture 2" descr="Blank Face Png Photo - Self Portrait Coloring Pages , Free Transparent  Clipart - ClipartKey">
            <a:extLst>
              <a:ext uri="{FF2B5EF4-FFF2-40B4-BE49-F238E27FC236}">
                <a16:creationId xmlns:a16="http://schemas.microsoft.com/office/drawing/2014/main" id="{3B8E54AC-DEF5-4F19-AEFC-E5319CBC8075}"/>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79999" y="2302721"/>
            <a:ext cx="2876550" cy="304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99627" y="2472059"/>
            <a:ext cx="2237294" cy="2554545"/>
          </a:xfrm>
          <a:prstGeom prst="rect">
            <a:avLst/>
          </a:prstGeom>
          <a:noFill/>
        </p:spPr>
        <p:txBody>
          <a:bodyPr wrap="square" rtlCol="0">
            <a:spAutoFit/>
          </a:bodyPr>
          <a:lstStyle/>
          <a:p>
            <a:pPr algn="ctr"/>
            <a:r>
              <a:rPr lang="en-US" sz="8000" b="1" dirty="0">
                <a:solidFill>
                  <a:srgbClr val="FF0000"/>
                </a:solidFill>
              </a:rPr>
              <a:t>Your Pic</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168</TotalTime>
  <Words>759</Words>
  <Application>Microsoft Office PowerPoint</Application>
  <PresentationFormat>Custom</PresentationFormat>
  <Paragraphs>66</Paragraphs>
  <Slides>1</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vt:i4>
      </vt:variant>
    </vt:vector>
  </HeadingPairs>
  <TitlesOfParts>
    <vt:vector size="9" baseType="lpstr">
      <vt:lpstr>Arial</vt:lpstr>
      <vt:lpstr>Calibri</vt:lpstr>
      <vt:lpstr>Calibri Light</vt:lpstr>
      <vt:lpstr>Eras Bold ITC</vt:lpstr>
      <vt:lpstr>Georgia</vt:lpstr>
      <vt:lpstr>Times New Roman</vt:lpstr>
      <vt:lpstr>Office Theme</vt:lpstr>
      <vt:lpstr>Equation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Andrew John Alexander Noble</cp:lastModifiedBy>
  <cp:revision>20</cp:revision>
  <dcterms:created xsi:type="dcterms:W3CDTF">2016-02-25T08:27:32Z</dcterms:created>
  <dcterms:modified xsi:type="dcterms:W3CDTF">2020-09-25T11:23:26Z</dcterms:modified>
</cp:coreProperties>
</file>