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8" r:id="rId5"/>
  </p:sldMasterIdLst>
  <p:notesMasterIdLst>
    <p:notesMasterId r:id="rId48"/>
  </p:notesMasterIdLst>
  <p:handoutMasterIdLst>
    <p:handoutMasterId r:id="rId49"/>
  </p:handoutMasterIdLst>
  <p:sldIdLst>
    <p:sldId id="400" r:id="rId6"/>
    <p:sldId id="401" r:id="rId7"/>
    <p:sldId id="402" r:id="rId8"/>
    <p:sldId id="403" r:id="rId9"/>
    <p:sldId id="418" r:id="rId10"/>
    <p:sldId id="261" r:id="rId11"/>
    <p:sldId id="262" r:id="rId12"/>
    <p:sldId id="416" r:id="rId13"/>
    <p:sldId id="405" r:id="rId14"/>
    <p:sldId id="406" r:id="rId15"/>
    <p:sldId id="268" r:id="rId16"/>
    <p:sldId id="269" r:id="rId17"/>
    <p:sldId id="270" r:id="rId18"/>
    <p:sldId id="415" r:id="rId19"/>
    <p:sldId id="407" r:id="rId20"/>
    <p:sldId id="408" r:id="rId21"/>
    <p:sldId id="274" r:id="rId22"/>
    <p:sldId id="300" r:id="rId23"/>
    <p:sldId id="275" r:id="rId24"/>
    <p:sldId id="276" r:id="rId25"/>
    <p:sldId id="277" r:id="rId26"/>
    <p:sldId id="278" r:id="rId27"/>
    <p:sldId id="409" r:id="rId28"/>
    <p:sldId id="410" r:id="rId29"/>
    <p:sldId id="417" r:id="rId30"/>
    <p:sldId id="412" r:id="rId31"/>
    <p:sldId id="283" r:id="rId32"/>
    <p:sldId id="284" r:id="rId33"/>
    <p:sldId id="285" r:id="rId34"/>
    <p:sldId id="413" r:id="rId35"/>
    <p:sldId id="287" r:id="rId36"/>
    <p:sldId id="288" r:id="rId37"/>
    <p:sldId id="289" r:id="rId38"/>
    <p:sldId id="290" r:id="rId39"/>
    <p:sldId id="291" r:id="rId40"/>
    <p:sldId id="414" r:id="rId41"/>
    <p:sldId id="293" r:id="rId42"/>
    <p:sldId id="294" r:id="rId43"/>
    <p:sldId id="295" r:id="rId44"/>
    <p:sldId id="296" r:id="rId45"/>
    <p:sldId id="298" r:id="rId46"/>
    <p:sldId id="299"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748" autoAdjust="0"/>
  </p:normalViewPr>
  <p:slideViewPr>
    <p:cSldViewPr snapToGrid="0" showGuides="1">
      <p:cViewPr varScale="1">
        <p:scale>
          <a:sx n="77" d="100"/>
          <a:sy n="77" d="100"/>
        </p:scale>
        <p:origin x="450" y="54"/>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02/12/2025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02/12/2025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7DF0C19C-32C3-E8B3-9212-125B707C7C4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D41D8C4F-A40C-9209-6EA0-522A8EF6A7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8FDBEB42-F375-D090-7D41-69C8A112FE1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EBCAED61-7093-4BEC-A7B0-3499813A38A8}" type="slidenum">
              <a:rPr lang="en-GB" altLang="en-US" smtClean="0">
                <a:latin typeface="Arial" panose="020B0604020202020204" pitchFamily="34" charset="0"/>
              </a:rPr>
              <a:pPr eaLnBrk="1" hangingPunct="1">
                <a:spcBef>
                  <a:spcPct val="0"/>
                </a:spcBef>
              </a:pPr>
              <a:t>11</a:t>
            </a:fld>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4A9FF83E-2713-4ED9-AB7B-6B3F9497602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7276460A-10E2-83FB-377F-6FF7A4C3C4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97BD573C-D126-D060-FAA8-173F9CFB9FA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CCBB2F6A-B36E-4F4C-8607-7DA2B7EB91A8}" type="slidenum">
              <a:rPr lang="en-GB" altLang="en-US" smtClean="0">
                <a:latin typeface="Arial" panose="020B0604020202020204" pitchFamily="34" charset="0"/>
              </a:rPr>
              <a:pPr eaLnBrk="1" hangingPunct="1">
                <a:spcBef>
                  <a:spcPct val="0"/>
                </a:spcBef>
              </a:pPr>
              <a:t>12</a:t>
            </a:fld>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6C75DCFB-F1E1-0646-67F2-7A45F8B6F8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86C6A740-D411-624E-41DB-D3B1B3131E7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EE871885-27A2-ED8E-8F86-E737E65954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A754D64C-22B5-463E-ABBB-D0F921CF33A4}" type="slidenum">
              <a:rPr lang="en-GB" altLang="en-US" smtClean="0">
                <a:latin typeface="Arial" panose="020B0604020202020204" pitchFamily="34" charset="0"/>
              </a:rPr>
              <a:pPr eaLnBrk="1" hangingPunct="1">
                <a:spcBef>
                  <a:spcPct val="0"/>
                </a:spcBef>
              </a:pPr>
              <a:t>13</a:t>
            </a:fld>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4134E627-FD7C-A58A-BD69-1F41D571037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AB1E22BA-228B-FEE0-A8B9-37E43680ED6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6EB3EF43-DF73-566A-3756-3AD69229A63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34AD0610-A6F4-43DA-A7BF-1495F240ADCF}" type="slidenum">
              <a:rPr lang="en-GB" altLang="en-US" smtClean="0">
                <a:latin typeface="Arial" panose="020B0604020202020204" pitchFamily="34" charset="0"/>
              </a:rPr>
              <a:pPr eaLnBrk="1" hangingPunct="1">
                <a:spcBef>
                  <a:spcPct val="0"/>
                </a:spcBef>
              </a:pPr>
              <a:t>15</a:t>
            </a:fld>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E61AC120-AFC6-8F7E-35A5-1A49B28E7C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3B53B470-1E0D-D152-D881-FCECD5CD4EC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26628" name="Slide Number Placeholder 3">
            <a:extLst>
              <a:ext uri="{FF2B5EF4-FFF2-40B4-BE49-F238E27FC236}">
                <a16:creationId xmlns:a16="http://schemas.microsoft.com/office/drawing/2014/main" id="{2CD2BDCB-4302-A0DE-FB1A-DD00DF709E8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DAEF838-FF19-4A36-A47C-4B9A81C84E68}" type="slidenum">
              <a:rPr lang="en-GB" altLang="en-US" smtClean="0">
                <a:latin typeface="Arial" panose="020B0604020202020204" pitchFamily="34" charset="0"/>
              </a:rPr>
              <a:pPr eaLnBrk="1" hangingPunct="1">
                <a:spcBef>
                  <a:spcPct val="0"/>
                </a:spcBef>
              </a:pPr>
              <a:t>16</a:t>
            </a:fld>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C5EB76B-A2CC-1FBF-E701-806BE1DA25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049B0C9C-BBB9-BFAE-796F-52392EFDB7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08B7F644-DFAE-7D81-9075-6F2DDB937BD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78BC309-4730-4523-90E1-5259810E2933}" type="slidenum">
              <a:rPr lang="en-GB" altLang="en-US" smtClean="0">
                <a:latin typeface="Arial" panose="020B0604020202020204" pitchFamily="34" charset="0"/>
              </a:rPr>
              <a:pPr eaLnBrk="1" hangingPunct="1">
                <a:spcBef>
                  <a:spcPct val="0"/>
                </a:spcBef>
              </a:pPr>
              <a:t>17</a:t>
            </a:fld>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49440D52-9C9F-E30D-97FD-FB0FB91738D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4C7C1BC8-CEC5-D635-FBCA-D62E6AA3955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9D6F432B-4DCF-D420-08AC-44938A2A27A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17DFCAE-6182-4EEF-8192-1F4A430D7DEB}" type="slidenum">
              <a:rPr lang="en-GB" altLang="en-US" smtClean="0">
                <a:latin typeface="Arial" panose="020B0604020202020204" pitchFamily="34" charset="0"/>
              </a:rPr>
              <a:pPr eaLnBrk="1" hangingPunct="1">
                <a:spcBef>
                  <a:spcPct val="0"/>
                </a:spcBef>
              </a:pPr>
              <a:t>19</a:t>
            </a:fld>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1BDEB520-A1A3-2F72-EB70-EBC0A927B06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931A938F-1238-05B1-DDCF-AB11A9157F1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3796" name="Slide Number Placeholder 3">
            <a:extLst>
              <a:ext uri="{FF2B5EF4-FFF2-40B4-BE49-F238E27FC236}">
                <a16:creationId xmlns:a16="http://schemas.microsoft.com/office/drawing/2014/main" id="{6DEBB3E3-A211-F849-8968-EEE7B63AEA5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9C2F87EA-579F-4B53-95B5-91FE4EDD56D1}" type="slidenum">
              <a:rPr lang="en-GB" altLang="en-US" smtClean="0">
                <a:latin typeface="Arial" panose="020B0604020202020204" pitchFamily="34" charset="0"/>
              </a:rPr>
              <a:pPr eaLnBrk="1" hangingPunct="1">
                <a:spcBef>
                  <a:spcPct val="0"/>
                </a:spcBef>
              </a:pPr>
              <a:t>20</a:t>
            </a:fld>
            <a:endParaRPr lang="en-GB"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8B299CB0-C608-C9E7-2624-7B892E9855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7A39D7E1-A9CA-EA31-3612-42117C126E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5844" name="Slide Number Placeholder 3">
            <a:extLst>
              <a:ext uri="{FF2B5EF4-FFF2-40B4-BE49-F238E27FC236}">
                <a16:creationId xmlns:a16="http://schemas.microsoft.com/office/drawing/2014/main" id="{0B714A21-C4C5-5536-0C6D-9E7AB1C14D7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85FDFA7-B83E-47CC-820A-30C087EC2D6F}" type="slidenum">
              <a:rPr lang="en-GB" altLang="en-US" smtClean="0">
                <a:latin typeface="Arial" panose="020B0604020202020204" pitchFamily="34" charset="0"/>
              </a:rPr>
              <a:pPr eaLnBrk="1" hangingPunct="1">
                <a:spcBef>
                  <a:spcPct val="0"/>
                </a:spcBef>
              </a:pPr>
              <a:t>21</a:t>
            </a:fld>
            <a:endParaRPr lang="en-GB"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1767C5D8-5298-FBAA-A1D9-DC124292EE7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69BD24B0-FBDD-C179-A5B4-12972A7EB14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7892" name="Slide Number Placeholder 3">
            <a:extLst>
              <a:ext uri="{FF2B5EF4-FFF2-40B4-BE49-F238E27FC236}">
                <a16:creationId xmlns:a16="http://schemas.microsoft.com/office/drawing/2014/main" id="{7AC67FBD-75B3-9CAB-EC15-A73B1711B53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F5B0270E-8B22-4D01-B9B1-40F79F81061D}" type="slidenum">
              <a:rPr lang="en-GB" altLang="en-US" smtClean="0">
                <a:latin typeface="Arial" panose="020B0604020202020204" pitchFamily="34" charset="0"/>
              </a:rPr>
              <a:pPr eaLnBrk="1" hangingPunct="1">
                <a:spcBef>
                  <a:spcPct val="0"/>
                </a:spcBef>
              </a:pPr>
              <a:t>22</a:t>
            </a:fld>
            <a:endParaRPr lang="en-GB"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3C0BF6C2-8E2E-1E96-7290-A0DE9440A7E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1BE41250-9564-4798-9C47-D3EEAB13510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BCDACAAB-9D3A-7895-4C10-9DBEE595CFE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B0A45DB-ED61-451E-9B13-D9AB36A2DA8B}" type="slidenum">
              <a:rPr lang="en-GB" altLang="en-US" smtClean="0">
                <a:latin typeface="Arial" panose="020B0604020202020204" pitchFamily="34" charset="0"/>
              </a:rPr>
              <a:pPr eaLnBrk="1" hangingPunct="1">
                <a:spcBef>
                  <a:spcPct val="0"/>
                </a:spcBef>
              </a:pPr>
              <a:t>23</a:t>
            </a:fld>
            <a:endParaRPr lang="en-GB"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8F4C1FEA-D26B-A685-02B0-7C499EF4C09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Rectangle 3">
            <a:extLst>
              <a:ext uri="{FF2B5EF4-FFF2-40B4-BE49-F238E27FC236}">
                <a16:creationId xmlns:a16="http://schemas.microsoft.com/office/drawing/2014/main" id="{FADD160D-8930-0C31-377A-6AF8174345A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88EC842F-31D5-555F-36F0-06DE54F058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73E9E7C9-1FA1-8C2A-A923-1156D43EB5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46084" name="Slide Number Placeholder 3">
            <a:extLst>
              <a:ext uri="{FF2B5EF4-FFF2-40B4-BE49-F238E27FC236}">
                <a16:creationId xmlns:a16="http://schemas.microsoft.com/office/drawing/2014/main" id="{C531DBAF-2E20-924E-82BA-4C67D62FAE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7E7E75D8-250D-4CF5-A4B4-D3C0A5795979}" type="slidenum">
              <a:rPr lang="en-GB" altLang="en-US" smtClean="0">
                <a:latin typeface="Arial" panose="020B0604020202020204" pitchFamily="34" charset="0"/>
              </a:rPr>
              <a:pPr eaLnBrk="1" hangingPunct="1">
                <a:spcBef>
                  <a:spcPct val="0"/>
                </a:spcBef>
              </a:pPr>
              <a:t>26</a:t>
            </a:fld>
            <a:endParaRPr lang="en-GB"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913B51C9-DCC5-840D-1EA1-A351D4B23D1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Rectangle 3">
            <a:extLst>
              <a:ext uri="{FF2B5EF4-FFF2-40B4-BE49-F238E27FC236}">
                <a16:creationId xmlns:a16="http://schemas.microsoft.com/office/drawing/2014/main" id="{3D02F73C-9969-472E-7358-BB374D97CC9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26664947-7BB7-1BAB-DCC4-A2318CC6D18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Rectangle 3">
            <a:extLst>
              <a:ext uri="{FF2B5EF4-FFF2-40B4-BE49-F238E27FC236}">
                <a16:creationId xmlns:a16="http://schemas.microsoft.com/office/drawing/2014/main" id="{494E13CE-F5F3-0B3B-4308-07CA2C7579C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D01A67DB-FFD5-FAA9-2F3F-6D13983246D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Rectangle 3">
            <a:extLst>
              <a:ext uri="{FF2B5EF4-FFF2-40B4-BE49-F238E27FC236}">
                <a16:creationId xmlns:a16="http://schemas.microsoft.com/office/drawing/2014/main" id="{DD342C09-B56B-535D-B79A-DD3F00F8C0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16196287-5BE8-70E4-372C-ED7D21CEFFF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Rectangle 3">
            <a:extLst>
              <a:ext uri="{FF2B5EF4-FFF2-40B4-BE49-F238E27FC236}">
                <a16:creationId xmlns:a16="http://schemas.microsoft.com/office/drawing/2014/main" id="{62C251BD-0BE9-414F-D779-726D6E4FEA9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C1500E3C-3C07-1F17-7AA9-6DFBD9FD0C8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355AC2A9-AC70-901E-B964-9FF172AE48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57348" name="Slide Number Placeholder 3">
            <a:extLst>
              <a:ext uri="{FF2B5EF4-FFF2-40B4-BE49-F238E27FC236}">
                <a16:creationId xmlns:a16="http://schemas.microsoft.com/office/drawing/2014/main" id="{14613C49-45FB-6788-7F8D-F29F3ECA363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23590748-FDD2-4D73-8D16-A564C015A2BA}" type="slidenum">
              <a:rPr lang="en-GB" altLang="en-US" smtClean="0">
                <a:latin typeface="Arial" panose="020B0604020202020204" pitchFamily="34" charset="0"/>
              </a:rPr>
              <a:pPr eaLnBrk="1" hangingPunct="1">
                <a:spcBef>
                  <a:spcPct val="0"/>
                </a:spcBef>
              </a:pPr>
              <a:t>32</a:t>
            </a:fld>
            <a:endParaRPr lang="en-GB"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D85C94AE-F5FC-936E-9DD5-BF1E06E59D3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FECCF37-8D7B-B083-573A-04574177108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59396" name="Slide Number Placeholder 3">
            <a:extLst>
              <a:ext uri="{FF2B5EF4-FFF2-40B4-BE49-F238E27FC236}">
                <a16:creationId xmlns:a16="http://schemas.microsoft.com/office/drawing/2014/main" id="{3F2218D8-E129-E79F-CEA4-A0A27107B4F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71E26754-78C2-4F6E-836F-A126A7F03BDD}" type="slidenum">
              <a:rPr lang="en-GB" altLang="en-US" smtClean="0">
                <a:latin typeface="Arial" panose="020B0604020202020204" pitchFamily="34" charset="0"/>
              </a:rPr>
              <a:pPr eaLnBrk="1" hangingPunct="1">
                <a:spcBef>
                  <a:spcPct val="0"/>
                </a:spcBef>
              </a:pPr>
              <a:t>33</a:t>
            </a:fld>
            <a:endParaRPr lang="en-GB"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A09D08B7-0407-FBCC-59F4-83EE907BF49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4546A2B0-BC27-D500-CA85-A576FBBAC8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61444" name="Slide Number Placeholder 3">
            <a:extLst>
              <a:ext uri="{FF2B5EF4-FFF2-40B4-BE49-F238E27FC236}">
                <a16:creationId xmlns:a16="http://schemas.microsoft.com/office/drawing/2014/main" id="{AFA3F770-85C8-61A6-B775-CC2B4239F6D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0095CBE3-A48B-4762-ACFC-6D5616A420A8}" type="slidenum">
              <a:rPr lang="en-GB" altLang="en-US" smtClean="0">
                <a:latin typeface="Arial" panose="020B0604020202020204" pitchFamily="34" charset="0"/>
              </a:rPr>
              <a:pPr eaLnBrk="1" hangingPunct="1">
                <a:spcBef>
                  <a:spcPct val="0"/>
                </a:spcBef>
              </a:pPr>
              <a:t>34</a:t>
            </a:fld>
            <a:endParaRPr lang="en-GB"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F41E5019-B0D6-A32D-D3D5-13FBB47739E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8E518B0C-2E30-0781-0AB3-5FB9CE1EBB5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63492" name="Slide Number Placeholder 3">
            <a:extLst>
              <a:ext uri="{FF2B5EF4-FFF2-40B4-BE49-F238E27FC236}">
                <a16:creationId xmlns:a16="http://schemas.microsoft.com/office/drawing/2014/main" id="{F5886E51-C889-9696-8ABB-7A2DAF91E2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3CF1C27F-8777-4012-90D6-3DAA073B2D12}" type="slidenum">
              <a:rPr lang="en-GB" altLang="en-US" smtClean="0">
                <a:latin typeface="Arial" panose="020B0604020202020204" pitchFamily="34" charset="0"/>
              </a:rPr>
              <a:pPr eaLnBrk="1" hangingPunct="1">
                <a:spcBef>
                  <a:spcPct val="0"/>
                </a:spcBef>
              </a:pPr>
              <a:t>35</a:t>
            </a:fld>
            <a:endParaRPr lang="en-GB" altLang="en-US">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7E3807C-8239-F339-6838-4AF63F701FF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AF79C2F1-1464-2AC7-D3AC-20DBE6F00DC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65540" name="Slide Number Placeholder 3">
            <a:extLst>
              <a:ext uri="{FF2B5EF4-FFF2-40B4-BE49-F238E27FC236}">
                <a16:creationId xmlns:a16="http://schemas.microsoft.com/office/drawing/2014/main" id="{CAD8A309-03D9-2275-2048-F4106E52C0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C7AFB100-FC0C-4327-89B4-56D270EB2653}" type="slidenum">
              <a:rPr lang="en-GB" altLang="en-US" smtClean="0">
                <a:latin typeface="Arial" panose="020B0604020202020204" pitchFamily="34" charset="0"/>
              </a:rPr>
              <a:pPr eaLnBrk="1" hangingPunct="1">
                <a:spcBef>
                  <a:spcPct val="0"/>
                </a:spcBef>
              </a:pPr>
              <a:t>36</a:t>
            </a:fld>
            <a:endParaRPr lang="en-GB" altLang="en-US">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DB7053CD-6EDF-228B-7F12-36223E31D0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4A64727A-39C4-4C73-844E-9F9B31B6F64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67588" name="Slide Number Placeholder 3">
            <a:extLst>
              <a:ext uri="{FF2B5EF4-FFF2-40B4-BE49-F238E27FC236}">
                <a16:creationId xmlns:a16="http://schemas.microsoft.com/office/drawing/2014/main" id="{0D183E9A-B2D3-3DF6-268E-43A462FDE71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A227A9FD-3E44-4D76-A8AA-9565F16DF3C2}" type="slidenum">
              <a:rPr lang="en-GB" altLang="en-US" smtClean="0">
                <a:latin typeface="Arial" panose="020B0604020202020204" pitchFamily="34" charset="0"/>
              </a:rPr>
              <a:pPr eaLnBrk="1" hangingPunct="1">
                <a:spcBef>
                  <a:spcPct val="0"/>
                </a:spcBef>
              </a:pPr>
              <a:t>37</a:t>
            </a:fld>
            <a:endParaRPr lang="en-GB" altLang="en-US">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162F64ED-92B6-FE16-C3D4-CD75AB68B4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CE9A6E95-CEE3-9513-F50F-9880C47DF31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69636" name="Slide Number Placeholder 3">
            <a:extLst>
              <a:ext uri="{FF2B5EF4-FFF2-40B4-BE49-F238E27FC236}">
                <a16:creationId xmlns:a16="http://schemas.microsoft.com/office/drawing/2014/main" id="{352E470F-6048-3EA9-B0BF-EC41EB395A3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622E033B-896C-405B-B952-E20DDB5E26DD}" type="slidenum">
              <a:rPr lang="en-GB" altLang="en-US" smtClean="0">
                <a:latin typeface="Arial" panose="020B0604020202020204" pitchFamily="34" charset="0"/>
              </a:rPr>
              <a:pPr eaLnBrk="1" hangingPunct="1">
                <a:spcBef>
                  <a:spcPct val="0"/>
                </a:spcBef>
              </a:pPr>
              <a:t>38</a:t>
            </a:fld>
            <a:endParaRPr lang="en-GB"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B1FFE248-E3FB-62A6-FE52-4C4CC854F3F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268F2FA9-1766-AF33-FAF8-D3A9BA94558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71684" name="Slide Number Placeholder 3">
            <a:extLst>
              <a:ext uri="{FF2B5EF4-FFF2-40B4-BE49-F238E27FC236}">
                <a16:creationId xmlns:a16="http://schemas.microsoft.com/office/drawing/2014/main" id="{C4AF821E-A33E-A3E9-F05A-DA41E3B718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68D3DE4-10D9-469E-9AD6-8476671C2EB2}" type="slidenum">
              <a:rPr lang="en-GB" altLang="en-US" smtClean="0">
                <a:latin typeface="Arial" panose="020B0604020202020204" pitchFamily="34" charset="0"/>
              </a:rPr>
              <a:pPr eaLnBrk="1" hangingPunct="1">
                <a:spcBef>
                  <a:spcPct val="0"/>
                </a:spcBef>
              </a:pPr>
              <a:t>39</a:t>
            </a:fld>
            <a:endParaRPr lang="en-GB" altLang="en-US">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EF4D9A8C-E95E-C92A-50D0-7A6D06E009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D4D1B65A-BBCF-9B3F-A864-1211E3C136F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73732" name="Slide Number Placeholder 3">
            <a:extLst>
              <a:ext uri="{FF2B5EF4-FFF2-40B4-BE49-F238E27FC236}">
                <a16:creationId xmlns:a16="http://schemas.microsoft.com/office/drawing/2014/main" id="{8702D065-AAF3-7B9A-E450-1014B50AF75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CB215C1-B38F-423D-AF45-D8D894DA73F1}" type="slidenum">
              <a:rPr lang="en-GB" altLang="en-US" smtClean="0">
                <a:latin typeface="Arial" panose="020B0604020202020204" pitchFamily="34" charset="0"/>
              </a:rPr>
              <a:pPr eaLnBrk="1" hangingPunct="1">
                <a:spcBef>
                  <a:spcPct val="0"/>
                </a:spcBef>
              </a:pPr>
              <a:t>40</a:t>
            </a:fld>
            <a:endParaRPr lang="en-GB" altLang="en-US">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73FC73F4-5AFC-3681-DC78-05F706FB0C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11840C74-6620-425C-E85E-1CA7EB1851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75780" name="Slide Number Placeholder 3">
            <a:extLst>
              <a:ext uri="{FF2B5EF4-FFF2-40B4-BE49-F238E27FC236}">
                <a16:creationId xmlns:a16="http://schemas.microsoft.com/office/drawing/2014/main" id="{D19548A8-EE0D-0B38-5D4B-75058363EA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872D099-9BDA-42BF-A842-2207AB2EB46D}" type="slidenum">
              <a:rPr lang="en-GB" altLang="en-US" smtClean="0">
                <a:latin typeface="Arial" panose="020B0604020202020204" pitchFamily="34" charset="0"/>
              </a:rPr>
              <a:pPr eaLnBrk="1" hangingPunct="1">
                <a:spcBef>
                  <a:spcPct val="0"/>
                </a:spcBef>
              </a:pPr>
              <a:t>41</a:t>
            </a:fld>
            <a:endParaRPr lang="en-GB" altLang="en-US">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3D00BD4A-B0F5-386F-3F48-0FE936A5174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05C930B5-D8C1-F8B3-3593-5C01D27DE1D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77828" name="Slide Number Placeholder 3">
            <a:extLst>
              <a:ext uri="{FF2B5EF4-FFF2-40B4-BE49-F238E27FC236}">
                <a16:creationId xmlns:a16="http://schemas.microsoft.com/office/drawing/2014/main" id="{CB9A71E1-C3E3-2905-0F17-5FF06E42952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A8280615-4985-44E1-A115-83A558881583}" type="slidenum">
              <a:rPr lang="en-GB" altLang="en-US" smtClean="0">
                <a:latin typeface="Arial" panose="020B0604020202020204" pitchFamily="34" charset="0"/>
              </a:rPr>
              <a:pPr eaLnBrk="1" hangingPunct="1">
                <a:spcBef>
                  <a:spcPct val="0"/>
                </a:spcBef>
              </a:pPr>
              <a:t>42</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07019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02/12/2025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5187005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02/12/2025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735506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02/12/2025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48327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70858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04596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63376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59406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524480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45150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02/12/2025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50495996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7.xml"/><Relationship Id="rId7" Type="http://schemas.openxmlformats.org/officeDocument/2006/relationships/slideLayout" Target="../slideLayouts/slideLayout11.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490993599"/>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12/2/2025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58205516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hyperlink" Target="http://www.youthandpolicy.org/images/stories/journal90-103/youthandpolicy103.pdf" TargetMode="External"/><Relationship Id="rId2" Type="http://schemas.openxmlformats.org/officeDocument/2006/relationships/notesSlide" Target="../notesSlides/notesSlide28.xml"/><Relationship Id="rId1" Type="http://schemas.openxmlformats.org/officeDocument/2006/relationships/slideLayout" Target="../slideLayouts/slideLayout11.xml"/><Relationship Id="rId4" Type="http://schemas.openxmlformats.org/officeDocument/2006/relationships/hyperlink" Target="http://www.infed.org/youthwork/ragged_school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F9FDA7F-4553-BA8D-C062-AC8F5B12DE67}"/>
              </a:ext>
            </a:extLst>
          </p:cNvPr>
          <p:cNvSpPr>
            <a:spLocks noGrp="1" noChangeArrowheads="1"/>
          </p:cNvSpPr>
          <p:nvPr>
            <p:ph type="title"/>
          </p:nvPr>
        </p:nvSpPr>
        <p:spPr/>
        <p:txBody>
          <a:bodyPr>
            <a:normAutofit fontScale="90000"/>
          </a:bodyPr>
          <a:lstStyle/>
          <a:p>
            <a:br>
              <a:rPr lang="en-GB" altLang="en-US" sz="3400" b="1" dirty="0"/>
            </a:br>
            <a:r>
              <a:rPr lang="en-GB" altLang="en-US" sz="3400" b="1" dirty="0"/>
              <a:t>ECYW4013</a:t>
            </a:r>
            <a:br>
              <a:rPr lang="en-GB" altLang="en-US" sz="3400" b="1" dirty="0"/>
            </a:br>
            <a:r>
              <a:rPr lang="en-GB" altLang="en-US" sz="3600" b="1" dirty="0"/>
              <a:t>03.12.25</a:t>
            </a:r>
            <a:br>
              <a:rPr lang="en-GB" altLang="en-US" sz="3400" b="1" dirty="0"/>
            </a:br>
            <a:br>
              <a:rPr lang="en-GB" altLang="en-US" sz="3400" b="1" dirty="0"/>
            </a:br>
            <a:endParaRPr lang="en-GB" altLang="en-US" sz="1800" b="1" dirty="0"/>
          </a:p>
        </p:txBody>
      </p:sp>
      <p:sp>
        <p:nvSpPr>
          <p:cNvPr id="4099" name="Rectangle 3">
            <a:extLst>
              <a:ext uri="{FF2B5EF4-FFF2-40B4-BE49-F238E27FC236}">
                <a16:creationId xmlns:a16="http://schemas.microsoft.com/office/drawing/2014/main" id="{D72F1622-E3D8-5ED0-B551-EC0AB643DE0D}"/>
              </a:ext>
            </a:extLst>
          </p:cNvPr>
          <p:cNvSpPr>
            <a:spLocks noGrp="1" noChangeArrowheads="1"/>
          </p:cNvSpPr>
          <p:nvPr>
            <p:ph sz="half" idx="1"/>
          </p:nvPr>
        </p:nvSpPr>
        <p:spPr>
          <a:xfrm>
            <a:off x="838200" y="2427652"/>
            <a:ext cx="5334000" cy="4351338"/>
          </a:xfrm>
        </p:spPr>
        <p:txBody>
          <a:bodyPr>
            <a:normAutofit/>
          </a:bodyPr>
          <a:lstStyle/>
          <a:p>
            <a:r>
              <a:rPr lang="cy-GB" b="1" dirty="0"/>
              <a:t>Sylfeini Arfer Gwaith Ieuenctid</a:t>
            </a:r>
            <a:r>
              <a:rPr lang="en-GB" b="1" dirty="0"/>
              <a:t> </a:t>
            </a:r>
          </a:p>
          <a:p>
            <a:r>
              <a:rPr lang="en-GB" altLang="en-US" b="1" dirty="0" err="1"/>
              <a:t>Darlith</a:t>
            </a:r>
            <a:r>
              <a:rPr lang="en-GB" altLang="en-US" b="1" dirty="0"/>
              <a:t> 1</a:t>
            </a:r>
          </a:p>
        </p:txBody>
      </p:sp>
      <p:sp>
        <p:nvSpPr>
          <p:cNvPr id="2" name="Content Placeholder 1">
            <a:extLst>
              <a:ext uri="{FF2B5EF4-FFF2-40B4-BE49-F238E27FC236}">
                <a16:creationId xmlns:a16="http://schemas.microsoft.com/office/drawing/2014/main" id="{90CEB85B-0EF2-47AA-7122-D05124641063}"/>
              </a:ext>
            </a:extLst>
          </p:cNvPr>
          <p:cNvSpPr>
            <a:spLocks noGrp="1"/>
          </p:cNvSpPr>
          <p:nvPr>
            <p:ph sz="half" idx="2"/>
          </p:nvPr>
        </p:nvSpPr>
        <p:spPr>
          <a:xfrm>
            <a:off x="6172200" y="2427652"/>
            <a:ext cx="5777204" cy="4351338"/>
          </a:xfrm>
        </p:spPr>
        <p:txBody>
          <a:bodyPr/>
          <a:lstStyle/>
          <a:p>
            <a:r>
              <a:rPr lang="en-GB" b="1" dirty="0">
                <a:solidFill>
                  <a:schemeClr val="accent1"/>
                </a:solidFill>
              </a:rPr>
              <a:t>Foundations of Youth Work Practice </a:t>
            </a:r>
          </a:p>
          <a:p>
            <a:r>
              <a:rPr lang="en-GB" altLang="en-US" b="1" dirty="0">
                <a:solidFill>
                  <a:schemeClr val="accent1"/>
                </a:solidFill>
              </a:rPr>
              <a:t>Lecture 1</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1006AAB0-F4FE-37F7-6C67-99E4D002A94F}"/>
              </a:ext>
            </a:extLst>
          </p:cNvPr>
          <p:cNvSpPr>
            <a:spLocks noGrp="1" noChangeArrowheads="1"/>
          </p:cNvSpPr>
          <p:nvPr>
            <p:ph type="title"/>
          </p:nvPr>
        </p:nvSpPr>
        <p:spPr/>
        <p:txBody>
          <a:bodyPr/>
          <a:lstStyle/>
          <a:p>
            <a:pPr eaLnBrk="1" hangingPunct="1"/>
            <a:r>
              <a:rPr lang="en-GB" altLang="en-US" b="1" dirty="0" err="1"/>
              <a:t>Amcan</a:t>
            </a:r>
            <a:r>
              <a:rPr lang="en-GB" altLang="en-US" b="1" dirty="0"/>
              <a:t> y </a:t>
            </a:r>
            <a:r>
              <a:rPr lang="en-GB" altLang="en-US" b="1" dirty="0" err="1"/>
              <a:t>Modiwl</a:t>
            </a:r>
            <a:r>
              <a:rPr lang="en-GB" altLang="en-US" b="1" dirty="0"/>
              <a:t>		</a:t>
            </a:r>
            <a:r>
              <a:rPr lang="en-GB" altLang="en-US" b="1" dirty="0">
                <a:solidFill>
                  <a:schemeClr val="accent5">
                    <a:lumMod val="75000"/>
                  </a:schemeClr>
                </a:solidFill>
              </a:rPr>
              <a:t>Module Aim</a:t>
            </a:r>
          </a:p>
        </p:txBody>
      </p:sp>
      <p:sp>
        <p:nvSpPr>
          <p:cNvPr id="5123" name="Rectangle 3">
            <a:extLst>
              <a:ext uri="{FF2B5EF4-FFF2-40B4-BE49-F238E27FC236}">
                <a16:creationId xmlns:a16="http://schemas.microsoft.com/office/drawing/2014/main" id="{6167D206-110E-2EB1-68F9-4D4C15FEDB2D}"/>
              </a:ext>
            </a:extLst>
          </p:cNvPr>
          <p:cNvSpPr>
            <a:spLocks noGrp="1" noChangeArrowheads="1"/>
          </p:cNvSpPr>
          <p:nvPr>
            <p:ph sz="half" idx="1"/>
          </p:nvPr>
        </p:nvSpPr>
        <p:spPr/>
        <p:txBody>
          <a:bodyPr>
            <a:normAutofit/>
          </a:bodyPr>
          <a:lstStyle/>
          <a:p>
            <a:r>
              <a:rPr lang="cy-GB" dirty="0"/>
              <a:t>Darparu dealltwriaeth gynhwysfawr i fyfyrwyr o'r egwyddorion craidd, gwerthoedd ac arferion sy'n sail i Waith Ieuenctid effeithiol.</a:t>
            </a:r>
            <a:r>
              <a:rPr lang="en-GB" dirty="0"/>
              <a:t> </a:t>
            </a:r>
          </a:p>
          <a:p>
            <a:pPr eaLnBrk="1" hangingPunct="1"/>
            <a:endParaRPr lang="en-GB" altLang="en-US" dirty="0"/>
          </a:p>
        </p:txBody>
      </p:sp>
      <p:sp>
        <p:nvSpPr>
          <p:cNvPr id="2" name="Content Placeholder 1">
            <a:extLst>
              <a:ext uri="{FF2B5EF4-FFF2-40B4-BE49-F238E27FC236}">
                <a16:creationId xmlns:a16="http://schemas.microsoft.com/office/drawing/2014/main" id="{C8EE9AA9-0951-41D7-E190-0688A88B4456}"/>
              </a:ext>
            </a:extLst>
          </p:cNvPr>
          <p:cNvSpPr>
            <a:spLocks noGrp="1"/>
          </p:cNvSpPr>
          <p:nvPr>
            <p:ph sz="half" idx="2"/>
          </p:nvPr>
        </p:nvSpPr>
        <p:spPr/>
        <p:txBody>
          <a:bodyPr>
            <a:normAutofit/>
          </a:bodyPr>
          <a:lstStyle/>
          <a:p>
            <a:pPr lvl="0" fontAlgn="base"/>
            <a:r>
              <a:rPr lang="en-GB" dirty="0">
                <a:solidFill>
                  <a:schemeClr val="accent1"/>
                </a:solidFill>
              </a:rPr>
              <a:t>To provide students with a comprehensive understanding of the core principles, values, and practices that underpin effective Youth Work. </a:t>
            </a:r>
          </a:p>
          <a:p>
            <a:pPr marL="0" indent="0">
              <a:buNone/>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9DD8C3C3-2460-1642-E16A-FC8591259DF0}"/>
              </a:ext>
            </a:extLst>
          </p:cNvPr>
          <p:cNvSpPr>
            <a:spLocks noGrp="1" noChangeArrowheads="1"/>
          </p:cNvSpPr>
          <p:nvPr>
            <p:ph type="title"/>
          </p:nvPr>
        </p:nvSpPr>
        <p:spPr/>
        <p:txBody>
          <a:bodyPr/>
          <a:lstStyle/>
          <a:p>
            <a:pPr eaLnBrk="1" hangingPunct="1"/>
            <a:r>
              <a:rPr lang="en-GB" altLang="en-US" b="1" dirty="0" err="1"/>
              <a:t>Deilliannau</a:t>
            </a:r>
            <a:r>
              <a:rPr lang="en-GB" altLang="en-US" b="1" dirty="0"/>
              <a:t> </a:t>
            </a:r>
            <a:r>
              <a:rPr lang="en-GB" altLang="en-US" b="1" dirty="0" err="1"/>
              <a:t>Dysgu’r</a:t>
            </a:r>
            <a:r>
              <a:rPr lang="en-GB" altLang="en-US" b="1" dirty="0"/>
              <a:t> </a:t>
            </a:r>
            <a:r>
              <a:rPr lang="en-GB" altLang="en-US" b="1" dirty="0" err="1"/>
              <a:t>Modiwl</a:t>
            </a:r>
            <a:br>
              <a:rPr lang="en-GB" altLang="en-US" b="1" dirty="0"/>
            </a:br>
            <a:r>
              <a:rPr lang="en-GB" altLang="en-US" b="1" dirty="0">
                <a:solidFill>
                  <a:schemeClr val="accent5">
                    <a:lumMod val="75000"/>
                  </a:schemeClr>
                </a:solidFill>
              </a:rPr>
              <a:t>Module Learning Outcomes</a:t>
            </a:r>
          </a:p>
        </p:txBody>
      </p:sp>
      <p:sp>
        <p:nvSpPr>
          <p:cNvPr id="6147" name="Rectangle 3">
            <a:extLst>
              <a:ext uri="{FF2B5EF4-FFF2-40B4-BE49-F238E27FC236}">
                <a16:creationId xmlns:a16="http://schemas.microsoft.com/office/drawing/2014/main" id="{CD1B5C7B-9139-0474-2F33-180E6475DAB1}"/>
              </a:ext>
            </a:extLst>
          </p:cNvPr>
          <p:cNvSpPr>
            <a:spLocks noGrp="1" noChangeArrowheads="1"/>
          </p:cNvSpPr>
          <p:nvPr>
            <p:ph sz="half" idx="1"/>
          </p:nvPr>
        </p:nvSpPr>
        <p:spPr>
          <a:xfrm>
            <a:off x="838200" y="1763420"/>
            <a:ext cx="5156200" cy="4201951"/>
          </a:xfrm>
        </p:spPr>
        <p:txBody>
          <a:bodyPr>
            <a:noAutofit/>
          </a:bodyPr>
          <a:lstStyle/>
          <a:p>
            <a:pPr marL="0" indent="0">
              <a:buNone/>
            </a:pPr>
            <a:r>
              <a:rPr lang="en-GB" altLang="en-US" sz="1600" dirty="0" err="1"/>
              <a:t>Ar</a:t>
            </a:r>
            <a:r>
              <a:rPr lang="en-GB" altLang="en-US" sz="1600" dirty="0"/>
              <a:t> </a:t>
            </a:r>
            <a:r>
              <a:rPr lang="en-GB" altLang="en-US" sz="1600" dirty="0" err="1"/>
              <a:t>ôl</a:t>
            </a:r>
            <a:r>
              <a:rPr lang="en-GB" altLang="en-US" sz="1600" dirty="0"/>
              <a:t> </a:t>
            </a:r>
            <a:r>
              <a:rPr lang="en-GB" altLang="en-US" sz="1600" dirty="0" err="1"/>
              <a:t>cwblhau’r</a:t>
            </a:r>
            <a:r>
              <a:rPr lang="en-GB" altLang="en-US" sz="1600" dirty="0"/>
              <a:t> </a:t>
            </a:r>
            <a:r>
              <a:rPr lang="en-GB" altLang="en-US" sz="1600" dirty="0" err="1"/>
              <a:t>modwl</a:t>
            </a:r>
            <a:r>
              <a:rPr lang="en-GB" altLang="en-US" sz="1600" dirty="0"/>
              <a:t> </a:t>
            </a:r>
            <a:r>
              <a:rPr lang="en-GB" altLang="en-US" sz="1600" dirty="0" err="1"/>
              <a:t>hwn</a:t>
            </a:r>
            <a:r>
              <a:rPr lang="en-GB" altLang="en-US" sz="1600" dirty="0"/>
              <a:t> </a:t>
            </a:r>
            <a:r>
              <a:rPr lang="en-GB" altLang="en-US" sz="1600" dirty="0" err="1"/>
              <a:t>yn</a:t>
            </a:r>
            <a:r>
              <a:rPr lang="en-GB" altLang="en-US" sz="1600" dirty="0"/>
              <a:t> </a:t>
            </a:r>
            <a:r>
              <a:rPr lang="en-GB" altLang="en-US" sz="1600" dirty="0" err="1"/>
              <a:t>llwyddiannus</a:t>
            </a:r>
            <a:r>
              <a:rPr lang="en-GB" altLang="en-US" sz="1600" dirty="0"/>
              <a:t>, </a:t>
            </a:r>
            <a:r>
              <a:rPr lang="en-GB" altLang="en-US" sz="1600" dirty="0" err="1"/>
              <a:t>dylai’r</a:t>
            </a:r>
            <a:r>
              <a:rPr lang="en-GB" altLang="en-US" sz="1600" dirty="0"/>
              <a:t> </a:t>
            </a:r>
            <a:r>
              <a:rPr lang="en-GB" altLang="en-US" sz="1600" dirty="0" err="1"/>
              <a:t>myfyriwr</a:t>
            </a:r>
            <a:r>
              <a:rPr lang="en-GB" altLang="en-US" sz="1600" dirty="0"/>
              <a:t> </a:t>
            </a:r>
            <a:r>
              <a:rPr lang="en-GB" altLang="en-US" sz="1600" dirty="0" err="1"/>
              <a:t>allu</a:t>
            </a:r>
            <a:r>
              <a:rPr lang="en-GB" altLang="en-US" sz="1600" dirty="0"/>
              <a:t>:</a:t>
            </a:r>
          </a:p>
          <a:p>
            <a:pPr lvl="0" fontAlgn="base"/>
            <a:r>
              <a:rPr lang="cy-GB" sz="1600" dirty="0"/>
              <a:t>darparu dealltwriaeth gynhwysfawr i fyfyrwyr o'r egwyddorion craidd, gwerthoedd ac arferion sy'n sail i Waith Ieuenctid effeithiol;</a:t>
            </a:r>
            <a:endParaRPr lang="en-GB" sz="1600" dirty="0"/>
          </a:p>
          <a:p>
            <a:pPr lvl="0" fontAlgn="base"/>
            <a:r>
              <a:rPr lang="cy-GB" sz="1600" dirty="0"/>
              <a:t>dangos gwybodaeth a dealltwriaeth o'r gwahanol gyd-destunau a lleoliadau ar gyfer Gwaith Ieuenctid, gan gynnwys rolau a chyfrifoldebau'r gweithiwr ieuenctid;</a:t>
            </a:r>
            <a:r>
              <a:rPr lang="en-GB" sz="1600" dirty="0"/>
              <a:t> </a:t>
            </a:r>
          </a:p>
          <a:p>
            <a:pPr lvl="0" fontAlgn="base"/>
            <a:r>
              <a:rPr lang="cy-GB" sz="1600" dirty="0"/>
              <a:t>dangos dealltwriaeth o gysyniadau addysg anffurfiol ac anffurfiol mewn arfer Gwaith Ieuenctid;</a:t>
            </a:r>
            <a:r>
              <a:rPr lang="en-GB" sz="1600" dirty="0"/>
              <a:t> </a:t>
            </a:r>
          </a:p>
          <a:p>
            <a:pPr lvl="0" fontAlgn="base"/>
            <a:r>
              <a:rPr lang="cy-GB" sz="1600" dirty="0"/>
              <a:t>dangos dealltwriaeth o sut mae cerrig milltir hanesyddol allweddol mewn Gwaith Ieuenctid wedi llywio arfer a pholisi cyfredol;</a:t>
            </a:r>
            <a:r>
              <a:rPr lang="en-GB" sz="1600" dirty="0"/>
              <a:t>  </a:t>
            </a:r>
          </a:p>
          <a:p>
            <a:r>
              <a:rPr lang="cy-GB" sz="1600" dirty="0"/>
              <a:t>trefnu eu gwybodaeth a’u dysgu trwy ddefnyddio amrywiaeth o ffynonellau gwybodaeth a chyflwyno eu gwaith ar y lefel briodol</a:t>
            </a:r>
            <a:endParaRPr lang="en-GB" altLang="en-US" sz="1600" dirty="0"/>
          </a:p>
        </p:txBody>
      </p:sp>
      <p:sp>
        <p:nvSpPr>
          <p:cNvPr id="2" name="Content Placeholder 1">
            <a:extLst>
              <a:ext uri="{FF2B5EF4-FFF2-40B4-BE49-F238E27FC236}">
                <a16:creationId xmlns:a16="http://schemas.microsoft.com/office/drawing/2014/main" id="{5459B2AD-BCBA-E983-9C19-AC980DB65935}"/>
              </a:ext>
            </a:extLst>
          </p:cNvPr>
          <p:cNvSpPr>
            <a:spLocks noGrp="1"/>
          </p:cNvSpPr>
          <p:nvPr>
            <p:ph sz="half" idx="2"/>
          </p:nvPr>
        </p:nvSpPr>
        <p:spPr>
          <a:xfrm>
            <a:off x="6197600" y="1825625"/>
            <a:ext cx="5156200" cy="4139746"/>
          </a:xfrm>
        </p:spPr>
        <p:txBody>
          <a:bodyPr>
            <a:normAutofit fontScale="92500" lnSpcReduction="20000"/>
          </a:bodyPr>
          <a:lstStyle/>
          <a:p>
            <a:pPr marL="0" indent="0">
              <a:buNone/>
            </a:pPr>
            <a:r>
              <a:rPr lang="en-GB" altLang="en-US" sz="1900" dirty="0">
                <a:solidFill>
                  <a:schemeClr val="accent5">
                    <a:lumMod val="75000"/>
                  </a:schemeClr>
                </a:solidFill>
              </a:rPr>
              <a:t>Upon the successful completion of this module, the student should be able to:</a:t>
            </a:r>
          </a:p>
          <a:p>
            <a:pPr lvl="0" fontAlgn="base"/>
            <a:r>
              <a:rPr lang="en-GB" sz="1900" dirty="0">
                <a:solidFill>
                  <a:schemeClr val="accent1"/>
                </a:solidFill>
              </a:rPr>
              <a:t>demonstrate knowledge of the core principles, values and characteristics of Youth Work practice; </a:t>
            </a:r>
          </a:p>
          <a:p>
            <a:pPr lvl="0" fontAlgn="base"/>
            <a:r>
              <a:rPr lang="en-GB" sz="1900" dirty="0">
                <a:solidFill>
                  <a:schemeClr val="accent1"/>
                </a:solidFill>
              </a:rPr>
              <a:t>demonstrate knowledge and understanding of the various contexts and settings for Youth Work, including the roles and responsibilities of the youth worker; </a:t>
            </a:r>
          </a:p>
          <a:p>
            <a:pPr lvl="0" fontAlgn="base"/>
            <a:r>
              <a:rPr lang="en-GB" sz="1900" dirty="0">
                <a:solidFill>
                  <a:schemeClr val="accent1"/>
                </a:solidFill>
              </a:rPr>
              <a:t>show understanding of concepts of informal and non-formal education in Youth Work practice; </a:t>
            </a:r>
          </a:p>
          <a:p>
            <a:pPr lvl="0" fontAlgn="base"/>
            <a:r>
              <a:rPr lang="en-GB" sz="1900" dirty="0">
                <a:solidFill>
                  <a:schemeClr val="accent1"/>
                </a:solidFill>
              </a:rPr>
              <a:t>exhibit an understanding of how key historical milestones in Youth Work has shaped current practice and policy;  </a:t>
            </a:r>
          </a:p>
          <a:p>
            <a:pPr lvl="0" fontAlgn="base"/>
            <a:r>
              <a:rPr lang="en-GB" sz="1900" dirty="0">
                <a:solidFill>
                  <a:schemeClr val="accent1"/>
                </a:solidFill>
              </a:rPr>
              <a:t>organise their knowledge and learning through use of a range of information resources, and present their work appropriately. </a:t>
            </a:r>
          </a:p>
          <a:p>
            <a:endParaRPr lang="en-GB" altLang="en-US" sz="1550" dirty="0">
              <a:solidFill>
                <a:schemeClr val="accent5">
                  <a:lumMod val="75000"/>
                </a:schemeClr>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041E69-3462-6911-410A-479E9E3C9ACF}"/>
              </a:ext>
            </a:extLst>
          </p:cNvPr>
          <p:cNvSpPr>
            <a:spLocks noGrp="1" noChangeArrowheads="1"/>
          </p:cNvSpPr>
          <p:nvPr>
            <p:ph type="title"/>
          </p:nvPr>
        </p:nvSpPr>
        <p:spPr/>
        <p:txBody>
          <a:bodyPr/>
          <a:lstStyle/>
          <a:p>
            <a:pPr eaLnBrk="1" hangingPunct="1"/>
            <a:r>
              <a:rPr lang="en-GB" altLang="en-US" sz="3800" b="1" dirty="0" err="1"/>
              <a:t>Cynnwys</a:t>
            </a:r>
            <a:r>
              <a:rPr lang="en-GB" altLang="en-US" sz="3800" b="1" dirty="0"/>
              <a:t> </a:t>
            </a:r>
            <a:r>
              <a:rPr lang="en-GB" altLang="en-US" sz="3800" b="1" dirty="0" err="1"/>
              <a:t>Dangosol</a:t>
            </a:r>
            <a:r>
              <a:rPr lang="en-GB" altLang="en-US" sz="3800" b="1" dirty="0"/>
              <a:t> y </a:t>
            </a:r>
            <a:r>
              <a:rPr lang="en-GB" altLang="en-US" sz="3800" b="1" dirty="0" err="1"/>
              <a:t>Modiwl</a:t>
            </a:r>
            <a:br>
              <a:rPr lang="en-GB" altLang="en-US" sz="3800" b="1" dirty="0"/>
            </a:br>
            <a:r>
              <a:rPr lang="en-GB" altLang="en-US" sz="3800" b="1" dirty="0">
                <a:solidFill>
                  <a:schemeClr val="accent5">
                    <a:lumMod val="75000"/>
                  </a:schemeClr>
                </a:solidFill>
              </a:rPr>
              <a:t>The Module’s Indicative Content</a:t>
            </a:r>
          </a:p>
        </p:txBody>
      </p:sp>
      <p:sp>
        <p:nvSpPr>
          <p:cNvPr id="7171" name="Rectangle 3">
            <a:extLst>
              <a:ext uri="{FF2B5EF4-FFF2-40B4-BE49-F238E27FC236}">
                <a16:creationId xmlns:a16="http://schemas.microsoft.com/office/drawing/2014/main" id="{0107D21D-0CF9-27B5-63E4-7DA6DFD845C7}"/>
              </a:ext>
            </a:extLst>
          </p:cNvPr>
          <p:cNvSpPr>
            <a:spLocks noGrp="1" noChangeArrowheads="1"/>
          </p:cNvSpPr>
          <p:nvPr>
            <p:ph sz="half" idx="1"/>
          </p:nvPr>
        </p:nvSpPr>
        <p:spPr>
          <a:xfrm>
            <a:off x="838200" y="1825625"/>
            <a:ext cx="5156200" cy="4139746"/>
          </a:xfrm>
        </p:spPr>
        <p:txBody>
          <a:bodyPr>
            <a:noAutofit/>
          </a:bodyPr>
          <a:lstStyle/>
          <a:p>
            <a:pPr lvl="0" fontAlgn="base">
              <a:lnSpc>
                <a:spcPct val="120000"/>
              </a:lnSpc>
            </a:pPr>
            <a:r>
              <a:rPr lang="cy-GB" sz="1600" dirty="0"/>
              <a:t>Bydd y modwl yn darparu archwiliad o arfer a theori gwaith ieuenctid, a bydd yn rhoi cyfle i fyfyrwyr archwilio diffiniadau, dibenion, cyd-destunau, rolau, amcanion a gwerthoedd Gwaith Ieuenctid.</a:t>
            </a:r>
            <a:r>
              <a:rPr lang="en-GB" sz="1600" dirty="0"/>
              <a:t> </a:t>
            </a:r>
          </a:p>
          <a:p>
            <a:pPr lvl="0" fontAlgn="base">
              <a:lnSpc>
                <a:spcPct val="120000"/>
              </a:lnSpc>
            </a:pPr>
            <a:r>
              <a:rPr lang="cy-GB" sz="1600" dirty="0"/>
              <a:t>Bydd myfyrwyr yn trafod ac yn gwerthuso dulliau anffurfiol o addysg, a bydd hefyd yn archwilio addysg yn ei ystyr ehangaf – gan gynnwys addysg ffurfiol ac anffurfiol, ac addysg gymunedol.</a:t>
            </a:r>
            <a:r>
              <a:rPr lang="en-GB" sz="1600" dirty="0"/>
              <a:t> </a:t>
            </a:r>
          </a:p>
          <a:p>
            <a:pPr marL="0" lvl="0" indent="0" fontAlgn="base">
              <a:lnSpc>
                <a:spcPct val="120000"/>
              </a:lnSpc>
              <a:buNone/>
            </a:pPr>
            <a:r>
              <a:rPr lang="en-GB" sz="1400" dirty="0"/>
              <a:t> </a:t>
            </a:r>
          </a:p>
        </p:txBody>
      </p:sp>
      <p:sp>
        <p:nvSpPr>
          <p:cNvPr id="2" name="Content Placeholder 1">
            <a:extLst>
              <a:ext uri="{FF2B5EF4-FFF2-40B4-BE49-F238E27FC236}">
                <a16:creationId xmlns:a16="http://schemas.microsoft.com/office/drawing/2014/main" id="{CED4CCD1-E085-D48E-E7F7-D11FEBDE6FEC}"/>
              </a:ext>
            </a:extLst>
          </p:cNvPr>
          <p:cNvSpPr>
            <a:spLocks noGrp="1"/>
          </p:cNvSpPr>
          <p:nvPr>
            <p:ph sz="half" idx="2"/>
          </p:nvPr>
        </p:nvSpPr>
        <p:spPr>
          <a:xfrm>
            <a:off x="6197600" y="1825625"/>
            <a:ext cx="5156200" cy="4139746"/>
          </a:xfrm>
        </p:spPr>
        <p:txBody>
          <a:bodyPr>
            <a:noAutofit/>
          </a:bodyPr>
          <a:lstStyle/>
          <a:p>
            <a:pPr lvl="0" fontAlgn="base">
              <a:lnSpc>
                <a:spcPct val="100000"/>
              </a:lnSpc>
            </a:pPr>
            <a:r>
              <a:rPr lang="en-GB" sz="1800" dirty="0">
                <a:solidFill>
                  <a:schemeClr val="accent1"/>
                </a:solidFill>
              </a:rPr>
              <a:t>The module will provide an exploration of youth work practice and theory, and will provide students with the opportunity to explore the definitions, purposes, contexts, roles, objectives and values of Youth Work. </a:t>
            </a:r>
          </a:p>
          <a:p>
            <a:pPr lvl="0" fontAlgn="base">
              <a:lnSpc>
                <a:spcPct val="100000"/>
              </a:lnSpc>
            </a:pPr>
            <a:r>
              <a:rPr lang="en-GB" sz="1800" dirty="0">
                <a:solidFill>
                  <a:schemeClr val="accent1"/>
                </a:solidFill>
              </a:rPr>
              <a:t>Students will discuss and evaluate non-formal approaches to education, and will also explore education in its widest sense – including formal and informal education, and community education.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E66ABD-FBD0-E21F-6B8F-342059186250}"/>
            </a:ext>
          </a:extLst>
        </p:cNvPr>
        <p:cNvGrpSpPr/>
        <p:nvPr/>
      </p:nvGrpSpPr>
      <p:grpSpPr>
        <a:xfrm>
          <a:off x="0" y="0"/>
          <a:ext cx="0" cy="0"/>
          <a:chOff x="0" y="0"/>
          <a:chExt cx="0" cy="0"/>
        </a:xfrm>
      </p:grpSpPr>
      <p:sp>
        <p:nvSpPr>
          <p:cNvPr id="7170" name="Rectangle 2">
            <a:extLst>
              <a:ext uri="{FF2B5EF4-FFF2-40B4-BE49-F238E27FC236}">
                <a16:creationId xmlns:a16="http://schemas.microsoft.com/office/drawing/2014/main" id="{5C5BBC55-116E-5C36-4BBC-012F74DFAA68}"/>
              </a:ext>
            </a:extLst>
          </p:cNvPr>
          <p:cNvSpPr>
            <a:spLocks noGrp="1" noChangeArrowheads="1"/>
          </p:cNvSpPr>
          <p:nvPr>
            <p:ph type="title"/>
          </p:nvPr>
        </p:nvSpPr>
        <p:spPr/>
        <p:txBody>
          <a:bodyPr/>
          <a:lstStyle/>
          <a:p>
            <a:pPr eaLnBrk="1" hangingPunct="1"/>
            <a:r>
              <a:rPr lang="en-GB" altLang="en-US" sz="3800" b="1" dirty="0" err="1"/>
              <a:t>Cynnwys</a:t>
            </a:r>
            <a:r>
              <a:rPr lang="en-GB" altLang="en-US" sz="3800" b="1" dirty="0"/>
              <a:t> </a:t>
            </a:r>
            <a:r>
              <a:rPr lang="en-GB" altLang="en-US" sz="3800" b="1" dirty="0" err="1"/>
              <a:t>Dangosol</a:t>
            </a:r>
            <a:r>
              <a:rPr lang="en-GB" altLang="en-US" sz="3800" b="1" dirty="0"/>
              <a:t> y </a:t>
            </a:r>
            <a:r>
              <a:rPr lang="en-GB" altLang="en-US" sz="3800" b="1" dirty="0" err="1"/>
              <a:t>Modiwl</a:t>
            </a:r>
            <a:br>
              <a:rPr lang="en-GB" altLang="en-US" sz="3800" b="1" dirty="0"/>
            </a:br>
            <a:r>
              <a:rPr lang="en-GB" altLang="en-US" sz="3800" b="1" dirty="0">
                <a:solidFill>
                  <a:schemeClr val="accent5">
                    <a:lumMod val="75000"/>
                  </a:schemeClr>
                </a:solidFill>
              </a:rPr>
              <a:t>The Module’s Indicative Content</a:t>
            </a:r>
          </a:p>
        </p:txBody>
      </p:sp>
      <p:sp>
        <p:nvSpPr>
          <p:cNvPr id="7171" name="Rectangle 3">
            <a:extLst>
              <a:ext uri="{FF2B5EF4-FFF2-40B4-BE49-F238E27FC236}">
                <a16:creationId xmlns:a16="http://schemas.microsoft.com/office/drawing/2014/main" id="{5ED91C68-4C4C-3615-F0C1-60D0BEA2DCA3}"/>
              </a:ext>
            </a:extLst>
          </p:cNvPr>
          <p:cNvSpPr>
            <a:spLocks noGrp="1" noChangeArrowheads="1"/>
          </p:cNvSpPr>
          <p:nvPr>
            <p:ph sz="half" idx="1"/>
          </p:nvPr>
        </p:nvSpPr>
        <p:spPr>
          <a:xfrm>
            <a:off x="838200" y="1825625"/>
            <a:ext cx="5156200" cy="4139746"/>
          </a:xfrm>
        </p:spPr>
        <p:txBody>
          <a:bodyPr>
            <a:noAutofit/>
          </a:bodyPr>
          <a:lstStyle/>
          <a:p>
            <a:pPr lvl="0" fontAlgn="base">
              <a:lnSpc>
                <a:spcPct val="120000"/>
              </a:lnSpc>
            </a:pPr>
            <a:r>
              <a:rPr lang="cy-GB" sz="1600" dirty="0"/>
              <a:t>Yn ogystal, bydd y modwl yn darparu crynodeb hanesyddol o ddatblygiad gwaith ieuenctid, ac archwiliad o gerrig milltir polisi allweddol, a bydd yn annog myfyrwyr i ystyried pam mae gweithwyr ieuenctid yn gwneud yr hyn maen nhw'n ei wneud, a sut maen nhw'n gwneud yr hyn maen nhw'n ei wneud.</a:t>
            </a:r>
            <a:r>
              <a:rPr lang="en-GB" sz="1600" dirty="0"/>
              <a:t>  </a:t>
            </a:r>
          </a:p>
          <a:p>
            <a:pPr lvl="0" fontAlgn="base">
              <a:lnSpc>
                <a:spcPct val="120000"/>
              </a:lnSpc>
            </a:pPr>
            <a:r>
              <a:rPr lang="cy-GB" sz="1600" dirty="0"/>
              <a:t>Bydd ffocws dysgu ymarferol i'r modwl hwn, gyda myfyrwyr yn cymryd rhan mewn gweithgareddau ymarferol, gan roi'r dulliau damcaniaethol a drafodir mewn mannau eraill yn y modwl hwn ar waith.</a:t>
            </a:r>
            <a:r>
              <a:rPr lang="en-GB" sz="1600" dirty="0"/>
              <a:t> </a:t>
            </a:r>
          </a:p>
        </p:txBody>
      </p:sp>
      <p:sp>
        <p:nvSpPr>
          <p:cNvPr id="2" name="Content Placeholder 1">
            <a:extLst>
              <a:ext uri="{FF2B5EF4-FFF2-40B4-BE49-F238E27FC236}">
                <a16:creationId xmlns:a16="http://schemas.microsoft.com/office/drawing/2014/main" id="{CA47A27D-2DC3-ACF6-8F16-661BF434901E}"/>
              </a:ext>
            </a:extLst>
          </p:cNvPr>
          <p:cNvSpPr>
            <a:spLocks noGrp="1"/>
          </p:cNvSpPr>
          <p:nvPr>
            <p:ph sz="half" idx="2"/>
          </p:nvPr>
        </p:nvSpPr>
        <p:spPr>
          <a:xfrm>
            <a:off x="6197600" y="1825625"/>
            <a:ext cx="5156200" cy="4139746"/>
          </a:xfrm>
        </p:spPr>
        <p:txBody>
          <a:bodyPr>
            <a:noAutofit/>
          </a:bodyPr>
          <a:lstStyle/>
          <a:p>
            <a:pPr lvl="0" fontAlgn="base">
              <a:lnSpc>
                <a:spcPct val="100000"/>
              </a:lnSpc>
            </a:pPr>
            <a:r>
              <a:rPr lang="en-GB" sz="1800" dirty="0">
                <a:solidFill>
                  <a:schemeClr val="accent1"/>
                </a:solidFill>
              </a:rPr>
              <a:t>The module will also provide a historical summary of youth work’s development, and an exploration of key policy milestones, and will encourage students to consider why youth workers do what they do, and how they do what they do.  </a:t>
            </a:r>
          </a:p>
          <a:p>
            <a:pPr lvl="0" fontAlgn="base">
              <a:lnSpc>
                <a:spcPct val="100000"/>
              </a:lnSpc>
            </a:pPr>
            <a:r>
              <a:rPr lang="en-GB" sz="1800" dirty="0">
                <a:solidFill>
                  <a:schemeClr val="accent1"/>
                </a:solidFill>
              </a:rPr>
              <a:t>There will be an experiential learning focus to this module, with students involved in practical activities, putting into practice the theoretical approaches discussed elsewhere in this module. </a:t>
            </a:r>
          </a:p>
        </p:txBody>
      </p:sp>
    </p:spTree>
    <p:extLst>
      <p:ext uri="{BB962C8B-B14F-4D97-AF65-F5344CB8AC3E}">
        <p14:creationId xmlns:p14="http://schemas.microsoft.com/office/powerpoint/2010/main" val="3343998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A1C39DF0-F7E6-8C4C-1AF3-0CA2DB56AFF3}"/>
              </a:ext>
            </a:extLst>
          </p:cNvPr>
          <p:cNvSpPr>
            <a:spLocks noGrp="1" noChangeArrowheads="1"/>
          </p:cNvSpPr>
          <p:nvPr>
            <p:ph type="title"/>
          </p:nvPr>
        </p:nvSpPr>
        <p:spPr/>
        <p:txBody>
          <a:bodyPr/>
          <a:lstStyle/>
          <a:p>
            <a:pPr eaLnBrk="1" hangingPunct="1"/>
            <a:r>
              <a:rPr lang="en-GB" altLang="en-US" b="1" dirty="0" err="1"/>
              <a:t>Asesu</a:t>
            </a:r>
            <a:r>
              <a:rPr lang="en-GB" altLang="en-US" b="1" dirty="0"/>
              <a:t>					</a:t>
            </a:r>
            <a:r>
              <a:rPr lang="en-GB" altLang="en-US" b="1" dirty="0">
                <a:solidFill>
                  <a:schemeClr val="accent5">
                    <a:lumMod val="75000"/>
                  </a:schemeClr>
                </a:solidFill>
              </a:rPr>
              <a:t>Assessment</a:t>
            </a:r>
          </a:p>
        </p:txBody>
      </p:sp>
      <p:sp>
        <p:nvSpPr>
          <p:cNvPr id="9219" name="Rectangle 3">
            <a:extLst>
              <a:ext uri="{FF2B5EF4-FFF2-40B4-BE49-F238E27FC236}">
                <a16:creationId xmlns:a16="http://schemas.microsoft.com/office/drawing/2014/main" id="{DC69FFC8-3A74-5A9E-D4A6-A5A1C984B7CB}"/>
              </a:ext>
            </a:extLst>
          </p:cNvPr>
          <p:cNvSpPr>
            <a:spLocks noGrp="1" noChangeArrowheads="1"/>
          </p:cNvSpPr>
          <p:nvPr>
            <p:ph sz="half" idx="1"/>
          </p:nvPr>
        </p:nvSpPr>
        <p:spPr/>
        <p:txBody>
          <a:bodyPr/>
          <a:lstStyle/>
          <a:p>
            <a:pPr marL="0" indent="0">
              <a:buNone/>
            </a:pPr>
            <a:r>
              <a:rPr lang="cy-GB" b="1" dirty="0">
                <a:effectLst/>
                <a:latin typeface="Arial" panose="020B0604020202020204" pitchFamily="34" charset="0"/>
                <a:ea typeface="Times New Roman" panose="02020603050405020304" pitchFamily="18" charset="0"/>
                <a:cs typeface="Arial" panose="020B0604020202020204" pitchFamily="34" charset="0"/>
              </a:rPr>
              <a:t>Elfen Asesu 1 – 50%</a:t>
            </a:r>
          </a:p>
          <a:p>
            <a:pPr lvl="1"/>
            <a:r>
              <a:rPr lang="cy-GB" dirty="0">
                <a:effectLst/>
                <a:latin typeface="Arial" panose="020B0604020202020204" pitchFamily="34" charset="0"/>
                <a:ea typeface="Times New Roman" panose="02020603050405020304" pitchFamily="18" charset="0"/>
                <a:cs typeface="Arial" panose="020B0604020202020204" pitchFamily="34" charset="0"/>
              </a:rPr>
              <a:t>Aseiniad – 1500 o eiriau</a:t>
            </a:r>
          </a:p>
          <a:p>
            <a:pPr marL="0" indent="0">
              <a:buNone/>
            </a:pPr>
            <a:endParaRPr lang="cy-GB" b="1"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cy-GB" b="1" dirty="0">
                <a:effectLst/>
                <a:latin typeface="Arial" panose="020B0604020202020204" pitchFamily="34" charset="0"/>
                <a:ea typeface="Times New Roman" panose="02020603050405020304" pitchFamily="18" charset="0"/>
                <a:cs typeface="Arial" panose="020B0604020202020204" pitchFamily="34" charset="0"/>
              </a:rPr>
              <a:t>Elfen Asesu 1 – 50%</a:t>
            </a:r>
          </a:p>
          <a:p>
            <a:pPr lvl="1"/>
            <a:r>
              <a:rPr lang="cy-GB" dirty="0">
                <a:latin typeface="Arial" panose="020B0604020202020204" pitchFamily="34" charset="0"/>
                <a:ea typeface="Times New Roman" panose="02020603050405020304" pitchFamily="18" charset="0"/>
                <a:cs typeface="Arial" panose="020B0604020202020204" pitchFamily="34" charset="0"/>
              </a:rPr>
              <a:t>Cyflwyniad Seminar – 10 munud</a:t>
            </a:r>
            <a:endParaRPr lang="cy-GB"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cy-GB" b="1"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cy-GB" b="1"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altLang="en-US" b="1" dirty="0"/>
          </a:p>
          <a:p>
            <a:pPr marL="0" indent="0">
              <a:buNone/>
            </a:pPr>
            <a:endParaRPr lang="en-GB" altLang="en-US" b="1" dirty="0"/>
          </a:p>
        </p:txBody>
      </p:sp>
      <p:sp>
        <p:nvSpPr>
          <p:cNvPr id="2" name="Content Placeholder 1">
            <a:extLst>
              <a:ext uri="{FF2B5EF4-FFF2-40B4-BE49-F238E27FC236}">
                <a16:creationId xmlns:a16="http://schemas.microsoft.com/office/drawing/2014/main" id="{B43E74FD-12AC-EBAE-8655-4EA8A42D6279}"/>
              </a:ext>
            </a:extLst>
          </p:cNvPr>
          <p:cNvSpPr>
            <a:spLocks noGrp="1"/>
          </p:cNvSpPr>
          <p:nvPr>
            <p:ph sz="half" idx="2"/>
          </p:nvPr>
        </p:nvSpPr>
        <p:spPr/>
        <p:txBody>
          <a:bodyPr/>
          <a:lstStyle/>
          <a:p>
            <a:pPr marL="0" indent="0">
              <a:buNone/>
            </a:pPr>
            <a:r>
              <a:rPr lang="en-GB" altLang="en-US" sz="2600" b="1" dirty="0">
                <a:solidFill>
                  <a:schemeClr val="accent5">
                    <a:lumMod val="75000"/>
                  </a:schemeClr>
                </a:solidFill>
                <a:latin typeface="Arial" panose="020B0604020202020204" pitchFamily="34" charset="0"/>
                <a:cs typeface="Arial" panose="020B0604020202020204" pitchFamily="34" charset="0"/>
              </a:rPr>
              <a:t>Assessment Component 1 – 50%</a:t>
            </a:r>
          </a:p>
          <a:p>
            <a:pPr lvl="1"/>
            <a:r>
              <a:rPr lang="en-GB" altLang="en-US" dirty="0">
                <a:solidFill>
                  <a:schemeClr val="accent5">
                    <a:lumMod val="75000"/>
                  </a:schemeClr>
                </a:solidFill>
              </a:rPr>
              <a:t>Assignment – 1500 words</a:t>
            </a:r>
          </a:p>
          <a:p>
            <a:pPr marL="457200" lvl="1" indent="0">
              <a:buNone/>
            </a:pPr>
            <a:endParaRPr lang="en-GB" altLang="en-US" dirty="0">
              <a:solidFill>
                <a:schemeClr val="accent5">
                  <a:lumMod val="75000"/>
                </a:schemeClr>
              </a:solidFill>
            </a:endParaRPr>
          </a:p>
          <a:p>
            <a:pPr marL="0" indent="0">
              <a:buNone/>
            </a:pPr>
            <a:r>
              <a:rPr lang="en-GB" altLang="en-US" sz="2600" b="1" dirty="0">
                <a:solidFill>
                  <a:schemeClr val="accent5">
                    <a:lumMod val="75000"/>
                  </a:schemeClr>
                </a:solidFill>
                <a:latin typeface="Arial" panose="020B0604020202020204" pitchFamily="34" charset="0"/>
                <a:cs typeface="Arial" panose="020B0604020202020204" pitchFamily="34" charset="0"/>
              </a:rPr>
              <a:t>Assessment Component 2 – 50%</a:t>
            </a:r>
          </a:p>
          <a:p>
            <a:pPr lvl="1"/>
            <a:r>
              <a:rPr lang="en-GB" altLang="en-US" dirty="0">
                <a:solidFill>
                  <a:schemeClr val="accent5">
                    <a:lumMod val="75000"/>
                  </a:schemeClr>
                </a:solidFill>
              </a:rPr>
              <a:t>Seminar Presentation – 10 minutes</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441C7003-66BB-7905-7B3E-0C1373A9AC37}"/>
              </a:ext>
            </a:extLst>
          </p:cNvPr>
          <p:cNvSpPr>
            <a:spLocks noGrp="1" noChangeArrowheads="1"/>
          </p:cNvSpPr>
          <p:nvPr>
            <p:ph type="title"/>
          </p:nvPr>
        </p:nvSpPr>
        <p:spPr/>
        <p:txBody>
          <a:bodyPr>
            <a:normAutofit/>
          </a:bodyPr>
          <a:lstStyle/>
          <a:p>
            <a:pPr eaLnBrk="1" hangingPunct="1"/>
            <a:r>
              <a:rPr lang="en-GB" altLang="en-US" sz="3800" b="1" dirty="0" err="1"/>
              <a:t>Asesiad</a:t>
            </a:r>
            <a:r>
              <a:rPr lang="en-GB" altLang="en-US" sz="3800" b="1" dirty="0"/>
              <a:t> 1					</a:t>
            </a:r>
            <a:r>
              <a:rPr lang="en-GB" altLang="en-US" sz="3800" b="1" dirty="0">
                <a:solidFill>
                  <a:schemeClr val="accent5">
                    <a:lumMod val="75000"/>
                  </a:schemeClr>
                </a:solidFill>
              </a:rPr>
              <a:t>Assessment 1 </a:t>
            </a:r>
            <a:r>
              <a:rPr lang="en-GB" altLang="en-US" sz="3800" b="1" dirty="0"/>
              <a:t>				</a:t>
            </a:r>
          </a:p>
        </p:txBody>
      </p:sp>
      <p:graphicFrame>
        <p:nvGraphicFramePr>
          <p:cNvPr id="13346" name="Group 34">
            <a:extLst>
              <a:ext uri="{FF2B5EF4-FFF2-40B4-BE49-F238E27FC236}">
                <a16:creationId xmlns:a16="http://schemas.microsoft.com/office/drawing/2014/main" id="{B9C07081-8FC5-3BFD-E519-9D745830B1E0}"/>
              </a:ext>
            </a:extLst>
          </p:cNvPr>
          <p:cNvGraphicFramePr>
            <a:graphicFrameLocks noGrp="1"/>
          </p:cNvGraphicFramePr>
          <p:nvPr>
            <p:ph sz="half" idx="1"/>
            <p:extLst>
              <p:ext uri="{D42A27DB-BD31-4B8C-83A1-F6EECF244321}">
                <p14:modId xmlns:p14="http://schemas.microsoft.com/office/powerpoint/2010/main" val="3851815969"/>
              </p:ext>
            </p:extLst>
          </p:nvPr>
        </p:nvGraphicFramePr>
        <p:xfrm>
          <a:off x="3261308" y="4933884"/>
          <a:ext cx="5156199" cy="957586"/>
        </p:xfrm>
        <a:graphic>
          <a:graphicData uri="http://schemas.openxmlformats.org/drawingml/2006/table">
            <a:tbl>
              <a:tblPr/>
              <a:tblGrid>
                <a:gridCol w="2337982">
                  <a:extLst>
                    <a:ext uri="{9D8B030D-6E8A-4147-A177-3AD203B41FA5}">
                      <a16:colId xmlns:a16="http://schemas.microsoft.com/office/drawing/2014/main" val="20000"/>
                    </a:ext>
                  </a:extLst>
                </a:gridCol>
                <a:gridCol w="2818217">
                  <a:extLst>
                    <a:ext uri="{9D8B030D-6E8A-4147-A177-3AD203B41FA5}">
                      <a16:colId xmlns:a16="http://schemas.microsoft.com/office/drawing/2014/main" val="20001"/>
                    </a:ext>
                  </a:extLst>
                </a:gridCol>
              </a:tblGrid>
              <a:tr h="424059">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1" i="0" u="none" strike="noStrike" cap="none" normalizeH="0" baseline="0" dirty="0">
                          <a:ln>
                            <a:noFill/>
                          </a:ln>
                          <a:solidFill>
                            <a:schemeClr val="tx1"/>
                          </a:solidFill>
                          <a:effectLst/>
                          <a:latin typeface="Arial" charset="0"/>
                          <a:cs typeface="Arial" charset="0"/>
                        </a:rPr>
                        <a:t>Submission Date</a:t>
                      </a:r>
                    </a:p>
                  </a:txBody>
                  <a:tcPr marT="45694" marB="4569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1" i="0" u="none" strike="noStrike" cap="none" normalizeH="0" baseline="0">
                          <a:ln>
                            <a:noFill/>
                          </a:ln>
                          <a:solidFill>
                            <a:schemeClr val="tx1"/>
                          </a:solidFill>
                          <a:effectLst/>
                          <a:latin typeface="Arial" charset="0"/>
                          <a:cs typeface="Arial" charset="0"/>
                        </a:rPr>
                        <a:t>Provisional Grade and Tutor Feedback</a:t>
                      </a:r>
                    </a:p>
                  </a:txBody>
                  <a:tcPr marT="45694" marB="4569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39478">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0" i="0" u="none" strike="noStrike" cap="none" normalizeH="0" baseline="0" dirty="0">
                          <a:ln>
                            <a:noFill/>
                          </a:ln>
                          <a:solidFill>
                            <a:schemeClr val="tx1"/>
                          </a:solidFill>
                          <a:effectLst/>
                          <a:latin typeface="Arial" charset="0"/>
                          <a:cs typeface="Arial" charset="0"/>
                        </a:rPr>
                        <a:t>8</a:t>
                      </a:r>
                      <a:r>
                        <a:rPr kumimoji="0" lang="en-GB" altLang="en-US" sz="1400" b="0" i="0" u="none" strike="noStrike" cap="none" normalizeH="0" baseline="30000" dirty="0">
                          <a:ln>
                            <a:noFill/>
                          </a:ln>
                          <a:solidFill>
                            <a:schemeClr val="tx1"/>
                          </a:solidFill>
                          <a:effectLst/>
                          <a:latin typeface="Arial" charset="0"/>
                          <a:cs typeface="Arial" charset="0"/>
                        </a:rPr>
                        <a:t>th</a:t>
                      </a:r>
                      <a:r>
                        <a:rPr kumimoji="0" lang="en-GB" altLang="en-US" sz="1400" b="0" i="0" u="none" strike="noStrike" cap="none" normalizeH="0" baseline="0" dirty="0">
                          <a:ln>
                            <a:noFill/>
                          </a:ln>
                          <a:solidFill>
                            <a:schemeClr val="tx1"/>
                          </a:solidFill>
                          <a:effectLst/>
                          <a:latin typeface="Arial" charset="0"/>
                          <a:cs typeface="Arial" charset="0"/>
                        </a:rPr>
                        <a:t> January 2026</a:t>
                      </a:r>
                    </a:p>
                  </a:txBody>
                  <a:tcPr marT="45694" marB="4569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0" i="0" u="none" strike="noStrike" cap="none" normalizeH="0" baseline="0" dirty="0">
                          <a:ln>
                            <a:noFill/>
                          </a:ln>
                          <a:solidFill>
                            <a:schemeClr val="tx1"/>
                          </a:solidFill>
                          <a:effectLst/>
                          <a:latin typeface="Arial" charset="0"/>
                          <a:cs typeface="Arial" charset="0"/>
                        </a:rPr>
                        <a:t>5</a:t>
                      </a:r>
                      <a:r>
                        <a:rPr kumimoji="0" lang="en-GB" altLang="en-US" sz="1400" b="0" i="0" u="none" strike="noStrike" cap="none" normalizeH="0" baseline="30000" dirty="0">
                          <a:ln>
                            <a:noFill/>
                          </a:ln>
                          <a:solidFill>
                            <a:schemeClr val="tx1"/>
                          </a:solidFill>
                          <a:effectLst/>
                          <a:latin typeface="Arial" charset="0"/>
                          <a:cs typeface="Arial" charset="0"/>
                        </a:rPr>
                        <a:t>th</a:t>
                      </a:r>
                      <a:r>
                        <a:rPr kumimoji="0" lang="en-GB" altLang="en-US" sz="1400" b="0" i="0" u="none" strike="noStrike" cap="none" normalizeH="0" baseline="0" dirty="0">
                          <a:ln>
                            <a:noFill/>
                          </a:ln>
                          <a:solidFill>
                            <a:schemeClr val="tx1"/>
                          </a:solidFill>
                          <a:effectLst/>
                          <a:latin typeface="Arial" charset="0"/>
                          <a:cs typeface="Arial" charset="0"/>
                        </a:rPr>
                        <a:t> February 2026</a:t>
                      </a:r>
                    </a:p>
                  </a:txBody>
                  <a:tcPr marT="45694" marB="4569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10243" name="Rectangle 3">
            <a:extLst>
              <a:ext uri="{FF2B5EF4-FFF2-40B4-BE49-F238E27FC236}">
                <a16:creationId xmlns:a16="http://schemas.microsoft.com/office/drawing/2014/main" id="{6BC80B17-3214-88C9-0678-D82F753180C9}"/>
              </a:ext>
            </a:extLst>
          </p:cNvPr>
          <p:cNvSpPr>
            <a:spLocks noGrp="1" noChangeArrowheads="1"/>
          </p:cNvSpPr>
          <p:nvPr>
            <p:ph sz="half" idx="2"/>
          </p:nvPr>
        </p:nvSpPr>
        <p:spPr>
          <a:prstGeom prst="rect">
            <a:avLst/>
          </a:prstGeom>
        </p:spPr>
        <p:txBody>
          <a:bodyPr>
            <a:normAutofit/>
          </a:bodyPr>
          <a:lstStyle/>
          <a:p>
            <a:pPr marL="0" indent="0" eaLnBrk="1" hangingPunct="1">
              <a:buNone/>
              <a:defRPr/>
            </a:pPr>
            <a:r>
              <a:rPr lang="en-GB" altLang="en-US" b="1" dirty="0">
                <a:solidFill>
                  <a:schemeClr val="accent1"/>
                </a:solidFill>
              </a:rPr>
              <a:t>Assignment (1500 words</a:t>
            </a:r>
            <a:r>
              <a:rPr lang="en-GB" altLang="en-US" dirty="0">
                <a:solidFill>
                  <a:schemeClr val="accent1"/>
                </a:solidFill>
              </a:rPr>
              <a:t>) – </a:t>
            </a:r>
            <a:r>
              <a:rPr lang="en-GB" altLang="en-US" sz="2800" b="1" dirty="0">
                <a:solidFill>
                  <a:schemeClr val="accent1"/>
                </a:solidFill>
              </a:rPr>
              <a:t>50%</a:t>
            </a:r>
          </a:p>
          <a:p>
            <a:pPr marL="0" indent="0" algn="just">
              <a:buNone/>
              <a:defRPr/>
            </a:pPr>
            <a:r>
              <a:rPr lang="en-GB" sz="2200" dirty="0">
                <a:solidFill>
                  <a:schemeClr val="accent1"/>
                </a:solidFill>
              </a:rPr>
              <a:t>Discuss the core principles and values that underpin effective Youth Work practice. In your response, examine how these principles are applied in different Youth Work settings, and consider the role and responsibilities of the youth worker in maintaining these values.</a:t>
            </a:r>
          </a:p>
          <a:p>
            <a:pPr marL="0" indent="0" eaLnBrk="1" hangingPunct="1">
              <a:buNone/>
              <a:defRPr/>
            </a:pPr>
            <a:endParaRPr lang="en-GB" altLang="en-US" dirty="0">
              <a:solidFill>
                <a:schemeClr val="accent5">
                  <a:lumMod val="75000"/>
                </a:schemeClr>
              </a:solidFill>
            </a:endParaRPr>
          </a:p>
        </p:txBody>
      </p:sp>
      <p:sp>
        <p:nvSpPr>
          <p:cNvPr id="2" name="Rectangle 3">
            <a:extLst>
              <a:ext uri="{FF2B5EF4-FFF2-40B4-BE49-F238E27FC236}">
                <a16:creationId xmlns:a16="http://schemas.microsoft.com/office/drawing/2014/main" id="{0DBB6832-8A67-7340-2E39-BB9618D046A0}"/>
              </a:ext>
            </a:extLst>
          </p:cNvPr>
          <p:cNvSpPr txBox="1">
            <a:spLocks noChangeArrowheads="1"/>
          </p:cNvSpPr>
          <p:nvPr/>
        </p:nvSpPr>
        <p:spPr>
          <a:xfrm>
            <a:off x="683208" y="1825625"/>
            <a:ext cx="5156200" cy="38098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GB" altLang="en-US" b="1" dirty="0" err="1"/>
              <a:t>Aseiniad</a:t>
            </a:r>
            <a:r>
              <a:rPr lang="en-GB" altLang="en-US" b="1" dirty="0"/>
              <a:t> (1500 o </a:t>
            </a:r>
            <a:r>
              <a:rPr lang="en-GB" altLang="en-US" b="1" dirty="0" err="1"/>
              <a:t>eiriau</a:t>
            </a:r>
            <a:r>
              <a:rPr lang="en-GB" altLang="en-US" dirty="0"/>
              <a:t>) - </a:t>
            </a:r>
            <a:r>
              <a:rPr lang="en-GB" altLang="en-US" sz="2800" b="1" dirty="0"/>
              <a:t>50%</a:t>
            </a:r>
          </a:p>
          <a:p>
            <a:pPr marL="0" indent="0" algn="just">
              <a:buNone/>
              <a:defRPr/>
            </a:pPr>
            <a:r>
              <a:rPr lang="en-GB" altLang="en-US" sz="2200" dirty="0" err="1"/>
              <a:t>Trafodwch</a:t>
            </a:r>
            <a:r>
              <a:rPr lang="en-GB" altLang="en-US" sz="2200" dirty="0"/>
              <a:t> yr </a:t>
            </a:r>
            <a:r>
              <a:rPr lang="en-GB" altLang="en-US" sz="2200" dirty="0" err="1"/>
              <a:t>egwyddorion</a:t>
            </a:r>
            <a:r>
              <a:rPr lang="en-GB" altLang="en-US" sz="2200" dirty="0"/>
              <a:t> </a:t>
            </a:r>
            <a:r>
              <a:rPr lang="en-GB" altLang="en-US" sz="2200" dirty="0" err="1"/>
              <a:t>a'r</a:t>
            </a:r>
            <a:r>
              <a:rPr lang="en-GB" altLang="en-US" sz="2200" dirty="0"/>
              <a:t> </a:t>
            </a:r>
            <a:r>
              <a:rPr lang="en-GB" altLang="en-US" sz="2200" dirty="0" err="1"/>
              <a:t>gwerthoedd</a:t>
            </a:r>
            <a:r>
              <a:rPr lang="en-GB" altLang="en-US" sz="2200" dirty="0"/>
              <a:t> </a:t>
            </a:r>
            <a:r>
              <a:rPr lang="en-GB" altLang="en-US" sz="2200" dirty="0" err="1"/>
              <a:t>craidd</a:t>
            </a:r>
            <a:r>
              <a:rPr lang="en-GB" altLang="en-US" sz="2200" dirty="0"/>
              <a:t> </a:t>
            </a:r>
            <a:r>
              <a:rPr lang="en-GB" altLang="en-US" sz="2200" dirty="0" err="1"/>
              <a:t>sy'n</a:t>
            </a:r>
            <a:r>
              <a:rPr lang="en-GB" altLang="en-US" sz="2200" dirty="0"/>
              <a:t> sail </a:t>
            </a:r>
            <a:r>
              <a:rPr lang="en-GB" altLang="en-US" sz="2200" dirty="0" err="1"/>
              <a:t>i</a:t>
            </a:r>
            <a:r>
              <a:rPr lang="en-GB" altLang="en-US" sz="2200" dirty="0"/>
              <a:t> </a:t>
            </a:r>
            <a:r>
              <a:rPr lang="en-GB" altLang="en-US" sz="2200" dirty="0" err="1"/>
              <a:t>ymarfer</a:t>
            </a:r>
            <a:r>
              <a:rPr lang="en-GB" altLang="en-US" sz="2200" dirty="0"/>
              <a:t> Gwaith Ieuenctid </a:t>
            </a:r>
            <a:r>
              <a:rPr lang="en-GB" altLang="en-US" sz="2200" dirty="0" err="1"/>
              <a:t>effeithiol</a:t>
            </a:r>
            <a:r>
              <a:rPr lang="en-GB" altLang="en-US" sz="2200" dirty="0"/>
              <a:t>. Yn </a:t>
            </a:r>
            <a:r>
              <a:rPr lang="en-GB" altLang="en-US" sz="2200" dirty="0" err="1"/>
              <a:t>eich</a:t>
            </a:r>
            <a:r>
              <a:rPr lang="en-GB" altLang="en-US" sz="2200" dirty="0"/>
              <a:t> </a:t>
            </a:r>
            <a:r>
              <a:rPr lang="en-GB" altLang="en-US" sz="2200" dirty="0" err="1"/>
              <a:t>ymateb</a:t>
            </a:r>
            <a:r>
              <a:rPr lang="en-GB" altLang="en-US" sz="2200" dirty="0"/>
              <a:t>, </a:t>
            </a:r>
            <a:r>
              <a:rPr lang="en-GB" altLang="en-US" sz="2200" dirty="0" err="1"/>
              <a:t>archwiliwch</a:t>
            </a:r>
            <a:r>
              <a:rPr lang="en-GB" altLang="en-US" sz="2200" dirty="0"/>
              <a:t> </a:t>
            </a:r>
            <a:r>
              <a:rPr lang="en-GB" altLang="en-US" sz="2200" dirty="0" err="1"/>
              <a:t>sut</a:t>
            </a:r>
            <a:r>
              <a:rPr lang="en-GB" altLang="en-US" sz="2200" dirty="0"/>
              <a:t> </a:t>
            </a:r>
            <a:r>
              <a:rPr lang="en-GB" altLang="en-US" sz="2200" dirty="0" err="1"/>
              <a:t>mae'r</a:t>
            </a:r>
            <a:r>
              <a:rPr lang="en-GB" altLang="en-US" sz="2200" dirty="0"/>
              <a:t> </a:t>
            </a:r>
            <a:r>
              <a:rPr lang="en-GB" altLang="en-US" sz="2200" dirty="0" err="1"/>
              <a:t>egwyddorion</a:t>
            </a:r>
            <a:r>
              <a:rPr lang="en-GB" altLang="en-US" sz="2200" dirty="0"/>
              <a:t> </a:t>
            </a:r>
            <a:r>
              <a:rPr lang="en-GB" altLang="en-US" sz="2200" dirty="0" err="1"/>
              <a:t>hyn</a:t>
            </a:r>
            <a:r>
              <a:rPr lang="en-GB" altLang="en-US" sz="2200" dirty="0"/>
              <a:t> </a:t>
            </a:r>
            <a:r>
              <a:rPr lang="en-GB" altLang="en-US" sz="2200" dirty="0" err="1"/>
              <a:t>yn</a:t>
            </a:r>
            <a:r>
              <a:rPr lang="en-GB" altLang="en-US" sz="2200" dirty="0"/>
              <a:t> </a:t>
            </a:r>
            <a:r>
              <a:rPr lang="en-GB" altLang="en-US" sz="2200" dirty="0" err="1"/>
              <a:t>cael</a:t>
            </a:r>
            <a:r>
              <a:rPr lang="en-GB" altLang="en-US" sz="2200" dirty="0"/>
              <a:t> </a:t>
            </a:r>
            <a:r>
              <a:rPr lang="en-GB" altLang="en-US" sz="2200" dirty="0" err="1"/>
              <a:t>eu</a:t>
            </a:r>
            <a:r>
              <a:rPr lang="en-GB" altLang="en-US" sz="2200" dirty="0"/>
              <a:t> </a:t>
            </a:r>
            <a:r>
              <a:rPr lang="en-GB" altLang="en-US" sz="2200" dirty="0" err="1"/>
              <a:t>cymhwyso</a:t>
            </a:r>
            <a:r>
              <a:rPr lang="en-GB" altLang="en-US" sz="2200" dirty="0"/>
              <a:t> </a:t>
            </a:r>
            <a:r>
              <a:rPr lang="en-GB" altLang="en-US" sz="2200" dirty="0" err="1"/>
              <a:t>mewn</a:t>
            </a:r>
            <a:r>
              <a:rPr lang="en-GB" altLang="en-US" sz="2200" dirty="0"/>
              <a:t> </a:t>
            </a:r>
            <a:r>
              <a:rPr lang="en-GB" altLang="en-US" sz="2200" dirty="0" err="1"/>
              <a:t>gwahanol</a:t>
            </a:r>
            <a:r>
              <a:rPr lang="en-GB" altLang="en-US" sz="2200" dirty="0"/>
              <a:t> </a:t>
            </a:r>
            <a:r>
              <a:rPr lang="en-GB" altLang="en-US" sz="2200" dirty="0" err="1"/>
              <a:t>leoliadau</a:t>
            </a:r>
            <a:r>
              <a:rPr lang="en-GB" altLang="en-US" sz="2200" dirty="0"/>
              <a:t> Gwaith Ieuenctid, ac </a:t>
            </a:r>
            <a:r>
              <a:rPr lang="en-GB" altLang="en-US" sz="2200" dirty="0" err="1"/>
              <a:t>ystyriwch</a:t>
            </a:r>
            <a:r>
              <a:rPr lang="en-GB" altLang="en-US" sz="2200" dirty="0"/>
              <a:t> </a:t>
            </a:r>
            <a:r>
              <a:rPr lang="en-GB" altLang="en-US" sz="2200" dirty="0" err="1"/>
              <a:t>rôl</a:t>
            </a:r>
            <a:r>
              <a:rPr lang="en-GB" altLang="en-US" sz="2200" dirty="0"/>
              <a:t> a </a:t>
            </a:r>
            <a:r>
              <a:rPr lang="en-GB" altLang="en-US" sz="2200" dirty="0" err="1"/>
              <a:t>chyfrifoldebau'r</a:t>
            </a:r>
            <a:r>
              <a:rPr lang="en-GB" altLang="en-US" sz="2200" dirty="0"/>
              <a:t> </a:t>
            </a:r>
            <a:r>
              <a:rPr lang="en-GB" altLang="en-US" sz="2200" dirty="0" err="1"/>
              <a:t>gweithiwr</a:t>
            </a:r>
            <a:r>
              <a:rPr lang="en-GB" altLang="en-US" sz="2200" dirty="0"/>
              <a:t> </a:t>
            </a:r>
            <a:r>
              <a:rPr lang="en-GB" altLang="en-US" sz="2200" dirty="0" err="1"/>
              <a:t>ieuenctid</a:t>
            </a:r>
            <a:r>
              <a:rPr lang="en-GB" altLang="en-US" sz="2200" dirty="0"/>
              <a:t> </a:t>
            </a:r>
            <a:r>
              <a:rPr lang="en-GB" altLang="en-US" sz="2200" dirty="0" err="1"/>
              <a:t>wrth</a:t>
            </a:r>
            <a:r>
              <a:rPr lang="en-GB" altLang="en-US" sz="2200" dirty="0"/>
              <a:t> </a:t>
            </a:r>
            <a:r>
              <a:rPr lang="en-GB" altLang="en-US" sz="2200" dirty="0" err="1"/>
              <a:t>gynnal</a:t>
            </a:r>
            <a:r>
              <a:rPr lang="en-GB" altLang="en-US" sz="2200" dirty="0"/>
              <a:t> y </a:t>
            </a:r>
            <a:r>
              <a:rPr lang="en-GB" altLang="en-US" sz="2200" dirty="0" err="1"/>
              <a:t>gwerthoedd</a:t>
            </a:r>
            <a:r>
              <a:rPr lang="en-GB" altLang="en-US" sz="2200" dirty="0"/>
              <a:t> </a:t>
            </a:r>
            <a:r>
              <a:rPr lang="en-GB" altLang="en-US" sz="2200" dirty="0" err="1"/>
              <a:t>hyn</a:t>
            </a:r>
            <a:r>
              <a:rPr lang="en-GB" altLang="en-US" sz="2200" dirty="0"/>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441C7003-66BB-7905-7B3E-0C1373A9AC37}"/>
              </a:ext>
            </a:extLst>
          </p:cNvPr>
          <p:cNvSpPr>
            <a:spLocks noGrp="1" noChangeArrowheads="1"/>
          </p:cNvSpPr>
          <p:nvPr>
            <p:ph type="title"/>
          </p:nvPr>
        </p:nvSpPr>
        <p:spPr/>
        <p:txBody>
          <a:bodyPr>
            <a:normAutofit/>
          </a:bodyPr>
          <a:lstStyle/>
          <a:p>
            <a:pPr eaLnBrk="1" hangingPunct="1"/>
            <a:r>
              <a:rPr lang="en-GB" altLang="en-US" sz="3800" b="1" dirty="0" err="1"/>
              <a:t>Asesiad</a:t>
            </a:r>
            <a:r>
              <a:rPr lang="en-GB" altLang="en-US" sz="3800" b="1" dirty="0"/>
              <a:t> 2					</a:t>
            </a:r>
            <a:r>
              <a:rPr lang="en-GB" altLang="en-US" sz="3800" b="1" dirty="0">
                <a:solidFill>
                  <a:schemeClr val="accent5">
                    <a:lumMod val="75000"/>
                  </a:schemeClr>
                </a:solidFill>
              </a:rPr>
              <a:t>Assessment 2 </a:t>
            </a:r>
            <a:r>
              <a:rPr lang="en-GB" altLang="en-US" sz="3800" b="1" dirty="0"/>
              <a:t>				</a:t>
            </a:r>
          </a:p>
        </p:txBody>
      </p:sp>
      <p:graphicFrame>
        <p:nvGraphicFramePr>
          <p:cNvPr id="13346" name="Group 34">
            <a:extLst>
              <a:ext uri="{FF2B5EF4-FFF2-40B4-BE49-F238E27FC236}">
                <a16:creationId xmlns:a16="http://schemas.microsoft.com/office/drawing/2014/main" id="{B9C07081-8FC5-3BFD-E519-9D745830B1E0}"/>
              </a:ext>
            </a:extLst>
          </p:cNvPr>
          <p:cNvGraphicFramePr>
            <a:graphicFrameLocks noGrp="1"/>
          </p:cNvGraphicFramePr>
          <p:nvPr>
            <p:ph sz="half" idx="1"/>
            <p:extLst>
              <p:ext uri="{D42A27DB-BD31-4B8C-83A1-F6EECF244321}">
                <p14:modId xmlns:p14="http://schemas.microsoft.com/office/powerpoint/2010/main" val="1314853743"/>
              </p:ext>
            </p:extLst>
          </p:nvPr>
        </p:nvGraphicFramePr>
        <p:xfrm>
          <a:off x="3261308" y="4884120"/>
          <a:ext cx="5156199" cy="957586"/>
        </p:xfrm>
        <a:graphic>
          <a:graphicData uri="http://schemas.openxmlformats.org/drawingml/2006/table">
            <a:tbl>
              <a:tblPr/>
              <a:tblGrid>
                <a:gridCol w="2337982">
                  <a:extLst>
                    <a:ext uri="{9D8B030D-6E8A-4147-A177-3AD203B41FA5}">
                      <a16:colId xmlns:a16="http://schemas.microsoft.com/office/drawing/2014/main" val="20000"/>
                    </a:ext>
                  </a:extLst>
                </a:gridCol>
                <a:gridCol w="2818217">
                  <a:extLst>
                    <a:ext uri="{9D8B030D-6E8A-4147-A177-3AD203B41FA5}">
                      <a16:colId xmlns:a16="http://schemas.microsoft.com/office/drawing/2014/main" val="20001"/>
                    </a:ext>
                  </a:extLst>
                </a:gridCol>
              </a:tblGrid>
              <a:tr h="424059">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1" i="0" u="none" strike="noStrike" cap="none" normalizeH="0" baseline="0" dirty="0">
                          <a:ln>
                            <a:noFill/>
                          </a:ln>
                          <a:solidFill>
                            <a:schemeClr val="tx1"/>
                          </a:solidFill>
                          <a:effectLst/>
                          <a:latin typeface="Arial" charset="0"/>
                          <a:cs typeface="Arial" charset="0"/>
                        </a:rPr>
                        <a:t>Submission Date</a:t>
                      </a:r>
                    </a:p>
                  </a:txBody>
                  <a:tcPr marT="45694" marB="4569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1" i="0" u="none" strike="noStrike" cap="none" normalizeH="0" baseline="0">
                          <a:ln>
                            <a:noFill/>
                          </a:ln>
                          <a:solidFill>
                            <a:schemeClr val="tx1"/>
                          </a:solidFill>
                          <a:effectLst/>
                          <a:latin typeface="Arial" charset="0"/>
                          <a:cs typeface="Arial" charset="0"/>
                        </a:rPr>
                        <a:t>Provisional Grade and Tutor Feedback</a:t>
                      </a:r>
                    </a:p>
                  </a:txBody>
                  <a:tcPr marT="45694" marB="4569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39478">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0" i="0" u="none" strike="noStrike" cap="none" normalizeH="0" baseline="0" dirty="0">
                          <a:ln>
                            <a:noFill/>
                          </a:ln>
                          <a:solidFill>
                            <a:schemeClr val="tx1"/>
                          </a:solidFill>
                          <a:effectLst/>
                          <a:latin typeface="Arial" charset="0"/>
                          <a:cs typeface="Arial" charset="0"/>
                        </a:rPr>
                        <a:t>15</a:t>
                      </a:r>
                      <a:r>
                        <a:rPr kumimoji="0" lang="en-GB" altLang="en-US" sz="1400" b="0" i="0" u="none" strike="noStrike" cap="none" normalizeH="0" baseline="30000" dirty="0">
                          <a:ln>
                            <a:noFill/>
                          </a:ln>
                          <a:solidFill>
                            <a:schemeClr val="tx1"/>
                          </a:solidFill>
                          <a:effectLst/>
                          <a:latin typeface="Arial" charset="0"/>
                          <a:cs typeface="Arial" charset="0"/>
                        </a:rPr>
                        <a:t>th</a:t>
                      </a:r>
                      <a:r>
                        <a:rPr kumimoji="0" lang="en-GB" altLang="en-US" sz="1400" b="0" i="0" u="none" strike="noStrike" cap="none" normalizeH="0" baseline="0" dirty="0">
                          <a:ln>
                            <a:noFill/>
                          </a:ln>
                          <a:solidFill>
                            <a:schemeClr val="tx1"/>
                          </a:solidFill>
                          <a:effectLst/>
                          <a:latin typeface="Arial" charset="0"/>
                          <a:cs typeface="Arial" charset="0"/>
                        </a:rPr>
                        <a:t> January 2026</a:t>
                      </a:r>
                    </a:p>
                  </a:txBody>
                  <a:tcPr marT="45694" marB="4569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0" i="0" u="none" strike="noStrike" cap="none" normalizeH="0" baseline="0" dirty="0">
                          <a:ln>
                            <a:noFill/>
                          </a:ln>
                          <a:solidFill>
                            <a:schemeClr val="tx1"/>
                          </a:solidFill>
                          <a:effectLst/>
                          <a:latin typeface="Arial" charset="0"/>
                          <a:cs typeface="Arial" charset="0"/>
                        </a:rPr>
                        <a:t>12</a:t>
                      </a:r>
                      <a:r>
                        <a:rPr kumimoji="0" lang="en-GB" altLang="en-US" sz="1400" b="0" i="0" u="none" strike="noStrike" cap="none" normalizeH="0" baseline="30000" dirty="0">
                          <a:ln>
                            <a:noFill/>
                          </a:ln>
                          <a:solidFill>
                            <a:schemeClr val="tx1"/>
                          </a:solidFill>
                          <a:effectLst/>
                          <a:latin typeface="Arial" charset="0"/>
                          <a:cs typeface="Arial" charset="0"/>
                        </a:rPr>
                        <a:t>th</a:t>
                      </a:r>
                      <a:r>
                        <a:rPr kumimoji="0" lang="en-GB" altLang="en-US" sz="1400" b="0" i="0" u="none" strike="noStrike" cap="none" normalizeH="0" baseline="0" dirty="0">
                          <a:ln>
                            <a:noFill/>
                          </a:ln>
                          <a:solidFill>
                            <a:schemeClr val="tx1"/>
                          </a:solidFill>
                          <a:effectLst/>
                          <a:latin typeface="Arial" charset="0"/>
                          <a:cs typeface="Arial" charset="0"/>
                        </a:rPr>
                        <a:t> February 2026</a:t>
                      </a:r>
                    </a:p>
                  </a:txBody>
                  <a:tcPr marT="45694" marB="4569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10243" name="Rectangle 3">
            <a:extLst>
              <a:ext uri="{FF2B5EF4-FFF2-40B4-BE49-F238E27FC236}">
                <a16:creationId xmlns:a16="http://schemas.microsoft.com/office/drawing/2014/main" id="{6BC80B17-3214-88C9-0678-D82F753180C9}"/>
              </a:ext>
            </a:extLst>
          </p:cNvPr>
          <p:cNvSpPr>
            <a:spLocks noGrp="1" noChangeArrowheads="1"/>
          </p:cNvSpPr>
          <p:nvPr>
            <p:ph sz="half" idx="2"/>
          </p:nvPr>
        </p:nvSpPr>
        <p:spPr>
          <a:xfrm>
            <a:off x="6197599" y="1825625"/>
            <a:ext cx="5372359" cy="3809862"/>
          </a:xfrm>
          <a:prstGeom prst="rect">
            <a:avLst/>
          </a:prstGeom>
        </p:spPr>
        <p:txBody>
          <a:bodyPr>
            <a:normAutofit/>
          </a:bodyPr>
          <a:lstStyle/>
          <a:p>
            <a:pPr marL="0" indent="0" eaLnBrk="1" hangingPunct="1">
              <a:buNone/>
              <a:defRPr/>
            </a:pPr>
            <a:r>
              <a:rPr lang="en-GB" altLang="en-US" b="1" dirty="0">
                <a:solidFill>
                  <a:schemeClr val="accent5">
                    <a:lumMod val="75000"/>
                  </a:schemeClr>
                </a:solidFill>
              </a:rPr>
              <a:t>Seminar Presentation</a:t>
            </a:r>
            <a:r>
              <a:rPr lang="en-GB" altLang="en-US" dirty="0">
                <a:solidFill>
                  <a:schemeClr val="accent5">
                    <a:lumMod val="75000"/>
                  </a:schemeClr>
                </a:solidFill>
              </a:rPr>
              <a:t> – </a:t>
            </a:r>
            <a:r>
              <a:rPr lang="en-GB" altLang="en-US" sz="2800" b="1" dirty="0">
                <a:solidFill>
                  <a:schemeClr val="accent5">
                    <a:lumMod val="75000"/>
                  </a:schemeClr>
                </a:solidFill>
              </a:rPr>
              <a:t>10 minutes</a:t>
            </a:r>
            <a:endParaRPr lang="en-GB" altLang="en-US" dirty="0">
              <a:solidFill>
                <a:schemeClr val="accent5">
                  <a:lumMod val="75000"/>
                </a:schemeClr>
              </a:solidFill>
            </a:endParaRPr>
          </a:p>
          <a:p>
            <a:pPr marL="0" indent="0" algn="just">
              <a:buNone/>
              <a:defRPr/>
            </a:pPr>
            <a:r>
              <a:rPr lang="en-GB" sz="2200" dirty="0">
                <a:solidFill>
                  <a:schemeClr val="accent1"/>
                </a:solidFill>
              </a:rPr>
              <a:t>How have key historical milestones shaped Youth Work today? Choose a decade and compare what life was like for young people then with now, including how society, culture, and world events influenced Youth Work practice.</a:t>
            </a:r>
            <a:endParaRPr lang="en-GB" altLang="en-US" sz="2200" dirty="0">
              <a:solidFill>
                <a:schemeClr val="accent1"/>
              </a:solidFill>
            </a:endParaRPr>
          </a:p>
        </p:txBody>
      </p:sp>
      <p:sp>
        <p:nvSpPr>
          <p:cNvPr id="2" name="Rectangle 3">
            <a:extLst>
              <a:ext uri="{FF2B5EF4-FFF2-40B4-BE49-F238E27FC236}">
                <a16:creationId xmlns:a16="http://schemas.microsoft.com/office/drawing/2014/main" id="{0DBB6832-8A67-7340-2E39-BB9618D046A0}"/>
              </a:ext>
            </a:extLst>
          </p:cNvPr>
          <p:cNvSpPr txBox="1">
            <a:spLocks noChangeArrowheads="1"/>
          </p:cNvSpPr>
          <p:nvPr/>
        </p:nvSpPr>
        <p:spPr>
          <a:xfrm>
            <a:off x="683208" y="1825625"/>
            <a:ext cx="5156200" cy="38098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GB" altLang="en-US" b="1" dirty="0"/>
              <a:t>Cyflwyniad Seminar </a:t>
            </a:r>
            <a:r>
              <a:rPr lang="en-GB" altLang="en-US" dirty="0"/>
              <a:t>– </a:t>
            </a:r>
            <a:r>
              <a:rPr lang="en-GB" altLang="en-US" b="1" dirty="0"/>
              <a:t>10 </a:t>
            </a:r>
            <a:r>
              <a:rPr lang="en-GB" altLang="en-US" b="1" dirty="0" err="1"/>
              <a:t>munud</a:t>
            </a:r>
            <a:endParaRPr lang="en-GB" altLang="en-US" dirty="0"/>
          </a:p>
          <a:p>
            <a:pPr marL="0" indent="0" algn="just">
              <a:buNone/>
              <a:defRPr/>
            </a:pPr>
            <a:r>
              <a:rPr lang="en-GB" altLang="en-US" sz="2000" dirty="0" err="1"/>
              <a:t>Paratowch</a:t>
            </a:r>
            <a:r>
              <a:rPr lang="en-GB" altLang="en-US" sz="2000" dirty="0"/>
              <a:t> seminar </a:t>
            </a:r>
            <a:r>
              <a:rPr lang="en-GB" altLang="en-US" sz="2000" dirty="0" err="1"/>
              <a:t>sy'n</a:t>
            </a:r>
            <a:r>
              <a:rPr lang="en-GB" altLang="en-US" sz="2000" dirty="0"/>
              <a:t> </a:t>
            </a:r>
            <a:r>
              <a:rPr lang="en-GB" altLang="en-US" sz="2000" dirty="0" err="1"/>
              <a:t>canolbwyntio</a:t>
            </a:r>
            <a:r>
              <a:rPr lang="en-GB" altLang="en-US" sz="2000" dirty="0"/>
              <a:t> </a:t>
            </a:r>
            <a:r>
              <a:rPr lang="en-GB" altLang="en-US" sz="2000" dirty="0" err="1"/>
              <a:t>ar</a:t>
            </a:r>
            <a:r>
              <a:rPr lang="en-GB" altLang="en-US" sz="2000" dirty="0"/>
              <a:t> </a:t>
            </a:r>
            <a:r>
              <a:rPr lang="en-GB" altLang="en-US" sz="2000" dirty="0" err="1"/>
              <a:t>ddegawd</a:t>
            </a:r>
            <a:r>
              <a:rPr lang="en-GB" altLang="en-US" sz="2000" dirty="0"/>
              <a:t> </a:t>
            </a:r>
            <a:r>
              <a:rPr lang="en-GB" altLang="en-US" sz="2000" dirty="0" err="1"/>
              <a:t>o'ch</a:t>
            </a:r>
            <a:r>
              <a:rPr lang="en-GB" altLang="en-US" sz="2000" dirty="0"/>
              <a:t> </a:t>
            </a:r>
            <a:r>
              <a:rPr lang="en-GB" altLang="en-US" sz="2000" dirty="0" err="1"/>
              <a:t>dewis</a:t>
            </a:r>
            <a:r>
              <a:rPr lang="en-GB" altLang="en-US" sz="2000" dirty="0"/>
              <a:t>, a </a:t>
            </a:r>
            <a:r>
              <a:rPr lang="en-GB" altLang="en-US" sz="2000" dirty="0" err="1"/>
              <a:t>dangoswch</a:t>
            </a:r>
            <a:r>
              <a:rPr lang="en-GB" altLang="en-US" sz="2000" dirty="0"/>
              <a:t> </a:t>
            </a:r>
            <a:r>
              <a:rPr lang="en-GB" altLang="en-US" sz="2000" dirty="0" err="1"/>
              <a:t>sut</a:t>
            </a:r>
            <a:r>
              <a:rPr lang="en-GB" altLang="en-US" sz="2000" dirty="0"/>
              <a:t> yr </a:t>
            </a:r>
            <a:r>
              <a:rPr lang="en-GB" altLang="en-US" sz="2000" dirty="0" err="1"/>
              <a:t>effeithiodd</a:t>
            </a:r>
            <a:r>
              <a:rPr lang="en-GB" altLang="en-US" sz="2000" dirty="0"/>
              <a:t> </a:t>
            </a:r>
            <a:r>
              <a:rPr lang="en-GB" altLang="en-US" sz="2000" dirty="0" err="1"/>
              <a:t>digwyddiadau'r</a:t>
            </a:r>
            <a:r>
              <a:rPr lang="en-GB" altLang="en-US" sz="2000" dirty="0"/>
              <a:t> </a:t>
            </a:r>
            <a:r>
              <a:rPr lang="en-GB" altLang="en-US" sz="2000" dirty="0" err="1"/>
              <a:t>degawd</a:t>
            </a:r>
            <a:r>
              <a:rPr lang="en-GB" altLang="en-US" sz="2000" dirty="0"/>
              <a:t> </a:t>
            </a:r>
            <a:r>
              <a:rPr lang="en-GB" altLang="en-US" sz="2000" dirty="0" err="1"/>
              <a:t>hwnnw</a:t>
            </a:r>
            <a:r>
              <a:rPr lang="en-GB" altLang="en-US" sz="2000" dirty="0"/>
              <a:t> </a:t>
            </a:r>
            <a:r>
              <a:rPr lang="en-GB" altLang="en-US" sz="2000" dirty="0" err="1"/>
              <a:t>ar</a:t>
            </a:r>
            <a:r>
              <a:rPr lang="en-GB" altLang="en-US" sz="2000" dirty="0"/>
              <a:t> </a:t>
            </a:r>
            <a:r>
              <a:rPr lang="en-GB" altLang="en-US" sz="2000" dirty="0" err="1"/>
              <a:t>bobl</a:t>
            </a:r>
            <a:r>
              <a:rPr lang="en-GB" altLang="en-US" sz="2000" dirty="0"/>
              <a:t> </a:t>
            </a:r>
            <a:r>
              <a:rPr lang="en-GB" altLang="en-US" sz="2000" dirty="0" err="1"/>
              <a:t>ifanc</a:t>
            </a:r>
            <a:r>
              <a:rPr lang="en-GB" altLang="en-US" sz="2000" dirty="0"/>
              <a:t>, </a:t>
            </a:r>
            <a:r>
              <a:rPr lang="en-GB" altLang="en-US" sz="2000" dirty="0" err="1"/>
              <a:t>eu</a:t>
            </a:r>
            <a:r>
              <a:rPr lang="en-GB" altLang="en-US" sz="2000" dirty="0"/>
              <a:t> </a:t>
            </a:r>
            <a:r>
              <a:rPr lang="en-GB" altLang="en-US" sz="2000" dirty="0" err="1"/>
              <a:t>bywydau</a:t>
            </a:r>
            <a:r>
              <a:rPr lang="en-GB" altLang="en-US" sz="2000" dirty="0"/>
              <a:t>, </a:t>
            </a:r>
            <a:r>
              <a:rPr lang="en-GB" altLang="en-US" sz="2000" dirty="0" err="1"/>
              <a:t>eu</a:t>
            </a:r>
            <a:r>
              <a:rPr lang="en-GB" altLang="en-US" sz="2000" dirty="0"/>
              <a:t> </a:t>
            </a:r>
            <a:r>
              <a:rPr lang="en-GB" altLang="en-US" sz="2000" dirty="0" err="1"/>
              <a:t>cymunedau</a:t>
            </a:r>
            <a:r>
              <a:rPr lang="en-GB" altLang="en-US" sz="2000" dirty="0"/>
              <a:t>, </a:t>
            </a:r>
            <a:r>
              <a:rPr lang="en-GB" altLang="en-US" sz="2000" dirty="0" err="1"/>
              <a:t>ar</a:t>
            </a:r>
            <a:r>
              <a:rPr lang="en-GB" altLang="en-US" sz="2000" dirty="0"/>
              <a:t> </a:t>
            </a:r>
            <a:r>
              <a:rPr lang="en-GB" altLang="en-US" sz="2000" dirty="0" err="1"/>
              <a:t>ddatblygu</a:t>
            </a:r>
            <a:r>
              <a:rPr lang="en-GB" altLang="en-US" sz="2000" dirty="0"/>
              <a:t> </a:t>
            </a:r>
            <a:r>
              <a:rPr lang="en-GB" altLang="en-US" sz="2000" dirty="0" err="1"/>
              <a:t>polisi</a:t>
            </a:r>
            <a:r>
              <a:rPr lang="en-GB" altLang="en-US" sz="2000" dirty="0"/>
              <a:t>, ac </a:t>
            </a:r>
            <a:r>
              <a:rPr lang="en-GB" altLang="en-US" sz="2000" dirty="0" err="1"/>
              <a:t>ar</a:t>
            </a:r>
            <a:r>
              <a:rPr lang="en-GB" altLang="en-US" sz="2000" dirty="0"/>
              <a:t> </a:t>
            </a:r>
            <a:r>
              <a:rPr lang="en-GB" altLang="en-US" sz="2000" dirty="0" err="1"/>
              <a:t>ymarfer</a:t>
            </a:r>
            <a:r>
              <a:rPr lang="en-GB" altLang="en-US" sz="2000" dirty="0"/>
              <a:t> Gwaith Ieuenctid. </a:t>
            </a:r>
            <a:r>
              <a:rPr lang="en-GB" altLang="en-US" sz="2000" dirty="0" err="1"/>
              <a:t>Trafodwch</a:t>
            </a:r>
            <a:r>
              <a:rPr lang="en-GB" altLang="en-US" sz="2000" dirty="0"/>
              <a:t> </a:t>
            </a:r>
            <a:r>
              <a:rPr lang="en-GB" altLang="en-US" sz="2000" dirty="0" err="1"/>
              <a:t>unrhyw</a:t>
            </a:r>
            <a:r>
              <a:rPr lang="en-GB" altLang="en-US" sz="2000" dirty="0"/>
              <a:t> </a:t>
            </a:r>
            <a:r>
              <a:rPr lang="en-GB" altLang="en-US" sz="2000" dirty="0" err="1"/>
              <a:t>debygrwydd</a:t>
            </a:r>
            <a:r>
              <a:rPr lang="en-GB" altLang="en-US" sz="2000" dirty="0"/>
              <a:t> </a:t>
            </a:r>
            <a:r>
              <a:rPr lang="en-GB" altLang="en-US" sz="2000" dirty="0" err="1"/>
              <a:t>rhwng</a:t>
            </a:r>
            <a:r>
              <a:rPr lang="en-GB" altLang="en-US" sz="2000" dirty="0"/>
              <a:t> y </a:t>
            </a:r>
            <a:r>
              <a:rPr lang="en-GB" altLang="en-US" sz="2000" dirty="0" err="1"/>
              <a:t>degawd</a:t>
            </a:r>
            <a:r>
              <a:rPr lang="en-GB" altLang="en-US" sz="2000" dirty="0"/>
              <a:t> </a:t>
            </a:r>
            <a:r>
              <a:rPr lang="en-GB" altLang="en-US" sz="2000" dirty="0" err="1"/>
              <a:t>o'ch</a:t>
            </a:r>
            <a:r>
              <a:rPr lang="en-GB" altLang="en-US" sz="2000" dirty="0"/>
              <a:t> </a:t>
            </a:r>
            <a:r>
              <a:rPr lang="en-GB" altLang="en-US" sz="2000" dirty="0" err="1"/>
              <a:t>dewis</a:t>
            </a:r>
            <a:r>
              <a:rPr lang="en-GB" altLang="en-US" sz="2000" dirty="0"/>
              <a:t> chi a </a:t>
            </a:r>
            <a:r>
              <a:rPr lang="en-GB" altLang="en-US" sz="2000" dirty="0" err="1"/>
              <a:t>bywyd</a:t>
            </a:r>
            <a:r>
              <a:rPr lang="en-GB" altLang="en-US" sz="2000" dirty="0"/>
              <a:t> </a:t>
            </a:r>
            <a:r>
              <a:rPr lang="en-GB" altLang="en-US" sz="2000" dirty="0" err="1"/>
              <a:t>heddiw</a:t>
            </a:r>
            <a:r>
              <a:rPr lang="en-GB" altLang="en-US" sz="2000" dirty="0"/>
              <a:t> </a:t>
            </a:r>
            <a:r>
              <a:rPr lang="en-GB" altLang="en-US" sz="2000" dirty="0" err="1"/>
              <a:t>i</a:t>
            </a:r>
            <a:r>
              <a:rPr lang="en-GB" altLang="en-US" sz="2000" dirty="0"/>
              <a:t> </a:t>
            </a:r>
            <a:r>
              <a:rPr lang="en-GB" altLang="en-US" sz="2000" dirty="0" err="1"/>
              <a:t>bobl</a:t>
            </a:r>
            <a:r>
              <a:rPr lang="en-GB" altLang="en-US" sz="2000" dirty="0"/>
              <a:t> </a:t>
            </a:r>
            <a:r>
              <a:rPr lang="en-GB" altLang="en-US" sz="2000" dirty="0" err="1"/>
              <a:t>ifanc</a:t>
            </a:r>
            <a:r>
              <a:rPr lang="en-GB" altLang="en-US" sz="2000" dirty="0"/>
              <a:t> </a:t>
            </a:r>
            <a:r>
              <a:rPr lang="en-GB" altLang="en-US" sz="2000" dirty="0" err="1"/>
              <a:t>yn</a:t>
            </a:r>
            <a:r>
              <a:rPr lang="en-GB" altLang="en-US" sz="2000" dirty="0"/>
              <a:t> </a:t>
            </a:r>
            <a:r>
              <a:rPr lang="en-GB" altLang="en-US" sz="2000" dirty="0" err="1"/>
              <a:t>eu</a:t>
            </a:r>
            <a:r>
              <a:rPr lang="en-GB" altLang="en-US" sz="2000" dirty="0"/>
              <a:t> </a:t>
            </a:r>
            <a:r>
              <a:rPr lang="en-GB" altLang="en-US" sz="2000" dirty="0" err="1"/>
              <a:t>cymunedau</a:t>
            </a:r>
            <a:r>
              <a:rPr lang="en-GB" altLang="en-US" sz="2000" dirty="0"/>
              <a:t>.</a:t>
            </a:r>
          </a:p>
        </p:txBody>
      </p:sp>
    </p:spTree>
    <p:extLst>
      <p:ext uri="{BB962C8B-B14F-4D97-AF65-F5344CB8AC3E}">
        <p14:creationId xmlns:p14="http://schemas.microsoft.com/office/powerpoint/2010/main" val="2026544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E9D0B5D5-2CEF-6393-381C-65547F8BBB2D}"/>
              </a:ext>
            </a:extLst>
          </p:cNvPr>
          <p:cNvSpPr>
            <a:spLocks noGrp="1" noChangeArrowheads="1"/>
          </p:cNvSpPr>
          <p:nvPr>
            <p:ph type="title"/>
          </p:nvPr>
        </p:nvSpPr>
        <p:spPr/>
        <p:txBody>
          <a:bodyPr/>
          <a:lstStyle/>
          <a:p>
            <a:pPr eaLnBrk="1" hangingPunct="1"/>
            <a:r>
              <a:rPr lang="en-GB" altLang="en-US" b="1" dirty="0" err="1"/>
              <a:t>Tasg</a:t>
            </a:r>
            <a:r>
              <a:rPr lang="en-GB" altLang="en-US" b="1" dirty="0"/>
              <a:t> Grŵp Bach 1</a:t>
            </a:r>
            <a:br>
              <a:rPr lang="en-GB" altLang="en-US" b="1" dirty="0"/>
            </a:br>
            <a:r>
              <a:rPr lang="en-GB" altLang="en-US" b="1" dirty="0">
                <a:solidFill>
                  <a:schemeClr val="accent5">
                    <a:lumMod val="75000"/>
                  </a:schemeClr>
                </a:solidFill>
              </a:rPr>
              <a:t>Small Group Task 1</a:t>
            </a:r>
          </a:p>
        </p:txBody>
      </p:sp>
      <p:sp>
        <p:nvSpPr>
          <p:cNvPr id="13315" name="Rectangle 3">
            <a:extLst>
              <a:ext uri="{FF2B5EF4-FFF2-40B4-BE49-F238E27FC236}">
                <a16:creationId xmlns:a16="http://schemas.microsoft.com/office/drawing/2014/main" id="{44A8642C-88E0-090D-253F-7588921F68BE}"/>
              </a:ext>
            </a:extLst>
          </p:cNvPr>
          <p:cNvSpPr>
            <a:spLocks noGrp="1" noChangeArrowheads="1"/>
          </p:cNvSpPr>
          <p:nvPr>
            <p:ph sz="half" idx="1"/>
          </p:nvPr>
        </p:nvSpPr>
        <p:spPr/>
        <p:txBody>
          <a:bodyPr/>
          <a:lstStyle/>
          <a:p>
            <a:pPr eaLnBrk="1" hangingPunct="1"/>
            <a:r>
              <a:rPr lang="en-GB" altLang="en-US" dirty="0"/>
              <a:t>Y </a:t>
            </a:r>
            <a:r>
              <a:rPr lang="en-GB" altLang="en-US" dirty="0" err="1"/>
              <a:t>Gweithiwr</a:t>
            </a:r>
            <a:r>
              <a:rPr lang="en-GB" altLang="en-US" dirty="0"/>
              <a:t> Ieuenctid…</a:t>
            </a:r>
          </a:p>
        </p:txBody>
      </p:sp>
      <p:sp>
        <p:nvSpPr>
          <p:cNvPr id="2" name="Content Placeholder 1">
            <a:extLst>
              <a:ext uri="{FF2B5EF4-FFF2-40B4-BE49-F238E27FC236}">
                <a16:creationId xmlns:a16="http://schemas.microsoft.com/office/drawing/2014/main" id="{A14FFEF7-D477-0655-4A4F-F2D2F79E60DE}"/>
              </a:ext>
            </a:extLst>
          </p:cNvPr>
          <p:cNvSpPr>
            <a:spLocks noGrp="1"/>
          </p:cNvSpPr>
          <p:nvPr>
            <p:ph sz="half" idx="2"/>
          </p:nvPr>
        </p:nvSpPr>
        <p:spPr/>
        <p:txBody>
          <a:bodyPr/>
          <a:lstStyle/>
          <a:p>
            <a:r>
              <a:rPr lang="en-GB" altLang="en-US" dirty="0">
                <a:solidFill>
                  <a:schemeClr val="accent5">
                    <a:lumMod val="75000"/>
                  </a:schemeClr>
                </a:solidFill>
              </a:rPr>
              <a:t>The Youth Worker…</a:t>
            </a:r>
          </a:p>
          <a:p>
            <a:endParaRPr lang="en-GB" dirty="0"/>
          </a:p>
        </p:txBody>
      </p:sp>
      <p:pic>
        <p:nvPicPr>
          <p:cNvPr id="13316" name="Picture 1">
            <a:extLst>
              <a:ext uri="{FF2B5EF4-FFF2-40B4-BE49-F238E27FC236}">
                <a16:creationId xmlns:a16="http://schemas.microsoft.com/office/drawing/2014/main" id="{63E0876B-DBDA-8529-9536-4BCE24ECAEC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777882" y="2408109"/>
            <a:ext cx="1805885" cy="3291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20CEAE3F-58F6-1C79-815A-5AFF0176D51C}"/>
              </a:ext>
            </a:extLst>
          </p:cNvPr>
          <p:cNvSpPr>
            <a:spLocks noGrp="1" noChangeArrowheads="1"/>
          </p:cNvSpPr>
          <p:nvPr>
            <p:ph type="title"/>
          </p:nvPr>
        </p:nvSpPr>
        <p:spPr/>
        <p:txBody>
          <a:bodyPr/>
          <a:lstStyle/>
          <a:p>
            <a:pPr eaLnBrk="1" hangingPunct="1"/>
            <a:r>
              <a:rPr lang="en-GB" altLang="en-US" b="1" dirty="0" err="1"/>
              <a:t>Tasg</a:t>
            </a:r>
            <a:r>
              <a:rPr lang="en-GB" altLang="en-US" b="1" dirty="0"/>
              <a:t> Grŵp Bach 2</a:t>
            </a:r>
            <a:br>
              <a:rPr lang="en-GB" altLang="en-US" b="1" dirty="0"/>
            </a:br>
            <a:r>
              <a:rPr lang="en-GB" altLang="en-US" b="1" dirty="0">
                <a:solidFill>
                  <a:schemeClr val="accent5">
                    <a:lumMod val="75000"/>
                  </a:schemeClr>
                </a:solidFill>
              </a:rPr>
              <a:t>Small Group Task 2</a:t>
            </a:r>
          </a:p>
        </p:txBody>
      </p:sp>
      <p:sp>
        <p:nvSpPr>
          <p:cNvPr id="13315" name="Rectangle 3">
            <a:extLst>
              <a:ext uri="{FF2B5EF4-FFF2-40B4-BE49-F238E27FC236}">
                <a16:creationId xmlns:a16="http://schemas.microsoft.com/office/drawing/2014/main" id="{D27979AF-E74E-2EA8-3348-B672147CADDB}"/>
              </a:ext>
            </a:extLst>
          </p:cNvPr>
          <p:cNvSpPr>
            <a:spLocks noGrp="1" noChangeArrowheads="1"/>
          </p:cNvSpPr>
          <p:nvPr>
            <p:ph sz="half" idx="1"/>
          </p:nvPr>
        </p:nvSpPr>
        <p:spPr>
          <a:xfrm>
            <a:off x="838200" y="2024678"/>
            <a:ext cx="5156200" cy="3809862"/>
          </a:xfrm>
        </p:spPr>
        <p:txBody>
          <a:bodyPr/>
          <a:lstStyle/>
          <a:p>
            <a:pPr>
              <a:defRPr/>
            </a:pPr>
            <a:r>
              <a:rPr lang="en-GB" altLang="en-US" dirty="0"/>
              <a:t>Beth </a:t>
            </a:r>
            <a:r>
              <a:rPr lang="en-GB" altLang="en-US" dirty="0" err="1"/>
              <a:t>yw</a:t>
            </a:r>
            <a:r>
              <a:rPr lang="en-GB" altLang="en-US" dirty="0"/>
              <a:t> Gwaith Ieuenctid?</a:t>
            </a:r>
          </a:p>
          <a:p>
            <a:pPr>
              <a:defRPr/>
            </a:pPr>
            <a:r>
              <a:rPr lang="en-GB" altLang="en-US" dirty="0"/>
              <a:t>Beth </a:t>
            </a:r>
            <a:r>
              <a:rPr lang="en-GB" altLang="en-US" dirty="0" err="1"/>
              <a:t>yw</a:t>
            </a:r>
            <a:r>
              <a:rPr lang="en-GB" altLang="en-US" dirty="0"/>
              <a:t> </a:t>
            </a:r>
            <a:r>
              <a:rPr lang="en-GB" altLang="en-US" dirty="0" err="1"/>
              <a:t>ei</a:t>
            </a:r>
            <a:r>
              <a:rPr lang="en-GB" altLang="en-US" dirty="0"/>
              <a:t> </a:t>
            </a:r>
            <a:r>
              <a:rPr lang="en-GB" altLang="en-US" dirty="0" err="1"/>
              <a:t>bwrpas</a:t>
            </a:r>
            <a:r>
              <a:rPr lang="en-GB" altLang="en-US" dirty="0"/>
              <a:t>?</a:t>
            </a:r>
          </a:p>
        </p:txBody>
      </p:sp>
      <p:sp>
        <p:nvSpPr>
          <p:cNvPr id="2" name="Content Placeholder 1">
            <a:extLst>
              <a:ext uri="{FF2B5EF4-FFF2-40B4-BE49-F238E27FC236}">
                <a16:creationId xmlns:a16="http://schemas.microsoft.com/office/drawing/2014/main" id="{FE5AE404-4CE8-7016-75DA-CD62333E816F}"/>
              </a:ext>
            </a:extLst>
          </p:cNvPr>
          <p:cNvSpPr>
            <a:spLocks noGrp="1"/>
          </p:cNvSpPr>
          <p:nvPr>
            <p:ph sz="half" idx="2"/>
          </p:nvPr>
        </p:nvSpPr>
        <p:spPr>
          <a:xfrm>
            <a:off x="6197602" y="2024678"/>
            <a:ext cx="5156200" cy="3809862"/>
          </a:xfrm>
        </p:spPr>
        <p:txBody>
          <a:bodyPr/>
          <a:lstStyle/>
          <a:p>
            <a:pPr>
              <a:defRPr/>
            </a:pPr>
            <a:r>
              <a:rPr lang="en-GB" altLang="en-US" dirty="0">
                <a:solidFill>
                  <a:schemeClr val="accent5">
                    <a:lumMod val="75000"/>
                  </a:schemeClr>
                </a:solidFill>
              </a:rPr>
              <a:t>What is youth work?</a:t>
            </a:r>
          </a:p>
          <a:p>
            <a:pPr>
              <a:defRPr/>
            </a:pPr>
            <a:r>
              <a:rPr lang="en-GB" altLang="en-US" dirty="0">
                <a:solidFill>
                  <a:schemeClr val="accent5">
                    <a:lumMod val="75000"/>
                  </a:schemeClr>
                </a:solidFill>
              </a:rPr>
              <a:t>What is its purpose?</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4A356-85AA-AD24-ED36-45F6A437C553}"/>
              </a:ext>
            </a:extLst>
          </p:cNvPr>
          <p:cNvSpPr>
            <a:spLocks noGrp="1"/>
          </p:cNvSpPr>
          <p:nvPr>
            <p:ph type="title"/>
          </p:nvPr>
        </p:nvSpPr>
        <p:spPr/>
        <p:txBody>
          <a:bodyPr/>
          <a:lstStyle/>
          <a:p>
            <a:endParaRPr lang="en-GB"/>
          </a:p>
        </p:txBody>
      </p:sp>
      <p:sp>
        <p:nvSpPr>
          <p:cNvPr id="15363" name="Rectangle 3">
            <a:extLst>
              <a:ext uri="{FF2B5EF4-FFF2-40B4-BE49-F238E27FC236}">
                <a16:creationId xmlns:a16="http://schemas.microsoft.com/office/drawing/2014/main" id="{45C2CCEB-8CE9-8536-0D58-DE7DAF5D940E}"/>
              </a:ext>
            </a:extLst>
          </p:cNvPr>
          <p:cNvSpPr>
            <a:spLocks noGrp="1" noChangeArrowheads="1"/>
          </p:cNvSpPr>
          <p:nvPr>
            <p:ph sz="half" idx="1"/>
          </p:nvPr>
        </p:nvSpPr>
        <p:spPr/>
        <p:txBody>
          <a:bodyPr>
            <a:normAutofit/>
          </a:bodyPr>
          <a:lstStyle/>
          <a:p>
            <a:pPr>
              <a:lnSpc>
                <a:spcPct val="80000"/>
              </a:lnSpc>
            </a:pPr>
            <a:r>
              <a:rPr lang="en-GB" altLang="en-US" sz="2400" dirty="0" err="1"/>
              <a:t>Ers</a:t>
            </a:r>
            <a:r>
              <a:rPr lang="en-GB" altLang="en-US" sz="2400" dirty="0"/>
              <a:t> </a:t>
            </a:r>
            <a:r>
              <a:rPr lang="en-GB" altLang="en-US" sz="2400" dirty="0" err="1"/>
              <a:t>blynyddoedd</a:t>
            </a:r>
            <a:r>
              <a:rPr lang="en-GB" altLang="en-US" sz="2400" dirty="0"/>
              <a:t> </a:t>
            </a:r>
            <a:r>
              <a:rPr lang="en-GB" altLang="en-US" sz="2400" dirty="0" err="1"/>
              <a:t>lawer</a:t>
            </a:r>
            <a:r>
              <a:rPr lang="en-GB" altLang="en-US" sz="2400" dirty="0"/>
              <a:t> </a:t>
            </a:r>
            <a:r>
              <a:rPr lang="en-GB" altLang="en-US" sz="2400" dirty="0" err="1"/>
              <a:t>iawn</a:t>
            </a:r>
            <a:r>
              <a:rPr lang="en-GB" altLang="en-US" sz="2400" dirty="0"/>
              <a:t>, </a:t>
            </a:r>
            <a:r>
              <a:rPr lang="en-GB" altLang="en-US" sz="2400" dirty="0" err="1"/>
              <a:t>mae</a:t>
            </a:r>
            <a:r>
              <a:rPr lang="en-GB" altLang="en-US" sz="2400" dirty="0"/>
              <a:t> </a:t>
            </a:r>
            <a:r>
              <a:rPr lang="en-GB" altLang="en-US" sz="2400" dirty="0" err="1"/>
              <a:t>dynion</a:t>
            </a:r>
            <a:r>
              <a:rPr lang="en-GB" altLang="en-US" sz="2400" dirty="0"/>
              <a:t> a </a:t>
            </a:r>
            <a:r>
              <a:rPr lang="en-GB" altLang="en-US" sz="2400" dirty="0" err="1"/>
              <a:t>menywod</a:t>
            </a:r>
            <a:r>
              <a:rPr lang="en-GB" altLang="en-US" sz="2400" dirty="0"/>
              <a:t> </a:t>
            </a:r>
            <a:r>
              <a:rPr lang="en-GB" altLang="en-US" sz="2400" dirty="0" err="1"/>
              <a:t>yn</a:t>
            </a:r>
            <a:r>
              <a:rPr lang="en-GB" altLang="en-US" sz="2400" dirty="0"/>
              <a:t> </a:t>
            </a:r>
            <a:r>
              <a:rPr lang="en-GB" altLang="en-US" sz="2400" dirty="0" err="1"/>
              <a:t>eu</a:t>
            </a:r>
            <a:r>
              <a:rPr lang="en-GB" altLang="en-US" sz="2400" dirty="0"/>
              <a:t> </a:t>
            </a:r>
            <a:r>
              <a:rPr lang="en-GB" altLang="en-US" sz="2400" dirty="0" err="1"/>
              <a:t>holl</a:t>
            </a:r>
            <a:r>
              <a:rPr lang="en-GB" altLang="en-US" sz="2400" dirty="0"/>
              <a:t> </a:t>
            </a:r>
            <a:r>
              <a:rPr lang="en-GB" altLang="en-US" sz="2400" dirty="0" err="1"/>
              <a:t>amrywiaeth</a:t>
            </a:r>
            <a:r>
              <a:rPr lang="en-GB" altLang="en-US" sz="2400" dirty="0"/>
              <a:t> </a:t>
            </a:r>
            <a:r>
              <a:rPr lang="en-GB" altLang="en-US" sz="2400" dirty="0" err="1"/>
              <a:t>wedi</a:t>
            </a:r>
            <a:r>
              <a:rPr lang="en-GB" altLang="en-US" sz="2400" dirty="0"/>
              <a:t> bod </a:t>
            </a:r>
            <a:r>
              <a:rPr lang="en-GB" altLang="en-US" sz="2400" dirty="0" err="1"/>
              <a:t>yn</a:t>
            </a:r>
            <a:r>
              <a:rPr lang="en-GB" altLang="en-US" sz="2400" dirty="0"/>
              <a:t> </a:t>
            </a:r>
            <a:r>
              <a:rPr lang="en-GB" altLang="en-US" sz="2400" dirty="0" err="1"/>
              <a:t>cefnogi</a:t>
            </a:r>
            <a:r>
              <a:rPr lang="en-GB" altLang="en-US" sz="2400" dirty="0"/>
              <a:t> ac </a:t>
            </a:r>
            <a:r>
              <a:rPr lang="en-GB" altLang="en-US" sz="2400" dirty="0" err="1"/>
              <a:t>yn</a:t>
            </a:r>
            <a:r>
              <a:rPr lang="en-GB" altLang="en-US" sz="2400" dirty="0"/>
              <a:t> </a:t>
            </a:r>
            <a:r>
              <a:rPr lang="en-GB" altLang="en-US" sz="2400" dirty="0" err="1"/>
              <a:t>arwain</a:t>
            </a:r>
            <a:r>
              <a:rPr lang="en-GB" altLang="en-US" sz="2400" dirty="0"/>
              <a:t> </a:t>
            </a:r>
            <a:r>
              <a:rPr lang="en-GB" altLang="en-US" sz="2400" dirty="0" err="1"/>
              <a:t>pobl</a:t>
            </a:r>
            <a:r>
              <a:rPr lang="en-GB" altLang="en-US" sz="2400" dirty="0"/>
              <a:t> </a:t>
            </a:r>
            <a:r>
              <a:rPr lang="en-GB" altLang="en-US" sz="2400" dirty="0" err="1"/>
              <a:t>ifanc</a:t>
            </a:r>
            <a:r>
              <a:rPr lang="en-GB" altLang="en-US" sz="2400" dirty="0"/>
              <a:t> </a:t>
            </a:r>
            <a:r>
              <a:rPr lang="en-GB" altLang="en-US" sz="2400" dirty="0" err="1"/>
              <a:t>wrth</a:t>
            </a:r>
            <a:r>
              <a:rPr lang="en-GB" altLang="en-US" sz="2400" dirty="0"/>
              <a:t> </a:t>
            </a:r>
            <a:r>
              <a:rPr lang="en-GB" altLang="en-US" sz="2400" dirty="0" err="1"/>
              <a:t>iddynt</a:t>
            </a:r>
            <a:r>
              <a:rPr lang="en-GB" altLang="en-US" sz="2400" dirty="0"/>
              <a:t> </a:t>
            </a:r>
            <a:r>
              <a:rPr lang="en-GB" altLang="en-US" sz="2400" dirty="0" err="1"/>
              <a:t>drosglwyddo</a:t>
            </a:r>
            <a:r>
              <a:rPr lang="en-GB" altLang="en-US" sz="2400" dirty="0"/>
              <a:t> o </a:t>
            </a:r>
            <a:r>
              <a:rPr lang="en-GB" altLang="en-US" sz="2400" dirty="0" err="1"/>
              <a:t>ddibyniaeth</a:t>
            </a:r>
            <a:r>
              <a:rPr lang="en-GB" altLang="en-US" sz="2400" dirty="0"/>
              <a:t> </a:t>
            </a:r>
            <a:r>
              <a:rPr lang="en-GB" altLang="en-US" sz="2400" dirty="0" err="1"/>
              <a:t>i</a:t>
            </a:r>
            <a:r>
              <a:rPr lang="en-GB" altLang="en-US" sz="2400" dirty="0"/>
              <a:t> </a:t>
            </a:r>
            <a:r>
              <a:rPr lang="en-GB" altLang="en-US" sz="2400" dirty="0" err="1"/>
              <a:t>gyd-ddibyniaeth</a:t>
            </a:r>
            <a:r>
              <a:rPr lang="en-GB" altLang="en-US" sz="2400" dirty="0"/>
              <a:t>, </a:t>
            </a:r>
            <a:r>
              <a:rPr lang="en-GB" altLang="en-US" sz="2400" dirty="0" err="1"/>
              <a:t>trwy</a:t>
            </a:r>
            <a:r>
              <a:rPr lang="en-GB" altLang="en-US" sz="2400" dirty="0"/>
              <a:t> </a:t>
            </a:r>
            <a:r>
              <a:rPr lang="en-GB" altLang="en-US" sz="2400" dirty="0" err="1"/>
              <a:t>ffordd</a:t>
            </a:r>
            <a:r>
              <a:rPr lang="en-GB" altLang="en-US" sz="2400" dirty="0"/>
              <a:t> o </a:t>
            </a:r>
            <a:r>
              <a:rPr lang="en-GB" altLang="en-US" sz="2400" dirty="0" err="1"/>
              <a:t>weithio</a:t>
            </a:r>
            <a:r>
              <a:rPr lang="en-GB" altLang="en-US" sz="2400" dirty="0"/>
              <a:t> y </a:t>
            </a:r>
            <a:r>
              <a:rPr lang="en-GB" altLang="en-US" sz="2400" dirty="0" err="1"/>
              <a:t>cyfeirir</a:t>
            </a:r>
            <a:r>
              <a:rPr lang="en-GB" altLang="en-US" sz="2400" dirty="0"/>
              <a:t> </a:t>
            </a:r>
            <a:r>
              <a:rPr lang="en-GB" altLang="en-US" sz="2400" dirty="0" err="1"/>
              <a:t>ato</a:t>
            </a:r>
            <a:r>
              <a:rPr lang="en-GB" altLang="en-US" sz="2400" dirty="0"/>
              <a:t> </a:t>
            </a:r>
            <a:r>
              <a:rPr lang="en-GB" altLang="en-US" sz="2400" dirty="0" err="1"/>
              <a:t>fel</a:t>
            </a:r>
            <a:r>
              <a:rPr lang="en-GB" altLang="en-US" sz="2400" dirty="0"/>
              <a:t> </a:t>
            </a:r>
            <a:r>
              <a:rPr lang="en-GB" altLang="en-US" sz="2400" dirty="0" err="1"/>
              <a:t>gwaith</a:t>
            </a:r>
            <a:r>
              <a:rPr lang="en-GB" altLang="en-US" sz="2400" dirty="0"/>
              <a:t> </a:t>
            </a:r>
            <a:r>
              <a:rPr lang="en-GB" altLang="en-US" sz="2400" dirty="0" err="1"/>
              <a:t>ieuenctid</a:t>
            </a:r>
            <a:r>
              <a:rPr lang="en-GB" altLang="en-US" sz="2400" dirty="0"/>
              <a:t>.</a:t>
            </a:r>
          </a:p>
          <a:p>
            <a:pPr>
              <a:lnSpc>
                <a:spcPct val="80000"/>
              </a:lnSpc>
            </a:pPr>
            <a:r>
              <a:rPr lang="en-GB" altLang="en-US" sz="2400" dirty="0"/>
              <a:t>Gall </a:t>
            </a:r>
            <a:r>
              <a:rPr lang="en-GB" altLang="en-US" sz="2400" dirty="0" err="1"/>
              <a:t>diffinio’r</a:t>
            </a:r>
            <a:r>
              <a:rPr lang="en-GB" altLang="en-US" sz="2400" dirty="0"/>
              <a:t> math </a:t>
            </a:r>
            <a:r>
              <a:rPr lang="en-GB" altLang="en-US" sz="2400" dirty="0" err="1"/>
              <a:t>hwn</a:t>
            </a:r>
            <a:r>
              <a:rPr lang="en-GB" altLang="en-US" sz="2400" dirty="0"/>
              <a:t> o </a:t>
            </a:r>
            <a:r>
              <a:rPr lang="en-GB" altLang="en-US" sz="2400" dirty="0" err="1"/>
              <a:t>waith</a:t>
            </a:r>
            <a:r>
              <a:rPr lang="en-GB" altLang="en-US" sz="2400" dirty="0"/>
              <a:t> </a:t>
            </a:r>
            <a:r>
              <a:rPr lang="en-GB" altLang="en-US" sz="2400" dirty="0" err="1"/>
              <a:t>fod</a:t>
            </a:r>
            <a:r>
              <a:rPr lang="en-GB" altLang="en-US" sz="2400" dirty="0"/>
              <a:t> </a:t>
            </a:r>
            <a:r>
              <a:rPr lang="en-GB" altLang="en-US" sz="2400" dirty="0" err="1"/>
              <a:t>yn</a:t>
            </a:r>
            <a:r>
              <a:rPr lang="en-GB" altLang="en-US" sz="2400" dirty="0"/>
              <a:t> </a:t>
            </a:r>
            <a:r>
              <a:rPr lang="en-GB" altLang="en-US" sz="2400" dirty="0" err="1"/>
              <a:t>dipyn</a:t>
            </a:r>
            <a:r>
              <a:rPr lang="en-GB" altLang="en-US" sz="2400" dirty="0"/>
              <a:t> o her, a gall danio </a:t>
            </a:r>
            <a:r>
              <a:rPr lang="en-GB" altLang="en-US" sz="2400" dirty="0" err="1"/>
              <a:t>dadl</a:t>
            </a:r>
            <a:r>
              <a:rPr lang="en-GB" altLang="en-US" sz="2400" dirty="0"/>
              <a:t> </a:t>
            </a:r>
            <a:r>
              <a:rPr lang="en-GB" altLang="en-US" sz="2400" dirty="0" err="1"/>
              <a:t>ffyrnig</a:t>
            </a:r>
            <a:r>
              <a:rPr lang="en-GB" altLang="en-US" sz="2400" dirty="0"/>
              <a:t> (Davies 2010, t. 1).</a:t>
            </a:r>
          </a:p>
        </p:txBody>
      </p:sp>
      <p:sp>
        <p:nvSpPr>
          <p:cNvPr id="3" name="Content Placeholder 2">
            <a:extLst>
              <a:ext uri="{FF2B5EF4-FFF2-40B4-BE49-F238E27FC236}">
                <a16:creationId xmlns:a16="http://schemas.microsoft.com/office/drawing/2014/main" id="{4F072F48-40EA-2DDB-BB8A-27EA448F0E17}"/>
              </a:ext>
            </a:extLst>
          </p:cNvPr>
          <p:cNvSpPr>
            <a:spLocks noGrp="1"/>
          </p:cNvSpPr>
          <p:nvPr>
            <p:ph sz="half" idx="2"/>
          </p:nvPr>
        </p:nvSpPr>
        <p:spPr/>
        <p:txBody>
          <a:bodyPr>
            <a:normAutofit/>
          </a:bodyPr>
          <a:lstStyle/>
          <a:p>
            <a:pPr>
              <a:lnSpc>
                <a:spcPct val="80000"/>
              </a:lnSpc>
            </a:pPr>
            <a:r>
              <a:rPr lang="en-GB" altLang="en-US" sz="2400" dirty="0">
                <a:solidFill>
                  <a:schemeClr val="accent5">
                    <a:lumMod val="75000"/>
                  </a:schemeClr>
                </a:solidFill>
              </a:rPr>
              <a:t>For very many years, men and women in all their diversity have been supporting and guiding young people as they make their transition from dependence to interdependence, through a way of working referred to as youth work.  </a:t>
            </a:r>
          </a:p>
          <a:p>
            <a:pPr>
              <a:lnSpc>
                <a:spcPct val="80000"/>
              </a:lnSpc>
            </a:pPr>
            <a:r>
              <a:rPr lang="en-GB" altLang="en-US" sz="2400" dirty="0">
                <a:solidFill>
                  <a:schemeClr val="accent5">
                    <a:lumMod val="75000"/>
                  </a:schemeClr>
                </a:solidFill>
              </a:rPr>
              <a:t>Defining this form of work can be somewhat challenging, and can ignite fierce debate (Davies 2010, p. 1).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C2CD9-457D-E2F3-F2D5-F9C4811C9AAF}"/>
              </a:ext>
            </a:extLst>
          </p:cNvPr>
          <p:cNvSpPr>
            <a:spLocks noGrp="1"/>
          </p:cNvSpPr>
          <p:nvPr>
            <p:ph type="title"/>
          </p:nvPr>
        </p:nvSpPr>
        <p:spPr/>
        <p:txBody>
          <a:bodyPr/>
          <a:lstStyle/>
          <a:p>
            <a:endParaRPr lang="en-GB"/>
          </a:p>
        </p:txBody>
      </p:sp>
      <p:sp>
        <p:nvSpPr>
          <p:cNvPr id="17411" name="Rectangle 3">
            <a:extLst>
              <a:ext uri="{FF2B5EF4-FFF2-40B4-BE49-F238E27FC236}">
                <a16:creationId xmlns:a16="http://schemas.microsoft.com/office/drawing/2014/main" id="{AE40F957-1AB4-0CCD-BAFD-A933AB400C43}"/>
              </a:ext>
            </a:extLst>
          </p:cNvPr>
          <p:cNvSpPr>
            <a:spLocks noGrp="1" noChangeArrowheads="1"/>
          </p:cNvSpPr>
          <p:nvPr>
            <p:ph sz="half" idx="1"/>
          </p:nvPr>
        </p:nvSpPr>
        <p:spPr/>
        <p:txBody>
          <a:bodyPr>
            <a:normAutofit/>
          </a:bodyPr>
          <a:lstStyle/>
          <a:p>
            <a:pPr>
              <a:lnSpc>
                <a:spcPct val="80000"/>
              </a:lnSpc>
            </a:pPr>
            <a:r>
              <a:rPr lang="en-GB" altLang="en-US" sz="2400" dirty="0"/>
              <a:t>Mae </a:t>
            </a:r>
            <a:r>
              <a:rPr lang="en-GB" altLang="en-US" sz="2400" dirty="0" err="1"/>
              <a:t>hyn</a:t>
            </a:r>
            <a:r>
              <a:rPr lang="en-GB" altLang="en-US" sz="2400" dirty="0"/>
              <a:t> </a:t>
            </a:r>
            <a:r>
              <a:rPr lang="en-GB" altLang="en-US" sz="2400" dirty="0" err="1"/>
              <a:t>yn</a:t>
            </a:r>
            <a:r>
              <a:rPr lang="en-GB" altLang="en-US" sz="2400" dirty="0"/>
              <a:t> </a:t>
            </a:r>
            <a:r>
              <a:rPr lang="en-GB" altLang="en-US" sz="2400" dirty="0" err="1"/>
              <a:t>arbennig</a:t>
            </a:r>
            <a:r>
              <a:rPr lang="en-GB" altLang="en-US" sz="2400" dirty="0"/>
              <a:t> o </a:t>
            </a:r>
            <a:r>
              <a:rPr lang="en-GB" altLang="en-US" sz="2400" dirty="0" err="1"/>
              <a:t>wir</a:t>
            </a:r>
            <a:r>
              <a:rPr lang="en-GB" altLang="en-US" sz="2400" dirty="0"/>
              <a:t> am </a:t>
            </a:r>
            <a:r>
              <a:rPr lang="en-GB" altLang="en-US" sz="2400" dirty="0" err="1"/>
              <a:t>arfer</a:t>
            </a:r>
            <a:r>
              <a:rPr lang="en-GB" altLang="en-US" sz="2400" dirty="0"/>
              <a:t> </a:t>
            </a:r>
            <a:r>
              <a:rPr lang="en-GB" altLang="en-US" sz="2400" dirty="0" err="1"/>
              <a:t>gwaith</a:t>
            </a:r>
            <a:r>
              <a:rPr lang="en-GB" altLang="en-US" sz="2400" dirty="0"/>
              <a:t> </a:t>
            </a:r>
            <a:r>
              <a:rPr lang="en-GB" altLang="en-US" sz="2400" dirty="0" err="1"/>
              <a:t>ieuenctid</a:t>
            </a:r>
            <a:r>
              <a:rPr lang="en-GB" altLang="en-US" sz="2400" dirty="0"/>
              <a:t> </a:t>
            </a:r>
            <a:r>
              <a:rPr lang="en-GB" altLang="en-US" sz="2400" dirty="0" err="1"/>
              <a:t>cyfoes</a:t>
            </a:r>
            <a:r>
              <a:rPr lang="en-GB" altLang="en-US" sz="2400" dirty="0"/>
              <a:t>. Yn </a:t>
            </a:r>
            <a:r>
              <a:rPr lang="en-GB" altLang="en-US" sz="2400" dirty="0" err="1"/>
              <a:t>digwydd</a:t>
            </a:r>
            <a:r>
              <a:rPr lang="en-GB" altLang="en-US" sz="2400" dirty="0"/>
              <a:t> </a:t>
            </a:r>
            <a:r>
              <a:rPr lang="en-GB" altLang="en-US" sz="2400" dirty="0" err="1"/>
              <a:t>mewn</a:t>
            </a:r>
            <a:r>
              <a:rPr lang="en-GB" altLang="en-US" sz="2400" dirty="0"/>
              <a:t> </a:t>
            </a:r>
            <a:r>
              <a:rPr lang="en-GB" altLang="en-US" sz="2400" dirty="0" err="1"/>
              <a:t>amrywiaeth</a:t>
            </a:r>
            <a:r>
              <a:rPr lang="en-GB" altLang="en-US" sz="2400" dirty="0"/>
              <a:t> o </a:t>
            </a:r>
            <a:r>
              <a:rPr lang="en-GB" altLang="en-US" sz="2400" dirty="0" err="1"/>
              <a:t>leoliadau</a:t>
            </a:r>
            <a:r>
              <a:rPr lang="en-GB" altLang="en-US" sz="2400" dirty="0"/>
              <a:t> a </a:t>
            </a:r>
            <a:r>
              <a:rPr lang="en-GB" altLang="en-US" sz="2400" dirty="0" err="1"/>
              <a:t>chyd-destunau</a:t>
            </a:r>
            <a:r>
              <a:rPr lang="en-GB" altLang="en-US" sz="2400" dirty="0"/>
              <a:t>, </a:t>
            </a:r>
            <a:r>
              <a:rPr lang="en-GB" altLang="en-US" sz="2400" dirty="0" err="1"/>
              <a:t>ar</a:t>
            </a:r>
            <a:r>
              <a:rPr lang="en-GB" altLang="en-US" sz="2400" dirty="0"/>
              <a:t> </a:t>
            </a:r>
            <a:r>
              <a:rPr lang="en-GB" altLang="en-US" sz="2400" dirty="0" err="1"/>
              <a:t>sawl</a:t>
            </a:r>
            <a:r>
              <a:rPr lang="en-GB" altLang="en-US" sz="2400" dirty="0"/>
              <a:t> </a:t>
            </a:r>
            <a:r>
              <a:rPr lang="en-GB" altLang="en-US" sz="2400" dirty="0" err="1"/>
              <a:t>ffurf</a:t>
            </a:r>
            <a:r>
              <a:rPr lang="en-GB" altLang="en-US" sz="2400" dirty="0"/>
              <a:t> a </a:t>
            </a:r>
            <a:r>
              <a:rPr lang="en-GB" altLang="en-US" sz="2400" dirty="0" err="1"/>
              <a:t>chan</a:t>
            </a:r>
            <a:r>
              <a:rPr lang="en-GB" altLang="en-US" sz="2400" dirty="0"/>
              <a:t> </a:t>
            </a:r>
            <a:r>
              <a:rPr lang="en-GB" altLang="en-US" sz="2400" dirty="0" err="1"/>
              <a:t>ddefnyddio</a:t>
            </a:r>
            <a:r>
              <a:rPr lang="en-GB" altLang="en-US" sz="2400" dirty="0"/>
              <a:t> </a:t>
            </a:r>
            <a:r>
              <a:rPr lang="en-GB" altLang="en-US" sz="2400" dirty="0" err="1"/>
              <a:t>ystod</a:t>
            </a:r>
            <a:r>
              <a:rPr lang="en-GB" altLang="en-US" sz="2400" dirty="0"/>
              <a:t> o </a:t>
            </a:r>
            <a:r>
              <a:rPr lang="en-GB" altLang="en-US" sz="2400" dirty="0" err="1"/>
              <a:t>ddulliau</a:t>
            </a:r>
            <a:r>
              <a:rPr lang="en-GB" altLang="en-US" sz="2400" dirty="0"/>
              <a:t>, </a:t>
            </a:r>
            <a:r>
              <a:rPr lang="en-GB" altLang="en-US" sz="2400" dirty="0" err="1"/>
              <a:t>mae</a:t>
            </a:r>
            <a:r>
              <a:rPr lang="en-GB" altLang="en-US" sz="2400" dirty="0"/>
              <a:t> </a:t>
            </a:r>
            <a:r>
              <a:rPr lang="en-GB" altLang="en-US" sz="2400" dirty="0" err="1"/>
              <a:t>gweithwyr</a:t>
            </a:r>
            <a:r>
              <a:rPr lang="en-GB" altLang="en-US" sz="2400" dirty="0"/>
              <a:t> </a:t>
            </a:r>
            <a:r>
              <a:rPr lang="en-GB" altLang="en-US" sz="2400" dirty="0" err="1"/>
              <a:t>ieuenctid</a:t>
            </a:r>
            <a:r>
              <a:rPr lang="en-GB" altLang="en-US" sz="2400" dirty="0"/>
              <a:t> </a:t>
            </a:r>
            <a:r>
              <a:rPr lang="en-GB" altLang="en-US" sz="2400" dirty="0" err="1"/>
              <a:t>ar</a:t>
            </a:r>
            <a:r>
              <a:rPr lang="en-GB" altLang="en-US" sz="2400" dirty="0"/>
              <a:t> </a:t>
            </a:r>
            <a:r>
              <a:rPr lang="en-GB" altLang="en-US" sz="2400" dirty="0" err="1"/>
              <a:t>hyn</a:t>
            </a:r>
            <a:r>
              <a:rPr lang="en-GB" altLang="en-US" sz="2400" dirty="0"/>
              <a:t> o </a:t>
            </a:r>
            <a:r>
              <a:rPr lang="en-GB" altLang="en-US" sz="2400" dirty="0" err="1"/>
              <a:t>bryd</a:t>
            </a:r>
            <a:r>
              <a:rPr lang="en-GB" altLang="en-US" sz="2400" dirty="0"/>
              <a:t> </a:t>
            </a:r>
            <a:r>
              <a:rPr lang="en-GB" altLang="en-US" sz="2400" dirty="0" err="1"/>
              <a:t>yn</a:t>
            </a:r>
            <a:r>
              <a:rPr lang="en-GB" altLang="en-US" sz="2400" dirty="0"/>
              <a:t> </a:t>
            </a:r>
            <a:r>
              <a:rPr lang="en-GB" altLang="en-US" sz="2400" dirty="0" err="1"/>
              <a:t>ymgymryd</a:t>
            </a:r>
            <a:r>
              <a:rPr lang="en-GB" altLang="en-US" sz="2400" dirty="0"/>
              <a:t> â </a:t>
            </a:r>
            <a:r>
              <a:rPr lang="en-GB" altLang="en-US" sz="2400" dirty="0" err="1"/>
              <a:t>rolau</a:t>
            </a:r>
            <a:r>
              <a:rPr lang="en-GB" altLang="en-US" sz="2400" dirty="0"/>
              <a:t> </a:t>
            </a:r>
            <a:r>
              <a:rPr lang="en-GB" altLang="en-US" sz="2400" dirty="0" err="1"/>
              <a:t>amrywiol</a:t>
            </a:r>
            <a:r>
              <a:rPr lang="en-GB" altLang="en-US" sz="2400" dirty="0"/>
              <a:t> </a:t>
            </a:r>
            <a:r>
              <a:rPr lang="en-GB" altLang="en-US" sz="2400" dirty="0" err="1"/>
              <a:t>gan</a:t>
            </a:r>
            <a:r>
              <a:rPr lang="en-GB" altLang="en-US" sz="2400" dirty="0"/>
              <a:t> </a:t>
            </a:r>
            <a:r>
              <a:rPr lang="en-GB" altLang="en-US" sz="2400" dirty="0" err="1"/>
              <a:t>weithio</a:t>
            </a:r>
            <a:r>
              <a:rPr lang="en-GB" altLang="en-US" sz="2400" dirty="0"/>
              <a:t> </a:t>
            </a:r>
            <a:r>
              <a:rPr lang="en-GB" altLang="en-US" sz="2400" dirty="0" err="1"/>
              <a:t>yn</a:t>
            </a:r>
            <a:r>
              <a:rPr lang="en-GB" altLang="en-US" sz="2400" dirty="0"/>
              <a:t> </a:t>
            </a:r>
            <a:r>
              <a:rPr lang="en-GB" altLang="en-US" sz="2400" dirty="0" err="1"/>
              <a:t>unol</a:t>
            </a:r>
            <a:r>
              <a:rPr lang="en-GB" altLang="en-US" sz="2400" dirty="0"/>
              <a:t> â </a:t>
            </a:r>
            <a:r>
              <a:rPr lang="en-GB" altLang="en-US" sz="2400" dirty="0" err="1"/>
              <a:t>llu</a:t>
            </a:r>
            <a:r>
              <a:rPr lang="en-GB" altLang="en-US" sz="2400" dirty="0"/>
              <a:t> o </a:t>
            </a:r>
            <a:r>
              <a:rPr lang="en-GB" altLang="en-US" sz="2400" dirty="0" err="1"/>
              <a:t>flaenoriaethau</a:t>
            </a:r>
            <a:r>
              <a:rPr lang="en-GB" altLang="en-US" sz="2400" dirty="0"/>
              <a:t> a </a:t>
            </a:r>
            <a:r>
              <a:rPr lang="en-GB" altLang="en-US" sz="2400" dirty="0" err="1"/>
              <a:t>bennir</a:t>
            </a:r>
            <a:r>
              <a:rPr lang="en-GB" altLang="en-US" sz="2400" dirty="0"/>
              <a:t> ac a </a:t>
            </a:r>
            <a:r>
              <a:rPr lang="en-GB" altLang="en-US" sz="2400" dirty="0" err="1"/>
              <a:t>osodir</a:t>
            </a:r>
            <a:r>
              <a:rPr lang="en-GB" altLang="en-US" sz="2400" dirty="0"/>
              <a:t> </a:t>
            </a:r>
            <a:r>
              <a:rPr lang="en-GB" altLang="en-US" sz="2400" dirty="0" err="1"/>
              <a:t>yn</a:t>
            </a:r>
            <a:r>
              <a:rPr lang="en-GB" altLang="en-US" sz="2400" dirty="0"/>
              <a:t> </a:t>
            </a:r>
            <a:r>
              <a:rPr lang="en-GB" altLang="en-US" sz="2400" dirty="0" err="1"/>
              <a:t>aml</a:t>
            </a:r>
            <a:r>
              <a:rPr lang="en-GB" altLang="en-US" sz="2400" dirty="0"/>
              <a:t> </a:t>
            </a:r>
            <a:r>
              <a:rPr lang="en-GB" altLang="en-US" sz="2400" dirty="0" err="1"/>
              <a:t>gan</a:t>
            </a:r>
            <a:r>
              <a:rPr lang="en-GB" altLang="en-US" sz="2400" dirty="0"/>
              <a:t> </a:t>
            </a:r>
            <a:r>
              <a:rPr lang="en-GB" altLang="en-US" sz="2400" dirty="0" err="1"/>
              <a:t>unigolion</a:t>
            </a:r>
            <a:r>
              <a:rPr lang="en-GB" altLang="en-US" sz="2400" dirty="0"/>
              <a:t> </a:t>
            </a:r>
            <a:r>
              <a:rPr lang="en-GB" altLang="en-US" sz="2400" dirty="0" err="1"/>
              <a:t>nad</a:t>
            </a:r>
            <a:r>
              <a:rPr lang="en-GB" altLang="en-US" sz="2400" dirty="0"/>
              <a:t> </a:t>
            </a:r>
            <a:r>
              <a:rPr lang="en-GB" altLang="en-US" sz="2400" dirty="0" err="1"/>
              <a:t>ydynt</a:t>
            </a:r>
            <a:r>
              <a:rPr lang="en-GB" altLang="en-US" sz="2400" dirty="0"/>
              <a:t> </a:t>
            </a:r>
            <a:r>
              <a:rPr lang="en-GB" altLang="en-US" sz="2400" dirty="0" err="1"/>
              <a:t>yn</a:t>
            </a:r>
            <a:r>
              <a:rPr lang="en-GB" altLang="en-US" sz="2400" dirty="0"/>
              <a:t> </a:t>
            </a:r>
            <a:r>
              <a:rPr lang="en-GB" altLang="en-US" sz="2400" dirty="0" err="1"/>
              <a:t>deall</a:t>
            </a:r>
            <a:r>
              <a:rPr lang="en-GB" altLang="en-US" sz="2400" dirty="0"/>
              <a:t> </a:t>
            </a:r>
            <a:r>
              <a:rPr lang="en-GB" altLang="en-US" sz="2400" dirty="0" err="1"/>
              <a:t>nac</a:t>
            </a:r>
            <a:r>
              <a:rPr lang="en-GB" altLang="en-US" sz="2400" dirty="0"/>
              <a:t> </a:t>
            </a:r>
            <a:r>
              <a:rPr lang="en-GB" altLang="en-US" sz="2400" dirty="0" err="1"/>
              <a:t>yn</a:t>
            </a:r>
            <a:r>
              <a:rPr lang="en-GB" altLang="en-US" sz="2400" dirty="0"/>
              <a:t> </a:t>
            </a:r>
            <a:r>
              <a:rPr lang="en-GB" altLang="en-US" sz="2400" dirty="0" err="1"/>
              <a:t>gwerthfawrogi</a:t>
            </a:r>
            <a:r>
              <a:rPr lang="en-GB" altLang="en-US" sz="2400" dirty="0"/>
              <a:t> </a:t>
            </a:r>
            <a:r>
              <a:rPr lang="en-GB" altLang="en-US" sz="2400" dirty="0" err="1"/>
              <a:t>pwrpas</a:t>
            </a:r>
            <a:r>
              <a:rPr lang="en-GB" altLang="en-US" sz="2400" dirty="0"/>
              <a:t> neu </a:t>
            </a:r>
            <a:r>
              <a:rPr lang="en-GB" altLang="en-US" sz="2400" dirty="0" err="1"/>
              <a:t>werth</a:t>
            </a:r>
            <a:r>
              <a:rPr lang="en-GB" altLang="en-US" sz="2400" dirty="0"/>
              <a:t> y </a:t>
            </a:r>
            <a:r>
              <a:rPr lang="en-GB" altLang="en-US" sz="2400" dirty="0" err="1"/>
              <a:t>gwaith</a:t>
            </a:r>
            <a:r>
              <a:rPr lang="en-GB" altLang="en-US" sz="2400" dirty="0"/>
              <a:t>.</a:t>
            </a:r>
          </a:p>
        </p:txBody>
      </p:sp>
      <p:sp>
        <p:nvSpPr>
          <p:cNvPr id="3" name="Content Placeholder 2">
            <a:extLst>
              <a:ext uri="{FF2B5EF4-FFF2-40B4-BE49-F238E27FC236}">
                <a16:creationId xmlns:a16="http://schemas.microsoft.com/office/drawing/2014/main" id="{79AF1AC9-9D70-3F5D-F0CB-973F980D1D12}"/>
              </a:ext>
            </a:extLst>
          </p:cNvPr>
          <p:cNvSpPr>
            <a:spLocks noGrp="1"/>
          </p:cNvSpPr>
          <p:nvPr>
            <p:ph sz="half" idx="2"/>
          </p:nvPr>
        </p:nvSpPr>
        <p:spPr/>
        <p:txBody>
          <a:bodyPr>
            <a:normAutofit/>
          </a:bodyPr>
          <a:lstStyle/>
          <a:p>
            <a:r>
              <a:rPr lang="en-GB" altLang="en-US" sz="2400" dirty="0">
                <a:solidFill>
                  <a:schemeClr val="accent5">
                    <a:lumMod val="75000"/>
                  </a:schemeClr>
                </a:solidFill>
              </a:rPr>
              <a:t>This is particularly true of contemporary youth work practice.  Taking place in a variety of settings and contexts, under many guises and using a range of methods, youth workers currently undertake diverse roles working to a myriad of priorities often determined and set by individuals who do not understand nor appreciate the purpose or value of the work.  </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7734A-68D9-ACC3-B539-7D4ED52DCB47}"/>
              </a:ext>
            </a:extLst>
          </p:cNvPr>
          <p:cNvSpPr>
            <a:spLocks noGrp="1"/>
          </p:cNvSpPr>
          <p:nvPr>
            <p:ph type="title"/>
          </p:nvPr>
        </p:nvSpPr>
        <p:spPr/>
        <p:txBody>
          <a:bodyPr/>
          <a:lstStyle/>
          <a:p>
            <a:endParaRPr lang="en-GB"/>
          </a:p>
        </p:txBody>
      </p:sp>
      <p:sp>
        <p:nvSpPr>
          <p:cNvPr id="19459" name="Rectangle 3">
            <a:extLst>
              <a:ext uri="{FF2B5EF4-FFF2-40B4-BE49-F238E27FC236}">
                <a16:creationId xmlns:a16="http://schemas.microsoft.com/office/drawing/2014/main" id="{B010E440-9DD3-2868-8BF4-675B2C97F86F}"/>
              </a:ext>
            </a:extLst>
          </p:cNvPr>
          <p:cNvSpPr>
            <a:spLocks noGrp="1" noChangeArrowheads="1"/>
          </p:cNvSpPr>
          <p:nvPr>
            <p:ph sz="half" idx="1"/>
          </p:nvPr>
        </p:nvSpPr>
        <p:spPr/>
        <p:txBody>
          <a:bodyPr>
            <a:normAutofit/>
          </a:bodyPr>
          <a:lstStyle/>
          <a:p>
            <a:pPr>
              <a:lnSpc>
                <a:spcPct val="80000"/>
              </a:lnSpc>
            </a:pPr>
            <a:r>
              <a:rPr lang="en-GB" altLang="en-US" sz="2100" dirty="0" err="1"/>
              <a:t>Ar</a:t>
            </a:r>
            <a:r>
              <a:rPr lang="en-GB" altLang="en-US" sz="2100" dirty="0"/>
              <a:t> draws </a:t>
            </a:r>
            <a:r>
              <a:rPr lang="en-GB" altLang="en-US" sz="2100" dirty="0" err="1"/>
              <a:t>hanes</a:t>
            </a:r>
            <a:r>
              <a:rPr lang="en-GB" altLang="en-US" sz="2100" dirty="0"/>
              <a:t>, </a:t>
            </a:r>
            <a:r>
              <a:rPr lang="en-GB" altLang="en-US" sz="2100" dirty="0" err="1"/>
              <a:t>mae</a:t>
            </a:r>
            <a:r>
              <a:rPr lang="en-GB" altLang="en-US" sz="2100" dirty="0"/>
              <a:t> </a:t>
            </a:r>
            <a:r>
              <a:rPr lang="en-GB" altLang="en-US" sz="2100" dirty="0" err="1"/>
              <a:t>unigolion</a:t>
            </a:r>
            <a:r>
              <a:rPr lang="en-GB" altLang="en-US" sz="2100" dirty="0"/>
              <a:t> a </a:t>
            </a:r>
            <a:r>
              <a:rPr lang="en-GB" altLang="en-US" sz="2100" dirty="0" err="1"/>
              <a:t>grwpiau</a:t>
            </a:r>
            <a:r>
              <a:rPr lang="en-GB" altLang="en-US" sz="2100" dirty="0"/>
              <a:t> o </a:t>
            </a:r>
            <a:r>
              <a:rPr lang="en-GB" altLang="en-US" sz="2100" dirty="0" err="1"/>
              <a:t>bobl</a:t>
            </a:r>
            <a:r>
              <a:rPr lang="en-GB" altLang="en-US" sz="2100" dirty="0"/>
              <a:t> </a:t>
            </a:r>
            <a:r>
              <a:rPr lang="en-GB" altLang="en-US" sz="2100" dirty="0" err="1"/>
              <a:t>wedi</a:t>
            </a:r>
            <a:r>
              <a:rPr lang="en-GB" altLang="en-US" sz="2100" dirty="0"/>
              <a:t> </a:t>
            </a:r>
            <a:r>
              <a:rPr lang="en-GB" altLang="en-US" sz="2100" dirty="0" err="1"/>
              <a:t>gweithio</a:t>
            </a:r>
            <a:r>
              <a:rPr lang="en-GB" altLang="en-US" sz="2100" dirty="0"/>
              <a:t> </a:t>
            </a:r>
            <a:r>
              <a:rPr lang="en-GB" altLang="en-US" sz="2100" dirty="0" err="1"/>
              <a:t>gyda</a:t>
            </a:r>
            <a:r>
              <a:rPr lang="en-GB" altLang="en-US" sz="2100" dirty="0"/>
              <a:t> </a:t>
            </a:r>
            <a:r>
              <a:rPr lang="en-GB" altLang="en-US" sz="2100" dirty="0" err="1"/>
              <a:t>phobl</a:t>
            </a:r>
            <a:r>
              <a:rPr lang="en-GB" altLang="en-US" sz="2100" dirty="0"/>
              <a:t> </a:t>
            </a:r>
            <a:r>
              <a:rPr lang="en-GB" altLang="en-US" sz="2100" dirty="0" err="1"/>
              <a:t>ifanc</a:t>
            </a:r>
            <a:r>
              <a:rPr lang="en-GB" altLang="en-US" sz="2100" dirty="0"/>
              <a:t> – ac </a:t>
            </a:r>
            <a:r>
              <a:rPr lang="en-GB" altLang="en-US" sz="2100" dirty="0" err="1"/>
              <a:t>maen</a:t>
            </a:r>
            <a:r>
              <a:rPr lang="en-GB" altLang="en-US" sz="2100" dirty="0"/>
              <a:t> </a:t>
            </a:r>
            <a:r>
              <a:rPr lang="en-GB" altLang="en-US" sz="2100" dirty="0" err="1"/>
              <a:t>nhw’n</a:t>
            </a:r>
            <a:r>
              <a:rPr lang="en-GB" altLang="en-US" sz="2100" dirty="0"/>
              <a:t> </a:t>
            </a:r>
            <a:r>
              <a:rPr lang="en-GB" altLang="en-US" sz="2100" dirty="0" err="1"/>
              <a:t>parhau</a:t>
            </a:r>
            <a:r>
              <a:rPr lang="en-GB" altLang="en-US" sz="2100" dirty="0"/>
              <a:t> </a:t>
            </a:r>
            <a:r>
              <a:rPr lang="en-GB" altLang="en-US" sz="2100" dirty="0" err="1"/>
              <a:t>i</a:t>
            </a:r>
            <a:r>
              <a:rPr lang="en-GB" altLang="en-US" sz="2100" dirty="0"/>
              <a:t> </a:t>
            </a:r>
            <a:r>
              <a:rPr lang="en-GB" altLang="en-US" sz="2100" dirty="0" err="1"/>
              <a:t>wneud</a:t>
            </a:r>
            <a:r>
              <a:rPr lang="en-GB" altLang="en-US" sz="2100" dirty="0"/>
              <a:t> </a:t>
            </a:r>
            <a:r>
              <a:rPr lang="en-GB" altLang="en-US" sz="2100" dirty="0" err="1"/>
              <a:t>hynny</a:t>
            </a:r>
            <a:r>
              <a:rPr lang="en-GB" altLang="en-US" sz="2100" dirty="0"/>
              <a:t>.</a:t>
            </a:r>
          </a:p>
          <a:p>
            <a:pPr lvl="1">
              <a:lnSpc>
                <a:spcPct val="80000"/>
              </a:lnSpc>
            </a:pPr>
            <a:r>
              <a:rPr lang="en-GB" altLang="en-US" sz="1800" dirty="0" err="1"/>
              <a:t>Ydych</a:t>
            </a:r>
            <a:r>
              <a:rPr lang="en-GB" altLang="en-US" sz="1800" dirty="0"/>
              <a:t> </a:t>
            </a:r>
            <a:r>
              <a:rPr lang="en-GB" altLang="en-US" sz="1800" dirty="0" err="1"/>
              <a:t>chi’n</a:t>
            </a:r>
            <a:r>
              <a:rPr lang="en-GB" altLang="en-US" sz="1800" dirty="0"/>
              <a:t> </a:t>
            </a:r>
            <a:r>
              <a:rPr lang="en-GB" altLang="en-US" sz="1800" dirty="0" err="1"/>
              <a:t>gallu</a:t>
            </a:r>
            <a:r>
              <a:rPr lang="en-GB" altLang="en-US" sz="1800" dirty="0"/>
              <a:t> </a:t>
            </a:r>
            <a:r>
              <a:rPr lang="en-GB" altLang="en-US" sz="1800" dirty="0" err="1"/>
              <a:t>meddwl</a:t>
            </a:r>
            <a:r>
              <a:rPr lang="en-GB" altLang="en-US" sz="1800" dirty="0"/>
              <a:t> am </a:t>
            </a:r>
            <a:r>
              <a:rPr lang="en-GB" altLang="en-US" sz="1800" dirty="0" err="1"/>
              <a:t>enghreifftiau</a:t>
            </a:r>
            <a:r>
              <a:rPr lang="en-GB" altLang="en-US" sz="1800" dirty="0"/>
              <a:t> o </a:t>
            </a:r>
            <a:r>
              <a:rPr lang="en-GB" altLang="en-US" sz="1800" dirty="0" err="1"/>
              <a:t>bobl</a:t>
            </a:r>
            <a:r>
              <a:rPr lang="en-GB" altLang="en-US" sz="1800" dirty="0"/>
              <a:t> </a:t>
            </a:r>
            <a:r>
              <a:rPr lang="en-GB" altLang="en-US" sz="1800" dirty="0" err="1"/>
              <a:t>sydd</a:t>
            </a:r>
            <a:r>
              <a:rPr lang="en-GB" altLang="en-US" sz="1800" dirty="0"/>
              <a:t> </a:t>
            </a:r>
            <a:r>
              <a:rPr lang="en-GB" altLang="en-US" sz="1800" dirty="0" err="1"/>
              <a:t>yn</a:t>
            </a:r>
            <a:r>
              <a:rPr lang="en-GB" altLang="en-US" sz="1800" dirty="0"/>
              <a:t> </a:t>
            </a:r>
            <a:r>
              <a:rPr lang="en-GB" altLang="en-US" sz="1800" dirty="0" err="1"/>
              <a:t>gweithio</a:t>
            </a:r>
            <a:r>
              <a:rPr lang="en-GB" altLang="en-US" sz="1800" dirty="0"/>
              <a:t> </a:t>
            </a:r>
            <a:r>
              <a:rPr lang="en-GB" altLang="en-US" sz="1800" dirty="0" err="1"/>
              <a:t>gyda</a:t>
            </a:r>
            <a:r>
              <a:rPr lang="en-GB" altLang="en-US" sz="1800" dirty="0"/>
              <a:t> </a:t>
            </a:r>
            <a:r>
              <a:rPr lang="en-GB" altLang="en-US" sz="1800" dirty="0" err="1"/>
              <a:t>phobl</a:t>
            </a:r>
            <a:r>
              <a:rPr lang="en-GB" altLang="en-US" sz="1800" dirty="0"/>
              <a:t> </a:t>
            </a:r>
            <a:r>
              <a:rPr lang="en-GB" altLang="en-US" sz="1800" dirty="0" err="1"/>
              <a:t>ifanc</a:t>
            </a:r>
            <a:r>
              <a:rPr lang="en-GB" altLang="en-US" sz="1800" dirty="0"/>
              <a:t>?</a:t>
            </a:r>
          </a:p>
          <a:p>
            <a:pPr>
              <a:lnSpc>
                <a:spcPct val="80000"/>
              </a:lnSpc>
            </a:pPr>
            <a:r>
              <a:rPr lang="en-GB" altLang="en-US" sz="2100" dirty="0" err="1"/>
              <a:t>Mae’r</a:t>
            </a:r>
            <a:r>
              <a:rPr lang="en-GB" altLang="en-US" sz="2100" dirty="0"/>
              <a:t> </a:t>
            </a:r>
            <a:r>
              <a:rPr lang="en-GB" altLang="en-US" sz="2100" dirty="0" err="1"/>
              <a:t>unigolion</a:t>
            </a:r>
            <a:r>
              <a:rPr lang="en-GB" altLang="en-US" sz="2100" dirty="0"/>
              <a:t> </a:t>
            </a:r>
            <a:r>
              <a:rPr lang="en-GB" altLang="en-US" sz="2100" dirty="0" err="1"/>
              <a:t>sydd</a:t>
            </a:r>
            <a:r>
              <a:rPr lang="en-GB" altLang="en-US" sz="2100" dirty="0"/>
              <a:t> </a:t>
            </a:r>
            <a:r>
              <a:rPr lang="en-GB" altLang="en-US" sz="2100" dirty="0" err="1"/>
              <a:t>yn</a:t>
            </a:r>
            <a:r>
              <a:rPr lang="en-GB" altLang="en-US" sz="2100" dirty="0"/>
              <a:t> </a:t>
            </a:r>
            <a:r>
              <a:rPr lang="en-GB" altLang="en-US" sz="2100" dirty="0" err="1"/>
              <a:t>gweithio</a:t>
            </a:r>
            <a:r>
              <a:rPr lang="en-GB" altLang="en-US" sz="2100" dirty="0"/>
              <a:t> </a:t>
            </a:r>
            <a:r>
              <a:rPr lang="en-GB" altLang="en-US" sz="2100" dirty="0" err="1"/>
              <a:t>gyda</a:t>
            </a:r>
            <a:r>
              <a:rPr lang="en-GB" altLang="en-US" sz="2100" dirty="0"/>
              <a:t> </a:t>
            </a:r>
            <a:r>
              <a:rPr lang="en-GB" altLang="en-US" sz="2100" dirty="0" err="1"/>
              <a:t>phobl</a:t>
            </a:r>
            <a:r>
              <a:rPr lang="en-GB" altLang="en-US" sz="2100" dirty="0"/>
              <a:t> </a:t>
            </a:r>
            <a:r>
              <a:rPr lang="en-GB" altLang="en-US" sz="2100" dirty="0" err="1"/>
              <a:t>ifanc</a:t>
            </a:r>
            <a:r>
              <a:rPr lang="en-GB" altLang="en-US" sz="2100" dirty="0"/>
              <a:t> </a:t>
            </a:r>
            <a:r>
              <a:rPr lang="en-GB" altLang="en-US" sz="2100" dirty="0" err="1"/>
              <a:t>fel</a:t>
            </a:r>
            <a:r>
              <a:rPr lang="en-GB" altLang="en-US" sz="2100" dirty="0"/>
              <a:t> </a:t>
            </a:r>
            <a:r>
              <a:rPr lang="en-GB" altLang="en-US" sz="2100" dirty="0" err="1"/>
              <a:t>gweithwyr</a:t>
            </a:r>
            <a:r>
              <a:rPr lang="en-GB" altLang="en-US" sz="2100" dirty="0"/>
              <a:t> </a:t>
            </a:r>
            <a:r>
              <a:rPr lang="en-GB" altLang="en-US" sz="2100" dirty="0" err="1"/>
              <a:t>ieuenctid</a:t>
            </a:r>
            <a:r>
              <a:rPr lang="en-GB" altLang="en-US" sz="2100" dirty="0"/>
              <a:t> </a:t>
            </a:r>
            <a:r>
              <a:rPr lang="en-GB" altLang="en-US" sz="2100" dirty="0" err="1"/>
              <a:t>yn</a:t>
            </a:r>
            <a:r>
              <a:rPr lang="en-GB" altLang="en-US" sz="2100" dirty="0"/>
              <a:t> </a:t>
            </a:r>
            <a:r>
              <a:rPr lang="en-GB" altLang="en-US" sz="2100" dirty="0" err="1"/>
              <a:t>rhan</a:t>
            </a:r>
            <a:r>
              <a:rPr lang="en-GB" altLang="en-US" sz="2100" dirty="0"/>
              <a:t> o </a:t>
            </a:r>
            <a:r>
              <a:rPr lang="en-GB" altLang="en-US" sz="2100" dirty="0" err="1"/>
              <a:t>fath</a:t>
            </a:r>
            <a:r>
              <a:rPr lang="en-GB" altLang="en-US" sz="2100" dirty="0"/>
              <a:t> o </a:t>
            </a:r>
            <a:r>
              <a:rPr lang="en-GB" altLang="en-US" sz="2100" dirty="0" err="1"/>
              <a:t>ymarfer</a:t>
            </a:r>
            <a:r>
              <a:rPr lang="en-GB" altLang="en-US" sz="2100" dirty="0"/>
              <a:t> </a:t>
            </a:r>
            <a:r>
              <a:rPr lang="en-GB" altLang="en-US" sz="2100" dirty="0" err="1"/>
              <a:t>sydd</a:t>
            </a:r>
            <a:r>
              <a:rPr lang="en-GB" altLang="en-US" sz="2100" dirty="0"/>
              <a:t> </a:t>
            </a:r>
            <a:r>
              <a:rPr lang="en-GB" altLang="en-US" sz="2100" dirty="0" err="1"/>
              <a:t>yn</a:t>
            </a:r>
            <a:r>
              <a:rPr lang="en-GB" altLang="en-US" sz="2100" dirty="0"/>
              <a:t> </a:t>
            </a:r>
            <a:r>
              <a:rPr lang="en-GB" altLang="en-US" sz="2100" dirty="0" err="1"/>
              <a:t>unigryw</a:t>
            </a:r>
            <a:r>
              <a:rPr lang="en-GB" altLang="en-US" sz="2100" dirty="0"/>
              <a:t>, </a:t>
            </a:r>
            <a:r>
              <a:rPr lang="en-GB" altLang="en-US" sz="2100" dirty="0" err="1"/>
              <a:t>yn</a:t>
            </a:r>
            <a:r>
              <a:rPr lang="en-GB" altLang="en-US" sz="2100" dirty="0"/>
              <a:t> </a:t>
            </a:r>
            <a:r>
              <a:rPr lang="en-GB" altLang="en-US" sz="2100" dirty="0" err="1"/>
              <a:t>bwerus</a:t>
            </a:r>
            <a:r>
              <a:rPr lang="en-GB" altLang="en-US" sz="2100" dirty="0"/>
              <a:t>, </a:t>
            </a:r>
            <a:r>
              <a:rPr lang="en-GB" altLang="en-US" sz="2100" dirty="0" err="1"/>
              <a:t>a’n</a:t>
            </a:r>
            <a:r>
              <a:rPr lang="en-GB" altLang="en-US" sz="2100" dirty="0"/>
              <a:t> </a:t>
            </a:r>
            <a:r>
              <a:rPr lang="en-GB" altLang="en-US" sz="2100" dirty="0" err="1"/>
              <a:t>drawiadol</a:t>
            </a:r>
            <a:r>
              <a:rPr lang="en-GB" altLang="en-US" sz="2100" dirty="0"/>
              <a:t>, ac </a:t>
            </a:r>
            <a:r>
              <a:rPr lang="en-GB" altLang="en-US" sz="2100" dirty="0" err="1"/>
              <a:t>sy’n</a:t>
            </a:r>
            <a:r>
              <a:rPr lang="en-GB" altLang="en-US" sz="2100" dirty="0"/>
              <a:t> </a:t>
            </a:r>
            <a:r>
              <a:rPr lang="en-GB" altLang="en-US" sz="2100" dirty="0" err="1"/>
              <a:t>diffinio</a:t>
            </a:r>
            <a:r>
              <a:rPr lang="en-GB" altLang="en-US" sz="2100" dirty="0"/>
              <a:t> </a:t>
            </a:r>
            <a:r>
              <a:rPr lang="en-GB" altLang="en-US" sz="2100" dirty="0" err="1"/>
              <a:t>gwaith</a:t>
            </a:r>
            <a:r>
              <a:rPr lang="en-GB" altLang="en-US" sz="2100" dirty="0"/>
              <a:t> </a:t>
            </a:r>
            <a:r>
              <a:rPr lang="en-GB" altLang="en-US" sz="2100" dirty="0" err="1"/>
              <a:t>ieuenctid</a:t>
            </a:r>
            <a:r>
              <a:rPr lang="en-GB" altLang="en-US" sz="2100" dirty="0"/>
              <a:t> </a:t>
            </a:r>
            <a:r>
              <a:rPr lang="en-GB" altLang="en-US" sz="2100" dirty="0" err="1"/>
              <a:t>yn</a:t>
            </a:r>
            <a:r>
              <a:rPr lang="en-GB" altLang="en-US" sz="2100" dirty="0"/>
              <a:t> </a:t>
            </a:r>
            <a:r>
              <a:rPr lang="en-GB" altLang="en-US" sz="2100" dirty="0" err="1"/>
              <a:t>rhywbeth</a:t>
            </a:r>
            <a:r>
              <a:rPr lang="en-GB" altLang="en-US" sz="2100" dirty="0"/>
              <a:t> </a:t>
            </a:r>
            <a:r>
              <a:rPr lang="en-GB" altLang="en-US" sz="2100" dirty="0" err="1"/>
              <a:t>sydd</a:t>
            </a:r>
            <a:r>
              <a:rPr lang="en-GB" altLang="en-US" sz="2100" dirty="0"/>
              <a:t> </a:t>
            </a:r>
            <a:r>
              <a:rPr lang="en-GB" altLang="en-US" sz="2100" dirty="0" err="1"/>
              <a:t>yn</a:t>
            </a:r>
            <a:r>
              <a:rPr lang="en-GB" altLang="en-US" sz="2100" dirty="0"/>
              <a:t> </a:t>
            </a:r>
            <a:r>
              <a:rPr lang="en-GB" altLang="en-US" sz="2100" dirty="0" err="1"/>
              <a:t>annhebyg</a:t>
            </a:r>
            <a:r>
              <a:rPr lang="en-GB" altLang="en-US" sz="2100" dirty="0"/>
              <a:t> </a:t>
            </a:r>
            <a:r>
              <a:rPr lang="en-GB" altLang="en-US" sz="2100" dirty="0" err="1"/>
              <a:t>i</a:t>
            </a:r>
            <a:r>
              <a:rPr lang="en-GB" altLang="en-US" sz="2100" dirty="0"/>
              <a:t> </a:t>
            </a:r>
            <a:r>
              <a:rPr lang="en-GB" altLang="en-US" sz="2100" dirty="0" err="1"/>
              <a:t>unrhyw</a:t>
            </a:r>
            <a:r>
              <a:rPr lang="en-GB" altLang="en-US" sz="2100" dirty="0"/>
              <a:t> </a:t>
            </a:r>
            <a:r>
              <a:rPr lang="en-GB" altLang="en-US" sz="2100" dirty="0" err="1"/>
              <a:t>ffurf</a:t>
            </a:r>
            <a:r>
              <a:rPr lang="en-GB" altLang="en-US" sz="2100" dirty="0"/>
              <a:t> </a:t>
            </a:r>
            <a:r>
              <a:rPr lang="en-GB" altLang="en-US" sz="2100" dirty="0" err="1"/>
              <a:t>arall</a:t>
            </a:r>
            <a:r>
              <a:rPr lang="en-GB" altLang="en-US" sz="2100" dirty="0"/>
              <a:t> o </a:t>
            </a:r>
            <a:r>
              <a:rPr lang="en-GB" altLang="en-US" sz="2100" dirty="0" err="1"/>
              <a:t>waith</a:t>
            </a:r>
            <a:r>
              <a:rPr lang="en-GB" altLang="en-US" sz="2100" dirty="0"/>
              <a:t> </a:t>
            </a:r>
            <a:r>
              <a:rPr lang="en-GB" altLang="en-US" sz="2100" dirty="0" err="1"/>
              <a:t>gyda</a:t>
            </a:r>
            <a:r>
              <a:rPr lang="en-GB" altLang="en-US" sz="2100" dirty="0"/>
              <a:t> </a:t>
            </a:r>
            <a:r>
              <a:rPr lang="en-GB" altLang="en-US" sz="2100" dirty="0" err="1"/>
              <a:t>phobl</a:t>
            </a:r>
            <a:r>
              <a:rPr lang="en-GB" altLang="en-US" sz="2100" dirty="0"/>
              <a:t> </a:t>
            </a:r>
            <a:r>
              <a:rPr lang="en-GB" altLang="en-US" sz="2100" dirty="0" err="1"/>
              <a:t>ifanc</a:t>
            </a:r>
            <a:r>
              <a:rPr lang="en-GB" altLang="en-US" sz="2100" dirty="0"/>
              <a:t>.</a:t>
            </a:r>
          </a:p>
          <a:p>
            <a:pPr>
              <a:lnSpc>
                <a:spcPct val="80000"/>
              </a:lnSpc>
            </a:pPr>
            <a:endParaRPr lang="en-GB" altLang="en-US" dirty="0"/>
          </a:p>
        </p:txBody>
      </p:sp>
      <p:sp>
        <p:nvSpPr>
          <p:cNvPr id="3" name="Content Placeholder 2">
            <a:extLst>
              <a:ext uri="{FF2B5EF4-FFF2-40B4-BE49-F238E27FC236}">
                <a16:creationId xmlns:a16="http://schemas.microsoft.com/office/drawing/2014/main" id="{AD173E0B-7B34-4946-6D20-AE97920CF541}"/>
              </a:ext>
            </a:extLst>
          </p:cNvPr>
          <p:cNvSpPr>
            <a:spLocks noGrp="1"/>
          </p:cNvSpPr>
          <p:nvPr>
            <p:ph sz="half" idx="2"/>
          </p:nvPr>
        </p:nvSpPr>
        <p:spPr/>
        <p:txBody>
          <a:bodyPr>
            <a:normAutofit/>
          </a:bodyPr>
          <a:lstStyle/>
          <a:p>
            <a:pPr>
              <a:lnSpc>
                <a:spcPct val="80000"/>
              </a:lnSpc>
            </a:pPr>
            <a:r>
              <a:rPr lang="en-GB" altLang="en-US" sz="2400" dirty="0">
                <a:solidFill>
                  <a:schemeClr val="accent5">
                    <a:lumMod val="75000"/>
                  </a:schemeClr>
                </a:solidFill>
              </a:rPr>
              <a:t>Throughout history, individuals and groups of people have, and continue, to work with young people. </a:t>
            </a:r>
          </a:p>
          <a:p>
            <a:pPr lvl="1">
              <a:lnSpc>
                <a:spcPct val="80000"/>
              </a:lnSpc>
            </a:pPr>
            <a:r>
              <a:rPr lang="en-GB" altLang="en-US" sz="2000" dirty="0">
                <a:solidFill>
                  <a:schemeClr val="accent5">
                    <a:lumMod val="75000"/>
                  </a:schemeClr>
                </a:solidFill>
              </a:rPr>
              <a:t>Can you think of examples of people who work with young people? </a:t>
            </a:r>
          </a:p>
          <a:p>
            <a:pPr>
              <a:lnSpc>
                <a:spcPct val="80000"/>
              </a:lnSpc>
            </a:pPr>
            <a:r>
              <a:rPr lang="en-GB" altLang="en-US" sz="2400" dirty="0">
                <a:solidFill>
                  <a:schemeClr val="accent5">
                    <a:lumMod val="75000"/>
                  </a:schemeClr>
                </a:solidFill>
              </a:rPr>
              <a:t>Those individuals who do so as youth workers are involved in a unique, distinctive and powerful form of practice which defines it as something quite unlike any other form of work with young people.  </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2A3B1-2408-C3A6-AF03-0482F79EA97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E0ECDA-34D1-7708-40AE-D7E4D0D12978}"/>
              </a:ext>
            </a:extLst>
          </p:cNvPr>
          <p:cNvSpPr>
            <a:spLocks noGrp="1"/>
          </p:cNvSpPr>
          <p:nvPr>
            <p:ph sz="half" idx="1"/>
          </p:nvPr>
        </p:nvSpPr>
        <p:spPr/>
        <p:txBody>
          <a:bodyPr>
            <a:noAutofit/>
          </a:bodyPr>
          <a:lstStyle/>
          <a:p>
            <a:pPr>
              <a:lnSpc>
                <a:spcPct val="120000"/>
              </a:lnSpc>
            </a:pPr>
            <a:r>
              <a:rPr lang="en-GB" sz="1600" dirty="0" err="1"/>
              <a:t>Wrth</a:t>
            </a:r>
            <a:r>
              <a:rPr lang="en-GB" sz="1600" dirty="0"/>
              <a:t> </a:t>
            </a:r>
            <a:r>
              <a:rPr lang="en-GB" sz="1600" dirty="0" err="1"/>
              <a:t>graidd</a:t>
            </a:r>
            <a:r>
              <a:rPr lang="en-GB" sz="1600" dirty="0"/>
              <a:t> </a:t>
            </a:r>
            <a:r>
              <a:rPr lang="en-GB" sz="1600" dirty="0" err="1"/>
              <a:t>ymarfer</a:t>
            </a:r>
            <a:r>
              <a:rPr lang="en-GB" sz="1600" dirty="0"/>
              <a:t> </a:t>
            </a:r>
            <a:r>
              <a:rPr lang="en-GB" sz="1600" dirty="0" err="1"/>
              <a:t>gwaith</a:t>
            </a:r>
            <a:r>
              <a:rPr lang="en-GB" sz="1600" dirty="0"/>
              <a:t> </a:t>
            </a:r>
            <a:r>
              <a:rPr lang="en-GB" sz="1600" dirty="0" err="1"/>
              <a:t>ieuenctid</a:t>
            </a:r>
            <a:r>
              <a:rPr lang="en-GB" sz="1600" dirty="0"/>
              <a:t> </a:t>
            </a:r>
            <a:r>
              <a:rPr lang="en-GB" sz="1600" dirty="0" err="1"/>
              <a:t>mae</a:t>
            </a:r>
            <a:r>
              <a:rPr lang="en-GB" sz="1600" dirty="0"/>
              <a:t> </a:t>
            </a:r>
            <a:r>
              <a:rPr lang="en-GB" sz="1600" dirty="0" err="1"/>
              <a:t>deinameg</a:t>
            </a:r>
            <a:r>
              <a:rPr lang="en-GB" sz="1600" dirty="0"/>
              <a:t> </a:t>
            </a:r>
            <a:r>
              <a:rPr lang="en-GB" sz="1600" dirty="0" err="1"/>
              <a:t>benodol</a:t>
            </a:r>
            <a:r>
              <a:rPr lang="en-GB" sz="1600" dirty="0"/>
              <a:t>, </a:t>
            </a:r>
            <a:r>
              <a:rPr lang="en-GB" sz="1600" dirty="0" err="1"/>
              <a:t>dulliau</a:t>
            </a:r>
            <a:r>
              <a:rPr lang="en-GB" sz="1600" dirty="0"/>
              <a:t> </a:t>
            </a:r>
            <a:r>
              <a:rPr lang="en-GB" sz="1600" dirty="0" err="1"/>
              <a:t>athronyddol</a:t>
            </a:r>
            <a:r>
              <a:rPr lang="en-GB" sz="1600" dirty="0"/>
              <a:t> a </a:t>
            </a:r>
            <a:r>
              <a:rPr lang="en-GB" sz="1600" dirty="0" err="1"/>
              <a:t>damcaniaethol</a:t>
            </a:r>
            <a:r>
              <a:rPr lang="en-GB" sz="1600" dirty="0"/>
              <a:t> </a:t>
            </a:r>
            <a:r>
              <a:rPr lang="en-GB" sz="1600" dirty="0" err="1"/>
              <a:t>sy'n</a:t>
            </a:r>
            <a:r>
              <a:rPr lang="en-GB" sz="1600" dirty="0"/>
              <a:t> </a:t>
            </a:r>
            <a:r>
              <a:rPr lang="en-GB" sz="1600" dirty="0" err="1"/>
              <a:t>ffurfio</a:t>
            </a:r>
            <a:r>
              <a:rPr lang="en-GB" sz="1600" dirty="0"/>
              <a:t> </a:t>
            </a:r>
            <a:r>
              <a:rPr lang="en-GB" sz="1600" dirty="0" err="1"/>
              <a:t>hanfod</a:t>
            </a:r>
            <a:r>
              <a:rPr lang="en-GB" sz="1600" dirty="0"/>
              <a:t> y </a:t>
            </a:r>
            <a:r>
              <a:rPr lang="en-GB" sz="1600" dirty="0" err="1"/>
              <a:t>gwaith</a:t>
            </a:r>
            <a:r>
              <a:rPr lang="en-GB" sz="1600" dirty="0"/>
              <a:t>. </a:t>
            </a:r>
            <a:r>
              <a:rPr lang="en-GB" sz="1600" dirty="0" err="1"/>
              <a:t>Gellir</a:t>
            </a:r>
            <a:r>
              <a:rPr lang="en-GB" sz="1600" dirty="0"/>
              <a:t> </a:t>
            </a:r>
            <a:r>
              <a:rPr lang="en-GB" sz="1600" dirty="0" err="1"/>
              <a:t>nodweddu’r</a:t>
            </a:r>
            <a:r>
              <a:rPr lang="en-GB" sz="1600" dirty="0"/>
              <a:t> </a:t>
            </a:r>
            <a:r>
              <a:rPr lang="en-GB" sz="1600" dirty="0" err="1"/>
              <a:t>rhain</a:t>
            </a:r>
            <a:r>
              <a:rPr lang="en-GB" sz="1600" dirty="0"/>
              <a:t> </a:t>
            </a:r>
            <a:r>
              <a:rPr lang="en-GB" sz="1600" dirty="0" err="1"/>
              <a:t>fel</a:t>
            </a:r>
            <a:r>
              <a:rPr lang="en-GB" sz="1600" dirty="0"/>
              <a:t> </a:t>
            </a:r>
            <a:r>
              <a:rPr lang="en-GB" sz="1600" dirty="0" err="1"/>
              <a:t>elfennau</a:t>
            </a:r>
            <a:r>
              <a:rPr lang="en-GB" sz="1600" dirty="0"/>
              <a:t> </a:t>
            </a:r>
            <a:r>
              <a:rPr lang="en-GB" altLang="en-US" sz="1600" dirty="0"/>
              <a:t>‘fused to delineate what we now know as youth work and to distinguish it from other welfare activities’ (Jeffs and Smith, 2008, p. 277).  </a:t>
            </a:r>
          </a:p>
          <a:p>
            <a:pPr>
              <a:lnSpc>
                <a:spcPct val="120000"/>
              </a:lnSpc>
            </a:pPr>
            <a:r>
              <a:rPr lang="en-GB" sz="1600" dirty="0"/>
              <a:t>Mae Jeffs a Smith </a:t>
            </a:r>
            <a:r>
              <a:rPr lang="en-GB" sz="1600" dirty="0" err="1"/>
              <a:t>yn</a:t>
            </a:r>
            <a:r>
              <a:rPr lang="en-GB" sz="1600" dirty="0"/>
              <a:t> </a:t>
            </a:r>
            <a:r>
              <a:rPr lang="en-GB" sz="1600" dirty="0" err="1"/>
              <a:t>parhau</a:t>
            </a:r>
            <a:r>
              <a:rPr lang="en-GB" sz="1600" dirty="0"/>
              <a:t>, </a:t>
            </a:r>
            <a:r>
              <a:rPr lang="en-GB" sz="1600" dirty="0" err="1"/>
              <a:t>gan</a:t>
            </a:r>
            <a:r>
              <a:rPr lang="en-GB" sz="1600" dirty="0"/>
              <a:t> nodi </a:t>
            </a:r>
            <a:r>
              <a:rPr lang="en-GB" sz="1600" dirty="0" err="1"/>
              <a:t>mai</a:t>
            </a:r>
            <a:r>
              <a:rPr lang="en-GB" sz="1600" dirty="0"/>
              <a:t> dim </a:t>
            </a:r>
            <a:r>
              <a:rPr lang="en-GB" sz="1600" dirty="0" err="1"/>
              <a:t>ond</a:t>
            </a:r>
            <a:r>
              <a:rPr lang="en-GB" sz="1600" dirty="0"/>
              <a:t> pan </a:t>
            </a:r>
            <a:r>
              <a:rPr lang="en-GB" sz="1600" dirty="0" err="1"/>
              <a:t>fydd</a:t>
            </a:r>
            <a:r>
              <a:rPr lang="en-GB" sz="1600" dirty="0"/>
              <a:t> </a:t>
            </a:r>
            <a:r>
              <a:rPr lang="en-GB" sz="1600" dirty="0" err="1"/>
              <a:t>yr</a:t>
            </a:r>
            <a:r>
              <a:rPr lang="en-GB" sz="1600" dirty="0"/>
              <a:t> </a:t>
            </a:r>
            <a:r>
              <a:rPr lang="en-GB" sz="1600" dirty="0" err="1"/>
              <a:t>holl</a:t>
            </a:r>
            <a:r>
              <a:rPr lang="en-GB" sz="1600" dirty="0"/>
              <a:t> </a:t>
            </a:r>
            <a:r>
              <a:rPr lang="en-GB" sz="1600" dirty="0" err="1"/>
              <a:t>ddeinameg</a:t>
            </a:r>
            <a:r>
              <a:rPr lang="en-GB" sz="1600" dirty="0"/>
              <a:t> </a:t>
            </a:r>
            <a:r>
              <a:rPr lang="en-GB" sz="1600" dirty="0" err="1"/>
              <a:t>yn</a:t>
            </a:r>
            <a:r>
              <a:rPr lang="en-GB" sz="1600" dirty="0"/>
              <a:t> </a:t>
            </a:r>
            <a:r>
              <a:rPr lang="en-GB" sz="1600" dirty="0" err="1"/>
              <a:t>bresennol</a:t>
            </a:r>
            <a:r>
              <a:rPr lang="en-GB" sz="1600" dirty="0"/>
              <a:t> y </a:t>
            </a:r>
            <a:r>
              <a:rPr lang="en-GB" sz="1600" dirty="0" err="1"/>
              <a:t>gellir</a:t>
            </a:r>
            <a:r>
              <a:rPr lang="en-GB" sz="1600" dirty="0"/>
              <a:t> </a:t>
            </a:r>
            <a:r>
              <a:rPr lang="en-GB" sz="1600" dirty="0" err="1"/>
              <a:t>ystyried</a:t>
            </a:r>
            <a:r>
              <a:rPr lang="en-GB" sz="1600" dirty="0"/>
              <a:t> </a:t>
            </a:r>
            <a:r>
              <a:rPr lang="en-GB" sz="1600" dirty="0" err="1"/>
              <a:t>gwaith</a:t>
            </a:r>
            <a:r>
              <a:rPr lang="en-GB" sz="1600" dirty="0"/>
              <a:t> </a:t>
            </a:r>
            <a:r>
              <a:rPr lang="en-GB" sz="1600" dirty="0" err="1"/>
              <a:t>ieuenctid</a:t>
            </a:r>
            <a:r>
              <a:rPr lang="en-GB" sz="1600" dirty="0"/>
              <a:t> </a:t>
            </a:r>
            <a:r>
              <a:rPr lang="en-GB" sz="1600" dirty="0" err="1"/>
              <a:t>yn</a:t>
            </a:r>
            <a:r>
              <a:rPr lang="en-GB" sz="1600" dirty="0"/>
              <a:t> </a:t>
            </a:r>
            <a:r>
              <a:rPr lang="en-GB" sz="1600" dirty="0" err="1"/>
              <a:t>nodedig</a:t>
            </a:r>
            <a:r>
              <a:rPr lang="en-GB" sz="1600" dirty="0"/>
              <a:t>; </a:t>
            </a:r>
            <a:r>
              <a:rPr lang="en-GB" altLang="en-US" sz="1600" dirty="0"/>
              <a:t>‘Remove one and what is observed may possess a resemblance to, but is unquestionably not, youth work’ (ibid). </a:t>
            </a:r>
            <a:endParaRPr lang="en-GB" sz="1600" dirty="0"/>
          </a:p>
        </p:txBody>
      </p:sp>
      <p:sp>
        <p:nvSpPr>
          <p:cNvPr id="4" name="Content Placeholder 3">
            <a:extLst>
              <a:ext uri="{FF2B5EF4-FFF2-40B4-BE49-F238E27FC236}">
                <a16:creationId xmlns:a16="http://schemas.microsoft.com/office/drawing/2014/main" id="{272A3701-3DD3-5778-88B6-0B8D9FE71A6E}"/>
              </a:ext>
            </a:extLst>
          </p:cNvPr>
          <p:cNvSpPr>
            <a:spLocks noGrp="1"/>
          </p:cNvSpPr>
          <p:nvPr>
            <p:ph sz="half" idx="2"/>
          </p:nvPr>
        </p:nvSpPr>
        <p:spPr/>
        <p:txBody>
          <a:bodyPr>
            <a:normAutofit fontScale="62500" lnSpcReduction="20000"/>
          </a:bodyPr>
          <a:lstStyle/>
          <a:p>
            <a:pPr>
              <a:lnSpc>
                <a:spcPct val="120000"/>
              </a:lnSpc>
            </a:pPr>
            <a:r>
              <a:rPr lang="en-GB" altLang="en-US" dirty="0">
                <a:solidFill>
                  <a:schemeClr val="accent5">
                    <a:lumMod val="75000"/>
                  </a:schemeClr>
                </a:solidFill>
              </a:rPr>
              <a:t>At the core of youth work practice are specific dynamics, philosophical and theoretical approaches which form the essence of the work.  These can be characterised as being elements ‘fused to delineate what we now know as youth work and to distinguish it from other welfare activities’ (Jeffs and Smith, 2008, p. 277).  </a:t>
            </a:r>
          </a:p>
          <a:p>
            <a:pPr>
              <a:lnSpc>
                <a:spcPct val="120000"/>
              </a:lnSpc>
            </a:pPr>
            <a:r>
              <a:rPr lang="en-GB" altLang="en-US" dirty="0">
                <a:solidFill>
                  <a:schemeClr val="accent5">
                    <a:lumMod val="75000"/>
                  </a:schemeClr>
                </a:solidFill>
              </a:rPr>
              <a:t>Jeffs and Smith continue, noting that youth work can only be deemed distinctive when all of the dynamics are present; ‘Remove one and what is observed may possess a resemblance to, but is unquestionably not, youth work’ (ibid).</a:t>
            </a:r>
            <a:r>
              <a:rPr lang="en-GB" altLang="en-US" sz="1400" dirty="0">
                <a:solidFill>
                  <a:schemeClr val="accent5">
                    <a:lumMod val="75000"/>
                  </a:schemeClr>
                </a:solidFill>
              </a:rPr>
              <a:t>  </a:t>
            </a:r>
          </a:p>
          <a:p>
            <a:endParaRPr lang="en-GB" dirty="0"/>
          </a:p>
        </p:txBody>
      </p:sp>
    </p:spTree>
    <p:extLst>
      <p:ext uri="{BB962C8B-B14F-4D97-AF65-F5344CB8AC3E}">
        <p14:creationId xmlns:p14="http://schemas.microsoft.com/office/powerpoint/2010/main" val="3521963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73AAA-4423-3FF5-21A2-97BCCE36833B}"/>
              </a:ext>
            </a:extLst>
          </p:cNvPr>
          <p:cNvSpPr>
            <a:spLocks noGrp="1"/>
          </p:cNvSpPr>
          <p:nvPr>
            <p:ph type="title"/>
          </p:nvPr>
        </p:nvSpPr>
        <p:spPr/>
        <p:txBody>
          <a:bodyPr/>
          <a:lstStyle/>
          <a:p>
            <a:endParaRPr lang="en-GB"/>
          </a:p>
        </p:txBody>
      </p:sp>
      <p:sp>
        <p:nvSpPr>
          <p:cNvPr id="23555" name="Rectangle 3">
            <a:extLst>
              <a:ext uri="{FF2B5EF4-FFF2-40B4-BE49-F238E27FC236}">
                <a16:creationId xmlns:a16="http://schemas.microsoft.com/office/drawing/2014/main" id="{FCDC036C-47D3-684F-1224-CDAEA95171DA}"/>
              </a:ext>
            </a:extLst>
          </p:cNvPr>
          <p:cNvSpPr>
            <a:spLocks noGrp="1" noChangeArrowheads="1"/>
          </p:cNvSpPr>
          <p:nvPr>
            <p:ph sz="half" idx="1"/>
          </p:nvPr>
        </p:nvSpPr>
        <p:spPr/>
        <p:txBody>
          <a:bodyPr>
            <a:noAutofit/>
          </a:bodyPr>
          <a:lstStyle/>
          <a:p>
            <a:pPr>
              <a:lnSpc>
                <a:spcPct val="120000"/>
              </a:lnSpc>
            </a:pPr>
            <a:r>
              <a:rPr lang="en-GB" altLang="en-US" sz="1550" dirty="0" err="1"/>
              <a:t>Ystyrir</a:t>
            </a:r>
            <a:r>
              <a:rPr lang="en-GB" altLang="en-US" sz="1550" dirty="0"/>
              <a:t> bod </a:t>
            </a:r>
            <a:r>
              <a:rPr lang="en-GB" altLang="en-US" sz="1550" dirty="0" err="1"/>
              <a:t>yr</a:t>
            </a:r>
            <a:r>
              <a:rPr lang="en-GB" altLang="en-US" sz="1550" dirty="0"/>
              <a:t> </a:t>
            </a:r>
            <a:r>
              <a:rPr lang="en-GB" altLang="en-US" sz="1550" dirty="0" err="1"/>
              <a:t>egwyddor</a:t>
            </a:r>
            <a:r>
              <a:rPr lang="en-GB" altLang="en-US" sz="1550" dirty="0"/>
              <a:t> bod </a:t>
            </a:r>
            <a:r>
              <a:rPr lang="en-GB" altLang="en-US" sz="1550" dirty="0" err="1"/>
              <a:t>gwaith</a:t>
            </a:r>
            <a:r>
              <a:rPr lang="en-GB" altLang="en-US" sz="1550" dirty="0"/>
              <a:t> </a:t>
            </a:r>
            <a:r>
              <a:rPr lang="en-GB" altLang="en-US" sz="1550" dirty="0" err="1"/>
              <a:t>ieuenctid</a:t>
            </a:r>
            <a:r>
              <a:rPr lang="en-GB" altLang="en-US" sz="1550" dirty="0"/>
              <a:t> </a:t>
            </a:r>
            <a:r>
              <a:rPr lang="en-GB" altLang="en-US" sz="1550" dirty="0" err="1"/>
              <a:t>yn</a:t>
            </a:r>
            <a:r>
              <a:rPr lang="en-GB" altLang="en-US" sz="1550" dirty="0"/>
              <a:t> </a:t>
            </a:r>
            <a:r>
              <a:rPr lang="en-GB" altLang="en-US" sz="1550" dirty="0" err="1"/>
              <a:t>seiliedig</a:t>
            </a:r>
            <a:r>
              <a:rPr lang="en-GB" altLang="en-US" sz="1550" dirty="0"/>
              <a:t> </a:t>
            </a:r>
            <a:r>
              <a:rPr lang="en-GB" altLang="en-US" sz="1550" dirty="0" err="1"/>
              <a:t>ar</a:t>
            </a:r>
            <a:r>
              <a:rPr lang="en-GB" altLang="en-US" sz="1550" dirty="0"/>
              <a:t> </a:t>
            </a:r>
            <a:r>
              <a:rPr lang="en-GB" altLang="en-US" sz="1550" dirty="0" err="1"/>
              <a:t>berthynas</a:t>
            </a:r>
            <a:r>
              <a:rPr lang="en-GB" altLang="en-US" sz="1550" dirty="0"/>
              <a:t> </a:t>
            </a:r>
            <a:r>
              <a:rPr lang="en-GB" altLang="en-US" sz="1550" dirty="0" err="1"/>
              <a:t>wirfoddol</a:t>
            </a:r>
            <a:r>
              <a:rPr lang="en-GB" altLang="en-US" sz="1550" dirty="0"/>
              <a:t> </a:t>
            </a:r>
            <a:r>
              <a:rPr lang="en-GB" altLang="en-US" sz="1550" dirty="0" err="1"/>
              <a:t>rhwng</a:t>
            </a:r>
            <a:r>
              <a:rPr lang="en-GB" altLang="en-US" sz="1550" dirty="0"/>
              <a:t> person </a:t>
            </a:r>
            <a:r>
              <a:rPr lang="en-GB" altLang="en-US" sz="1550" dirty="0" err="1"/>
              <a:t>ifanc</a:t>
            </a:r>
            <a:r>
              <a:rPr lang="en-GB" altLang="en-US" sz="1550" dirty="0"/>
              <a:t> a </a:t>
            </a:r>
            <a:r>
              <a:rPr lang="en-GB" altLang="en-US" sz="1550" dirty="0" err="1"/>
              <a:t>gweithiwr</a:t>
            </a:r>
            <a:r>
              <a:rPr lang="en-GB" altLang="en-US" sz="1550" dirty="0"/>
              <a:t> </a:t>
            </a:r>
            <a:r>
              <a:rPr lang="en-GB" altLang="en-US" sz="1550" dirty="0" err="1"/>
              <a:t>ieuenctid</a:t>
            </a:r>
            <a:r>
              <a:rPr lang="en-GB" altLang="en-US" sz="1550" dirty="0"/>
              <a:t> </a:t>
            </a:r>
            <a:r>
              <a:rPr lang="en-GB" altLang="en-US" sz="1550" dirty="0" err="1"/>
              <a:t>yn</a:t>
            </a:r>
            <a:r>
              <a:rPr lang="en-GB" altLang="en-US" sz="1550" dirty="0"/>
              <a:t> </a:t>
            </a:r>
            <a:r>
              <a:rPr lang="en-GB" altLang="en-US" sz="1550" dirty="0" err="1"/>
              <a:t>cael</a:t>
            </a:r>
            <a:r>
              <a:rPr lang="en-GB" altLang="en-US" sz="1550" dirty="0"/>
              <a:t> </a:t>
            </a:r>
            <a:r>
              <a:rPr lang="en-GB" altLang="en-US" sz="1550" dirty="0" err="1"/>
              <a:t>ei</a:t>
            </a:r>
            <a:r>
              <a:rPr lang="en-GB" altLang="en-US" sz="1550" dirty="0"/>
              <a:t> </a:t>
            </a:r>
            <a:r>
              <a:rPr lang="en-GB" altLang="en-US" sz="1550" dirty="0" err="1"/>
              <a:t>hystyried</a:t>
            </a:r>
            <a:r>
              <a:rPr lang="en-GB" altLang="en-US" sz="1550" dirty="0"/>
              <a:t> </a:t>
            </a:r>
            <a:r>
              <a:rPr lang="en-GB" altLang="en-US" sz="1550" dirty="0" err="1"/>
              <a:t>yn</a:t>
            </a:r>
            <a:r>
              <a:rPr lang="en-GB" altLang="en-US" sz="1550" dirty="0"/>
              <a:t> </a:t>
            </a:r>
            <a:r>
              <a:rPr lang="en-GB" altLang="en-US" sz="1550" dirty="0" err="1"/>
              <a:t>allweddol</a:t>
            </a:r>
            <a:r>
              <a:rPr lang="en-GB" altLang="en-US" sz="1550" dirty="0"/>
              <a:t> </a:t>
            </a:r>
            <a:r>
              <a:rPr lang="en-GB" altLang="en-US" sz="1550" dirty="0" err="1"/>
              <a:t>i’r</a:t>
            </a:r>
            <a:r>
              <a:rPr lang="en-GB" altLang="en-US" sz="1550" dirty="0"/>
              <a:t> </a:t>
            </a:r>
            <a:r>
              <a:rPr lang="en-GB" altLang="en-US" sz="1550" dirty="0" err="1"/>
              <a:t>ffordd</a:t>
            </a:r>
            <a:r>
              <a:rPr lang="en-GB" altLang="en-US" sz="1550" dirty="0"/>
              <a:t> y </a:t>
            </a:r>
            <a:r>
              <a:rPr lang="en-GB" altLang="en-US" sz="1550" dirty="0" err="1"/>
              <a:t>mae’r</a:t>
            </a:r>
            <a:r>
              <a:rPr lang="en-GB" altLang="en-US" sz="1550" dirty="0"/>
              <a:t> math </a:t>
            </a:r>
            <a:r>
              <a:rPr lang="en-GB" altLang="en-US" sz="1550" dirty="0" err="1"/>
              <a:t>hwn</a:t>
            </a:r>
            <a:r>
              <a:rPr lang="en-GB" altLang="en-US" sz="1550" dirty="0"/>
              <a:t> o </a:t>
            </a:r>
            <a:r>
              <a:rPr lang="en-GB" altLang="en-US" sz="1550" dirty="0" err="1"/>
              <a:t>waith</a:t>
            </a:r>
            <a:r>
              <a:rPr lang="en-GB" altLang="en-US" sz="1550" dirty="0"/>
              <a:t> </a:t>
            </a:r>
            <a:r>
              <a:rPr lang="en-GB" altLang="en-US" sz="1550" dirty="0" err="1"/>
              <a:t>yn</a:t>
            </a:r>
            <a:r>
              <a:rPr lang="en-GB" altLang="en-US" sz="1550" dirty="0"/>
              <a:t> </a:t>
            </a:r>
            <a:r>
              <a:rPr lang="en-GB" altLang="en-US" sz="1550" dirty="0" err="1"/>
              <a:t>gwahaniaethu</a:t>
            </a:r>
            <a:r>
              <a:rPr lang="en-GB" altLang="en-US" sz="1550" dirty="0"/>
              <a:t> o </a:t>
            </a:r>
            <a:r>
              <a:rPr lang="en-GB" altLang="en-US" sz="1550" dirty="0" err="1"/>
              <a:t>fathau</a:t>
            </a:r>
            <a:r>
              <a:rPr lang="en-GB" altLang="en-US" sz="1550" dirty="0"/>
              <a:t> </a:t>
            </a:r>
            <a:r>
              <a:rPr lang="en-GB" altLang="en-US" sz="1550" dirty="0" err="1"/>
              <a:t>eraill</a:t>
            </a:r>
            <a:r>
              <a:rPr lang="en-GB" altLang="en-US" sz="1550" dirty="0"/>
              <a:t> o </a:t>
            </a:r>
            <a:r>
              <a:rPr lang="en-GB" altLang="en-US" sz="1550" dirty="0" err="1"/>
              <a:t>waith</a:t>
            </a:r>
            <a:r>
              <a:rPr lang="en-GB" altLang="en-US" sz="1550" dirty="0"/>
              <a:t> </a:t>
            </a:r>
            <a:r>
              <a:rPr lang="en-GB" altLang="en-US" sz="1550" dirty="0" err="1"/>
              <a:t>gyda</a:t>
            </a:r>
            <a:r>
              <a:rPr lang="en-GB" altLang="en-US" sz="1550" dirty="0"/>
              <a:t> </a:t>
            </a:r>
            <a:r>
              <a:rPr lang="en-GB" altLang="en-US" sz="1550" dirty="0" err="1"/>
              <a:t>phobl</a:t>
            </a:r>
            <a:r>
              <a:rPr lang="en-GB" altLang="en-US" sz="1550" dirty="0"/>
              <a:t> </a:t>
            </a:r>
            <a:r>
              <a:rPr lang="en-GB" altLang="en-US" sz="1550" dirty="0" err="1"/>
              <a:t>ifanc</a:t>
            </a:r>
            <a:r>
              <a:rPr lang="en-GB" altLang="en-US" sz="1550" dirty="0"/>
              <a:t> (Jeffs a Smith, 2008, t. 277; </a:t>
            </a:r>
            <a:r>
              <a:rPr lang="en-GB" altLang="en-US" sz="1550" dirty="0" err="1"/>
              <a:t>LlCC</a:t>
            </a:r>
            <a:r>
              <a:rPr lang="en-GB" altLang="en-US" sz="1550" dirty="0"/>
              <a:t>, 2007, p. 3).</a:t>
            </a:r>
          </a:p>
          <a:p>
            <a:pPr>
              <a:lnSpc>
                <a:spcPct val="120000"/>
              </a:lnSpc>
            </a:pPr>
            <a:r>
              <a:rPr lang="en-GB" altLang="en-US" sz="1550" dirty="0" err="1"/>
              <a:t>Fe’i</a:t>
            </a:r>
            <a:r>
              <a:rPr lang="en-GB" altLang="en-US" sz="1550" dirty="0"/>
              <a:t> </a:t>
            </a:r>
            <a:r>
              <a:rPr lang="en-GB" altLang="en-US" sz="1550" dirty="0" err="1"/>
              <a:t>hystyrir</a:t>
            </a:r>
            <a:r>
              <a:rPr lang="en-GB" altLang="en-US" sz="1550" dirty="0"/>
              <a:t> </a:t>
            </a:r>
            <a:r>
              <a:rPr lang="en-GB" altLang="en-US" sz="1550" dirty="0" err="1"/>
              <a:t>yn</a:t>
            </a:r>
            <a:r>
              <a:rPr lang="en-GB" altLang="en-US" sz="1550" dirty="0"/>
              <a:t> </a:t>
            </a:r>
            <a:r>
              <a:rPr lang="en-GB" altLang="en-US" sz="1550" dirty="0" err="1"/>
              <a:t>feincnod</a:t>
            </a:r>
            <a:r>
              <a:rPr lang="en-GB" altLang="en-US" sz="1550" dirty="0"/>
              <a:t> </a:t>
            </a:r>
            <a:r>
              <a:rPr lang="en-GB" altLang="en-US" sz="1550" dirty="0" err="1"/>
              <a:t>o’r</a:t>
            </a:r>
            <a:r>
              <a:rPr lang="en-GB" altLang="en-US" sz="1550" dirty="0"/>
              <a:t> </a:t>
            </a:r>
            <a:r>
              <a:rPr lang="en-GB" altLang="en-US" sz="1550" dirty="0" err="1"/>
              <a:t>proffesiwn</a:t>
            </a:r>
            <a:r>
              <a:rPr lang="en-GB" altLang="en-US" sz="1550" dirty="0"/>
              <a:t>, ac </a:t>
            </a:r>
            <a:r>
              <a:rPr lang="en-GB" altLang="en-US" sz="1550" dirty="0" err="1"/>
              <a:t>yn</a:t>
            </a:r>
            <a:r>
              <a:rPr lang="en-GB" altLang="en-US" sz="1550" dirty="0"/>
              <a:t> ‘</a:t>
            </a:r>
            <a:r>
              <a:rPr lang="en-GB" altLang="en-US" sz="1550" dirty="0" err="1"/>
              <a:t>ragflaenydd</a:t>
            </a:r>
            <a:r>
              <a:rPr lang="en-GB" altLang="en-US" sz="1550" dirty="0"/>
              <a:t> </a:t>
            </a:r>
            <a:r>
              <a:rPr lang="en-GB" altLang="en-US" sz="1550" dirty="0" err="1"/>
              <a:t>angenrheidiol</a:t>
            </a:r>
            <a:r>
              <a:rPr lang="en-GB" altLang="en-US" sz="1550" dirty="0"/>
              <a:t>’ (Ord, 2009, t. 39) </a:t>
            </a:r>
            <a:r>
              <a:rPr lang="en-GB" altLang="en-US" sz="1550" dirty="0" err="1"/>
              <a:t>i’r</a:t>
            </a:r>
            <a:r>
              <a:rPr lang="en-GB" altLang="en-US" sz="1550" dirty="0"/>
              <a:t> </a:t>
            </a:r>
            <a:r>
              <a:rPr lang="en-GB" altLang="en-US" sz="1550" dirty="0" err="1"/>
              <a:t>gwaith</a:t>
            </a:r>
            <a:r>
              <a:rPr lang="en-GB" altLang="en-US" sz="1550" dirty="0"/>
              <a:t>. Gall </a:t>
            </a:r>
            <a:r>
              <a:rPr lang="en-GB" altLang="en-US" sz="1550" dirty="0" err="1"/>
              <a:t>pobl</a:t>
            </a:r>
            <a:r>
              <a:rPr lang="en-GB" altLang="en-US" sz="1550" dirty="0"/>
              <a:t> </a:t>
            </a:r>
            <a:r>
              <a:rPr lang="en-GB" altLang="en-US" sz="1550" dirty="0" err="1"/>
              <a:t>ifanc</a:t>
            </a:r>
            <a:r>
              <a:rPr lang="en-GB" altLang="en-US" sz="1550" dirty="0"/>
              <a:t> </a:t>
            </a:r>
            <a:r>
              <a:rPr lang="en-GB" altLang="en-US" sz="1550" dirty="0" err="1"/>
              <a:t>ymuno’n</a:t>
            </a:r>
            <a:r>
              <a:rPr lang="en-GB" altLang="en-US" sz="1550" dirty="0"/>
              <a:t> </a:t>
            </a:r>
            <a:r>
              <a:rPr lang="en-GB" altLang="en-US" sz="1550" dirty="0" err="1"/>
              <a:t>rhydd</a:t>
            </a:r>
            <a:r>
              <a:rPr lang="en-GB" altLang="en-US" sz="1550" dirty="0"/>
              <a:t> </a:t>
            </a:r>
            <a:r>
              <a:rPr lang="en-GB" altLang="en-US" sz="1550" dirty="0" err="1"/>
              <a:t>â’r</a:t>
            </a:r>
            <a:r>
              <a:rPr lang="en-GB" altLang="en-US" sz="1550" dirty="0"/>
              <a:t> </a:t>
            </a:r>
            <a:r>
              <a:rPr lang="en-GB" altLang="en-US" sz="1550" dirty="0" err="1"/>
              <a:t>ddarpariaeth</a:t>
            </a:r>
            <a:r>
              <a:rPr lang="en-GB" altLang="en-US" sz="1550" dirty="0"/>
              <a:t> </a:t>
            </a:r>
            <a:r>
              <a:rPr lang="en-GB" altLang="en-US" sz="1550" dirty="0" err="1"/>
              <a:t>gwaith</a:t>
            </a:r>
            <a:r>
              <a:rPr lang="en-GB" altLang="en-US" sz="1550" dirty="0"/>
              <a:t> </a:t>
            </a:r>
            <a:r>
              <a:rPr lang="en-GB" altLang="en-US" sz="1550" dirty="0" err="1"/>
              <a:t>ieuenctid</a:t>
            </a:r>
            <a:r>
              <a:rPr lang="en-GB" altLang="en-US" sz="1550" dirty="0"/>
              <a:t> (ac </a:t>
            </a:r>
            <a:r>
              <a:rPr lang="en-GB" altLang="en-US" sz="1550" dirty="0" err="1"/>
              <a:t>i’r</a:t>
            </a:r>
            <a:r>
              <a:rPr lang="en-GB" altLang="en-US" sz="1550" dirty="0"/>
              <a:t> </a:t>
            </a:r>
            <a:r>
              <a:rPr lang="en-GB" altLang="en-US" sz="1550" dirty="0" err="1"/>
              <a:t>berthynas</a:t>
            </a:r>
            <a:r>
              <a:rPr lang="en-GB" altLang="en-US" sz="1550" dirty="0"/>
              <a:t> </a:t>
            </a:r>
            <a:r>
              <a:rPr lang="en-GB" altLang="en-US" sz="1550" dirty="0" err="1"/>
              <a:t>â’r</a:t>
            </a:r>
            <a:r>
              <a:rPr lang="en-GB" altLang="en-US" sz="1550" dirty="0"/>
              <a:t> </a:t>
            </a:r>
            <a:r>
              <a:rPr lang="en-GB" altLang="en-US" sz="1550" dirty="0" err="1"/>
              <a:t>gweithiwr</a:t>
            </a:r>
            <a:r>
              <a:rPr lang="en-GB" altLang="en-US" sz="1550" dirty="0"/>
              <a:t> </a:t>
            </a:r>
            <a:r>
              <a:rPr lang="en-GB" altLang="en-US" sz="1550" dirty="0" err="1"/>
              <a:t>ieuenctid</a:t>
            </a:r>
            <a:r>
              <a:rPr lang="en-GB" altLang="en-US" sz="1550" dirty="0"/>
              <a:t>), a gallant </a:t>
            </a:r>
            <a:r>
              <a:rPr lang="en-GB" altLang="en-US" sz="1550" dirty="0" err="1"/>
              <a:t>ddewis</a:t>
            </a:r>
            <a:r>
              <a:rPr lang="en-GB" altLang="en-US" sz="1550" dirty="0"/>
              <a:t> </a:t>
            </a:r>
            <a:r>
              <a:rPr lang="en-GB" altLang="en-US" sz="1550" dirty="0" err="1"/>
              <a:t>gadael</a:t>
            </a:r>
            <a:r>
              <a:rPr lang="en-GB" altLang="en-US" sz="1550" dirty="0"/>
              <a:t> </a:t>
            </a:r>
            <a:r>
              <a:rPr lang="en-GB" altLang="en-US" sz="1550" dirty="0" err="1"/>
              <a:t>unrhyw</a:t>
            </a:r>
            <a:r>
              <a:rPr lang="en-GB" altLang="en-US" sz="1550" dirty="0"/>
              <a:t> </a:t>
            </a:r>
            <a:r>
              <a:rPr lang="en-GB" altLang="en-US" sz="1550" dirty="0" err="1"/>
              <a:t>ddarpariaeth</a:t>
            </a:r>
            <a:r>
              <a:rPr lang="en-GB" altLang="en-US" sz="1550" dirty="0"/>
              <a:t> a </a:t>
            </a:r>
            <a:r>
              <a:rPr lang="en-GB" altLang="en-US" sz="1550" dirty="0" err="1"/>
              <a:t>dod</a:t>
            </a:r>
            <a:r>
              <a:rPr lang="en-GB" altLang="en-US" sz="1550" dirty="0"/>
              <a:t> ag </a:t>
            </a:r>
            <a:r>
              <a:rPr lang="en-GB" altLang="en-US" sz="1550" dirty="0" err="1"/>
              <a:t>unrhyw</a:t>
            </a:r>
            <a:r>
              <a:rPr lang="en-GB" altLang="en-US" sz="1550" dirty="0"/>
              <a:t> </a:t>
            </a:r>
            <a:r>
              <a:rPr lang="en-GB" altLang="en-US" sz="1550" dirty="0" err="1"/>
              <a:t>berthnasoedd</a:t>
            </a:r>
            <a:r>
              <a:rPr lang="en-GB" altLang="en-US" sz="1550" dirty="0"/>
              <a:t> </a:t>
            </a:r>
            <a:r>
              <a:rPr lang="en-GB" altLang="en-US" sz="1550" dirty="0" err="1"/>
              <a:t>i</a:t>
            </a:r>
            <a:r>
              <a:rPr lang="en-GB" altLang="en-US" sz="1550" dirty="0"/>
              <a:t> ben pan </a:t>
            </a:r>
            <a:r>
              <a:rPr lang="en-GB" altLang="en-US" sz="1550" dirty="0" err="1"/>
              <a:t>fo’r</a:t>
            </a:r>
            <a:r>
              <a:rPr lang="en-GB" altLang="en-US" sz="1550" dirty="0"/>
              <a:t> </a:t>
            </a:r>
            <a:r>
              <a:rPr lang="en-GB" altLang="en-US" sz="1550" dirty="0" err="1"/>
              <a:t>amser</a:t>
            </a:r>
            <a:r>
              <a:rPr lang="en-GB" altLang="en-US" sz="1550" dirty="0"/>
              <a:t> </a:t>
            </a:r>
            <a:r>
              <a:rPr lang="en-GB" altLang="en-US" sz="1550" dirty="0" err="1"/>
              <a:t>yn</a:t>
            </a:r>
            <a:r>
              <a:rPr lang="en-GB" altLang="en-US" sz="1550" dirty="0"/>
              <a:t> </a:t>
            </a:r>
            <a:r>
              <a:rPr lang="en-GB" altLang="en-US" sz="1550" dirty="0" err="1"/>
              <a:t>iawn</a:t>
            </a:r>
            <a:r>
              <a:rPr lang="en-GB" altLang="en-US" sz="1550" dirty="0"/>
              <a:t> </a:t>
            </a:r>
            <a:r>
              <a:rPr lang="en-GB" altLang="en-US" sz="1550" dirty="0" err="1"/>
              <a:t>iddynt</a:t>
            </a:r>
            <a:r>
              <a:rPr lang="en-GB" altLang="en-US" sz="1550" dirty="0"/>
              <a:t> hwy.</a:t>
            </a:r>
          </a:p>
        </p:txBody>
      </p:sp>
      <p:sp>
        <p:nvSpPr>
          <p:cNvPr id="3" name="Content Placeholder 2">
            <a:extLst>
              <a:ext uri="{FF2B5EF4-FFF2-40B4-BE49-F238E27FC236}">
                <a16:creationId xmlns:a16="http://schemas.microsoft.com/office/drawing/2014/main" id="{04B656A6-A0BA-D21B-A44A-7C87B30E8C2D}"/>
              </a:ext>
            </a:extLst>
          </p:cNvPr>
          <p:cNvSpPr>
            <a:spLocks noGrp="1"/>
          </p:cNvSpPr>
          <p:nvPr>
            <p:ph sz="half" idx="2"/>
          </p:nvPr>
        </p:nvSpPr>
        <p:spPr/>
        <p:txBody>
          <a:bodyPr>
            <a:normAutofit fontScale="62500" lnSpcReduction="20000"/>
          </a:bodyPr>
          <a:lstStyle/>
          <a:p>
            <a:pPr>
              <a:lnSpc>
                <a:spcPct val="120000"/>
              </a:lnSpc>
            </a:pPr>
            <a:r>
              <a:rPr lang="en-GB" altLang="en-US" dirty="0">
                <a:solidFill>
                  <a:schemeClr val="accent5">
                    <a:lumMod val="75000"/>
                  </a:schemeClr>
                </a:solidFill>
              </a:rPr>
              <a:t>The principle of youth work being based on a voluntary relationship between young person and youth worker is considered key to how this form of work delineates from other forms of work with young people (Jeffs and Smith, 2008, p. 277; WAG, 2007, p. 3).  </a:t>
            </a:r>
          </a:p>
          <a:p>
            <a:pPr>
              <a:lnSpc>
                <a:spcPct val="120000"/>
              </a:lnSpc>
            </a:pPr>
            <a:r>
              <a:rPr lang="en-GB" altLang="en-US" dirty="0">
                <a:solidFill>
                  <a:schemeClr val="accent5">
                    <a:lumMod val="75000"/>
                  </a:schemeClr>
                </a:solidFill>
              </a:rPr>
              <a:t>It is considered a benchmark of the profession, and a ‘necessary precursor’ (Ord, 2009, p. 39) to the work.  Young people can enter freely into the youth work provision (and into the relationship with the youth worker), and can choose to exit any provision and end any relationships when the time is right for them.  </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797AE-3B1C-EFC8-05D4-4E5629E37A5D}"/>
              </a:ext>
            </a:extLst>
          </p:cNvPr>
          <p:cNvSpPr>
            <a:spLocks noGrp="1"/>
          </p:cNvSpPr>
          <p:nvPr>
            <p:ph type="title"/>
          </p:nvPr>
        </p:nvSpPr>
        <p:spPr/>
        <p:txBody>
          <a:bodyPr/>
          <a:lstStyle/>
          <a:p>
            <a:endParaRPr lang="en-GB"/>
          </a:p>
        </p:txBody>
      </p:sp>
      <p:sp>
        <p:nvSpPr>
          <p:cNvPr id="25603" name="Rectangle 3">
            <a:extLst>
              <a:ext uri="{FF2B5EF4-FFF2-40B4-BE49-F238E27FC236}">
                <a16:creationId xmlns:a16="http://schemas.microsoft.com/office/drawing/2014/main" id="{D83C101D-4661-99D3-E121-5FEF6FBA12AB}"/>
              </a:ext>
            </a:extLst>
          </p:cNvPr>
          <p:cNvSpPr>
            <a:spLocks noGrp="1" noChangeArrowheads="1"/>
          </p:cNvSpPr>
          <p:nvPr>
            <p:ph sz="half" idx="1"/>
          </p:nvPr>
        </p:nvSpPr>
        <p:spPr/>
        <p:txBody>
          <a:bodyPr>
            <a:normAutofit lnSpcReduction="10000"/>
          </a:bodyPr>
          <a:lstStyle/>
          <a:p>
            <a:pPr>
              <a:lnSpc>
                <a:spcPct val="100000"/>
              </a:lnSpc>
            </a:pPr>
            <a:r>
              <a:rPr lang="en-GB" altLang="en-US" sz="1800" dirty="0"/>
              <a:t>Yn </a:t>
            </a:r>
            <a:r>
              <a:rPr lang="en-GB" altLang="en-US" sz="1800" dirty="0" err="1"/>
              <a:t>wir</a:t>
            </a:r>
            <a:r>
              <a:rPr lang="en-GB" altLang="en-US" sz="1800" dirty="0"/>
              <a:t>, </a:t>
            </a:r>
            <a:r>
              <a:rPr lang="en-GB" altLang="en-US" sz="1800" dirty="0" err="1"/>
              <a:t>mae'r</a:t>
            </a:r>
            <a:r>
              <a:rPr lang="en-GB" altLang="en-US" sz="1800" dirty="0"/>
              <a:t> </a:t>
            </a:r>
            <a:r>
              <a:rPr lang="en-GB" altLang="en-US" sz="1800" dirty="0" err="1"/>
              <a:t>newid</a:t>
            </a:r>
            <a:r>
              <a:rPr lang="en-GB" altLang="en-US" sz="1800" dirty="0"/>
              <a:t> </a:t>
            </a:r>
            <a:r>
              <a:rPr lang="en-GB" altLang="en-US" sz="1800" dirty="0" err="1"/>
              <a:t>hwn</a:t>
            </a:r>
            <a:r>
              <a:rPr lang="en-GB" altLang="en-US" sz="1800" dirty="0"/>
              <a:t> </a:t>
            </a:r>
            <a:r>
              <a:rPr lang="en-GB" altLang="en-US" sz="1800" dirty="0" err="1"/>
              <a:t>mewn</a:t>
            </a:r>
            <a:r>
              <a:rPr lang="en-GB" altLang="en-US" sz="1800" dirty="0"/>
              <a:t> </a:t>
            </a:r>
            <a:r>
              <a:rPr lang="en-GB" altLang="en-US" sz="1800" dirty="0" err="1"/>
              <a:t>grym</a:t>
            </a:r>
            <a:r>
              <a:rPr lang="en-GB" altLang="en-US" sz="1800" dirty="0"/>
              <a:t> o </a:t>
            </a:r>
            <a:r>
              <a:rPr lang="en-GB" altLang="en-US" sz="1800" dirty="0" err="1"/>
              <a:t>oedolyn</a:t>
            </a:r>
            <a:r>
              <a:rPr lang="en-GB" altLang="en-US" sz="1800" dirty="0"/>
              <a:t> </a:t>
            </a:r>
            <a:r>
              <a:rPr lang="en-GB" altLang="en-US" sz="1800" dirty="0" err="1"/>
              <a:t>i</a:t>
            </a:r>
            <a:r>
              <a:rPr lang="en-GB" altLang="en-US" sz="1800" dirty="0"/>
              <a:t> </a:t>
            </a:r>
            <a:r>
              <a:rPr lang="en-GB" altLang="en-US" sz="1800" dirty="0" err="1"/>
              <a:t>berson</a:t>
            </a:r>
            <a:r>
              <a:rPr lang="en-GB" altLang="en-US" sz="1800" dirty="0"/>
              <a:t> </a:t>
            </a:r>
            <a:r>
              <a:rPr lang="en-GB" altLang="en-US" sz="1800" dirty="0" err="1"/>
              <a:t>ifanc</a:t>
            </a:r>
            <a:r>
              <a:rPr lang="en-GB" altLang="en-US" sz="1800" dirty="0"/>
              <a:t> </a:t>
            </a:r>
            <a:r>
              <a:rPr lang="en-GB" altLang="en-US" sz="1800" dirty="0" err="1"/>
              <a:t>yn</a:t>
            </a:r>
            <a:r>
              <a:rPr lang="en-GB" altLang="en-US" sz="1800" dirty="0"/>
              <a:t> </a:t>
            </a:r>
            <a:r>
              <a:rPr lang="en-GB" altLang="en-US" sz="1800" dirty="0" err="1"/>
              <a:t>ymgorffori</a:t>
            </a:r>
            <a:r>
              <a:rPr lang="en-GB" altLang="en-US" sz="1800" dirty="0"/>
              <a:t> </a:t>
            </a:r>
            <a:r>
              <a:rPr lang="en-GB" altLang="en-US" sz="1800" dirty="0" err="1"/>
              <a:t>pwrpas</a:t>
            </a:r>
            <a:r>
              <a:rPr lang="en-GB" altLang="en-US" sz="1800" dirty="0"/>
              <a:t> </a:t>
            </a:r>
            <a:r>
              <a:rPr lang="en-GB" altLang="en-US" sz="1800" dirty="0" err="1"/>
              <a:t>gwaith</a:t>
            </a:r>
            <a:r>
              <a:rPr lang="en-GB" altLang="en-US" sz="1800" dirty="0"/>
              <a:t> </a:t>
            </a:r>
            <a:r>
              <a:rPr lang="en-GB" altLang="en-US" sz="1800" dirty="0" err="1"/>
              <a:t>ieuenctid</a:t>
            </a:r>
            <a:r>
              <a:rPr lang="en-GB" altLang="en-US" sz="1800" dirty="0"/>
              <a:t>.</a:t>
            </a:r>
          </a:p>
          <a:p>
            <a:pPr>
              <a:lnSpc>
                <a:spcPct val="100000"/>
              </a:lnSpc>
            </a:pPr>
            <a:r>
              <a:rPr lang="en-GB" altLang="en-US" sz="1800" dirty="0" err="1"/>
              <a:t>Cefnogir</a:t>
            </a:r>
            <a:r>
              <a:rPr lang="en-GB" altLang="en-US" sz="1800" dirty="0"/>
              <a:t> </a:t>
            </a:r>
            <a:r>
              <a:rPr lang="en-GB" altLang="en-US" sz="1800" dirty="0" err="1"/>
              <a:t>hyn</a:t>
            </a:r>
            <a:r>
              <a:rPr lang="en-GB" altLang="en-US" sz="1800" dirty="0"/>
              <a:t> </a:t>
            </a:r>
            <a:r>
              <a:rPr lang="en-GB" altLang="en-US" sz="1800" dirty="0" err="1"/>
              <a:t>gan</a:t>
            </a:r>
            <a:r>
              <a:rPr lang="en-GB" altLang="en-US" sz="1800" dirty="0"/>
              <a:t> Ord (2009, t. 40) </a:t>
            </a:r>
            <a:r>
              <a:rPr lang="en-GB" altLang="en-US" sz="1800" dirty="0" err="1"/>
              <a:t>sy’n</a:t>
            </a:r>
            <a:r>
              <a:rPr lang="en-GB" altLang="en-US" sz="1800" dirty="0"/>
              <a:t> nodi bod ‘greater parity between youth worker and young person than between young people and other professionals’.  </a:t>
            </a:r>
          </a:p>
          <a:p>
            <a:pPr>
              <a:lnSpc>
                <a:spcPct val="100000"/>
              </a:lnSpc>
            </a:pPr>
            <a:r>
              <a:rPr lang="en-GB" altLang="en-US" sz="1800" dirty="0" err="1"/>
              <a:t>Mae'r</a:t>
            </a:r>
            <a:r>
              <a:rPr lang="en-GB" altLang="en-US" sz="1800" dirty="0"/>
              <a:t> </a:t>
            </a:r>
            <a:r>
              <a:rPr lang="en-GB" altLang="en-US" sz="1800" dirty="0" err="1"/>
              <a:t>egwyddor</a:t>
            </a:r>
            <a:r>
              <a:rPr lang="en-GB" altLang="en-US" sz="1800" dirty="0"/>
              <a:t> </a:t>
            </a:r>
            <a:r>
              <a:rPr lang="en-GB" altLang="en-US" sz="1800" dirty="0" err="1"/>
              <a:t>wirfoddol</a:t>
            </a:r>
            <a:r>
              <a:rPr lang="en-GB" altLang="en-US" sz="1800" dirty="0"/>
              <a:t> </a:t>
            </a:r>
            <a:r>
              <a:rPr lang="en-GB" altLang="en-US" sz="1800" dirty="0" err="1"/>
              <a:t>yn</a:t>
            </a:r>
            <a:r>
              <a:rPr lang="en-GB" altLang="en-US" sz="1800" dirty="0"/>
              <a:t> </a:t>
            </a:r>
            <a:r>
              <a:rPr lang="en-GB" altLang="en-US" sz="1800" dirty="0" err="1"/>
              <a:t>rhan</a:t>
            </a:r>
            <a:r>
              <a:rPr lang="en-GB" altLang="en-US" sz="1800" dirty="0"/>
              <a:t> </a:t>
            </a:r>
            <a:r>
              <a:rPr lang="en-GB" altLang="en-US" sz="1800" dirty="0" err="1"/>
              <a:t>bwysig</a:t>
            </a:r>
            <a:r>
              <a:rPr lang="en-GB" altLang="en-US" sz="1800" dirty="0"/>
              <a:t> </a:t>
            </a:r>
            <a:r>
              <a:rPr lang="en-GB" altLang="en-US" sz="1800" dirty="0" err="1"/>
              <a:t>o'n</a:t>
            </a:r>
            <a:r>
              <a:rPr lang="en-GB" altLang="en-US" sz="1800" dirty="0"/>
              <a:t> </a:t>
            </a:r>
            <a:r>
              <a:rPr lang="en-GB" altLang="en-US" sz="1800" dirty="0" err="1"/>
              <a:t>hymarfer</a:t>
            </a:r>
            <a:r>
              <a:rPr lang="en-GB" altLang="en-US" sz="1800" dirty="0"/>
              <a:t>, ac </a:t>
            </a:r>
            <a:r>
              <a:rPr lang="en-GB" altLang="en-US" sz="1800" dirty="0" err="1"/>
              <a:t>yn</a:t>
            </a:r>
            <a:r>
              <a:rPr lang="en-GB" altLang="en-US" sz="1800" dirty="0"/>
              <a:t> </a:t>
            </a:r>
            <a:r>
              <a:rPr lang="en-GB" altLang="en-US" sz="1800" dirty="0" err="1"/>
              <a:t>draddodiadol</a:t>
            </a:r>
            <a:r>
              <a:rPr lang="en-GB" altLang="en-US" sz="1800" dirty="0"/>
              <a:t> </a:t>
            </a:r>
            <a:r>
              <a:rPr lang="en-GB" altLang="en-US" sz="1800" dirty="0" err="1"/>
              <a:t>wedi</a:t>
            </a:r>
            <a:r>
              <a:rPr lang="en-GB" altLang="en-US" sz="1800" dirty="0"/>
              <a:t> bod, ac </a:t>
            </a:r>
            <a:r>
              <a:rPr lang="en-GB" altLang="en-US" sz="1800" dirty="0" err="1"/>
              <a:t>roedd</a:t>
            </a:r>
            <a:r>
              <a:rPr lang="en-GB" altLang="en-US" sz="1800" dirty="0"/>
              <a:t> </a:t>
            </a:r>
            <a:r>
              <a:rPr lang="en-GB" altLang="en-US" sz="1800" dirty="0" err="1"/>
              <a:t>yn</a:t>
            </a:r>
            <a:r>
              <a:rPr lang="en-GB" altLang="en-US" sz="1800" dirty="0"/>
              <a:t> </a:t>
            </a:r>
            <a:r>
              <a:rPr lang="en-GB" altLang="en-US" sz="1800" dirty="0" err="1"/>
              <a:t>nodwedd</a:t>
            </a:r>
            <a:r>
              <a:rPr lang="en-GB" altLang="en-US" sz="1800" dirty="0"/>
              <a:t> </a:t>
            </a:r>
            <a:r>
              <a:rPr lang="en-GB" altLang="en-US" sz="1800" dirty="0" err="1"/>
              <a:t>allweddol</a:t>
            </a:r>
            <a:r>
              <a:rPr lang="en-GB" altLang="en-US" sz="1800" dirty="0"/>
              <a:t> ac </a:t>
            </a:r>
            <a:r>
              <a:rPr lang="en-GB" altLang="en-US" sz="1800" dirty="0" err="1"/>
              <a:t>arwyddocaol</a:t>
            </a:r>
            <a:r>
              <a:rPr lang="en-GB" altLang="en-US" sz="1800" dirty="0"/>
              <a:t> </a:t>
            </a:r>
            <a:r>
              <a:rPr lang="en-GB" altLang="en-US" sz="1800" dirty="0" err="1"/>
              <a:t>yn</a:t>
            </a:r>
            <a:r>
              <a:rPr lang="en-GB" altLang="en-US" sz="1800" dirty="0"/>
              <a:t> </a:t>
            </a:r>
            <a:r>
              <a:rPr lang="en-GB" altLang="en-US" sz="1800" dirty="0" err="1"/>
              <a:t>adroddiadau</a:t>
            </a:r>
            <a:r>
              <a:rPr lang="en-GB" altLang="en-US" sz="1800" dirty="0"/>
              <a:t> </a:t>
            </a:r>
            <a:r>
              <a:rPr lang="en-GB" altLang="en-US" sz="1800" dirty="0" err="1"/>
              <a:t>llywodraeth</a:t>
            </a:r>
            <a:r>
              <a:rPr lang="en-GB" altLang="en-US" sz="1800" dirty="0"/>
              <a:t> Albemarle, Milson-Fairbairn a Thompson (Ord, 2009, t. 40).</a:t>
            </a:r>
          </a:p>
        </p:txBody>
      </p:sp>
      <p:sp>
        <p:nvSpPr>
          <p:cNvPr id="3" name="Content Placeholder 2">
            <a:extLst>
              <a:ext uri="{FF2B5EF4-FFF2-40B4-BE49-F238E27FC236}">
                <a16:creationId xmlns:a16="http://schemas.microsoft.com/office/drawing/2014/main" id="{B1C0EA2E-F8B6-CE2C-1826-5E224CACE31E}"/>
              </a:ext>
            </a:extLst>
          </p:cNvPr>
          <p:cNvSpPr>
            <a:spLocks noGrp="1"/>
          </p:cNvSpPr>
          <p:nvPr>
            <p:ph sz="half" idx="2"/>
          </p:nvPr>
        </p:nvSpPr>
        <p:spPr/>
        <p:txBody>
          <a:bodyPr>
            <a:normAutofit lnSpcReduction="10000"/>
          </a:bodyPr>
          <a:lstStyle/>
          <a:p>
            <a:pPr>
              <a:lnSpc>
                <a:spcPct val="110000"/>
              </a:lnSpc>
            </a:pPr>
            <a:r>
              <a:rPr lang="en-GB" altLang="en-US" sz="1900" dirty="0">
                <a:solidFill>
                  <a:schemeClr val="accent5">
                    <a:lumMod val="75000"/>
                  </a:schemeClr>
                </a:solidFill>
              </a:rPr>
              <a:t>Indeed, this shift of power from adult to young person embodies the purpose of youth work.  </a:t>
            </a:r>
          </a:p>
          <a:p>
            <a:pPr>
              <a:lnSpc>
                <a:spcPct val="110000"/>
              </a:lnSpc>
            </a:pPr>
            <a:r>
              <a:rPr lang="en-GB" altLang="en-US" sz="1900" dirty="0">
                <a:solidFill>
                  <a:schemeClr val="accent5">
                    <a:lumMod val="75000"/>
                  </a:schemeClr>
                </a:solidFill>
              </a:rPr>
              <a:t>This is supported by Ord (2009, p. 40) who notes that there is ‘greater parity between youth worker and young person than between young people and other professionals’.  </a:t>
            </a:r>
          </a:p>
          <a:p>
            <a:pPr>
              <a:lnSpc>
                <a:spcPct val="110000"/>
              </a:lnSpc>
            </a:pPr>
            <a:r>
              <a:rPr lang="en-GB" altLang="en-US" sz="1900" dirty="0">
                <a:solidFill>
                  <a:schemeClr val="accent5">
                    <a:lumMod val="75000"/>
                  </a:schemeClr>
                </a:solidFill>
              </a:rPr>
              <a:t>The voluntary principle is, and traditionally has been, an important part of our practice, and was a key and significant feature within the Albemarle, Milson-Fairbairn and Thompson government reports (Ord, 2009, p. 40).  </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67EC9-695D-BE10-AAB0-DC7E6FB3FEE9}"/>
              </a:ext>
            </a:extLst>
          </p:cNvPr>
          <p:cNvSpPr>
            <a:spLocks noGrp="1"/>
          </p:cNvSpPr>
          <p:nvPr>
            <p:ph type="title"/>
          </p:nvPr>
        </p:nvSpPr>
        <p:spPr/>
        <p:txBody>
          <a:bodyPr/>
          <a:lstStyle/>
          <a:p>
            <a:endParaRPr lang="en-GB"/>
          </a:p>
        </p:txBody>
      </p:sp>
      <p:sp>
        <p:nvSpPr>
          <p:cNvPr id="27651" name="Rectangle 3">
            <a:extLst>
              <a:ext uri="{FF2B5EF4-FFF2-40B4-BE49-F238E27FC236}">
                <a16:creationId xmlns:a16="http://schemas.microsoft.com/office/drawing/2014/main" id="{624A331B-9688-31CC-C914-2B28CD7FAC93}"/>
              </a:ext>
            </a:extLst>
          </p:cNvPr>
          <p:cNvSpPr>
            <a:spLocks noGrp="1" noChangeArrowheads="1"/>
          </p:cNvSpPr>
          <p:nvPr>
            <p:ph sz="half" idx="1"/>
          </p:nvPr>
        </p:nvSpPr>
        <p:spPr/>
        <p:txBody>
          <a:bodyPr>
            <a:normAutofit/>
          </a:bodyPr>
          <a:lstStyle/>
          <a:p>
            <a:pPr>
              <a:lnSpc>
                <a:spcPct val="80000"/>
              </a:lnSpc>
            </a:pPr>
            <a:r>
              <a:rPr lang="en-GB" altLang="en-US" sz="2350" dirty="0"/>
              <a:t>Mae Jeffs a Smith (2008, t. 277) </a:t>
            </a:r>
            <a:r>
              <a:rPr lang="en-GB" altLang="en-US" sz="2350" dirty="0" err="1"/>
              <a:t>yn</a:t>
            </a:r>
            <a:r>
              <a:rPr lang="en-GB" altLang="en-US" sz="2350" dirty="0"/>
              <a:t> nodi </a:t>
            </a:r>
            <a:r>
              <a:rPr lang="en-GB" altLang="en-US" sz="2350" dirty="0" err="1"/>
              <a:t>nodwedd</a:t>
            </a:r>
            <a:r>
              <a:rPr lang="en-GB" altLang="en-US" sz="2350" dirty="0"/>
              <a:t> </a:t>
            </a:r>
            <a:r>
              <a:rPr lang="en-GB" altLang="en-US" sz="2350" dirty="0" err="1"/>
              <a:t>ddiffiniol</a:t>
            </a:r>
            <a:r>
              <a:rPr lang="en-GB" altLang="en-US" sz="2350" dirty="0"/>
              <a:t> </a:t>
            </a:r>
            <a:r>
              <a:rPr lang="en-GB" altLang="en-US" sz="2350" dirty="0" err="1"/>
              <a:t>arall</a:t>
            </a:r>
            <a:r>
              <a:rPr lang="en-GB" altLang="en-US" sz="2350" dirty="0"/>
              <a:t> o </a:t>
            </a:r>
            <a:r>
              <a:rPr lang="en-GB" altLang="en-US" sz="2350" dirty="0" err="1"/>
              <a:t>waith</a:t>
            </a:r>
            <a:r>
              <a:rPr lang="en-GB" altLang="en-US" sz="2350" dirty="0"/>
              <a:t> </a:t>
            </a:r>
            <a:r>
              <a:rPr lang="en-GB" altLang="en-US" sz="2350" dirty="0" err="1"/>
              <a:t>ieuenctid</a:t>
            </a:r>
            <a:r>
              <a:rPr lang="en-GB" altLang="en-US" sz="2350" dirty="0"/>
              <a:t> </a:t>
            </a:r>
            <a:r>
              <a:rPr lang="en-GB" altLang="en-US" sz="2350" dirty="0" err="1"/>
              <a:t>fel</a:t>
            </a:r>
            <a:r>
              <a:rPr lang="en-GB" altLang="en-US" sz="2350" dirty="0"/>
              <a:t> un </a:t>
            </a:r>
            <a:r>
              <a:rPr lang="en-GB" altLang="en-US" sz="2350" dirty="0" err="1"/>
              <a:t>sy'n</a:t>
            </a:r>
            <a:r>
              <a:rPr lang="en-GB" altLang="en-US" sz="2350" dirty="0"/>
              <a:t> </a:t>
            </a:r>
            <a:r>
              <a:rPr lang="en-GB" altLang="en-US" sz="2350" dirty="0" err="1"/>
              <a:t>seiliedig</a:t>
            </a:r>
            <a:r>
              <a:rPr lang="en-GB" altLang="en-US" sz="2350" dirty="0"/>
              <a:t> </a:t>
            </a:r>
            <a:r>
              <a:rPr lang="en-GB" altLang="en-US" sz="2350" dirty="0" err="1"/>
              <a:t>ar</a:t>
            </a:r>
            <a:r>
              <a:rPr lang="en-GB" altLang="en-US" sz="2350" dirty="0"/>
              <a:t> </a:t>
            </a:r>
            <a:r>
              <a:rPr lang="en-GB" altLang="en-US" sz="2350" dirty="0" err="1"/>
              <a:t>addysg</a:t>
            </a:r>
            <a:r>
              <a:rPr lang="en-GB" altLang="en-US" sz="2350" dirty="0"/>
              <a:t> a </a:t>
            </a:r>
            <a:r>
              <a:rPr lang="en-GB" altLang="en-US" sz="2350" dirty="0" err="1"/>
              <a:t>lles</a:t>
            </a:r>
            <a:r>
              <a:rPr lang="en-GB" altLang="en-US" sz="2350" dirty="0"/>
              <a:t>.</a:t>
            </a:r>
          </a:p>
          <a:p>
            <a:pPr>
              <a:lnSpc>
                <a:spcPct val="80000"/>
              </a:lnSpc>
            </a:pPr>
            <a:r>
              <a:rPr lang="en-GB" altLang="en-US" sz="2350" dirty="0"/>
              <a:t>Mae </a:t>
            </a:r>
            <a:r>
              <a:rPr lang="en-GB" altLang="en-US" sz="2350" dirty="0" err="1"/>
              <a:t>gwreiddiau</a:t>
            </a:r>
            <a:r>
              <a:rPr lang="en-GB" altLang="en-US" sz="2350" dirty="0"/>
              <a:t> </a:t>
            </a:r>
            <a:r>
              <a:rPr lang="en-GB" altLang="en-US" sz="2350" dirty="0" err="1"/>
              <a:t>cynnar</a:t>
            </a:r>
            <a:r>
              <a:rPr lang="en-GB" altLang="en-US" sz="2350" dirty="0"/>
              <a:t> </a:t>
            </a:r>
            <a:r>
              <a:rPr lang="en-GB" altLang="en-US" sz="2350" dirty="0" err="1"/>
              <a:t>iawn</a:t>
            </a:r>
            <a:r>
              <a:rPr lang="en-GB" altLang="en-US" sz="2350" dirty="0"/>
              <a:t> </a:t>
            </a:r>
            <a:r>
              <a:rPr lang="en-GB" altLang="en-US" sz="2350" dirty="0" err="1"/>
              <a:t>gwaith</a:t>
            </a:r>
            <a:r>
              <a:rPr lang="en-GB" altLang="en-US" sz="2350" dirty="0"/>
              <a:t> </a:t>
            </a:r>
            <a:r>
              <a:rPr lang="en-GB" altLang="en-US" sz="2350" dirty="0" err="1"/>
              <a:t>ieuenctid</a:t>
            </a:r>
            <a:r>
              <a:rPr lang="en-GB" altLang="en-US" sz="2350" dirty="0"/>
              <a:t> </a:t>
            </a:r>
            <a:r>
              <a:rPr lang="en-GB" altLang="en-US" sz="2350" dirty="0" err="1"/>
              <a:t>yn</a:t>
            </a:r>
            <a:r>
              <a:rPr lang="en-GB" altLang="en-US" sz="2350" dirty="0"/>
              <a:t> </a:t>
            </a:r>
            <a:r>
              <a:rPr lang="en-GB" altLang="en-US" sz="2350" dirty="0" err="1"/>
              <a:t>dangos</a:t>
            </a:r>
            <a:r>
              <a:rPr lang="en-GB" altLang="en-US" sz="2350" dirty="0"/>
              <a:t> </a:t>
            </a:r>
            <a:r>
              <a:rPr lang="en-GB" altLang="en-US" sz="2350" dirty="0" err="1"/>
              <a:t>hyn</a:t>
            </a:r>
            <a:r>
              <a:rPr lang="en-GB" altLang="en-US" sz="2350" dirty="0"/>
              <a:t>, </a:t>
            </a:r>
            <a:r>
              <a:rPr lang="en-GB" altLang="en-US" sz="2350" dirty="0" err="1"/>
              <a:t>gydag</a:t>
            </a:r>
            <a:r>
              <a:rPr lang="en-GB" altLang="en-US" sz="2350" dirty="0"/>
              <a:t> </a:t>
            </a:r>
            <a:r>
              <a:rPr lang="en-GB" altLang="en-US" sz="2350" dirty="0" err="1"/>
              <a:t>ymddangosiad</a:t>
            </a:r>
            <a:r>
              <a:rPr lang="en-GB" altLang="en-US" sz="2350" dirty="0"/>
              <a:t> y </a:t>
            </a:r>
            <a:r>
              <a:rPr lang="en-GB" altLang="en-US" sz="2350" dirty="0" err="1"/>
              <a:t>mudiad</a:t>
            </a:r>
            <a:r>
              <a:rPr lang="en-GB" altLang="en-US" sz="2350" dirty="0"/>
              <a:t> </a:t>
            </a:r>
            <a:r>
              <a:rPr lang="en-GB" altLang="en-US" sz="2350" dirty="0" err="1"/>
              <a:t>ysgol</a:t>
            </a:r>
            <a:r>
              <a:rPr lang="en-GB" altLang="en-US" sz="2350" dirty="0"/>
              <a:t> </a:t>
            </a:r>
            <a:r>
              <a:rPr lang="en-GB" altLang="en-US" sz="2350" dirty="0" err="1"/>
              <a:t>carpiog</a:t>
            </a:r>
            <a:r>
              <a:rPr lang="en-GB" altLang="en-US" sz="2350" dirty="0"/>
              <a:t> </a:t>
            </a:r>
            <a:r>
              <a:rPr lang="en-GB" altLang="en-US" sz="2350" dirty="0" err="1"/>
              <a:t>yn</a:t>
            </a:r>
            <a:r>
              <a:rPr lang="en-GB" altLang="en-US" sz="2350" dirty="0"/>
              <a:t> </a:t>
            </a:r>
            <a:r>
              <a:rPr lang="en-GB" altLang="en-US" sz="2350" dirty="0" err="1"/>
              <a:t>gynnar</a:t>
            </a:r>
            <a:r>
              <a:rPr lang="en-GB" altLang="en-US" sz="2350" dirty="0"/>
              <a:t> </a:t>
            </a:r>
            <a:r>
              <a:rPr lang="en-GB" altLang="en-US" sz="2350" dirty="0" err="1"/>
              <a:t>yn</a:t>
            </a:r>
            <a:r>
              <a:rPr lang="en-GB" altLang="en-US" sz="2350" dirty="0"/>
              <a:t> y </a:t>
            </a:r>
            <a:r>
              <a:rPr lang="en-GB" altLang="en-US" sz="2350" dirty="0" err="1"/>
              <a:t>bedwaredd</a:t>
            </a:r>
            <a:r>
              <a:rPr lang="en-GB" altLang="en-US" sz="2350" dirty="0"/>
              <a:t> </a:t>
            </a:r>
            <a:r>
              <a:rPr lang="en-GB" altLang="en-US" sz="2350" dirty="0" err="1"/>
              <a:t>ganrif</a:t>
            </a:r>
            <a:r>
              <a:rPr lang="en-GB" altLang="en-US" sz="2350" dirty="0"/>
              <a:t> </a:t>
            </a:r>
            <a:r>
              <a:rPr lang="en-GB" altLang="en-US" sz="2350" dirty="0" err="1"/>
              <a:t>ar</a:t>
            </a:r>
            <a:r>
              <a:rPr lang="en-GB" altLang="en-US" sz="2350" dirty="0"/>
              <a:t> </a:t>
            </a:r>
            <a:r>
              <a:rPr lang="en-GB" altLang="en-US" sz="2350" dirty="0" err="1"/>
              <a:t>bymtheg</a:t>
            </a:r>
            <a:r>
              <a:rPr lang="en-GB" altLang="en-US" sz="2350" dirty="0"/>
              <a:t> (Smith, 2001), </a:t>
            </a:r>
            <a:r>
              <a:rPr lang="en-GB" altLang="en-US" sz="2350" dirty="0" err="1"/>
              <a:t>heb</a:t>
            </a:r>
            <a:r>
              <a:rPr lang="en-GB" altLang="en-US" sz="2350" dirty="0"/>
              <a:t> </a:t>
            </a:r>
            <a:r>
              <a:rPr lang="en-GB" altLang="en-US" sz="2350" dirty="0" err="1"/>
              <a:t>anghofio'r</a:t>
            </a:r>
            <a:r>
              <a:rPr lang="en-GB" altLang="en-US" sz="2350" dirty="0"/>
              <a:t> </a:t>
            </a:r>
            <a:r>
              <a:rPr lang="en-GB" altLang="en-US" sz="2350" dirty="0" err="1"/>
              <a:t>Ysgolion</a:t>
            </a:r>
            <a:r>
              <a:rPr lang="en-GB" altLang="en-US" sz="2350" dirty="0"/>
              <a:t> Sul </a:t>
            </a:r>
            <a:r>
              <a:rPr lang="en-GB" altLang="en-US" sz="2350" dirty="0" err="1"/>
              <a:t>cynharach</a:t>
            </a:r>
            <a:r>
              <a:rPr lang="en-GB" altLang="en-US" sz="2350" dirty="0"/>
              <a:t> a </a:t>
            </a:r>
            <a:r>
              <a:rPr lang="en-GB" altLang="en-US" sz="2350" dirty="0" err="1"/>
              <a:t>ddaeth</a:t>
            </a:r>
            <a:r>
              <a:rPr lang="en-GB" altLang="en-US" sz="2350" dirty="0"/>
              <a:t> </a:t>
            </a:r>
            <a:r>
              <a:rPr lang="en-GB" altLang="en-US" sz="2350" dirty="0" err="1"/>
              <a:t>i'r</a:t>
            </a:r>
            <a:r>
              <a:rPr lang="en-GB" altLang="en-US" sz="2350" dirty="0"/>
              <a:t> </a:t>
            </a:r>
            <a:r>
              <a:rPr lang="en-GB" altLang="en-US" sz="2350" dirty="0" err="1"/>
              <a:t>amlwg</a:t>
            </a:r>
            <a:r>
              <a:rPr lang="en-GB" altLang="en-US" sz="2350" dirty="0"/>
              <a:t> </a:t>
            </a:r>
            <a:r>
              <a:rPr lang="en-GB" altLang="en-US" sz="2350" dirty="0" err="1"/>
              <a:t>ar</a:t>
            </a:r>
            <a:r>
              <a:rPr lang="en-GB" altLang="en-US" sz="2350" dirty="0"/>
              <a:t> </a:t>
            </a:r>
            <a:r>
              <a:rPr lang="en-GB" altLang="en-US" sz="2350" dirty="0" err="1"/>
              <a:t>ddiwedd</a:t>
            </a:r>
            <a:r>
              <a:rPr lang="en-GB" altLang="en-US" sz="2350" dirty="0"/>
              <a:t> y </a:t>
            </a:r>
            <a:r>
              <a:rPr lang="en-GB" altLang="en-US" sz="2350" dirty="0" err="1"/>
              <a:t>ddeunawfed</a:t>
            </a:r>
            <a:r>
              <a:rPr lang="en-GB" altLang="en-US" sz="2350" dirty="0"/>
              <a:t> </a:t>
            </a:r>
            <a:r>
              <a:rPr lang="en-GB" altLang="en-US" sz="2350" dirty="0" err="1"/>
              <a:t>ganrif</a:t>
            </a:r>
            <a:r>
              <a:rPr lang="en-GB" altLang="en-US" sz="2350" dirty="0"/>
              <a:t>.</a:t>
            </a:r>
          </a:p>
        </p:txBody>
      </p:sp>
      <p:sp>
        <p:nvSpPr>
          <p:cNvPr id="3" name="Content Placeholder 2">
            <a:extLst>
              <a:ext uri="{FF2B5EF4-FFF2-40B4-BE49-F238E27FC236}">
                <a16:creationId xmlns:a16="http://schemas.microsoft.com/office/drawing/2014/main" id="{D1611C0E-9449-6A75-6011-70AF1C6AA7F1}"/>
              </a:ext>
            </a:extLst>
          </p:cNvPr>
          <p:cNvSpPr>
            <a:spLocks noGrp="1"/>
          </p:cNvSpPr>
          <p:nvPr>
            <p:ph sz="half" idx="2"/>
          </p:nvPr>
        </p:nvSpPr>
        <p:spPr/>
        <p:txBody>
          <a:bodyPr>
            <a:normAutofit/>
          </a:bodyPr>
          <a:lstStyle/>
          <a:p>
            <a:pPr>
              <a:lnSpc>
                <a:spcPct val="80000"/>
              </a:lnSpc>
            </a:pPr>
            <a:r>
              <a:rPr lang="en-GB" altLang="en-US" sz="2400" dirty="0">
                <a:solidFill>
                  <a:schemeClr val="accent5">
                    <a:lumMod val="75000"/>
                  </a:schemeClr>
                </a:solidFill>
              </a:rPr>
              <a:t>Jeffs and Smith (2008, p. 277) note another defining characteristic of youth work as being based on education and welfare.  </a:t>
            </a:r>
          </a:p>
          <a:p>
            <a:pPr>
              <a:lnSpc>
                <a:spcPct val="80000"/>
              </a:lnSpc>
            </a:pPr>
            <a:r>
              <a:rPr lang="en-GB" altLang="en-US" sz="2400" dirty="0">
                <a:solidFill>
                  <a:schemeClr val="accent5">
                    <a:lumMod val="75000"/>
                  </a:schemeClr>
                </a:solidFill>
              </a:rPr>
              <a:t>The very early origins of youth work illustrate this, with the emergence of the ragged school movement in the early nineteenth century (Smith, 2001), without forgetting the earlier Sunday Schools which surfaced in the late eighteenth century.  </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2F430-CDDA-CC0F-80AE-0D8E08557908}"/>
              </a:ext>
            </a:extLst>
          </p:cNvPr>
          <p:cNvSpPr>
            <a:spLocks noGrp="1"/>
          </p:cNvSpPr>
          <p:nvPr>
            <p:ph type="title"/>
          </p:nvPr>
        </p:nvSpPr>
        <p:spPr/>
        <p:txBody>
          <a:bodyPr/>
          <a:lstStyle/>
          <a:p>
            <a:endParaRPr lang="en-GB"/>
          </a:p>
        </p:txBody>
      </p:sp>
      <p:sp>
        <p:nvSpPr>
          <p:cNvPr id="29699" name="Content Placeholder 2">
            <a:extLst>
              <a:ext uri="{FF2B5EF4-FFF2-40B4-BE49-F238E27FC236}">
                <a16:creationId xmlns:a16="http://schemas.microsoft.com/office/drawing/2014/main" id="{D7DDEA6A-22D5-317C-F707-0512320B849F}"/>
              </a:ext>
            </a:extLst>
          </p:cNvPr>
          <p:cNvSpPr>
            <a:spLocks noGrp="1" noChangeArrowheads="1"/>
          </p:cNvSpPr>
          <p:nvPr>
            <p:ph sz="half" idx="1"/>
          </p:nvPr>
        </p:nvSpPr>
        <p:spPr/>
        <p:txBody>
          <a:bodyPr>
            <a:normAutofit/>
          </a:bodyPr>
          <a:lstStyle/>
          <a:p>
            <a:r>
              <a:rPr lang="en-GB" altLang="en-US" sz="2150" dirty="0"/>
              <a:t>Mae </a:t>
            </a:r>
            <a:r>
              <a:rPr lang="en-GB" altLang="en-US" sz="2150" dirty="0" err="1"/>
              <a:t>addysg</a:t>
            </a:r>
            <a:r>
              <a:rPr lang="en-GB" altLang="en-US" sz="2150" dirty="0"/>
              <a:t> </a:t>
            </a:r>
            <a:r>
              <a:rPr lang="en-GB" altLang="en-US" sz="2150" dirty="0" err="1"/>
              <a:t>yn</a:t>
            </a:r>
            <a:r>
              <a:rPr lang="en-GB" altLang="en-US" sz="2150" dirty="0"/>
              <a:t> </a:t>
            </a:r>
            <a:r>
              <a:rPr lang="en-GB" altLang="en-US" sz="2150" dirty="0" err="1"/>
              <a:t>parhau</a:t>
            </a:r>
            <a:r>
              <a:rPr lang="en-GB" altLang="en-US" sz="2150" dirty="0"/>
              <a:t> </a:t>
            </a:r>
            <a:r>
              <a:rPr lang="en-GB" altLang="en-US" sz="2150" dirty="0" err="1"/>
              <a:t>i</a:t>
            </a:r>
            <a:r>
              <a:rPr lang="en-GB" altLang="en-US" sz="2150" dirty="0"/>
              <a:t> </a:t>
            </a:r>
            <a:r>
              <a:rPr lang="en-GB" altLang="en-US" sz="2150" dirty="0" err="1"/>
              <a:t>fod</a:t>
            </a:r>
            <a:r>
              <a:rPr lang="en-GB" altLang="en-US" sz="2150" dirty="0"/>
              <a:t> </a:t>
            </a:r>
            <a:r>
              <a:rPr lang="en-GB" altLang="en-US" sz="2150" dirty="0" err="1"/>
              <a:t>yn</a:t>
            </a:r>
            <a:r>
              <a:rPr lang="en-GB" altLang="en-US" sz="2150" dirty="0"/>
              <a:t> </a:t>
            </a:r>
            <a:r>
              <a:rPr lang="en-GB" altLang="en-US" sz="2150" dirty="0" err="1"/>
              <a:t>gonglfaen</a:t>
            </a:r>
            <a:r>
              <a:rPr lang="en-GB" altLang="en-US" sz="2150" dirty="0"/>
              <a:t> </a:t>
            </a:r>
            <a:r>
              <a:rPr lang="en-GB" altLang="en-US" sz="2150" dirty="0" err="1"/>
              <a:t>ein</a:t>
            </a:r>
            <a:r>
              <a:rPr lang="en-GB" altLang="en-US" sz="2150" dirty="0"/>
              <a:t> </a:t>
            </a:r>
            <a:r>
              <a:rPr lang="en-GB" altLang="en-US" sz="2150" dirty="0" err="1"/>
              <a:t>gwaith</a:t>
            </a:r>
            <a:r>
              <a:rPr lang="en-GB" altLang="en-US" sz="2150" dirty="0"/>
              <a:t> </a:t>
            </a:r>
            <a:r>
              <a:rPr lang="en-GB" altLang="en-US" sz="2150" dirty="0" err="1"/>
              <a:t>fel</a:t>
            </a:r>
            <a:r>
              <a:rPr lang="en-GB" altLang="en-US" sz="2150" dirty="0"/>
              <a:t> </a:t>
            </a:r>
            <a:r>
              <a:rPr lang="en-GB" altLang="en-US" sz="2150" dirty="0" err="1"/>
              <a:t>gweithwyr</a:t>
            </a:r>
            <a:r>
              <a:rPr lang="en-GB" altLang="en-US" sz="2150" dirty="0"/>
              <a:t> </a:t>
            </a:r>
            <a:r>
              <a:rPr lang="en-GB" altLang="en-US" sz="2150" dirty="0" err="1"/>
              <a:t>ieuenctid</a:t>
            </a:r>
            <a:r>
              <a:rPr lang="en-GB" altLang="en-US" sz="2150" dirty="0"/>
              <a:t>, </a:t>
            </a:r>
            <a:r>
              <a:rPr lang="en-GB" altLang="en-US" sz="2150" dirty="0" err="1"/>
              <a:t>gyda</a:t>
            </a:r>
            <a:r>
              <a:rPr lang="en-GB" altLang="en-US" sz="2150" dirty="0"/>
              <a:t> </a:t>
            </a:r>
            <a:r>
              <a:rPr lang="en-GB" altLang="en-US" sz="2150" dirty="0" err="1"/>
              <a:t>gweithwyr</a:t>
            </a:r>
            <a:r>
              <a:rPr lang="en-GB" altLang="en-US" sz="2150" dirty="0"/>
              <a:t> </a:t>
            </a:r>
            <a:r>
              <a:rPr lang="en-GB" altLang="en-US" sz="2150" dirty="0" err="1"/>
              <a:t>ieuenctid</a:t>
            </a:r>
            <a:r>
              <a:rPr lang="en-GB" altLang="en-US" sz="2150" dirty="0"/>
              <a:t> </a:t>
            </a:r>
            <a:r>
              <a:rPr lang="en-GB" altLang="en-US" sz="2150" dirty="0" err="1"/>
              <a:t>yn</a:t>
            </a:r>
            <a:r>
              <a:rPr lang="en-GB" altLang="en-US" sz="2150" dirty="0"/>
              <a:t> </a:t>
            </a:r>
            <a:r>
              <a:rPr lang="en-GB" altLang="en-US" sz="2150" dirty="0" err="1"/>
              <a:t>defnyddio</a:t>
            </a:r>
            <a:r>
              <a:rPr lang="en-GB" altLang="en-US" sz="2150" dirty="0"/>
              <a:t> </a:t>
            </a:r>
            <a:r>
              <a:rPr lang="en-GB" altLang="en-US" sz="2150" dirty="0" err="1"/>
              <a:t>dulliau</a:t>
            </a:r>
            <a:r>
              <a:rPr lang="en-GB" altLang="en-US" sz="2150" dirty="0"/>
              <a:t> </a:t>
            </a:r>
            <a:r>
              <a:rPr lang="en-GB" altLang="en-US" sz="2150" dirty="0" err="1"/>
              <a:t>dysgu</a:t>
            </a:r>
            <a:r>
              <a:rPr lang="en-GB" altLang="en-US" sz="2150" dirty="0"/>
              <a:t> </a:t>
            </a:r>
            <a:r>
              <a:rPr lang="en-GB" altLang="en-US" sz="2150" dirty="0" err="1"/>
              <a:t>anffurfiol</a:t>
            </a:r>
            <a:r>
              <a:rPr lang="en-GB" altLang="en-US" sz="2150" dirty="0"/>
              <a:t> ac </a:t>
            </a:r>
            <a:r>
              <a:rPr lang="en-GB" altLang="en-US" sz="2150" dirty="0" err="1"/>
              <a:t>anffurfiol</a:t>
            </a:r>
            <a:r>
              <a:rPr lang="en-GB" altLang="en-US" sz="2150" dirty="0"/>
              <a:t> </a:t>
            </a:r>
            <a:r>
              <a:rPr lang="en-GB" altLang="en-US" sz="2150" dirty="0" err="1"/>
              <a:t>i</a:t>
            </a:r>
            <a:r>
              <a:rPr lang="en-GB" altLang="en-US" sz="2150" dirty="0"/>
              <a:t> </a:t>
            </a:r>
            <a:r>
              <a:rPr lang="en-GB" altLang="en-US" sz="2150" dirty="0" err="1"/>
              <a:t>annog</a:t>
            </a:r>
            <a:r>
              <a:rPr lang="en-GB" altLang="en-US" sz="2150" dirty="0"/>
              <a:t> </a:t>
            </a:r>
            <a:r>
              <a:rPr lang="en-GB" altLang="en-US" sz="2150" dirty="0" err="1"/>
              <a:t>pobl</a:t>
            </a:r>
            <a:r>
              <a:rPr lang="en-GB" altLang="en-US" sz="2150" dirty="0"/>
              <a:t> </a:t>
            </a:r>
            <a:r>
              <a:rPr lang="en-GB" altLang="en-US" sz="2150" dirty="0" err="1"/>
              <a:t>ifanc</a:t>
            </a:r>
            <a:r>
              <a:rPr lang="en-GB" altLang="en-US" sz="2150" dirty="0"/>
              <a:t> </a:t>
            </a:r>
            <a:r>
              <a:rPr lang="en-GB" altLang="en-US" sz="2150" dirty="0" err="1"/>
              <a:t>i</a:t>
            </a:r>
            <a:r>
              <a:rPr lang="en-GB" altLang="en-US" sz="2150" dirty="0"/>
              <a:t> </a:t>
            </a:r>
            <a:r>
              <a:rPr lang="en-GB" altLang="en-US" sz="2150" dirty="0" err="1"/>
              <a:t>ddysgu</a:t>
            </a:r>
            <a:r>
              <a:rPr lang="en-GB" altLang="en-US" sz="2150" dirty="0"/>
              <a:t> (Jolly, 2010, t. 5).</a:t>
            </a:r>
          </a:p>
          <a:p>
            <a:r>
              <a:rPr lang="en-GB" altLang="en-US" sz="2150" dirty="0"/>
              <a:t>Mae </a:t>
            </a:r>
            <a:r>
              <a:rPr lang="en-GB" altLang="en-US" sz="2150" dirty="0" err="1"/>
              <a:t>Strategaeth</a:t>
            </a:r>
            <a:r>
              <a:rPr lang="en-GB" altLang="en-US" sz="2150" dirty="0"/>
              <a:t> </a:t>
            </a:r>
            <a:r>
              <a:rPr lang="en-GB" altLang="en-US" sz="2150" dirty="0" err="1"/>
              <a:t>Gwasanaeth</a:t>
            </a:r>
            <a:r>
              <a:rPr lang="en-GB" altLang="en-US" sz="2150" dirty="0"/>
              <a:t> Ieuenctid </a:t>
            </a:r>
            <a:r>
              <a:rPr lang="en-GB" altLang="en-US" sz="2150" dirty="0" err="1"/>
              <a:t>Cenedlaethol</a:t>
            </a:r>
            <a:r>
              <a:rPr lang="en-GB" altLang="en-US" sz="2150" dirty="0"/>
              <a:t> Cymru (</a:t>
            </a:r>
            <a:r>
              <a:rPr lang="en-GB" altLang="en-US" sz="2150" dirty="0" err="1"/>
              <a:t>LlCC</a:t>
            </a:r>
            <a:r>
              <a:rPr lang="en-GB" altLang="en-US" sz="2150" dirty="0"/>
              <a:t>, 2007, t. 3) </a:t>
            </a:r>
            <a:r>
              <a:rPr lang="en-GB" altLang="en-US" sz="2150" dirty="0" err="1"/>
              <a:t>hefyd</a:t>
            </a:r>
            <a:r>
              <a:rPr lang="en-GB" altLang="en-US" sz="2150" dirty="0"/>
              <a:t> </a:t>
            </a:r>
            <a:r>
              <a:rPr lang="en-GB" altLang="en-US" sz="2150" dirty="0" err="1"/>
              <a:t>yn</a:t>
            </a:r>
            <a:r>
              <a:rPr lang="en-GB" altLang="en-US" sz="2150" dirty="0"/>
              <a:t> nodi </a:t>
            </a:r>
            <a:r>
              <a:rPr lang="en-GB" altLang="en-US" sz="2150" dirty="0" err="1"/>
              <a:t>mai'r</a:t>
            </a:r>
            <a:r>
              <a:rPr lang="en-GB" altLang="en-US" sz="2150" dirty="0"/>
              <a:t> </a:t>
            </a:r>
            <a:r>
              <a:rPr lang="en-GB" altLang="en-US" sz="2150" dirty="0" err="1"/>
              <a:t>nodwedd</a:t>
            </a:r>
            <a:r>
              <a:rPr lang="en-GB" altLang="en-US" sz="2150" dirty="0"/>
              <a:t> </a:t>
            </a:r>
            <a:r>
              <a:rPr lang="en-GB" altLang="en-US" sz="2150" dirty="0" err="1"/>
              <a:t>allweddol</a:t>
            </a:r>
            <a:r>
              <a:rPr lang="en-GB" altLang="en-US" sz="2150" dirty="0"/>
              <a:t> hon </a:t>
            </a:r>
            <a:r>
              <a:rPr lang="en-GB" altLang="en-US" sz="2150" dirty="0" err="1"/>
              <a:t>yw</a:t>
            </a:r>
            <a:r>
              <a:rPr lang="en-GB" altLang="en-US" sz="2150" dirty="0"/>
              <a:t> </a:t>
            </a:r>
            <a:r>
              <a:rPr lang="en-GB" altLang="en-US" sz="2150" dirty="0" err="1"/>
              <a:t>hanfod</a:t>
            </a:r>
            <a:r>
              <a:rPr lang="en-GB" altLang="en-US" sz="2150" dirty="0"/>
              <a:t> y </a:t>
            </a:r>
            <a:r>
              <a:rPr lang="en-GB" altLang="en-US" sz="2150" dirty="0" err="1"/>
              <a:t>proffesiwn</a:t>
            </a:r>
            <a:r>
              <a:rPr lang="en-GB" altLang="en-US" sz="2150" dirty="0"/>
              <a:t>, </a:t>
            </a:r>
            <a:r>
              <a:rPr lang="en-GB" altLang="en-US" sz="2150" dirty="0" err="1"/>
              <a:t>ond</a:t>
            </a:r>
            <a:r>
              <a:rPr lang="en-GB" altLang="en-US" sz="2150" dirty="0"/>
              <a:t> </a:t>
            </a:r>
            <a:r>
              <a:rPr lang="en-GB" altLang="en-US" sz="2150" dirty="0" err="1"/>
              <a:t>gyda</a:t>
            </a:r>
            <a:r>
              <a:rPr lang="en-GB" altLang="en-US" sz="2150" dirty="0"/>
              <a:t> </a:t>
            </a:r>
            <a:r>
              <a:rPr lang="en-GB" altLang="en-US" sz="2150" dirty="0" err="1"/>
              <a:t>phwyslais</a:t>
            </a:r>
            <a:r>
              <a:rPr lang="en-GB" altLang="en-US" sz="2150" dirty="0"/>
              <a:t> </a:t>
            </a:r>
            <a:r>
              <a:rPr lang="en-GB" altLang="en-US" sz="2150" dirty="0" err="1"/>
              <a:t>arbennig</a:t>
            </a:r>
            <a:r>
              <a:rPr lang="en-GB" altLang="en-US" sz="2150" dirty="0"/>
              <a:t> </a:t>
            </a:r>
            <a:r>
              <a:rPr lang="en-GB" altLang="en-US" sz="2150" dirty="0" err="1"/>
              <a:t>ar</a:t>
            </a:r>
            <a:r>
              <a:rPr lang="en-GB" altLang="en-US" sz="2150" dirty="0"/>
              <a:t> y </a:t>
            </a:r>
            <a:r>
              <a:rPr lang="en-GB" altLang="en-US" sz="2150" dirty="0" err="1"/>
              <a:t>patrwm</a:t>
            </a:r>
            <a:r>
              <a:rPr lang="en-GB" altLang="en-US" sz="2150" dirty="0"/>
              <a:t> </a:t>
            </a:r>
            <a:r>
              <a:rPr lang="en-GB" altLang="en-US" sz="2150" dirty="0" err="1"/>
              <a:t>addysg</a:t>
            </a:r>
            <a:r>
              <a:rPr lang="en-GB" altLang="en-US" sz="2150" dirty="0"/>
              <a:t> </a:t>
            </a:r>
            <a:r>
              <a:rPr lang="en-GB" altLang="en-US" sz="2150" dirty="0" err="1"/>
              <a:t>anffurfiol</a:t>
            </a:r>
            <a:r>
              <a:rPr lang="en-GB" altLang="en-US" sz="2150" dirty="0"/>
              <a:t>.</a:t>
            </a:r>
          </a:p>
        </p:txBody>
      </p:sp>
      <p:sp>
        <p:nvSpPr>
          <p:cNvPr id="3" name="Content Placeholder 2">
            <a:extLst>
              <a:ext uri="{FF2B5EF4-FFF2-40B4-BE49-F238E27FC236}">
                <a16:creationId xmlns:a16="http://schemas.microsoft.com/office/drawing/2014/main" id="{9094EF0F-07E6-DB0A-48C9-7EAB60BA748A}"/>
              </a:ext>
            </a:extLst>
          </p:cNvPr>
          <p:cNvSpPr>
            <a:spLocks noGrp="1"/>
          </p:cNvSpPr>
          <p:nvPr>
            <p:ph sz="half" idx="2"/>
          </p:nvPr>
        </p:nvSpPr>
        <p:spPr/>
        <p:txBody>
          <a:bodyPr>
            <a:normAutofit/>
          </a:bodyPr>
          <a:lstStyle/>
          <a:p>
            <a:pPr>
              <a:lnSpc>
                <a:spcPct val="80000"/>
              </a:lnSpc>
            </a:pPr>
            <a:r>
              <a:rPr lang="en-GB" altLang="en-US" sz="2250" dirty="0">
                <a:solidFill>
                  <a:schemeClr val="accent5">
                    <a:lumMod val="75000"/>
                  </a:schemeClr>
                </a:solidFill>
              </a:rPr>
              <a:t>Education continues to be a cornerstone of our work as youth workers, with youth workers utilising non-formal and informal learning methods to encourage young people to learn (Jolly, 2010, p. 5).  </a:t>
            </a:r>
          </a:p>
          <a:p>
            <a:pPr>
              <a:lnSpc>
                <a:spcPct val="80000"/>
              </a:lnSpc>
            </a:pPr>
            <a:r>
              <a:rPr lang="en-GB" altLang="en-US" sz="2250" dirty="0">
                <a:solidFill>
                  <a:schemeClr val="accent5">
                    <a:lumMod val="75000"/>
                  </a:schemeClr>
                </a:solidFill>
              </a:rPr>
              <a:t>The National Youth Service Strategy for Wales (WAG, 2007, p. 3) also identifies this key characteristic as forming the essence of the profession, but with particular emphasis on the non-formal education paradigm.  </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709E-362A-D631-8C1C-E29583B52D3B}"/>
              </a:ext>
            </a:extLst>
          </p:cNvPr>
          <p:cNvSpPr>
            <a:spLocks noGrp="1"/>
          </p:cNvSpPr>
          <p:nvPr>
            <p:ph type="title"/>
          </p:nvPr>
        </p:nvSpPr>
        <p:spPr/>
        <p:txBody>
          <a:bodyPr/>
          <a:lstStyle/>
          <a:p>
            <a:endParaRPr lang="en-GB"/>
          </a:p>
        </p:txBody>
      </p:sp>
      <p:sp>
        <p:nvSpPr>
          <p:cNvPr id="30723" name="Rectangle 3">
            <a:extLst>
              <a:ext uri="{FF2B5EF4-FFF2-40B4-BE49-F238E27FC236}">
                <a16:creationId xmlns:a16="http://schemas.microsoft.com/office/drawing/2014/main" id="{8197318E-77EF-BBF0-5C79-33F16590A867}"/>
              </a:ext>
            </a:extLst>
          </p:cNvPr>
          <p:cNvSpPr>
            <a:spLocks noGrp="1" noChangeArrowheads="1"/>
          </p:cNvSpPr>
          <p:nvPr>
            <p:ph sz="half" idx="1"/>
          </p:nvPr>
        </p:nvSpPr>
        <p:spPr/>
        <p:txBody>
          <a:bodyPr>
            <a:normAutofit/>
          </a:bodyPr>
          <a:lstStyle/>
          <a:p>
            <a:pPr>
              <a:lnSpc>
                <a:spcPct val="90000"/>
              </a:lnSpc>
            </a:pPr>
            <a:r>
              <a:rPr lang="en-GB" altLang="en-US" sz="2400" dirty="0" err="1"/>
              <a:t>Trydydd</a:t>
            </a:r>
            <a:r>
              <a:rPr lang="en-GB" altLang="en-US" sz="2400" dirty="0"/>
              <a:t> </a:t>
            </a:r>
            <a:r>
              <a:rPr lang="en-GB" altLang="en-US" sz="2400" dirty="0" err="1"/>
              <a:t>deinameg</a:t>
            </a:r>
            <a:r>
              <a:rPr lang="en-GB" altLang="en-US" sz="2400" dirty="0"/>
              <a:t> a </a:t>
            </a:r>
            <a:r>
              <a:rPr lang="en-GB" altLang="en-US" sz="2400" dirty="0" err="1"/>
              <a:t>gyflwynir</a:t>
            </a:r>
            <a:r>
              <a:rPr lang="en-GB" altLang="en-US" sz="2400" dirty="0"/>
              <a:t> </a:t>
            </a:r>
            <a:r>
              <a:rPr lang="en-GB" altLang="en-US" sz="2400" dirty="0" err="1"/>
              <a:t>gan</a:t>
            </a:r>
            <a:r>
              <a:rPr lang="en-GB" altLang="en-US" sz="2400" dirty="0"/>
              <a:t> Jeffs a Smith (2008, t. 278) </a:t>
            </a:r>
            <a:r>
              <a:rPr lang="en-GB" altLang="en-US" sz="2400" dirty="0" err="1"/>
              <a:t>yw</a:t>
            </a:r>
            <a:r>
              <a:rPr lang="en-GB" altLang="en-US" sz="2400" dirty="0"/>
              <a:t> </a:t>
            </a:r>
            <a:r>
              <a:rPr lang="en-GB" altLang="en-US" sz="2400" b="1" dirty="0" err="1"/>
              <a:t>pobl</a:t>
            </a:r>
            <a:r>
              <a:rPr lang="en-GB" altLang="en-US" sz="2400" b="1" dirty="0"/>
              <a:t> </a:t>
            </a:r>
            <a:r>
              <a:rPr lang="en-GB" altLang="en-US" sz="2400" b="1" dirty="0" err="1"/>
              <a:t>ifanc</a:t>
            </a:r>
            <a:r>
              <a:rPr lang="en-GB" altLang="en-US" sz="2400" dirty="0"/>
              <a:t>.</a:t>
            </a:r>
          </a:p>
          <a:p>
            <a:pPr>
              <a:lnSpc>
                <a:spcPct val="90000"/>
              </a:lnSpc>
            </a:pPr>
            <a:r>
              <a:rPr lang="en-GB" altLang="en-US" sz="2400" dirty="0"/>
              <a:t>Mae </a:t>
            </a:r>
            <a:r>
              <a:rPr lang="en-GB" altLang="en-US" sz="2400" dirty="0" err="1"/>
              <a:t>Strategaeth</a:t>
            </a:r>
            <a:r>
              <a:rPr lang="en-GB" altLang="en-US" sz="2400" dirty="0"/>
              <a:t> </a:t>
            </a:r>
            <a:r>
              <a:rPr lang="en-GB" altLang="en-US" sz="2400" dirty="0" err="1"/>
              <a:t>Gwasanaeth</a:t>
            </a:r>
            <a:r>
              <a:rPr lang="en-GB" altLang="en-US" sz="2400" dirty="0"/>
              <a:t> Ieuenctid </a:t>
            </a:r>
            <a:r>
              <a:rPr lang="en-GB" altLang="en-US" sz="2400" dirty="0" err="1"/>
              <a:t>Cenedlaethol</a:t>
            </a:r>
            <a:r>
              <a:rPr lang="en-GB" altLang="en-US" sz="2400" dirty="0"/>
              <a:t> Cymru (</a:t>
            </a:r>
            <a:r>
              <a:rPr lang="en-GB" altLang="en-US" sz="2400" dirty="0" err="1"/>
              <a:t>LlCC</a:t>
            </a:r>
            <a:r>
              <a:rPr lang="en-GB" altLang="en-US" sz="2400" dirty="0"/>
              <a:t>, 2007, t. 3) </a:t>
            </a:r>
            <a:r>
              <a:rPr lang="en-GB" altLang="en-US" sz="2400" dirty="0" err="1"/>
              <a:t>hefyd</a:t>
            </a:r>
            <a:r>
              <a:rPr lang="en-GB" altLang="en-US" sz="2400" dirty="0"/>
              <a:t> </a:t>
            </a:r>
            <a:r>
              <a:rPr lang="en-GB" altLang="en-US" sz="2400" dirty="0" err="1"/>
              <a:t>yn</a:t>
            </a:r>
            <a:r>
              <a:rPr lang="en-GB" altLang="en-US" sz="2400" dirty="0"/>
              <a:t> </a:t>
            </a:r>
            <a:r>
              <a:rPr lang="en-GB" altLang="en-US" sz="2400" dirty="0" err="1"/>
              <a:t>cadarnhau’r</a:t>
            </a:r>
            <a:r>
              <a:rPr lang="en-GB" altLang="en-US" sz="2400" dirty="0"/>
              <a:t> </a:t>
            </a:r>
            <a:r>
              <a:rPr lang="en-GB" altLang="en-US" sz="2400" dirty="0" err="1"/>
              <a:t>syniad</a:t>
            </a:r>
            <a:r>
              <a:rPr lang="en-GB" altLang="en-US" sz="2400" dirty="0"/>
              <a:t> </a:t>
            </a:r>
            <a:r>
              <a:rPr lang="en-GB" altLang="en-US" sz="2400" dirty="0" err="1"/>
              <a:t>hwn</a:t>
            </a:r>
            <a:r>
              <a:rPr lang="en-GB" altLang="en-US" sz="2400" dirty="0"/>
              <a:t>, </a:t>
            </a:r>
            <a:r>
              <a:rPr lang="en-GB" altLang="en-US" sz="2400" dirty="0" err="1"/>
              <a:t>gan</a:t>
            </a:r>
            <a:r>
              <a:rPr lang="en-GB" altLang="en-US" sz="2400" dirty="0"/>
              <a:t> nodi </a:t>
            </a:r>
            <a:r>
              <a:rPr lang="en-GB" altLang="en-US" sz="2400" dirty="0" err="1"/>
              <a:t>natur</a:t>
            </a:r>
            <a:r>
              <a:rPr lang="en-GB" altLang="en-US" sz="2400" dirty="0"/>
              <a:t> </a:t>
            </a:r>
            <a:r>
              <a:rPr lang="en-GB" altLang="en-US" sz="2400" dirty="0" err="1"/>
              <a:t>oed-benodol</a:t>
            </a:r>
            <a:r>
              <a:rPr lang="en-GB" altLang="en-US" sz="2400" dirty="0"/>
              <a:t> y </a:t>
            </a:r>
            <a:r>
              <a:rPr lang="en-GB" altLang="en-US" sz="2400" dirty="0" err="1"/>
              <a:t>gwaith</a:t>
            </a:r>
            <a:r>
              <a:rPr lang="en-GB" altLang="en-US" sz="2400" dirty="0"/>
              <a:t>, a </a:t>
            </a:r>
            <a:r>
              <a:rPr lang="en-GB" altLang="en-US" sz="2400" dirty="0" err="1"/>
              <a:t>ddiffinnir</a:t>
            </a:r>
            <a:r>
              <a:rPr lang="en-GB" altLang="en-US" sz="2400" dirty="0"/>
              <a:t> </a:t>
            </a:r>
            <a:r>
              <a:rPr lang="en-GB" altLang="en-US" sz="2400" dirty="0" err="1"/>
              <a:t>fel</a:t>
            </a:r>
            <a:r>
              <a:rPr lang="en-GB" altLang="en-US" sz="2400" dirty="0"/>
              <a:t> </a:t>
            </a:r>
            <a:r>
              <a:rPr lang="en-GB" altLang="en-US" sz="2400" dirty="0" err="1"/>
              <a:t>gweithio</a:t>
            </a:r>
            <a:r>
              <a:rPr lang="en-GB" altLang="en-US" sz="2400" dirty="0"/>
              <a:t> </a:t>
            </a:r>
            <a:r>
              <a:rPr lang="en-GB" altLang="en-US" sz="2400" dirty="0" err="1"/>
              <a:t>gyda</a:t>
            </a:r>
            <a:r>
              <a:rPr lang="en-GB" altLang="en-US" sz="2400" dirty="0"/>
              <a:t> </a:t>
            </a:r>
            <a:r>
              <a:rPr lang="en-GB" altLang="en-US" sz="2400" dirty="0" err="1"/>
              <a:t>phobl</a:t>
            </a:r>
            <a:r>
              <a:rPr lang="en-GB" altLang="en-US" sz="2400" dirty="0"/>
              <a:t> </a:t>
            </a:r>
            <a:r>
              <a:rPr lang="en-GB" altLang="en-US" sz="2400" dirty="0" err="1"/>
              <a:t>ifanc</a:t>
            </a:r>
            <a:r>
              <a:rPr lang="en-GB" altLang="en-US" sz="2400" dirty="0"/>
              <a:t> </a:t>
            </a:r>
            <a:r>
              <a:rPr lang="en-GB" altLang="en-US" sz="2400" dirty="0" err="1"/>
              <a:t>rhwng</a:t>
            </a:r>
            <a:r>
              <a:rPr lang="en-GB" altLang="en-US" sz="2400" dirty="0"/>
              <a:t> 11 a 25 </a:t>
            </a:r>
            <a:r>
              <a:rPr lang="en-GB" altLang="en-US" sz="2400" dirty="0" err="1"/>
              <a:t>oed</a:t>
            </a:r>
            <a:r>
              <a:rPr lang="en-GB" altLang="en-US" sz="2400" dirty="0"/>
              <a:t>.</a:t>
            </a:r>
          </a:p>
        </p:txBody>
      </p:sp>
      <p:sp>
        <p:nvSpPr>
          <p:cNvPr id="3" name="Content Placeholder 2">
            <a:extLst>
              <a:ext uri="{FF2B5EF4-FFF2-40B4-BE49-F238E27FC236}">
                <a16:creationId xmlns:a16="http://schemas.microsoft.com/office/drawing/2014/main" id="{42AE40AF-0B3E-A6C1-2B21-3077BB2105FF}"/>
              </a:ext>
            </a:extLst>
          </p:cNvPr>
          <p:cNvSpPr>
            <a:spLocks noGrp="1"/>
          </p:cNvSpPr>
          <p:nvPr>
            <p:ph sz="half" idx="2"/>
          </p:nvPr>
        </p:nvSpPr>
        <p:spPr/>
        <p:txBody>
          <a:bodyPr>
            <a:normAutofit/>
          </a:bodyPr>
          <a:lstStyle/>
          <a:p>
            <a:r>
              <a:rPr lang="en-GB" altLang="en-US" sz="2400" dirty="0">
                <a:solidFill>
                  <a:schemeClr val="accent5">
                    <a:lumMod val="75000"/>
                  </a:schemeClr>
                </a:solidFill>
              </a:rPr>
              <a:t>A third dynamic presented by Jeffs and Smith (2008, p. 278) is </a:t>
            </a:r>
            <a:r>
              <a:rPr lang="en-GB" altLang="en-US" sz="2400" b="1" dirty="0">
                <a:solidFill>
                  <a:schemeClr val="accent5">
                    <a:lumMod val="75000"/>
                  </a:schemeClr>
                </a:solidFill>
              </a:rPr>
              <a:t>young people.</a:t>
            </a:r>
          </a:p>
          <a:p>
            <a:r>
              <a:rPr lang="en-GB" altLang="en-US" sz="2400" dirty="0">
                <a:solidFill>
                  <a:schemeClr val="accent5">
                    <a:lumMod val="75000"/>
                  </a:schemeClr>
                </a:solidFill>
              </a:rPr>
              <a:t>The National Youth Service Strategy for Wales (WAG, 2007, p. 3) also affirms this notion, specifying the age specific nature of the work, defined as working with young people between the ages of 11 and 25.</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1E652-188A-E127-1B4A-DBCBC9679BAC}"/>
              </a:ext>
            </a:extLst>
          </p:cNvPr>
          <p:cNvSpPr>
            <a:spLocks noGrp="1"/>
          </p:cNvSpPr>
          <p:nvPr>
            <p:ph type="title"/>
          </p:nvPr>
        </p:nvSpPr>
        <p:spPr/>
        <p:txBody>
          <a:bodyPr/>
          <a:lstStyle/>
          <a:p>
            <a:endParaRPr lang="en-GB"/>
          </a:p>
        </p:txBody>
      </p:sp>
      <p:sp>
        <p:nvSpPr>
          <p:cNvPr id="32771" name="Rectangle 3">
            <a:extLst>
              <a:ext uri="{FF2B5EF4-FFF2-40B4-BE49-F238E27FC236}">
                <a16:creationId xmlns:a16="http://schemas.microsoft.com/office/drawing/2014/main" id="{868346A2-C558-1874-096C-18C26D7D63E5}"/>
              </a:ext>
            </a:extLst>
          </p:cNvPr>
          <p:cNvSpPr>
            <a:spLocks noGrp="1" noChangeArrowheads="1"/>
          </p:cNvSpPr>
          <p:nvPr>
            <p:ph sz="half" idx="1"/>
          </p:nvPr>
        </p:nvSpPr>
        <p:spPr>
          <a:xfrm>
            <a:off x="838200" y="1734753"/>
            <a:ext cx="5181600" cy="4351338"/>
          </a:xfrm>
        </p:spPr>
        <p:txBody>
          <a:bodyPr>
            <a:noAutofit/>
          </a:bodyPr>
          <a:lstStyle/>
          <a:p>
            <a:pPr>
              <a:lnSpc>
                <a:spcPct val="90000"/>
              </a:lnSpc>
            </a:pPr>
            <a:r>
              <a:rPr lang="en-GB" altLang="en-US" sz="2200" dirty="0"/>
              <a:t>Mae ‘Association, relationship and community’ (Jeffs a Smith, 2008, t. 278) </a:t>
            </a:r>
            <a:r>
              <a:rPr lang="en-GB" altLang="en-US" sz="2200" dirty="0" err="1"/>
              <a:t>yn</a:t>
            </a:r>
            <a:r>
              <a:rPr lang="en-GB" altLang="en-US" sz="2200" dirty="0"/>
              <a:t> </a:t>
            </a:r>
            <a:r>
              <a:rPr lang="en-GB" altLang="en-US" sz="2200" dirty="0" err="1"/>
              <a:t>ddeinamig</a:t>
            </a:r>
            <a:r>
              <a:rPr lang="en-GB" altLang="en-US" sz="2200" dirty="0"/>
              <a:t> </a:t>
            </a:r>
            <a:r>
              <a:rPr lang="en-GB" altLang="en-US" sz="2200" dirty="0" err="1"/>
              <a:t>pwysig</a:t>
            </a:r>
            <a:r>
              <a:rPr lang="en-GB" altLang="en-US" sz="2200" dirty="0"/>
              <a:t> </a:t>
            </a:r>
            <a:r>
              <a:rPr lang="en-GB" altLang="en-US" sz="2200" dirty="0" err="1"/>
              <a:t>arall</a:t>
            </a:r>
            <a:r>
              <a:rPr lang="en-GB" altLang="en-US" sz="2200" dirty="0"/>
              <a:t>, </a:t>
            </a:r>
            <a:r>
              <a:rPr lang="en-GB" altLang="en-US" sz="2200" dirty="0" err="1"/>
              <a:t>ynghyd</a:t>
            </a:r>
            <a:r>
              <a:rPr lang="en-GB" altLang="en-US" sz="2200" dirty="0"/>
              <a:t> â ‘being friendly, accessible and responsive while acting with integrity’ (ibid).</a:t>
            </a:r>
          </a:p>
          <a:p>
            <a:pPr>
              <a:lnSpc>
                <a:spcPct val="90000"/>
              </a:lnSpc>
            </a:pPr>
            <a:r>
              <a:rPr lang="en-GB" altLang="en-US" sz="2200" dirty="0" err="1"/>
              <a:t>Nodweddion</a:t>
            </a:r>
            <a:r>
              <a:rPr lang="en-GB" altLang="en-US" sz="2200" dirty="0"/>
              <a:t> </a:t>
            </a:r>
            <a:r>
              <a:rPr lang="en-GB" altLang="en-US" sz="2200" dirty="0" err="1"/>
              <a:t>allweddol</a:t>
            </a:r>
            <a:r>
              <a:rPr lang="en-GB" altLang="en-US" sz="2200" dirty="0"/>
              <a:t> </a:t>
            </a:r>
            <a:r>
              <a:rPr lang="en-GB" altLang="en-US" sz="2200" dirty="0" err="1"/>
              <a:t>ychwanegol</a:t>
            </a:r>
            <a:r>
              <a:rPr lang="en-GB" altLang="en-US" sz="2200" dirty="0"/>
              <a:t> </a:t>
            </a:r>
            <a:r>
              <a:rPr lang="en-GB" altLang="en-US" sz="2200" dirty="0" err="1"/>
              <a:t>gwaith</a:t>
            </a:r>
            <a:r>
              <a:rPr lang="en-GB" altLang="en-US" sz="2200" dirty="0"/>
              <a:t> </a:t>
            </a:r>
            <a:r>
              <a:rPr lang="en-GB" altLang="en-US" sz="2200" dirty="0" err="1"/>
              <a:t>ieuenctid</a:t>
            </a:r>
            <a:r>
              <a:rPr lang="en-GB" altLang="en-US" sz="2200" dirty="0"/>
              <a:t> </a:t>
            </a:r>
            <a:r>
              <a:rPr lang="en-GB" altLang="en-US" sz="2200" dirty="0" err="1"/>
              <a:t>i'w</a:t>
            </a:r>
            <a:r>
              <a:rPr lang="en-GB" altLang="en-US" sz="2200" dirty="0"/>
              <a:t> </a:t>
            </a:r>
            <a:r>
              <a:rPr lang="en-GB" altLang="en-US" sz="2200" dirty="0" err="1"/>
              <a:t>hystyried</a:t>
            </a:r>
            <a:r>
              <a:rPr lang="en-GB" altLang="en-US" sz="2200" dirty="0"/>
              <a:t>, </a:t>
            </a:r>
            <a:r>
              <a:rPr lang="en-GB" altLang="en-US" sz="2200" dirty="0" err="1"/>
              <a:t>fel</a:t>
            </a:r>
            <a:r>
              <a:rPr lang="en-GB" altLang="en-US" sz="2200" dirty="0"/>
              <a:t> </a:t>
            </a:r>
            <a:r>
              <a:rPr lang="en-GB" altLang="en-US" sz="2200" dirty="0" err="1"/>
              <a:t>y'u</a:t>
            </a:r>
            <a:r>
              <a:rPr lang="en-GB" altLang="en-US" sz="2200" dirty="0"/>
              <a:t> </a:t>
            </a:r>
            <a:r>
              <a:rPr lang="en-GB" altLang="en-US" sz="2200" dirty="0" err="1"/>
              <a:t>diffinnir</a:t>
            </a:r>
            <a:r>
              <a:rPr lang="en-GB" altLang="en-US" sz="2200" dirty="0"/>
              <a:t> </a:t>
            </a:r>
            <a:r>
              <a:rPr lang="en-GB" altLang="en-US" sz="2200" dirty="0" err="1"/>
              <a:t>gan</a:t>
            </a:r>
            <a:r>
              <a:rPr lang="en-GB" altLang="en-US" sz="2200" dirty="0"/>
              <a:t> </a:t>
            </a:r>
            <a:r>
              <a:rPr lang="en-GB" altLang="en-US" sz="2200" dirty="0" err="1"/>
              <a:t>Strategaeth</a:t>
            </a:r>
            <a:r>
              <a:rPr lang="en-GB" altLang="en-US" sz="2200" dirty="0"/>
              <a:t> </a:t>
            </a:r>
            <a:r>
              <a:rPr lang="en-GB" altLang="en-US" sz="2200" dirty="0" err="1"/>
              <a:t>Gwasanaeth</a:t>
            </a:r>
            <a:r>
              <a:rPr lang="en-GB" altLang="en-US" sz="2200" dirty="0"/>
              <a:t> Ieuenctid </a:t>
            </a:r>
            <a:r>
              <a:rPr lang="en-GB" altLang="en-US" sz="2200" dirty="0" err="1"/>
              <a:t>Cenedlaethol</a:t>
            </a:r>
            <a:r>
              <a:rPr lang="en-GB" altLang="en-US" sz="2200" dirty="0"/>
              <a:t> Cymru (</a:t>
            </a:r>
            <a:r>
              <a:rPr lang="en-GB" altLang="en-US" sz="2200" dirty="0" err="1"/>
              <a:t>LlCC</a:t>
            </a:r>
            <a:r>
              <a:rPr lang="en-GB" altLang="en-US" sz="2200" dirty="0"/>
              <a:t>, 2007, t. 3), a </a:t>
            </a:r>
            <a:r>
              <a:rPr lang="en-GB" altLang="en-US" sz="2200" dirty="0" err="1"/>
              <a:t>yw'n</a:t>
            </a:r>
            <a:r>
              <a:rPr lang="en-GB" altLang="en-US" sz="2200" dirty="0"/>
              <a:t> </a:t>
            </a:r>
            <a:r>
              <a:rPr lang="en-GB" altLang="en-US" sz="2200" dirty="0" err="1"/>
              <a:t>cael</a:t>
            </a:r>
            <a:r>
              <a:rPr lang="en-GB" altLang="en-US" sz="2200" dirty="0"/>
              <a:t> </a:t>
            </a:r>
            <a:r>
              <a:rPr lang="en-GB" altLang="en-US" sz="2200" dirty="0" err="1"/>
              <a:t>ei</a:t>
            </a:r>
            <a:r>
              <a:rPr lang="en-GB" altLang="en-US" sz="2200" dirty="0"/>
              <a:t> </a:t>
            </a:r>
            <a:r>
              <a:rPr lang="en-GB" altLang="en-US" sz="2200" dirty="0" err="1"/>
              <a:t>yrru</a:t>
            </a:r>
            <a:r>
              <a:rPr lang="en-GB" altLang="en-US" sz="2200" dirty="0"/>
              <a:t> </a:t>
            </a:r>
            <a:r>
              <a:rPr lang="en-GB" altLang="en-US" sz="2200" dirty="0" err="1"/>
              <a:t>gan</a:t>
            </a:r>
            <a:r>
              <a:rPr lang="en-GB" altLang="en-US" sz="2200" dirty="0"/>
              <a:t> </a:t>
            </a:r>
            <a:r>
              <a:rPr lang="en-GB" altLang="en-US" sz="2200" dirty="0" err="1"/>
              <a:t>ddull</a:t>
            </a:r>
            <a:r>
              <a:rPr lang="en-GB" altLang="en-US" sz="2200" dirty="0"/>
              <a:t> person </a:t>
            </a:r>
            <a:r>
              <a:rPr lang="en-GB" altLang="en-US" sz="2200" dirty="0" err="1"/>
              <a:t>ifanc</a:t>
            </a:r>
            <a:r>
              <a:rPr lang="en-GB" altLang="en-US" sz="2200" dirty="0"/>
              <a:t> </a:t>
            </a:r>
            <a:r>
              <a:rPr lang="en-GB" altLang="en-US" sz="2200" dirty="0" err="1"/>
              <a:t>yn</a:t>
            </a:r>
            <a:r>
              <a:rPr lang="en-GB" altLang="en-US" sz="2200" dirty="0"/>
              <a:t> </a:t>
            </a:r>
            <a:r>
              <a:rPr lang="en-GB" altLang="en-US" sz="2200" dirty="0" err="1"/>
              <a:t>gyntaf</a:t>
            </a:r>
            <a:r>
              <a:rPr lang="en-GB" altLang="en-US" sz="2200" dirty="0"/>
              <a:t>, </a:t>
            </a:r>
            <a:r>
              <a:rPr lang="en-GB" altLang="en-US" sz="2200" dirty="0" err="1"/>
              <a:t>gyda'r</a:t>
            </a:r>
            <a:r>
              <a:rPr lang="en-GB" altLang="en-US" sz="2200" dirty="0"/>
              <a:t> dull </a:t>
            </a:r>
            <a:r>
              <a:rPr lang="en-GB" altLang="en-US" sz="2200" dirty="0" err="1"/>
              <a:t>hwn</a:t>
            </a:r>
            <a:r>
              <a:rPr lang="en-GB" altLang="en-US" sz="2200" dirty="0"/>
              <a:t> </a:t>
            </a:r>
            <a:r>
              <a:rPr lang="en-GB" altLang="en-US" sz="2200" dirty="0" err="1"/>
              <a:t>yn</a:t>
            </a:r>
            <a:r>
              <a:rPr lang="en-GB" altLang="en-US" sz="2200" dirty="0"/>
              <a:t> </a:t>
            </a:r>
            <a:r>
              <a:rPr lang="en-GB" altLang="en-US" sz="2200" dirty="0" err="1"/>
              <a:t>gyffredinol</a:t>
            </a:r>
            <a:r>
              <a:rPr lang="en-GB" altLang="en-US" sz="2200" dirty="0"/>
              <a:t>.</a:t>
            </a:r>
          </a:p>
        </p:txBody>
      </p:sp>
      <p:sp>
        <p:nvSpPr>
          <p:cNvPr id="3" name="Content Placeholder 2">
            <a:extLst>
              <a:ext uri="{FF2B5EF4-FFF2-40B4-BE49-F238E27FC236}">
                <a16:creationId xmlns:a16="http://schemas.microsoft.com/office/drawing/2014/main" id="{216D6F1D-7C0D-88DD-66A3-6B509E66DD54}"/>
              </a:ext>
            </a:extLst>
          </p:cNvPr>
          <p:cNvSpPr>
            <a:spLocks noGrp="1"/>
          </p:cNvSpPr>
          <p:nvPr>
            <p:ph sz="half" idx="2"/>
          </p:nvPr>
        </p:nvSpPr>
        <p:spPr>
          <a:xfrm>
            <a:off x="6172200" y="1734753"/>
            <a:ext cx="5181600" cy="4351338"/>
          </a:xfrm>
        </p:spPr>
        <p:txBody>
          <a:bodyPr>
            <a:normAutofit/>
          </a:bodyPr>
          <a:lstStyle/>
          <a:p>
            <a:r>
              <a:rPr lang="en-GB" altLang="en-US" sz="2200" dirty="0">
                <a:solidFill>
                  <a:schemeClr val="accent5">
                    <a:lumMod val="75000"/>
                  </a:schemeClr>
                </a:solidFill>
              </a:rPr>
              <a:t>‘Association, relationship and community’ (Jeffs and Smith, 2008, p. 278) is a further important dynamic, along with ‘being friendly, accessible and responsive while acting with integrity’ (ibid).  </a:t>
            </a:r>
          </a:p>
          <a:p>
            <a:r>
              <a:rPr lang="en-GB" altLang="en-US" sz="2200" dirty="0">
                <a:solidFill>
                  <a:schemeClr val="accent5">
                    <a:lumMod val="75000"/>
                  </a:schemeClr>
                </a:solidFill>
              </a:rPr>
              <a:t>Additional key characteristics of youth work to consider, as defined by the National Youth Service Strategy for Wales (WAG, 2007, p. 3), is it being driven by a young person first approach, with this approach being universal. </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DD211-AA5B-A03A-9E2A-FE647BB0A4E9}"/>
              </a:ext>
            </a:extLst>
          </p:cNvPr>
          <p:cNvSpPr>
            <a:spLocks noGrp="1"/>
          </p:cNvSpPr>
          <p:nvPr>
            <p:ph type="title"/>
          </p:nvPr>
        </p:nvSpPr>
        <p:spPr/>
        <p:txBody>
          <a:bodyPr/>
          <a:lstStyle/>
          <a:p>
            <a:endParaRPr lang="en-GB"/>
          </a:p>
        </p:txBody>
      </p:sp>
      <p:sp>
        <p:nvSpPr>
          <p:cNvPr id="34819" name="Rectangle 3">
            <a:extLst>
              <a:ext uri="{FF2B5EF4-FFF2-40B4-BE49-F238E27FC236}">
                <a16:creationId xmlns:a16="http://schemas.microsoft.com/office/drawing/2014/main" id="{4689A34F-FB54-1CFB-C77B-08E92C76C65E}"/>
              </a:ext>
            </a:extLst>
          </p:cNvPr>
          <p:cNvSpPr>
            <a:spLocks noGrp="1" noChangeArrowheads="1"/>
          </p:cNvSpPr>
          <p:nvPr>
            <p:ph sz="half" idx="1"/>
          </p:nvPr>
        </p:nvSpPr>
        <p:spPr/>
        <p:txBody>
          <a:bodyPr>
            <a:normAutofit/>
          </a:bodyPr>
          <a:lstStyle/>
          <a:p>
            <a:pPr>
              <a:lnSpc>
                <a:spcPct val="90000"/>
              </a:lnSpc>
            </a:pPr>
            <a:r>
              <a:rPr lang="en-GB" altLang="en-US" sz="2400" dirty="0"/>
              <a:t>Mae </a:t>
            </a:r>
            <a:r>
              <a:rPr lang="en-GB" altLang="en-US" sz="2400" dirty="0" err="1"/>
              <a:t>gwaith</a:t>
            </a:r>
            <a:r>
              <a:rPr lang="en-GB" altLang="en-US" sz="2400" dirty="0"/>
              <a:t> </a:t>
            </a:r>
            <a:r>
              <a:rPr lang="en-GB" altLang="en-US" sz="2400" dirty="0" err="1"/>
              <a:t>ieuenctid</a:t>
            </a:r>
            <a:r>
              <a:rPr lang="en-GB" altLang="en-US" sz="2400" dirty="0"/>
              <a:t>, felly, </a:t>
            </a:r>
            <a:r>
              <a:rPr lang="en-GB" altLang="en-US" sz="2400" dirty="0" err="1"/>
              <a:t>yn</a:t>
            </a:r>
            <a:r>
              <a:rPr lang="en-GB" altLang="en-US" sz="2400" dirty="0"/>
              <a:t> </a:t>
            </a:r>
            <a:r>
              <a:rPr lang="en-GB" altLang="en-US" sz="2400" dirty="0" err="1"/>
              <a:t>broffesiwn</a:t>
            </a:r>
            <a:r>
              <a:rPr lang="en-GB" altLang="en-US" sz="2400" dirty="0"/>
              <a:t> </a:t>
            </a:r>
            <a:r>
              <a:rPr lang="en-GB" altLang="en-US" sz="2400" dirty="0" err="1"/>
              <a:t>unigryw</a:t>
            </a:r>
            <a:r>
              <a:rPr lang="en-GB" altLang="en-US" sz="2400" dirty="0"/>
              <a:t> ac </a:t>
            </a:r>
            <a:r>
              <a:rPr lang="en-GB" altLang="en-US" sz="2400" dirty="0" err="1"/>
              <a:t>unigol</a:t>
            </a:r>
            <a:r>
              <a:rPr lang="en-GB" altLang="en-US" sz="2400" dirty="0"/>
              <a:t>, ac o </a:t>
            </a:r>
            <a:r>
              <a:rPr lang="en-GB" altLang="en-US" sz="2400" dirty="0" err="1"/>
              <a:t>ganlyniad</a:t>
            </a:r>
            <a:r>
              <a:rPr lang="en-GB" altLang="en-US" sz="2400" dirty="0"/>
              <a:t> </a:t>
            </a:r>
            <a:r>
              <a:rPr lang="en-GB" altLang="en-US" sz="2400" dirty="0" err="1"/>
              <a:t>i'r</a:t>
            </a:r>
            <a:r>
              <a:rPr lang="en-GB" altLang="en-US" sz="2400" dirty="0"/>
              <a:t> </a:t>
            </a:r>
            <a:r>
              <a:rPr lang="en-GB" altLang="en-US" sz="2400" dirty="0" err="1"/>
              <a:t>hynodrwydd</a:t>
            </a:r>
            <a:r>
              <a:rPr lang="en-GB" altLang="en-US" sz="2400" dirty="0"/>
              <a:t> </a:t>
            </a:r>
            <a:r>
              <a:rPr lang="en-GB" altLang="en-US" sz="2400" dirty="0" err="1"/>
              <a:t>hwn</a:t>
            </a:r>
            <a:r>
              <a:rPr lang="en-GB" altLang="en-US" sz="2400" dirty="0"/>
              <a:t> </a:t>
            </a:r>
            <a:r>
              <a:rPr lang="en-GB" altLang="en-US" sz="2400" dirty="0" err="1"/>
              <a:t>mae</a:t>
            </a:r>
            <a:r>
              <a:rPr lang="en-GB" altLang="en-US" sz="2400" dirty="0"/>
              <a:t> </a:t>
            </a:r>
            <a:r>
              <a:rPr lang="en-GB" altLang="en-US" sz="2400" dirty="0" err="1"/>
              <a:t>cyfleoedd</a:t>
            </a:r>
            <a:r>
              <a:rPr lang="en-GB" altLang="en-US" sz="2400" dirty="0"/>
              <a:t> </a:t>
            </a:r>
            <a:r>
              <a:rPr lang="en-GB" altLang="en-US" sz="2400" dirty="0" err="1"/>
              <a:t>yn</a:t>
            </a:r>
            <a:r>
              <a:rPr lang="en-GB" altLang="en-US" sz="2400" dirty="0"/>
              <a:t> </a:t>
            </a:r>
            <a:r>
              <a:rPr lang="en-GB" altLang="en-US" sz="2400" dirty="0" err="1"/>
              <a:t>cael</a:t>
            </a:r>
            <a:r>
              <a:rPr lang="en-GB" altLang="en-US" sz="2400" dirty="0"/>
              <a:t> </a:t>
            </a:r>
            <a:r>
              <a:rPr lang="en-GB" altLang="en-US" sz="2400" dirty="0" err="1"/>
              <a:t>eu</a:t>
            </a:r>
            <a:r>
              <a:rPr lang="en-GB" altLang="en-US" sz="2400" dirty="0"/>
              <a:t> </a:t>
            </a:r>
            <a:r>
              <a:rPr lang="en-GB" altLang="en-US" sz="2400" dirty="0" err="1"/>
              <a:t>creu</a:t>
            </a:r>
            <a:r>
              <a:rPr lang="en-GB" altLang="en-US" sz="2400" dirty="0"/>
              <a:t> </a:t>
            </a:r>
            <a:r>
              <a:rPr lang="en-GB" altLang="en-US" sz="2400" dirty="0" err="1"/>
              <a:t>i</a:t>
            </a:r>
            <a:r>
              <a:rPr lang="en-GB" altLang="en-US" sz="2400" dirty="0"/>
              <a:t> </a:t>
            </a:r>
            <a:r>
              <a:rPr lang="en-GB" altLang="en-US" sz="2400" dirty="0" err="1"/>
              <a:t>bobl</a:t>
            </a:r>
            <a:r>
              <a:rPr lang="en-GB" altLang="en-US" sz="2400" dirty="0"/>
              <a:t> </a:t>
            </a:r>
            <a:r>
              <a:rPr lang="en-GB" altLang="en-US" sz="2400" dirty="0" err="1"/>
              <a:t>ifanc</a:t>
            </a:r>
            <a:r>
              <a:rPr lang="en-GB" altLang="en-US" sz="2400" dirty="0"/>
              <a:t> </a:t>
            </a:r>
            <a:r>
              <a:rPr lang="en-GB" altLang="en-US" sz="2400" dirty="0" err="1"/>
              <a:t>gymryd</a:t>
            </a:r>
            <a:r>
              <a:rPr lang="en-GB" altLang="en-US" sz="2400" dirty="0"/>
              <a:t> </a:t>
            </a:r>
            <a:r>
              <a:rPr lang="en-GB" altLang="en-US" sz="2400" dirty="0" err="1"/>
              <a:t>rhan</a:t>
            </a:r>
            <a:r>
              <a:rPr lang="en-GB" altLang="en-US" sz="2400" dirty="0"/>
              <a:t> </a:t>
            </a:r>
            <a:r>
              <a:rPr lang="en-GB" altLang="en-US" sz="2400" dirty="0" err="1"/>
              <a:t>mewn</a:t>
            </a:r>
            <a:r>
              <a:rPr lang="en-GB" altLang="en-US" sz="2400" dirty="0"/>
              <a:t> </a:t>
            </a:r>
            <a:r>
              <a:rPr lang="en-GB" altLang="en-US" sz="2400" dirty="0" err="1"/>
              <a:t>llu</a:t>
            </a:r>
            <a:r>
              <a:rPr lang="en-GB" altLang="en-US" sz="2400" dirty="0"/>
              <a:t> o </a:t>
            </a:r>
            <a:r>
              <a:rPr lang="en-GB" altLang="en-US" sz="2400" dirty="0" err="1"/>
              <a:t>raglenni</a:t>
            </a:r>
            <a:r>
              <a:rPr lang="en-GB" altLang="en-US" sz="2400" dirty="0"/>
              <a:t> a </a:t>
            </a:r>
            <a:r>
              <a:rPr lang="en-GB" altLang="en-US" sz="2400" dirty="0" err="1"/>
              <a:t>gweithgareddau</a:t>
            </a:r>
            <a:r>
              <a:rPr lang="en-GB" altLang="en-US" sz="2400" dirty="0"/>
              <a:t>.</a:t>
            </a:r>
          </a:p>
          <a:p>
            <a:pPr>
              <a:lnSpc>
                <a:spcPct val="90000"/>
              </a:lnSpc>
            </a:pPr>
            <a:r>
              <a:rPr lang="en-GB" altLang="en-US" sz="2400" dirty="0" err="1"/>
              <a:t>Mae’r</a:t>
            </a:r>
            <a:r>
              <a:rPr lang="en-GB" altLang="en-US" sz="2400" dirty="0"/>
              <a:t> </a:t>
            </a:r>
            <a:r>
              <a:rPr lang="en-GB" altLang="en-US" sz="2400" dirty="0" err="1"/>
              <a:t>canlyniadau</a:t>
            </a:r>
            <a:r>
              <a:rPr lang="en-GB" altLang="en-US" sz="2400" dirty="0"/>
              <a:t> </a:t>
            </a:r>
            <a:r>
              <a:rPr lang="en-GB" altLang="en-US" sz="2400" dirty="0" err="1"/>
              <a:t>dilynol</a:t>
            </a:r>
            <a:r>
              <a:rPr lang="en-GB" altLang="en-US" sz="2400" dirty="0"/>
              <a:t> a </a:t>
            </a:r>
            <a:r>
              <a:rPr lang="en-GB" altLang="en-US" sz="2400" dirty="0" err="1"/>
              <a:t>enillir</a:t>
            </a:r>
            <a:r>
              <a:rPr lang="en-GB" altLang="en-US" sz="2400" dirty="0"/>
              <a:t> </a:t>
            </a:r>
            <a:r>
              <a:rPr lang="en-GB" altLang="en-US" sz="2400" dirty="0" err="1"/>
              <a:t>gan</a:t>
            </a:r>
            <a:r>
              <a:rPr lang="en-GB" altLang="en-US" sz="2400" dirty="0"/>
              <a:t> </a:t>
            </a:r>
            <a:r>
              <a:rPr lang="en-GB" altLang="en-US" sz="2400" dirty="0" err="1"/>
              <a:t>bobl</a:t>
            </a:r>
            <a:r>
              <a:rPr lang="en-GB" altLang="en-US" sz="2400" dirty="0"/>
              <a:t> </a:t>
            </a:r>
            <a:r>
              <a:rPr lang="en-GB" altLang="en-US" sz="2400" dirty="0" err="1"/>
              <a:t>ifanc</a:t>
            </a:r>
            <a:r>
              <a:rPr lang="en-GB" altLang="en-US" sz="2400" dirty="0"/>
              <a:t> </a:t>
            </a:r>
            <a:r>
              <a:rPr lang="en-GB" altLang="en-US" sz="2400" dirty="0" err="1"/>
              <a:t>nid</a:t>
            </a:r>
            <a:r>
              <a:rPr lang="en-GB" altLang="en-US" sz="2400" dirty="0"/>
              <a:t> </a:t>
            </a:r>
            <a:r>
              <a:rPr lang="en-GB" altLang="en-US" sz="2400" dirty="0" err="1"/>
              <a:t>yn</a:t>
            </a:r>
            <a:r>
              <a:rPr lang="en-GB" altLang="en-US" sz="2400" dirty="0"/>
              <a:t> </a:t>
            </a:r>
            <a:r>
              <a:rPr lang="en-GB" altLang="en-US" sz="2400" dirty="0" err="1"/>
              <a:t>unig</a:t>
            </a:r>
            <a:r>
              <a:rPr lang="en-GB" altLang="en-US" sz="2400" dirty="0"/>
              <a:t> o </a:t>
            </a:r>
            <a:r>
              <a:rPr lang="en-GB" altLang="en-US" sz="2400" dirty="0" err="1"/>
              <a:t>werth</a:t>
            </a:r>
            <a:r>
              <a:rPr lang="en-GB" altLang="en-US" sz="2400" dirty="0"/>
              <a:t> </a:t>
            </a:r>
            <a:r>
              <a:rPr lang="en-GB" altLang="en-US" sz="2400" dirty="0" err="1"/>
              <a:t>sylweddol</a:t>
            </a:r>
            <a:r>
              <a:rPr lang="en-GB" altLang="en-US" sz="2400" dirty="0"/>
              <a:t> </a:t>
            </a:r>
            <a:r>
              <a:rPr lang="en-GB" altLang="en-US" sz="2400" dirty="0" err="1"/>
              <a:t>i’r</a:t>
            </a:r>
            <a:r>
              <a:rPr lang="en-GB" altLang="en-US" sz="2400" dirty="0"/>
              <a:t> </a:t>
            </a:r>
            <a:r>
              <a:rPr lang="en-GB" altLang="en-US" sz="2400" dirty="0" err="1"/>
              <a:t>bobl</a:t>
            </a:r>
            <a:r>
              <a:rPr lang="en-GB" altLang="en-US" sz="2400" dirty="0"/>
              <a:t> </a:t>
            </a:r>
            <a:r>
              <a:rPr lang="en-GB" altLang="en-US" sz="2400" dirty="0" err="1"/>
              <a:t>ifanc</a:t>
            </a:r>
            <a:r>
              <a:rPr lang="en-GB" altLang="en-US" sz="2400" dirty="0"/>
              <a:t> </a:t>
            </a:r>
            <a:r>
              <a:rPr lang="en-GB" altLang="en-US" sz="2400" dirty="0" err="1"/>
              <a:t>eu</a:t>
            </a:r>
            <a:r>
              <a:rPr lang="en-GB" altLang="en-US" sz="2400" dirty="0"/>
              <a:t> </a:t>
            </a:r>
            <a:r>
              <a:rPr lang="en-GB" altLang="en-US" sz="2400" dirty="0" err="1"/>
              <a:t>hunain</a:t>
            </a:r>
            <a:r>
              <a:rPr lang="en-GB" altLang="en-US" sz="2400" dirty="0"/>
              <a:t>, </a:t>
            </a:r>
            <a:r>
              <a:rPr lang="en-GB" altLang="en-US" sz="2400" dirty="0" err="1"/>
              <a:t>ond</a:t>
            </a:r>
            <a:r>
              <a:rPr lang="en-GB" altLang="en-US" sz="2400" dirty="0"/>
              <a:t> </a:t>
            </a:r>
            <a:r>
              <a:rPr lang="en-GB" altLang="en-US" sz="2400" dirty="0" err="1"/>
              <a:t>hefyd</a:t>
            </a:r>
            <a:r>
              <a:rPr lang="en-GB" altLang="en-US" sz="2400" dirty="0"/>
              <a:t> </a:t>
            </a:r>
            <a:r>
              <a:rPr lang="en-GB" altLang="en-US" sz="2400" dirty="0" err="1"/>
              <a:t>i</a:t>
            </a:r>
            <a:r>
              <a:rPr lang="en-GB" altLang="en-US" sz="2400" dirty="0"/>
              <a:t> </a:t>
            </a:r>
            <a:r>
              <a:rPr lang="en-GB" altLang="en-US" sz="2400" dirty="0" err="1"/>
              <a:t>gymdeithas</a:t>
            </a:r>
            <a:r>
              <a:rPr lang="en-GB" altLang="en-US" sz="2400" dirty="0"/>
              <a:t>.</a:t>
            </a:r>
          </a:p>
        </p:txBody>
      </p:sp>
      <p:sp>
        <p:nvSpPr>
          <p:cNvPr id="3" name="Content Placeholder 2">
            <a:extLst>
              <a:ext uri="{FF2B5EF4-FFF2-40B4-BE49-F238E27FC236}">
                <a16:creationId xmlns:a16="http://schemas.microsoft.com/office/drawing/2014/main" id="{06E091FC-E2DD-EF17-72A1-046B45FB7FEA}"/>
              </a:ext>
            </a:extLst>
          </p:cNvPr>
          <p:cNvSpPr>
            <a:spLocks noGrp="1"/>
          </p:cNvSpPr>
          <p:nvPr>
            <p:ph sz="half" idx="2"/>
          </p:nvPr>
        </p:nvSpPr>
        <p:spPr/>
        <p:txBody>
          <a:bodyPr>
            <a:normAutofit/>
          </a:bodyPr>
          <a:lstStyle/>
          <a:p>
            <a:r>
              <a:rPr lang="en-GB" altLang="en-US" sz="2400" dirty="0">
                <a:solidFill>
                  <a:schemeClr val="accent5">
                    <a:lumMod val="75000"/>
                  </a:schemeClr>
                </a:solidFill>
              </a:rPr>
              <a:t>Youth work is, therefore, a unique and individual profession, and resulting from this distinctiveness opportunities are created for young people to participate in a plethora of programmes and activities.  </a:t>
            </a:r>
          </a:p>
          <a:p>
            <a:r>
              <a:rPr lang="en-GB" altLang="en-US" sz="2400" dirty="0">
                <a:solidFill>
                  <a:schemeClr val="accent5">
                    <a:lumMod val="75000"/>
                  </a:schemeClr>
                </a:solidFill>
              </a:rPr>
              <a:t>The consequent outcomes gained by young people are not only of significant value to the young people themselves, but also to society. </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6ED4CD42-5AF0-6F3D-7E6A-F1DF1808F243}"/>
              </a:ext>
            </a:extLst>
          </p:cNvPr>
          <p:cNvSpPr>
            <a:spLocks noGrp="1" noChangeArrowheads="1"/>
          </p:cNvSpPr>
          <p:nvPr>
            <p:ph type="title"/>
          </p:nvPr>
        </p:nvSpPr>
        <p:spPr/>
        <p:txBody>
          <a:bodyPr/>
          <a:lstStyle/>
          <a:p>
            <a:pPr eaLnBrk="1" hangingPunct="1"/>
            <a:r>
              <a:rPr lang="en-GB" altLang="en-US" sz="3200" b="1" dirty="0" err="1"/>
              <a:t>Pwrpas</a:t>
            </a:r>
            <a:r>
              <a:rPr lang="en-GB" altLang="en-US" sz="3200" b="1" dirty="0"/>
              <a:t> Gwaith Ieuenctid		</a:t>
            </a:r>
            <a:r>
              <a:rPr lang="en-GB" altLang="en-US" sz="3200" b="1" dirty="0">
                <a:solidFill>
                  <a:schemeClr val="accent5">
                    <a:lumMod val="75000"/>
                  </a:schemeClr>
                </a:solidFill>
              </a:rPr>
              <a:t>Purpose of Youth Work</a:t>
            </a:r>
          </a:p>
        </p:txBody>
      </p:sp>
      <p:sp>
        <p:nvSpPr>
          <p:cNvPr id="2" name="Content Placeholder 1">
            <a:extLst>
              <a:ext uri="{FF2B5EF4-FFF2-40B4-BE49-F238E27FC236}">
                <a16:creationId xmlns:a16="http://schemas.microsoft.com/office/drawing/2014/main" id="{4D20CA30-91F7-ED6E-0A6F-DA0C79966752}"/>
              </a:ext>
            </a:extLst>
          </p:cNvPr>
          <p:cNvSpPr>
            <a:spLocks noGrp="1"/>
          </p:cNvSpPr>
          <p:nvPr>
            <p:ph sz="half" idx="1"/>
          </p:nvPr>
        </p:nvSpPr>
        <p:spPr/>
        <p:txBody>
          <a:bodyPr>
            <a:normAutofit lnSpcReduction="10000"/>
          </a:bodyPr>
          <a:lstStyle/>
          <a:p>
            <a:r>
              <a:rPr lang="en-GB" sz="2700" dirty="0"/>
              <a:t>Mae </a:t>
            </a:r>
            <a:r>
              <a:rPr lang="en-GB" sz="2700" dirty="0" err="1"/>
              <a:t>consensws</a:t>
            </a:r>
            <a:r>
              <a:rPr lang="en-GB" sz="2700" dirty="0"/>
              <a:t> </a:t>
            </a:r>
            <a:r>
              <a:rPr lang="en-GB" sz="2700" dirty="0" err="1"/>
              <a:t>eang</a:t>
            </a:r>
            <a:r>
              <a:rPr lang="en-GB" sz="2700" dirty="0"/>
              <a:t> </a:t>
            </a:r>
            <a:r>
              <a:rPr lang="en-GB" sz="2700" dirty="0" err="1"/>
              <a:t>mai</a:t>
            </a:r>
            <a:r>
              <a:rPr lang="en-GB" sz="2700" dirty="0"/>
              <a:t> </a:t>
            </a:r>
            <a:r>
              <a:rPr lang="en-GB" sz="2700" dirty="0" err="1"/>
              <a:t>pwrpas</a:t>
            </a:r>
            <a:r>
              <a:rPr lang="en-GB" sz="2700" dirty="0"/>
              <a:t> </a:t>
            </a:r>
            <a:r>
              <a:rPr lang="en-GB" sz="2700" dirty="0" err="1"/>
              <a:t>craidd</a:t>
            </a:r>
            <a:r>
              <a:rPr lang="en-GB" sz="2700" dirty="0"/>
              <a:t> </a:t>
            </a:r>
            <a:r>
              <a:rPr lang="en-GB" sz="2700" dirty="0" err="1"/>
              <a:t>gwaith</a:t>
            </a:r>
            <a:r>
              <a:rPr lang="en-GB" sz="2700" dirty="0"/>
              <a:t> </a:t>
            </a:r>
            <a:r>
              <a:rPr lang="en-GB" sz="2700" dirty="0" err="1"/>
              <a:t>ieuenctid</a:t>
            </a:r>
            <a:r>
              <a:rPr lang="en-GB" sz="2700" dirty="0"/>
              <a:t> </a:t>
            </a:r>
            <a:r>
              <a:rPr lang="en-GB" sz="2700" dirty="0" err="1"/>
              <a:t>yw</a:t>
            </a:r>
            <a:r>
              <a:rPr lang="en-GB" sz="2700" dirty="0"/>
              <a:t> </a:t>
            </a:r>
            <a:r>
              <a:rPr lang="en-GB" sz="2700" dirty="0" err="1"/>
              <a:t>datblygiad</a:t>
            </a:r>
            <a:r>
              <a:rPr lang="en-GB" sz="2700" dirty="0"/>
              <a:t> </a:t>
            </a:r>
            <a:r>
              <a:rPr lang="en-GB" sz="2700" dirty="0" err="1"/>
              <a:t>personol</a:t>
            </a:r>
            <a:r>
              <a:rPr lang="en-GB" sz="2700" dirty="0"/>
              <a:t> a </a:t>
            </a:r>
            <a:r>
              <a:rPr lang="en-GB" sz="2700" dirty="0" err="1"/>
              <a:t>chymdeithasol</a:t>
            </a:r>
            <a:r>
              <a:rPr lang="en-GB" sz="2700" dirty="0"/>
              <a:t> </a:t>
            </a:r>
            <a:r>
              <a:rPr lang="en-GB" sz="2700" dirty="0" err="1"/>
              <a:t>pobl</a:t>
            </a:r>
            <a:r>
              <a:rPr lang="en-GB" sz="2700" dirty="0"/>
              <a:t> </a:t>
            </a:r>
            <a:r>
              <a:rPr lang="en-GB" sz="2700" dirty="0" err="1"/>
              <a:t>ifanc</a:t>
            </a:r>
            <a:r>
              <a:rPr lang="en-GB" sz="2700" dirty="0"/>
              <a:t>, a </a:t>
            </a:r>
            <a:r>
              <a:rPr lang="en-GB" sz="2700" dirty="0" err="1"/>
              <a:t>ddarperir</a:t>
            </a:r>
            <a:r>
              <a:rPr lang="en-GB" sz="2700" dirty="0"/>
              <a:t> </a:t>
            </a:r>
            <a:r>
              <a:rPr lang="en-GB" sz="2700" dirty="0" err="1"/>
              <a:t>trwy</a:t>
            </a:r>
            <a:r>
              <a:rPr lang="en-GB" sz="2700" dirty="0"/>
              <a:t> </a:t>
            </a:r>
            <a:r>
              <a:rPr lang="en-GB" sz="2700" dirty="0" err="1"/>
              <a:t>addysg</a:t>
            </a:r>
            <a:r>
              <a:rPr lang="en-GB" sz="2700" dirty="0"/>
              <a:t> </a:t>
            </a:r>
            <a:r>
              <a:rPr lang="en-GB" sz="2700" dirty="0" err="1"/>
              <a:t>anffurfiol</a:t>
            </a:r>
            <a:r>
              <a:rPr lang="en-GB" sz="2700" dirty="0"/>
              <a:t>/</a:t>
            </a:r>
            <a:r>
              <a:rPr lang="en-GB" sz="2700" dirty="0" err="1"/>
              <a:t>heb</a:t>
            </a:r>
            <a:r>
              <a:rPr lang="en-GB" sz="2700" dirty="0"/>
              <a:t> </a:t>
            </a:r>
            <a:r>
              <a:rPr lang="en-GB" sz="2700" dirty="0" err="1"/>
              <a:t>fod</a:t>
            </a:r>
            <a:r>
              <a:rPr lang="en-GB" sz="2700" dirty="0"/>
              <a:t> </a:t>
            </a:r>
            <a:r>
              <a:rPr lang="en-GB" sz="2700" dirty="0" err="1"/>
              <a:t>yn</a:t>
            </a:r>
            <a:r>
              <a:rPr lang="en-GB" sz="2700" dirty="0"/>
              <a:t> </a:t>
            </a:r>
            <a:r>
              <a:rPr lang="en-GB" sz="2700" dirty="0" err="1"/>
              <a:t>ffurfiol</a:t>
            </a:r>
            <a:r>
              <a:rPr lang="en-GB" sz="2700" dirty="0"/>
              <a:t>.</a:t>
            </a:r>
          </a:p>
          <a:p>
            <a:r>
              <a:rPr lang="en-GB" sz="2700" dirty="0"/>
              <a:t>Yn </a:t>
            </a:r>
            <a:r>
              <a:rPr lang="en-GB" sz="2700" dirty="0" err="1"/>
              <a:t>gysylltiedig</a:t>
            </a:r>
            <a:r>
              <a:rPr lang="en-GB" sz="2700" dirty="0"/>
              <a:t> â </a:t>
            </a:r>
            <a:r>
              <a:rPr lang="en-GB" sz="2700" dirty="0" err="1"/>
              <a:t>hyn</a:t>
            </a:r>
            <a:r>
              <a:rPr lang="en-GB" sz="2700" dirty="0"/>
              <a:t>, </a:t>
            </a:r>
            <a:r>
              <a:rPr lang="en-GB" sz="2700" dirty="0" err="1"/>
              <a:t>mae</a:t>
            </a:r>
            <a:r>
              <a:rPr lang="en-GB" sz="2700" dirty="0"/>
              <a:t> </a:t>
            </a:r>
            <a:r>
              <a:rPr lang="en-GB" sz="2700" dirty="0" err="1"/>
              <a:t>ei</a:t>
            </a:r>
            <a:r>
              <a:rPr lang="en-GB" sz="2700" dirty="0"/>
              <a:t> </a:t>
            </a:r>
            <a:r>
              <a:rPr lang="en-GB" sz="2700" dirty="0" err="1"/>
              <a:t>ddiben</a:t>
            </a:r>
            <a:r>
              <a:rPr lang="en-GB" sz="2700" dirty="0"/>
              <a:t> </a:t>
            </a:r>
            <a:r>
              <a:rPr lang="en-GB" sz="2700" dirty="0" err="1"/>
              <a:t>yn</a:t>
            </a:r>
            <a:r>
              <a:rPr lang="en-GB" sz="2700" dirty="0"/>
              <a:t> </a:t>
            </a:r>
            <a:r>
              <a:rPr lang="en-GB" sz="2700" dirty="0" err="1"/>
              <a:t>cael</a:t>
            </a:r>
            <a:r>
              <a:rPr lang="en-GB" sz="2700" dirty="0"/>
              <a:t> </a:t>
            </a:r>
            <a:r>
              <a:rPr lang="en-GB" sz="2700" dirty="0" err="1"/>
              <a:t>ei</a:t>
            </a:r>
            <a:r>
              <a:rPr lang="en-GB" sz="2700" dirty="0"/>
              <a:t> </a:t>
            </a:r>
            <a:r>
              <a:rPr lang="en-GB" sz="2700" dirty="0" err="1"/>
              <a:t>fframio</a:t>
            </a:r>
            <a:r>
              <a:rPr lang="en-GB" sz="2700" dirty="0"/>
              <a:t> </a:t>
            </a:r>
            <a:r>
              <a:rPr lang="en-GB" sz="2700" dirty="0" err="1"/>
              <a:t>fwyfwy</a:t>
            </a:r>
            <a:r>
              <a:rPr lang="en-GB" sz="2700" dirty="0"/>
              <a:t> </a:t>
            </a:r>
            <a:r>
              <a:rPr lang="en-GB" sz="2700" dirty="0" err="1"/>
              <a:t>yn</a:t>
            </a:r>
            <a:r>
              <a:rPr lang="en-GB" sz="2700" dirty="0"/>
              <a:t> </a:t>
            </a:r>
            <a:r>
              <a:rPr lang="en-GB" sz="2700" dirty="0" err="1"/>
              <a:t>nhermau</a:t>
            </a:r>
            <a:r>
              <a:rPr lang="en-GB" sz="2700" dirty="0"/>
              <a:t> </a:t>
            </a:r>
            <a:r>
              <a:rPr lang="en-GB" sz="2700" dirty="0" err="1"/>
              <a:t>ei</a:t>
            </a:r>
            <a:r>
              <a:rPr lang="en-GB" sz="2700" dirty="0"/>
              <a:t> </a:t>
            </a:r>
            <a:r>
              <a:rPr lang="en-GB" sz="2700" dirty="0" err="1"/>
              <a:t>gyfraniad</a:t>
            </a:r>
            <a:r>
              <a:rPr lang="en-GB" sz="2700" dirty="0"/>
              <a:t> at </a:t>
            </a:r>
            <a:r>
              <a:rPr lang="en-GB" sz="2700" dirty="0" err="1"/>
              <a:t>gynhwysiant</a:t>
            </a:r>
            <a:r>
              <a:rPr lang="en-GB" sz="2700" dirty="0"/>
              <a:t> </a:t>
            </a:r>
            <a:r>
              <a:rPr lang="en-GB" sz="2700" dirty="0" err="1"/>
              <a:t>cymdeithasol</a:t>
            </a:r>
            <a:r>
              <a:rPr lang="en-GB" sz="2700" dirty="0"/>
              <a:t>.</a:t>
            </a:r>
          </a:p>
        </p:txBody>
      </p:sp>
      <p:sp>
        <p:nvSpPr>
          <p:cNvPr id="36867" name="Rectangle 11">
            <a:extLst>
              <a:ext uri="{FF2B5EF4-FFF2-40B4-BE49-F238E27FC236}">
                <a16:creationId xmlns:a16="http://schemas.microsoft.com/office/drawing/2014/main" id="{3F2DB28D-0329-6FA8-BA5D-B588890A3DD4}"/>
              </a:ext>
            </a:extLst>
          </p:cNvPr>
          <p:cNvSpPr>
            <a:spLocks noGrp="1" noChangeArrowheads="1"/>
          </p:cNvSpPr>
          <p:nvPr>
            <p:ph sz="half" idx="2"/>
          </p:nvPr>
        </p:nvSpPr>
        <p:spPr/>
        <p:txBody>
          <a:bodyPr>
            <a:normAutofit lnSpcReduction="10000"/>
          </a:bodyPr>
          <a:lstStyle/>
          <a:p>
            <a:pPr eaLnBrk="1" hangingPunct="1"/>
            <a:r>
              <a:rPr lang="en-GB" altLang="en-US" dirty="0">
                <a:solidFill>
                  <a:schemeClr val="accent5">
                    <a:lumMod val="75000"/>
                  </a:schemeClr>
                </a:solidFill>
              </a:rPr>
              <a:t>There is widespread consensus that youth work’s core purpose is the personal and social development of young people, provided through informal/non-formal education. </a:t>
            </a:r>
          </a:p>
          <a:p>
            <a:pPr eaLnBrk="1" hangingPunct="1"/>
            <a:r>
              <a:rPr lang="en-GB" altLang="en-US" dirty="0">
                <a:solidFill>
                  <a:schemeClr val="accent5">
                    <a:lumMod val="75000"/>
                  </a:schemeClr>
                </a:solidFill>
              </a:rPr>
              <a:t>Linked to this, its purpose is increasingly framed in terms of its contribution to social inclusion.</a:t>
            </a:r>
          </a:p>
          <a:p>
            <a:pPr eaLnBrk="1" hangingPunct="1"/>
            <a:endParaRPr lang="en-GB" alt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5D243E22-D8DE-CCB8-AE80-0DE12A2293F7}"/>
              </a:ext>
            </a:extLst>
          </p:cNvPr>
          <p:cNvSpPr>
            <a:spLocks noGrp="1" noChangeArrowheads="1"/>
          </p:cNvSpPr>
          <p:nvPr>
            <p:ph type="title"/>
          </p:nvPr>
        </p:nvSpPr>
        <p:spPr/>
        <p:txBody>
          <a:bodyPr/>
          <a:lstStyle/>
          <a:p>
            <a:pPr eaLnBrk="1" hangingPunct="1"/>
            <a:r>
              <a:rPr lang="cy-GB" altLang="en-US" sz="3600" b="1" dirty="0"/>
              <a:t>Natur a Phwrpas Gwaith Ieuenctid</a:t>
            </a:r>
            <a:br>
              <a:rPr lang="cy-GB" altLang="en-US" sz="3600" b="1" dirty="0"/>
            </a:br>
            <a:r>
              <a:rPr lang="cy-GB" altLang="en-US" sz="3600" b="1" dirty="0" err="1">
                <a:solidFill>
                  <a:schemeClr val="accent5">
                    <a:lumMod val="75000"/>
                  </a:schemeClr>
                </a:solidFill>
              </a:rPr>
              <a:t>Nature</a:t>
            </a:r>
            <a:r>
              <a:rPr lang="cy-GB" altLang="en-US" sz="3600" b="1" dirty="0">
                <a:solidFill>
                  <a:schemeClr val="accent5">
                    <a:lumMod val="75000"/>
                  </a:schemeClr>
                </a:solidFill>
              </a:rPr>
              <a:t> </a:t>
            </a:r>
            <a:r>
              <a:rPr lang="cy-GB" altLang="en-US" sz="3600" b="1" dirty="0" err="1">
                <a:solidFill>
                  <a:schemeClr val="accent5">
                    <a:lumMod val="75000"/>
                  </a:schemeClr>
                </a:solidFill>
              </a:rPr>
              <a:t>and</a:t>
            </a:r>
            <a:r>
              <a:rPr lang="cy-GB" altLang="en-US" sz="3600" b="1" dirty="0">
                <a:solidFill>
                  <a:schemeClr val="accent5">
                    <a:lumMod val="75000"/>
                  </a:schemeClr>
                </a:solidFill>
              </a:rPr>
              <a:t> </a:t>
            </a:r>
            <a:r>
              <a:rPr lang="cy-GB" altLang="en-US" sz="3600" b="1" dirty="0" err="1">
                <a:solidFill>
                  <a:schemeClr val="accent5">
                    <a:lumMod val="75000"/>
                  </a:schemeClr>
                </a:solidFill>
              </a:rPr>
              <a:t>Purpose</a:t>
            </a:r>
            <a:r>
              <a:rPr lang="cy-GB" altLang="en-US" sz="3600" b="1" dirty="0">
                <a:solidFill>
                  <a:schemeClr val="accent5">
                    <a:lumMod val="75000"/>
                  </a:schemeClr>
                </a:solidFill>
              </a:rPr>
              <a:t> </a:t>
            </a:r>
            <a:r>
              <a:rPr lang="en-GB" altLang="en-US" sz="3600" b="1" dirty="0">
                <a:solidFill>
                  <a:schemeClr val="accent5">
                    <a:lumMod val="75000"/>
                  </a:schemeClr>
                </a:solidFill>
              </a:rPr>
              <a:t>Youth Work</a:t>
            </a:r>
            <a:r>
              <a:rPr lang="cy-GB" altLang="en-US" sz="3600" b="1" dirty="0">
                <a:solidFill>
                  <a:schemeClr val="accent5">
                    <a:lumMod val="75000"/>
                  </a:schemeClr>
                </a:solidFill>
              </a:rPr>
              <a:t> </a:t>
            </a:r>
          </a:p>
        </p:txBody>
      </p:sp>
      <p:sp>
        <p:nvSpPr>
          <p:cNvPr id="38915" name="Rectangle 6">
            <a:extLst>
              <a:ext uri="{FF2B5EF4-FFF2-40B4-BE49-F238E27FC236}">
                <a16:creationId xmlns:a16="http://schemas.microsoft.com/office/drawing/2014/main" id="{F827D02C-52A1-57E6-E88D-9B6EB9FCABA2}"/>
              </a:ext>
            </a:extLst>
          </p:cNvPr>
          <p:cNvSpPr>
            <a:spLocks noGrp="1" noChangeArrowheads="1"/>
          </p:cNvSpPr>
          <p:nvPr>
            <p:ph sz="half" idx="1"/>
          </p:nvPr>
        </p:nvSpPr>
        <p:spPr/>
        <p:txBody>
          <a:bodyPr>
            <a:normAutofit/>
          </a:bodyPr>
          <a:lstStyle/>
          <a:p>
            <a:r>
              <a:rPr lang="en-GB" altLang="en-US" sz="2400" dirty="0"/>
              <a:t>Yn </a:t>
            </a:r>
            <a:r>
              <a:rPr lang="en-GB" altLang="en-US" sz="2400" dirty="0" err="1"/>
              <a:t>ol</a:t>
            </a:r>
            <a:r>
              <a:rPr lang="en-GB" altLang="en-US" sz="2400" dirty="0"/>
              <a:t> Harrison a Wise (2005, t. 17)</a:t>
            </a:r>
          </a:p>
        </p:txBody>
      </p:sp>
      <p:sp>
        <p:nvSpPr>
          <p:cNvPr id="2" name="Content Placeholder 1">
            <a:extLst>
              <a:ext uri="{FF2B5EF4-FFF2-40B4-BE49-F238E27FC236}">
                <a16:creationId xmlns:a16="http://schemas.microsoft.com/office/drawing/2014/main" id="{CA97A8C6-C8DD-C1CF-EBFA-13713E670150}"/>
              </a:ext>
            </a:extLst>
          </p:cNvPr>
          <p:cNvSpPr>
            <a:spLocks noGrp="1"/>
          </p:cNvSpPr>
          <p:nvPr>
            <p:ph sz="half" idx="2"/>
          </p:nvPr>
        </p:nvSpPr>
        <p:spPr/>
        <p:txBody>
          <a:bodyPr/>
          <a:lstStyle/>
          <a:p>
            <a:r>
              <a:rPr lang="en-GB" altLang="en-US" sz="2400" dirty="0">
                <a:solidFill>
                  <a:schemeClr val="accent5">
                    <a:lumMod val="75000"/>
                  </a:schemeClr>
                </a:solidFill>
              </a:rPr>
              <a:t>According to Harrison and Wise (2005, p. 17)</a:t>
            </a:r>
          </a:p>
          <a:p>
            <a:endParaRPr lang="en-GB" dirty="0"/>
          </a:p>
        </p:txBody>
      </p:sp>
      <p:sp>
        <p:nvSpPr>
          <p:cNvPr id="38916" name="Text Box 9">
            <a:extLst>
              <a:ext uri="{FF2B5EF4-FFF2-40B4-BE49-F238E27FC236}">
                <a16:creationId xmlns:a16="http://schemas.microsoft.com/office/drawing/2014/main" id="{AE517AF4-0AD4-CC17-C9FE-9DB0E6021193}"/>
              </a:ext>
            </a:extLst>
          </p:cNvPr>
          <p:cNvSpPr txBox="1">
            <a:spLocks noChangeArrowheads="1"/>
          </p:cNvSpPr>
          <p:nvPr/>
        </p:nvSpPr>
        <p:spPr bwMode="auto">
          <a:xfrm>
            <a:off x="3000375" y="476251"/>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
        <p:nvSpPr>
          <p:cNvPr id="38917" name="Rectangle 3">
            <a:extLst>
              <a:ext uri="{FF2B5EF4-FFF2-40B4-BE49-F238E27FC236}">
                <a16:creationId xmlns:a16="http://schemas.microsoft.com/office/drawing/2014/main" id="{EB57D0D0-F8BB-1C4C-E12F-24ABD10E1B74}"/>
              </a:ext>
            </a:extLst>
          </p:cNvPr>
          <p:cNvSpPr>
            <a:spLocks noChangeArrowheads="1"/>
          </p:cNvSpPr>
          <p:nvPr/>
        </p:nvSpPr>
        <p:spPr bwMode="auto">
          <a:xfrm>
            <a:off x="2463800" y="2784427"/>
            <a:ext cx="7416800" cy="2620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lnSpc>
                <a:spcPct val="80000"/>
              </a:lnSpc>
              <a:buClrTx/>
              <a:buSzTx/>
              <a:buFontTx/>
              <a:buNone/>
            </a:pPr>
            <a:endParaRPr lang="en-GB" altLang="en-US" sz="1200" dirty="0"/>
          </a:p>
          <a:p>
            <a:pPr eaLnBrk="1" hangingPunct="1">
              <a:lnSpc>
                <a:spcPct val="80000"/>
              </a:lnSpc>
              <a:buClrTx/>
              <a:buSzTx/>
              <a:buFontTx/>
              <a:buNone/>
            </a:pPr>
            <a:r>
              <a:rPr lang="en-GB" altLang="en-US" sz="2400" dirty="0"/>
              <a:t>“The purpose of youth work is to facilitate and support young people’s growth through dependence to interdependence, by encouraging their personal and social development and enabling them to have a voice, influence and place in their communities and society”</a:t>
            </a:r>
          </a:p>
          <a:p>
            <a:pPr eaLnBrk="1" hangingPunct="1">
              <a:lnSpc>
                <a:spcPct val="80000"/>
              </a:lnSpc>
              <a:buClrTx/>
              <a:buSzTx/>
              <a:buFontTx/>
              <a:buNone/>
            </a:pPr>
            <a:endParaRPr lang="en-GB" altLang="en-US" sz="2800" dirty="0"/>
          </a:p>
          <a:p>
            <a:pPr algn="r">
              <a:lnSpc>
                <a:spcPct val="80000"/>
              </a:lnSpc>
              <a:buClrTx/>
              <a:buSzTx/>
              <a:buNone/>
            </a:pPr>
            <a:r>
              <a:rPr lang="en-GB" altLang="en-US" sz="2000" dirty="0"/>
              <a:t>(Harrison and Wise, 2005, p. 17)</a:t>
            </a:r>
          </a:p>
          <a:p>
            <a:pPr eaLnBrk="1" hangingPunct="1">
              <a:lnSpc>
                <a:spcPct val="80000"/>
              </a:lnSpc>
              <a:buClrTx/>
              <a:buSzTx/>
              <a:buFontTx/>
              <a:buNone/>
            </a:pPr>
            <a:endParaRPr lang="en-GB" altLang="en-US" sz="2800" dirty="0"/>
          </a:p>
          <a:p>
            <a:pPr algn="r" eaLnBrk="1" hangingPunct="1">
              <a:lnSpc>
                <a:spcPct val="80000"/>
              </a:lnSpc>
              <a:buClrTx/>
              <a:buSzTx/>
              <a:buFontTx/>
              <a:buNone/>
            </a:pPr>
            <a:endParaRPr lang="en-GB" altLang="en-US" sz="2800" dirty="0"/>
          </a:p>
          <a:p>
            <a:pPr eaLnBrk="1" hangingPunct="1">
              <a:lnSpc>
                <a:spcPct val="80000"/>
              </a:lnSpc>
              <a:buClrTx/>
              <a:buSzTx/>
              <a:buFontTx/>
              <a:buChar char="•"/>
            </a:pPr>
            <a:endParaRPr lang="en-GB" altLang="en-US" sz="2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C3EB2BC8-8F70-8ED2-DCF6-5D81D6FC5AA0}"/>
              </a:ext>
            </a:extLst>
          </p:cNvPr>
          <p:cNvSpPr>
            <a:spLocks noGrp="1" noChangeArrowheads="1"/>
          </p:cNvSpPr>
          <p:nvPr>
            <p:ph type="title"/>
          </p:nvPr>
        </p:nvSpPr>
        <p:spPr/>
        <p:txBody>
          <a:bodyPr/>
          <a:lstStyle/>
          <a:p>
            <a:pPr eaLnBrk="1" hangingPunct="1"/>
            <a:r>
              <a:rPr lang="cy-GB" altLang="en-US" sz="3600" b="1" dirty="0"/>
              <a:t>Natur a Phwrpas	</a:t>
            </a:r>
            <a:br>
              <a:rPr lang="cy-GB" altLang="en-US" sz="3600" b="1" dirty="0"/>
            </a:br>
            <a:r>
              <a:rPr lang="cy-GB" altLang="en-US" sz="3600" b="1" dirty="0" err="1">
                <a:solidFill>
                  <a:schemeClr val="accent5">
                    <a:lumMod val="75000"/>
                  </a:schemeClr>
                </a:solidFill>
              </a:rPr>
              <a:t>Nature</a:t>
            </a:r>
            <a:r>
              <a:rPr lang="cy-GB" altLang="en-US" sz="3600" b="1" dirty="0">
                <a:solidFill>
                  <a:schemeClr val="accent5">
                    <a:lumMod val="75000"/>
                  </a:schemeClr>
                </a:solidFill>
              </a:rPr>
              <a:t> </a:t>
            </a:r>
            <a:r>
              <a:rPr lang="cy-GB" altLang="en-US" sz="3600" b="1" dirty="0" err="1">
                <a:solidFill>
                  <a:schemeClr val="accent5">
                    <a:lumMod val="75000"/>
                  </a:schemeClr>
                </a:solidFill>
              </a:rPr>
              <a:t>and</a:t>
            </a:r>
            <a:r>
              <a:rPr lang="cy-GB" altLang="en-US" sz="3600" b="1" dirty="0">
                <a:solidFill>
                  <a:schemeClr val="accent5">
                    <a:lumMod val="75000"/>
                  </a:schemeClr>
                </a:solidFill>
              </a:rPr>
              <a:t> </a:t>
            </a:r>
            <a:r>
              <a:rPr lang="cy-GB" altLang="en-US" sz="3600" b="1" dirty="0" err="1">
                <a:solidFill>
                  <a:schemeClr val="accent5">
                    <a:lumMod val="75000"/>
                  </a:schemeClr>
                </a:solidFill>
              </a:rPr>
              <a:t>Purpose</a:t>
            </a:r>
            <a:endParaRPr lang="cy-GB" altLang="en-US" sz="3600" b="1" dirty="0">
              <a:solidFill>
                <a:schemeClr val="accent5">
                  <a:lumMod val="75000"/>
                </a:schemeClr>
              </a:solidFill>
            </a:endParaRPr>
          </a:p>
        </p:txBody>
      </p:sp>
      <p:sp>
        <p:nvSpPr>
          <p:cNvPr id="2" name="Content Placeholder 1">
            <a:extLst>
              <a:ext uri="{FF2B5EF4-FFF2-40B4-BE49-F238E27FC236}">
                <a16:creationId xmlns:a16="http://schemas.microsoft.com/office/drawing/2014/main" id="{8291D9C1-8072-8E45-20B6-E4212F0B0C8A}"/>
              </a:ext>
            </a:extLst>
          </p:cNvPr>
          <p:cNvSpPr>
            <a:spLocks noGrp="1"/>
          </p:cNvSpPr>
          <p:nvPr>
            <p:ph sz="half" idx="1"/>
          </p:nvPr>
        </p:nvSpPr>
        <p:spPr/>
        <p:txBody>
          <a:bodyPr/>
          <a:lstStyle/>
          <a:p>
            <a:r>
              <a:rPr lang="en-GB" dirty="0" err="1"/>
              <a:t>Pwrpas</a:t>
            </a:r>
            <a:r>
              <a:rPr lang="en-GB" dirty="0"/>
              <a:t> </a:t>
            </a:r>
            <a:r>
              <a:rPr lang="en-GB" dirty="0" err="1"/>
              <a:t>allweddol</a:t>
            </a:r>
            <a:r>
              <a:rPr lang="en-GB" dirty="0"/>
              <a:t> Gwaith Ieuenctid </a:t>
            </a:r>
            <a:r>
              <a:rPr lang="en-GB" dirty="0" err="1"/>
              <a:t>yw</a:t>
            </a:r>
            <a:r>
              <a:rPr lang="en-GB" dirty="0"/>
              <a:t> </a:t>
            </a:r>
            <a:r>
              <a:rPr lang="en-GB" dirty="0" err="1"/>
              <a:t>i</a:t>
            </a:r>
            <a:r>
              <a:rPr lang="en-GB" dirty="0"/>
              <a:t>…</a:t>
            </a:r>
          </a:p>
        </p:txBody>
      </p:sp>
      <p:sp>
        <p:nvSpPr>
          <p:cNvPr id="40963" name="Rectangle 3">
            <a:extLst>
              <a:ext uri="{FF2B5EF4-FFF2-40B4-BE49-F238E27FC236}">
                <a16:creationId xmlns:a16="http://schemas.microsoft.com/office/drawing/2014/main" id="{86A7B847-F2D8-F467-378E-73C121116A98}"/>
              </a:ext>
            </a:extLst>
          </p:cNvPr>
          <p:cNvSpPr>
            <a:spLocks noGrp="1" noChangeArrowheads="1"/>
          </p:cNvSpPr>
          <p:nvPr>
            <p:ph sz="half" idx="2"/>
          </p:nvPr>
        </p:nvSpPr>
        <p:spPr/>
        <p:txBody>
          <a:bodyPr/>
          <a:lstStyle/>
          <a:p>
            <a:pPr eaLnBrk="1" hangingPunct="1"/>
            <a:r>
              <a:rPr lang="en-GB" altLang="en-US" dirty="0">
                <a:solidFill>
                  <a:schemeClr val="accent5">
                    <a:lumMod val="75000"/>
                  </a:schemeClr>
                </a:solidFill>
              </a:rPr>
              <a:t>The key purpose of Youth Work is to…</a:t>
            </a:r>
          </a:p>
          <a:p>
            <a:endParaRPr lang="en-GB" altLang="en-US" dirty="0"/>
          </a:p>
        </p:txBody>
      </p:sp>
      <p:sp>
        <p:nvSpPr>
          <p:cNvPr id="40964" name="Text Box 9">
            <a:extLst>
              <a:ext uri="{FF2B5EF4-FFF2-40B4-BE49-F238E27FC236}">
                <a16:creationId xmlns:a16="http://schemas.microsoft.com/office/drawing/2014/main" id="{3D882A65-DBB0-BBBA-AE44-398143732D8E}"/>
              </a:ext>
            </a:extLst>
          </p:cNvPr>
          <p:cNvSpPr txBox="1">
            <a:spLocks noChangeArrowheads="1"/>
          </p:cNvSpPr>
          <p:nvPr/>
        </p:nvSpPr>
        <p:spPr bwMode="auto">
          <a:xfrm>
            <a:off x="3000375" y="476251"/>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
        <p:nvSpPr>
          <p:cNvPr id="40965" name="Rectangle 3">
            <a:extLst>
              <a:ext uri="{FF2B5EF4-FFF2-40B4-BE49-F238E27FC236}">
                <a16:creationId xmlns:a16="http://schemas.microsoft.com/office/drawing/2014/main" id="{4DAF9FC0-5283-916A-6810-6F395E09F256}"/>
              </a:ext>
            </a:extLst>
          </p:cNvPr>
          <p:cNvSpPr>
            <a:spLocks noChangeArrowheads="1"/>
          </p:cNvSpPr>
          <p:nvPr/>
        </p:nvSpPr>
        <p:spPr bwMode="auto">
          <a:xfrm>
            <a:off x="2286000" y="2736868"/>
            <a:ext cx="7416800" cy="2620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lnSpc>
                <a:spcPct val="80000"/>
              </a:lnSpc>
              <a:buClrTx/>
              <a:buSzTx/>
              <a:buFontTx/>
              <a:buNone/>
            </a:pPr>
            <a:endParaRPr lang="en-GB" altLang="en-US" sz="1200" i="1" dirty="0"/>
          </a:p>
          <a:p>
            <a:pPr algn="just" eaLnBrk="1" hangingPunct="1">
              <a:buClrTx/>
              <a:buSzTx/>
              <a:buFontTx/>
              <a:buNone/>
            </a:pPr>
            <a:r>
              <a:rPr lang="en-GB" altLang="en-US" sz="2800" dirty="0"/>
              <a:t>“Enable young people to develop holistically, working with them to facilitate their personal, social and educational development, to enable them to develop their voice, influence and place in society and to reach their full potential”</a:t>
            </a:r>
          </a:p>
          <a:p>
            <a:pPr algn="r" eaLnBrk="1" hangingPunct="1">
              <a:buClrTx/>
              <a:buSzTx/>
              <a:buFontTx/>
              <a:buNone/>
            </a:pPr>
            <a:r>
              <a:rPr lang="en-GB" altLang="en-US" sz="2000" dirty="0"/>
              <a:t>(CLD Standards Council Scotland, 2019, p. 4)</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A337C-B355-EF58-DF92-3CB60D5687C2}"/>
              </a:ext>
            </a:extLst>
          </p:cNvPr>
          <p:cNvSpPr>
            <a:spLocks noGrp="1"/>
          </p:cNvSpPr>
          <p:nvPr>
            <p:ph type="title"/>
          </p:nvPr>
        </p:nvSpPr>
        <p:spPr/>
        <p:txBody>
          <a:bodyPr/>
          <a:lstStyle/>
          <a:p>
            <a:r>
              <a:rPr lang="cy-GB" altLang="en-US" b="1" dirty="0"/>
              <a:t>Gwaith Ieuenctid		</a:t>
            </a:r>
            <a:r>
              <a:rPr lang="cy-GB" altLang="en-US" b="1" dirty="0" err="1">
                <a:solidFill>
                  <a:schemeClr val="accent5">
                    <a:lumMod val="75000"/>
                  </a:schemeClr>
                </a:solidFill>
              </a:rPr>
              <a:t>Youth</a:t>
            </a:r>
            <a:r>
              <a:rPr lang="cy-GB" altLang="en-US" b="1" dirty="0">
                <a:solidFill>
                  <a:schemeClr val="accent5">
                    <a:lumMod val="75000"/>
                  </a:schemeClr>
                </a:solidFill>
              </a:rPr>
              <a:t> </a:t>
            </a:r>
            <a:r>
              <a:rPr lang="cy-GB" altLang="en-US" b="1" dirty="0" err="1">
                <a:solidFill>
                  <a:schemeClr val="accent5">
                    <a:lumMod val="75000"/>
                  </a:schemeClr>
                </a:solidFill>
              </a:rPr>
              <a:t>Work</a:t>
            </a:r>
            <a:endParaRPr lang="en-GB" dirty="0"/>
          </a:p>
        </p:txBody>
      </p:sp>
      <p:sp>
        <p:nvSpPr>
          <p:cNvPr id="3" name="Content Placeholder 2">
            <a:extLst>
              <a:ext uri="{FF2B5EF4-FFF2-40B4-BE49-F238E27FC236}">
                <a16:creationId xmlns:a16="http://schemas.microsoft.com/office/drawing/2014/main" id="{9365C96B-370E-5CE3-FBA9-5D7C7DCCBA38}"/>
              </a:ext>
            </a:extLst>
          </p:cNvPr>
          <p:cNvSpPr>
            <a:spLocks noGrp="1"/>
          </p:cNvSpPr>
          <p:nvPr>
            <p:ph sz="half" idx="1"/>
          </p:nvPr>
        </p:nvSpPr>
        <p:spPr>
          <a:xfrm>
            <a:off x="838200" y="1825625"/>
            <a:ext cx="5156200" cy="4127306"/>
          </a:xfrm>
        </p:spPr>
        <p:txBody>
          <a:bodyPr>
            <a:normAutofit fontScale="62500" lnSpcReduction="20000"/>
          </a:bodyPr>
          <a:lstStyle/>
          <a:p>
            <a:r>
              <a:rPr lang="en-GB" sz="2800" dirty="0"/>
              <a:t>Yn </a:t>
            </a:r>
            <a:r>
              <a:rPr lang="en-GB" sz="2800" dirty="0" err="1"/>
              <a:t>cynnwys</a:t>
            </a:r>
            <a:r>
              <a:rPr lang="en-GB" sz="2800" dirty="0"/>
              <a:t> </a:t>
            </a:r>
            <a:r>
              <a:rPr lang="en-GB" sz="2800" dirty="0" err="1"/>
              <a:t>ystod</a:t>
            </a:r>
            <a:r>
              <a:rPr lang="en-GB" sz="2800" dirty="0"/>
              <a:t> </a:t>
            </a:r>
            <a:r>
              <a:rPr lang="en-GB" sz="2800" dirty="0" err="1"/>
              <a:t>eang</a:t>
            </a:r>
            <a:r>
              <a:rPr lang="en-GB" sz="2800" dirty="0"/>
              <a:t> o </a:t>
            </a:r>
            <a:r>
              <a:rPr lang="en-GB" sz="2800" dirty="0" err="1"/>
              <a:t>weithgareddau</a:t>
            </a:r>
            <a:r>
              <a:rPr lang="en-GB" sz="2800" dirty="0"/>
              <a:t>, </a:t>
            </a:r>
            <a:r>
              <a:rPr lang="en-GB" sz="2800" dirty="0" err="1"/>
              <a:t>yn</a:t>
            </a:r>
            <a:r>
              <a:rPr lang="en-GB" sz="2800" dirty="0"/>
              <a:t> </a:t>
            </a:r>
            <a:r>
              <a:rPr lang="en-GB" sz="2800" dirty="0" err="1"/>
              <a:t>ymwneud</a:t>
            </a:r>
            <a:r>
              <a:rPr lang="en-GB" sz="2800" dirty="0"/>
              <a:t> ag </a:t>
            </a:r>
            <a:r>
              <a:rPr lang="en-GB" sz="2800" dirty="0" err="1"/>
              <a:t>addysg</a:t>
            </a:r>
            <a:r>
              <a:rPr lang="en-GB" sz="2800" dirty="0"/>
              <a:t> </a:t>
            </a:r>
            <a:r>
              <a:rPr lang="en-GB" sz="2800" dirty="0" err="1"/>
              <a:t>yn</a:t>
            </a:r>
            <a:r>
              <a:rPr lang="en-GB" sz="2800" dirty="0"/>
              <a:t> </a:t>
            </a:r>
            <a:r>
              <a:rPr lang="en-GB" sz="2800" dirty="0" err="1"/>
              <a:t>ei</a:t>
            </a:r>
            <a:r>
              <a:rPr lang="en-GB" sz="2800" dirty="0"/>
              <a:t> </a:t>
            </a:r>
            <a:r>
              <a:rPr lang="en-GB" sz="2800" dirty="0" err="1"/>
              <a:t>ystyr</a:t>
            </a:r>
            <a:r>
              <a:rPr lang="en-GB" sz="2800" dirty="0"/>
              <a:t> </a:t>
            </a:r>
            <a:r>
              <a:rPr lang="en-GB" sz="2800" dirty="0" err="1"/>
              <a:t>ehangaf</a:t>
            </a:r>
            <a:r>
              <a:rPr lang="en-GB" sz="2800" dirty="0"/>
              <a:t>.</a:t>
            </a:r>
          </a:p>
          <a:p>
            <a:r>
              <a:rPr lang="en-GB" sz="2800" dirty="0"/>
              <a:t>Yn </a:t>
            </a:r>
            <a:r>
              <a:rPr lang="en-GB" sz="2800" dirty="0" err="1"/>
              <a:t>ymwneud</a:t>
            </a:r>
            <a:r>
              <a:rPr lang="en-GB" sz="2800" dirty="0"/>
              <a:t> ag </a:t>
            </a:r>
            <a:r>
              <a:rPr lang="en-GB" sz="2800" dirty="0" err="1"/>
              <a:t>addysg</a:t>
            </a:r>
            <a:r>
              <a:rPr lang="en-GB" sz="2800" dirty="0"/>
              <a:t> a </a:t>
            </a:r>
            <a:r>
              <a:rPr lang="en-GB" sz="2800" dirty="0" err="1"/>
              <a:t>datblygiad</a:t>
            </a:r>
            <a:r>
              <a:rPr lang="en-GB" sz="2800" dirty="0"/>
              <a:t> </a:t>
            </a:r>
            <a:r>
              <a:rPr lang="en-GB" sz="2800" dirty="0" err="1"/>
              <a:t>pobl</a:t>
            </a:r>
            <a:r>
              <a:rPr lang="en-GB" sz="2800" dirty="0"/>
              <a:t> </a:t>
            </a:r>
            <a:r>
              <a:rPr lang="en-GB" sz="2800" dirty="0" err="1"/>
              <a:t>ifanc</a:t>
            </a:r>
            <a:r>
              <a:rPr lang="en-GB" sz="2800" dirty="0"/>
              <a:t> </a:t>
            </a:r>
            <a:r>
              <a:rPr lang="en-GB" sz="2800" dirty="0" err="1"/>
              <a:t>rhwng</a:t>
            </a:r>
            <a:r>
              <a:rPr lang="en-GB" sz="2800" dirty="0"/>
              <a:t> 11 a 25 </a:t>
            </a:r>
            <a:r>
              <a:rPr lang="en-GB" sz="2800" dirty="0" err="1"/>
              <a:t>oed</a:t>
            </a:r>
            <a:r>
              <a:rPr lang="en-GB" sz="2800" dirty="0"/>
              <a:t> </a:t>
            </a:r>
            <a:r>
              <a:rPr lang="en-GB" sz="2800" dirty="0" err="1"/>
              <a:t>yn</a:t>
            </a:r>
            <a:r>
              <a:rPr lang="en-GB" sz="2800" dirty="0"/>
              <a:t> </a:t>
            </a:r>
            <a:r>
              <a:rPr lang="en-GB" sz="2800" dirty="0" err="1"/>
              <a:t>gymdeithasol</a:t>
            </a:r>
            <a:r>
              <a:rPr lang="en-GB" sz="2800" dirty="0"/>
              <a:t> ac </a:t>
            </a:r>
            <a:r>
              <a:rPr lang="en-GB" sz="2800" dirty="0" err="1"/>
              <a:t>yn</a:t>
            </a:r>
            <a:r>
              <a:rPr lang="en-GB" sz="2800" dirty="0"/>
              <a:t> </a:t>
            </a:r>
            <a:r>
              <a:rPr lang="en-GB" sz="2800" dirty="0" err="1"/>
              <a:t>bersonol</a:t>
            </a:r>
            <a:r>
              <a:rPr lang="en-GB" sz="2800" dirty="0"/>
              <a:t>.</a:t>
            </a:r>
          </a:p>
          <a:p>
            <a:r>
              <a:rPr lang="en-GB" sz="2800" dirty="0"/>
              <a:t>Yn </a:t>
            </a:r>
            <a:r>
              <a:rPr lang="en-GB" sz="2800" dirty="0" err="1"/>
              <a:t>cefnogi</a:t>
            </a:r>
            <a:r>
              <a:rPr lang="en-GB" sz="2800" dirty="0"/>
              <a:t> </a:t>
            </a:r>
            <a:r>
              <a:rPr lang="en-GB" sz="2800" dirty="0" err="1"/>
              <a:t>pobl</a:t>
            </a:r>
            <a:r>
              <a:rPr lang="en-GB" sz="2800" dirty="0"/>
              <a:t> </a:t>
            </a:r>
            <a:r>
              <a:rPr lang="en-GB" sz="2800" dirty="0" err="1"/>
              <a:t>ifanc</a:t>
            </a:r>
            <a:r>
              <a:rPr lang="en-GB" sz="2800" dirty="0"/>
              <a:t> </a:t>
            </a:r>
            <a:r>
              <a:rPr lang="en-GB" sz="2800" dirty="0" err="1"/>
              <a:t>wrth</a:t>
            </a:r>
            <a:r>
              <a:rPr lang="en-GB" sz="2800" dirty="0"/>
              <a:t> </a:t>
            </a:r>
            <a:r>
              <a:rPr lang="en-GB" sz="2800" dirty="0" err="1"/>
              <a:t>iddynt</a:t>
            </a:r>
            <a:r>
              <a:rPr lang="en-GB" sz="2800" dirty="0"/>
              <a:t> </a:t>
            </a:r>
            <a:r>
              <a:rPr lang="en-GB" sz="2800" dirty="0" err="1"/>
              <a:t>drosglwyddo</a:t>
            </a:r>
            <a:r>
              <a:rPr lang="en-GB" sz="2800" dirty="0"/>
              <a:t> o </a:t>
            </a:r>
            <a:r>
              <a:rPr lang="en-GB" sz="2800" dirty="0" err="1"/>
              <a:t>ddibyniaeth</a:t>
            </a:r>
            <a:r>
              <a:rPr lang="en-GB" sz="2800" dirty="0"/>
              <a:t> </a:t>
            </a:r>
            <a:r>
              <a:rPr lang="en-GB" sz="2800" dirty="0" err="1"/>
              <a:t>i</a:t>
            </a:r>
            <a:r>
              <a:rPr lang="en-GB" sz="2800" dirty="0"/>
              <a:t> </a:t>
            </a:r>
            <a:r>
              <a:rPr lang="en-GB" sz="2800" dirty="0" err="1"/>
              <a:t>gyd-ddibyniaeth</a:t>
            </a:r>
            <a:r>
              <a:rPr lang="en-GB" sz="2800" dirty="0"/>
              <a:t>;</a:t>
            </a:r>
          </a:p>
          <a:p>
            <a:r>
              <a:rPr lang="en-GB" sz="2800" dirty="0"/>
              <a:t>Yn </a:t>
            </a:r>
            <a:r>
              <a:rPr lang="en-GB" sz="2800" dirty="0" err="1"/>
              <a:t>cynorthwyo</a:t>
            </a:r>
            <a:r>
              <a:rPr lang="en-GB" sz="2800" dirty="0"/>
              <a:t> </a:t>
            </a:r>
            <a:r>
              <a:rPr lang="en-GB" sz="2800" dirty="0" err="1"/>
              <a:t>eu</a:t>
            </a:r>
            <a:r>
              <a:rPr lang="en-GB" sz="2800" dirty="0"/>
              <a:t> </a:t>
            </a:r>
            <a:r>
              <a:rPr lang="en-GB" sz="2800" dirty="0" err="1"/>
              <a:t>datblygiad</a:t>
            </a:r>
            <a:r>
              <a:rPr lang="en-GB" sz="2800" dirty="0"/>
              <a:t> </a:t>
            </a:r>
            <a:r>
              <a:rPr lang="en-GB" sz="2800" dirty="0" err="1"/>
              <a:t>personol</a:t>
            </a:r>
            <a:r>
              <a:rPr lang="en-GB" sz="2800" dirty="0"/>
              <a:t> a </a:t>
            </a:r>
            <a:r>
              <a:rPr lang="en-GB" sz="2800" dirty="0" err="1"/>
              <a:t>chymdeithasol</a:t>
            </a:r>
            <a:r>
              <a:rPr lang="en-GB" sz="2800" dirty="0"/>
              <a:t> </a:t>
            </a:r>
            <a:r>
              <a:rPr lang="en-GB" sz="2800" dirty="0" err="1"/>
              <a:t>trwy</a:t>
            </a:r>
            <a:r>
              <a:rPr lang="en-GB" sz="2800" dirty="0"/>
              <a:t> </a:t>
            </a:r>
            <a:r>
              <a:rPr lang="en-GB" sz="2800" dirty="0" err="1"/>
              <a:t>addysg</a:t>
            </a:r>
            <a:r>
              <a:rPr lang="en-GB" sz="2800" dirty="0"/>
              <a:t> </a:t>
            </a:r>
            <a:r>
              <a:rPr lang="en-GB" sz="2800" dirty="0" err="1"/>
              <a:t>anffurfiol</a:t>
            </a:r>
            <a:r>
              <a:rPr lang="en-GB" sz="2800" dirty="0"/>
              <a:t> a </a:t>
            </a:r>
            <a:r>
              <a:rPr lang="en-GB" sz="2800" dirty="0" err="1"/>
              <a:t>heb</a:t>
            </a:r>
            <a:r>
              <a:rPr lang="en-GB" sz="2800" dirty="0"/>
              <a:t> </a:t>
            </a:r>
            <a:r>
              <a:rPr lang="en-GB" sz="2800" dirty="0" err="1"/>
              <a:t>fod</a:t>
            </a:r>
            <a:r>
              <a:rPr lang="en-GB" sz="2800" dirty="0"/>
              <a:t> </a:t>
            </a:r>
            <a:r>
              <a:rPr lang="en-GB" sz="2800" dirty="0" err="1"/>
              <a:t>yn</a:t>
            </a:r>
            <a:r>
              <a:rPr lang="en-GB" sz="2800" dirty="0"/>
              <a:t> </a:t>
            </a:r>
            <a:r>
              <a:rPr lang="en-GB" sz="2800" dirty="0" err="1"/>
              <a:t>ffurfiol</a:t>
            </a:r>
            <a:r>
              <a:rPr lang="en-GB" sz="2800" dirty="0"/>
              <a:t>, ac </a:t>
            </a:r>
            <a:r>
              <a:rPr lang="en-GB" sz="2800" dirty="0" err="1"/>
              <a:t>yn</a:t>
            </a:r>
            <a:r>
              <a:rPr lang="en-GB" sz="2800" dirty="0"/>
              <a:t> </a:t>
            </a:r>
            <a:r>
              <a:rPr lang="en-GB" sz="2800" dirty="0" err="1"/>
              <a:t>ceisio</a:t>
            </a:r>
            <a:r>
              <a:rPr lang="en-GB" sz="2800" dirty="0"/>
              <a:t> </a:t>
            </a:r>
            <a:r>
              <a:rPr lang="en-GB" sz="2800" dirty="0" err="1"/>
              <a:t>eu</a:t>
            </a:r>
            <a:r>
              <a:rPr lang="en-GB" sz="2800" dirty="0"/>
              <a:t> </a:t>
            </a:r>
            <a:r>
              <a:rPr lang="en-GB" sz="2800" dirty="0" err="1"/>
              <a:t>cynnwys</a:t>
            </a:r>
            <a:r>
              <a:rPr lang="en-GB" sz="2800" dirty="0"/>
              <a:t> </a:t>
            </a:r>
            <a:r>
              <a:rPr lang="en-GB" sz="2800" dirty="0" err="1"/>
              <a:t>mewn</a:t>
            </a:r>
            <a:r>
              <a:rPr lang="en-GB" sz="2800" dirty="0"/>
              <a:t> </a:t>
            </a:r>
            <a:r>
              <a:rPr lang="en-GB" sz="2800" dirty="0" err="1"/>
              <a:t>dysgu</a:t>
            </a:r>
            <a:r>
              <a:rPr lang="en-GB" sz="2800" dirty="0"/>
              <a:t> </a:t>
            </a:r>
            <a:r>
              <a:rPr lang="en-GB" sz="2800" dirty="0" err="1"/>
              <a:t>gydol</a:t>
            </a:r>
            <a:r>
              <a:rPr lang="en-GB" sz="2800" dirty="0"/>
              <a:t> </a:t>
            </a:r>
            <a:r>
              <a:rPr lang="en-GB" sz="2800" dirty="0" err="1"/>
              <a:t>oes</a:t>
            </a:r>
            <a:r>
              <a:rPr lang="en-GB" sz="2800" dirty="0"/>
              <a:t>.</a:t>
            </a:r>
          </a:p>
          <a:p>
            <a:r>
              <a:rPr lang="en-GB" sz="2800" dirty="0"/>
              <a:t>Yn </a:t>
            </a:r>
            <a:r>
              <a:rPr lang="en-GB" sz="2800" dirty="0" err="1"/>
              <a:t>eu</a:t>
            </a:r>
            <a:r>
              <a:rPr lang="en-GB" sz="2800" dirty="0"/>
              <a:t> </a:t>
            </a:r>
            <a:r>
              <a:rPr lang="en-GB" sz="2800" dirty="0" err="1"/>
              <a:t>galluogi</a:t>
            </a:r>
            <a:r>
              <a:rPr lang="en-GB" sz="2800" dirty="0"/>
              <a:t> </a:t>
            </a:r>
            <a:r>
              <a:rPr lang="en-GB" sz="2800" dirty="0" err="1"/>
              <a:t>i</a:t>
            </a:r>
            <a:r>
              <a:rPr lang="en-GB" sz="2800" dirty="0"/>
              <a:t> </a:t>
            </a:r>
            <a:r>
              <a:rPr lang="en-GB" sz="2800" dirty="0" err="1"/>
              <a:t>gael</a:t>
            </a:r>
            <a:r>
              <a:rPr lang="en-GB" sz="2800" dirty="0"/>
              <a:t> </a:t>
            </a:r>
            <a:r>
              <a:rPr lang="en-GB" sz="2800" dirty="0" err="1"/>
              <a:t>llais</a:t>
            </a:r>
            <a:r>
              <a:rPr lang="en-GB" sz="2800" dirty="0"/>
              <a:t> a </a:t>
            </a:r>
            <a:r>
              <a:rPr lang="en-GB" sz="2800" dirty="0" err="1"/>
              <a:t>dylanwad</a:t>
            </a:r>
            <a:r>
              <a:rPr lang="en-GB" sz="2800" dirty="0"/>
              <a:t> </a:t>
            </a:r>
            <a:r>
              <a:rPr lang="en-GB" sz="2800" dirty="0" err="1"/>
              <a:t>yn</a:t>
            </a:r>
            <a:r>
              <a:rPr lang="en-GB" sz="2800" dirty="0"/>
              <a:t> y </a:t>
            </a:r>
            <a:r>
              <a:rPr lang="en-GB" sz="2800" dirty="0" err="1"/>
              <a:t>gwasanaethau</a:t>
            </a:r>
            <a:r>
              <a:rPr lang="en-GB" sz="2800" dirty="0"/>
              <a:t> a </a:t>
            </a:r>
            <a:r>
              <a:rPr lang="en-GB" sz="2800" dirty="0" err="1"/>
              <a:t>ddarperir</a:t>
            </a:r>
            <a:r>
              <a:rPr lang="en-GB" sz="2800" dirty="0"/>
              <a:t> </a:t>
            </a:r>
            <a:r>
              <a:rPr lang="en-GB" sz="2800" dirty="0" err="1"/>
              <a:t>ar</a:t>
            </a:r>
            <a:r>
              <a:rPr lang="en-GB" sz="2800" dirty="0"/>
              <a:t> </a:t>
            </a:r>
            <a:r>
              <a:rPr lang="en-GB" sz="2800" dirty="0" err="1"/>
              <a:t>eu</a:t>
            </a:r>
            <a:r>
              <a:rPr lang="en-GB" sz="2800" dirty="0"/>
              <a:t> </a:t>
            </a:r>
            <a:r>
              <a:rPr lang="en-GB" sz="2800" dirty="0" err="1"/>
              <a:t>cyfer</a:t>
            </a:r>
            <a:endParaRPr lang="en-GB" sz="2800" dirty="0"/>
          </a:p>
          <a:p>
            <a:r>
              <a:rPr lang="en-GB" sz="2800" dirty="0"/>
              <a:t>Yn </a:t>
            </a:r>
            <a:r>
              <a:rPr lang="en-GB" sz="2800" dirty="0" err="1"/>
              <a:t>wasanaeth</a:t>
            </a:r>
            <a:r>
              <a:rPr lang="en-GB" sz="2800" dirty="0"/>
              <a:t> </a:t>
            </a:r>
            <a:r>
              <a:rPr lang="en-GB" sz="2800" dirty="0" err="1"/>
              <a:t>cyffredinol</a:t>
            </a:r>
            <a:r>
              <a:rPr lang="en-GB" sz="2800" dirty="0"/>
              <a:t> </a:t>
            </a:r>
            <a:r>
              <a:rPr lang="en-GB" sz="2800" dirty="0" err="1"/>
              <a:t>sy'n</a:t>
            </a:r>
            <a:r>
              <a:rPr lang="en-GB" sz="2800" dirty="0"/>
              <a:t> </a:t>
            </a:r>
            <a:r>
              <a:rPr lang="en-GB" sz="2800" dirty="0" err="1"/>
              <a:t>agored</a:t>
            </a:r>
            <a:r>
              <a:rPr lang="en-GB" sz="2800" dirty="0"/>
              <a:t> </a:t>
            </a:r>
            <a:r>
              <a:rPr lang="en-GB" sz="2800" dirty="0" err="1"/>
              <a:t>i</a:t>
            </a:r>
            <a:r>
              <a:rPr lang="en-GB" sz="2800" dirty="0"/>
              <a:t> bob person </a:t>
            </a:r>
            <a:r>
              <a:rPr lang="en-GB" sz="2800" dirty="0" err="1"/>
              <a:t>ifanc</a:t>
            </a:r>
            <a:r>
              <a:rPr lang="en-GB" sz="2800" dirty="0"/>
              <a:t>; ac</a:t>
            </a:r>
          </a:p>
          <a:p>
            <a:r>
              <a:rPr lang="en-GB" sz="2800" dirty="0"/>
              <a:t>Yn </a:t>
            </a:r>
            <a:r>
              <a:rPr lang="en-GB" sz="2800" dirty="0" err="1"/>
              <a:t>hyrwyddo</a:t>
            </a:r>
            <a:r>
              <a:rPr lang="en-GB" sz="2800" dirty="0"/>
              <a:t> </a:t>
            </a:r>
            <a:r>
              <a:rPr lang="en-GB" sz="2800" dirty="0" err="1"/>
              <a:t>cyfle</a:t>
            </a:r>
            <a:r>
              <a:rPr lang="en-GB" sz="2800" dirty="0"/>
              <a:t> </a:t>
            </a:r>
            <a:r>
              <a:rPr lang="en-GB" sz="2800" dirty="0" err="1"/>
              <a:t>cyfartal</a:t>
            </a:r>
            <a:r>
              <a:rPr lang="en-GB" sz="2800" dirty="0"/>
              <a:t>.</a:t>
            </a:r>
          </a:p>
          <a:p>
            <a:pPr marL="0" indent="0">
              <a:buNone/>
            </a:pPr>
            <a:endParaRPr lang="en-GB" dirty="0"/>
          </a:p>
        </p:txBody>
      </p:sp>
      <p:sp>
        <p:nvSpPr>
          <p:cNvPr id="4" name="Content Placeholder 3">
            <a:extLst>
              <a:ext uri="{FF2B5EF4-FFF2-40B4-BE49-F238E27FC236}">
                <a16:creationId xmlns:a16="http://schemas.microsoft.com/office/drawing/2014/main" id="{5D1011C5-600E-0A87-C709-BBE0208F00D9}"/>
              </a:ext>
            </a:extLst>
          </p:cNvPr>
          <p:cNvSpPr>
            <a:spLocks noGrp="1"/>
          </p:cNvSpPr>
          <p:nvPr>
            <p:ph sz="half" idx="2"/>
          </p:nvPr>
        </p:nvSpPr>
        <p:spPr>
          <a:xfrm>
            <a:off x="6197600" y="1825624"/>
            <a:ext cx="5156200" cy="4201951"/>
          </a:xfrm>
        </p:spPr>
        <p:txBody>
          <a:bodyPr>
            <a:normAutofit fontScale="62500" lnSpcReduction="20000"/>
          </a:bodyPr>
          <a:lstStyle/>
          <a:p>
            <a:pPr eaLnBrk="1" hangingPunct="1">
              <a:lnSpc>
                <a:spcPct val="90000"/>
              </a:lnSpc>
            </a:pPr>
            <a:r>
              <a:rPr lang="en-GB" altLang="en-US" sz="2800" dirty="0">
                <a:solidFill>
                  <a:schemeClr val="accent5">
                    <a:lumMod val="75000"/>
                  </a:schemeClr>
                </a:solidFill>
              </a:rPr>
              <a:t>Involves a broad range of activities, concerned with education in its widest sense.</a:t>
            </a:r>
          </a:p>
          <a:p>
            <a:pPr eaLnBrk="1" hangingPunct="1">
              <a:lnSpc>
                <a:spcPct val="90000"/>
              </a:lnSpc>
            </a:pPr>
            <a:r>
              <a:rPr lang="en-GB" altLang="en-US" sz="2800" dirty="0">
                <a:solidFill>
                  <a:schemeClr val="accent5">
                    <a:lumMod val="75000"/>
                  </a:schemeClr>
                </a:solidFill>
              </a:rPr>
              <a:t>Concerned with the education and development, both social and personal, of young people aged between 11 and 25 years old.</a:t>
            </a:r>
          </a:p>
          <a:p>
            <a:pPr eaLnBrk="1" hangingPunct="1">
              <a:lnSpc>
                <a:spcPct val="90000"/>
              </a:lnSpc>
            </a:pPr>
            <a:r>
              <a:rPr lang="en-GB" altLang="en-US" sz="2800" dirty="0">
                <a:solidFill>
                  <a:schemeClr val="accent5">
                    <a:lumMod val="75000"/>
                  </a:schemeClr>
                </a:solidFill>
              </a:rPr>
              <a:t>Supports young people in their transition from dependence to interdependence;</a:t>
            </a:r>
          </a:p>
          <a:p>
            <a:pPr eaLnBrk="1" hangingPunct="1">
              <a:lnSpc>
                <a:spcPct val="90000"/>
              </a:lnSpc>
            </a:pPr>
            <a:r>
              <a:rPr lang="en-GB" altLang="en-US" sz="2800" dirty="0">
                <a:solidFill>
                  <a:schemeClr val="accent5">
                    <a:lumMod val="75000"/>
                  </a:schemeClr>
                </a:solidFill>
              </a:rPr>
              <a:t>Assists their personal and social development through informal and non-formal education, and seeks to engage them in lifelong learning.</a:t>
            </a:r>
          </a:p>
          <a:p>
            <a:pPr eaLnBrk="1" hangingPunct="1">
              <a:lnSpc>
                <a:spcPct val="90000"/>
              </a:lnSpc>
            </a:pPr>
            <a:r>
              <a:rPr lang="en-GB" altLang="en-US" sz="2800" dirty="0">
                <a:solidFill>
                  <a:schemeClr val="accent5">
                    <a:lumMod val="75000"/>
                  </a:schemeClr>
                </a:solidFill>
              </a:rPr>
              <a:t>Enables them to have a voice and influence in the services provided for them</a:t>
            </a:r>
          </a:p>
          <a:p>
            <a:pPr eaLnBrk="1" hangingPunct="1">
              <a:lnSpc>
                <a:spcPct val="90000"/>
              </a:lnSpc>
            </a:pPr>
            <a:r>
              <a:rPr lang="en-GB" altLang="en-US" sz="2800" dirty="0">
                <a:solidFill>
                  <a:schemeClr val="accent5">
                    <a:lumMod val="75000"/>
                  </a:schemeClr>
                </a:solidFill>
              </a:rPr>
              <a:t>Is a universal service open to all young people; and</a:t>
            </a:r>
          </a:p>
          <a:p>
            <a:pPr eaLnBrk="1" hangingPunct="1">
              <a:lnSpc>
                <a:spcPct val="90000"/>
              </a:lnSpc>
            </a:pPr>
            <a:r>
              <a:rPr lang="en-GB" altLang="en-US" sz="2800" dirty="0">
                <a:solidFill>
                  <a:schemeClr val="accent5">
                    <a:lumMod val="75000"/>
                  </a:schemeClr>
                </a:solidFill>
              </a:rPr>
              <a:t>Promotes equality of opportunity.</a:t>
            </a:r>
          </a:p>
          <a:p>
            <a:pPr marL="0" indent="0">
              <a:buNone/>
            </a:pPr>
            <a:endParaRPr lang="en-GB" dirty="0"/>
          </a:p>
        </p:txBody>
      </p:sp>
    </p:spTree>
    <p:extLst>
      <p:ext uri="{BB962C8B-B14F-4D97-AF65-F5344CB8AC3E}">
        <p14:creationId xmlns:p14="http://schemas.microsoft.com/office/powerpoint/2010/main" val="12270167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189A0AC1-7742-3D7A-7EF0-EAACDCD4B6AD}"/>
              </a:ext>
            </a:extLst>
          </p:cNvPr>
          <p:cNvSpPr>
            <a:spLocks noGrp="1" noChangeArrowheads="1"/>
          </p:cNvSpPr>
          <p:nvPr>
            <p:ph type="title"/>
          </p:nvPr>
        </p:nvSpPr>
        <p:spPr/>
        <p:txBody>
          <a:bodyPr/>
          <a:lstStyle/>
          <a:p>
            <a:pPr eaLnBrk="1" hangingPunct="1"/>
            <a:r>
              <a:rPr lang="en-GB" altLang="en-US" sz="3600" b="1" dirty="0" err="1"/>
              <a:t>Nodweddion</a:t>
            </a:r>
            <a:r>
              <a:rPr lang="en-GB" altLang="en-US" sz="3600" b="1" dirty="0">
                <a:solidFill>
                  <a:schemeClr val="accent6">
                    <a:lumMod val="75000"/>
                  </a:schemeClr>
                </a:solidFill>
              </a:rPr>
              <a:t>				</a:t>
            </a:r>
            <a:r>
              <a:rPr lang="en-GB" altLang="en-US" sz="3600" b="1" dirty="0">
                <a:solidFill>
                  <a:schemeClr val="accent5">
                    <a:lumMod val="75000"/>
                  </a:schemeClr>
                </a:solidFill>
              </a:rPr>
              <a:t>Characteristics</a:t>
            </a:r>
          </a:p>
        </p:txBody>
      </p:sp>
      <p:sp>
        <p:nvSpPr>
          <p:cNvPr id="2" name="Content Placeholder 1">
            <a:extLst>
              <a:ext uri="{FF2B5EF4-FFF2-40B4-BE49-F238E27FC236}">
                <a16:creationId xmlns:a16="http://schemas.microsoft.com/office/drawing/2014/main" id="{FC493CBE-C068-4A22-D852-6FFD9DA84ED2}"/>
              </a:ext>
            </a:extLst>
          </p:cNvPr>
          <p:cNvSpPr>
            <a:spLocks noGrp="1"/>
          </p:cNvSpPr>
          <p:nvPr>
            <p:ph sz="half" idx="1"/>
          </p:nvPr>
        </p:nvSpPr>
        <p:spPr/>
        <p:txBody>
          <a:bodyPr>
            <a:normAutofit fontScale="85000" lnSpcReduction="20000"/>
          </a:bodyPr>
          <a:lstStyle/>
          <a:p>
            <a:r>
              <a:rPr lang="en-GB" dirty="0"/>
              <a:t>Yn </a:t>
            </a:r>
            <a:r>
              <a:rPr lang="en-GB" dirty="0" err="1"/>
              <a:t>ôl</a:t>
            </a:r>
            <a:r>
              <a:rPr lang="en-GB" dirty="0"/>
              <a:t> y </a:t>
            </a:r>
            <a:r>
              <a:rPr lang="en-GB" dirty="0" err="1"/>
              <a:t>Strategaeth</a:t>
            </a:r>
            <a:r>
              <a:rPr lang="en-GB" dirty="0"/>
              <a:t> </a:t>
            </a:r>
            <a:r>
              <a:rPr lang="en-GB" dirty="0" err="1"/>
              <a:t>Genedlaethol</a:t>
            </a:r>
            <a:r>
              <a:rPr lang="en-GB" dirty="0"/>
              <a:t> </a:t>
            </a:r>
            <a:r>
              <a:rPr lang="en-GB" dirty="0" err="1"/>
              <a:t>ar</a:t>
            </a:r>
            <a:r>
              <a:rPr lang="en-GB" dirty="0"/>
              <a:t> </a:t>
            </a:r>
            <a:r>
              <a:rPr lang="en-GB" dirty="0" err="1"/>
              <a:t>gyfer</a:t>
            </a:r>
            <a:r>
              <a:rPr lang="en-GB" dirty="0"/>
              <a:t> y </a:t>
            </a:r>
            <a:r>
              <a:rPr lang="en-GB" dirty="0" err="1"/>
              <a:t>Gwasanaeth</a:t>
            </a:r>
            <a:r>
              <a:rPr lang="en-GB" dirty="0"/>
              <a:t> Ieuenctid </a:t>
            </a:r>
            <a:r>
              <a:rPr lang="en-GB" dirty="0" err="1"/>
              <a:t>yng</a:t>
            </a:r>
            <a:r>
              <a:rPr lang="en-GB" dirty="0"/>
              <a:t> </a:t>
            </a:r>
            <a:r>
              <a:rPr lang="en-GB" dirty="0" err="1"/>
              <a:t>Nghymru</a:t>
            </a:r>
            <a:r>
              <a:rPr lang="en-GB" dirty="0"/>
              <a:t> (</a:t>
            </a:r>
            <a:r>
              <a:rPr lang="en-GB" dirty="0" err="1"/>
              <a:t>LlGC</a:t>
            </a:r>
            <a:r>
              <a:rPr lang="en-GB" dirty="0"/>
              <a:t>, 2007), </a:t>
            </a:r>
            <a:r>
              <a:rPr lang="en-GB" dirty="0" err="1"/>
              <a:t>mae</a:t>
            </a:r>
            <a:r>
              <a:rPr lang="en-GB" dirty="0"/>
              <a:t> </a:t>
            </a:r>
            <a:r>
              <a:rPr lang="en-GB" dirty="0" err="1"/>
              <a:t>gwaith</a:t>
            </a:r>
            <a:r>
              <a:rPr lang="en-GB" dirty="0"/>
              <a:t> </a:t>
            </a:r>
            <a:r>
              <a:rPr lang="en-GB" dirty="0" err="1"/>
              <a:t>ieuenctid</a:t>
            </a:r>
            <a:r>
              <a:rPr lang="en-GB" dirty="0"/>
              <a:t> </a:t>
            </a:r>
            <a:r>
              <a:rPr lang="en-GB" dirty="0" err="1"/>
              <a:t>wedi</a:t>
            </a:r>
            <a:r>
              <a:rPr lang="en-GB" dirty="0"/>
              <a:t> </a:t>
            </a:r>
            <a:r>
              <a:rPr lang="en-GB" dirty="0" err="1"/>
              <a:t>ei</a:t>
            </a:r>
            <a:r>
              <a:rPr lang="en-GB" dirty="0"/>
              <a:t> </a:t>
            </a:r>
            <a:r>
              <a:rPr lang="en-GB" dirty="0" err="1"/>
              <a:t>atgyfnerthu</a:t>
            </a:r>
            <a:r>
              <a:rPr lang="en-GB" dirty="0"/>
              <a:t> </a:t>
            </a:r>
            <a:r>
              <a:rPr lang="en-GB" dirty="0" err="1"/>
              <a:t>gan</a:t>
            </a:r>
            <a:r>
              <a:rPr lang="en-GB" dirty="0"/>
              <a:t> y </a:t>
            </a:r>
            <a:r>
              <a:rPr lang="en-GB" dirty="0" err="1"/>
              <a:t>nodweddion</a:t>
            </a:r>
            <a:r>
              <a:rPr lang="en-GB" dirty="0"/>
              <a:t> </a:t>
            </a:r>
            <a:r>
              <a:rPr lang="en-GB" dirty="0" err="1"/>
              <a:t>canlynol</a:t>
            </a:r>
            <a:r>
              <a:rPr lang="en-GB" dirty="0"/>
              <a:t>:</a:t>
            </a:r>
          </a:p>
          <a:p>
            <a:endParaRPr lang="en-GB" dirty="0"/>
          </a:p>
          <a:p>
            <a:pPr lvl="1"/>
            <a:r>
              <a:rPr lang="en-GB" dirty="0"/>
              <a:t>Yn </a:t>
            </a:r>
            <a:r>
              <a:rPr lang="en-GB" dirty="0" err="1"/>
              <a:t>seiliedig</a:t>
            </a:r>
            <a:r>
              <a:rPr lang="en-GB" dirty="0"/>
              <a:t> </a:t>
            </a:r>
            <a:r>
              <a:rPr lang="en-GB" dirty="0" err="1"/>
              <a:t>ar</a:t>
            </a:r>
            <a:r>
              <a:rPr lang="en-GB" dirty="0"/>
              <a:t> </a:t>
            </a:r>
            <a:r>
              <a:rPr lang="en-GB" dirty="0" err="1"/>
              <a:t>ymgysylltiad</a:t>
            </a:r>
            <a:r>
              <a:rPr lang="en-GB" dirty="0"/>
              <a:t> </a:t>
            </a:r>
            <a:r>
              <a:rPr lang="en-GB" dirty="0" err="1"/>
              <a:t>gwirfoddol</a:t>
            </a:r>
            <a:r>
              <a:rPr lang="en-GB" dirty="0"/>
              <a:t> </a:t>
            </a:r>
            <a:r>
              <a:rPr lang="en-GB" dirty="0" err="1"/>
              <a:t>pobl</a:t>
            </a:r>
            <a:r>
              <a:rPr lang="en-GB" dirty="0"/>
              <a:t> </a:t>
            </a:r>
            <a:r>
              <a:rPr lang="en-GB" dirty="0" err="1"/>
              <a:t>ifanc</a:t>
            </a:r>
            <a:r>
              <a:rPr lang="en-GB" dirty="0"/>
              <a:t> (</a:t>
            </a:r>
            <a:r>
              <a:rPr lang="en-GB" dirty="0" err="1"/>
              <a:t>maen</a:t>
            </a:r>
            <a:r>
              <a:rPr lang="en-GB" dirty="0"/>
              <a:t> </a:t>
            </a:r>
            <a:r>
              <a:rPr lang="en-GB" dirty="0" err="1"/>
              <a:t>nhw’n</a:t>
            </a:r>
            <a:r>
              <a:rPr lang="en-GB" dirty="0"/>
              <a:t> </a:t>
            </a:r>
            <a:r>
              <a:rPr lang="en-GB" dirty="0" err="1"/>
              <a:t>dewis</a:t>
            </a:r>
            <a:r>
              <a:rPr lang="en-GB" dirty="0"/>
              <a:t> </a:t>
            </a:r>
            <a:r>
              <a:rPr lang="en-GB" dirty="0" err="1"/>
              <a:t>cymryd</a:t>
            </a:r>
            <a:r>
              <a:rPr lang="en-GB" dirty="0"/>
              <a:t> </a:t>
            </a:r>
            <a:r>
              <a:rPr lang="en-GB" dirty="0" err="1"/>
              <a:t>rhan</a:t>
            </a:r>
            <a:r>
              <a:rPr lang="en-GB" dirty="0"/>
              <a:t>)</a:t>
            </a:r>
          </a:p>
          <a:p>
            <a:pPr lvl="1"/>
            <a:r>
              <a:rPr lang="en-GB" dirty="0"/>
              <a:t>Yn </a:t>
            </a:r>
            <a:r>
              <a:rPr lang="en-GB" dirty="0" err="1"/>
              <a:t>oedran-benodol</a:t>
            </a:r>
            <a:r>
              <a:rPr lang="en-GB" dirty="0"/>
              <a:t> – 11-25 </a:t>
            </a:r>
            <a:r>
              <a:rPr lang="en-GB" dirty="0" err="1"/>
              <a:t>oed</a:t>
            </a:r>
            <a:endParaRPr lang="en-GB" dirty="0"/>
          </a:p>
          <a:p>
            <a:pPr lvl="1"/>
            <a:r>
              <a:rPr lang="en-GB" dirty="0"/>
              <a:t>Dull </a:t>
            </a:r>
            <a:r>
              <a:rPr lang="en-GB" dirty="0" err="1"/>
              <a:t>addysgiadol</a:t>
            </a:r>
            <a:r>
              <a:rPr lang="en-GB" dirty="0"/>
              <a:t> </a:t>
            </a:r>
            <a:r>
              <a:rPr lang="en-GB" dirty="0" err="1"/>
              <a:t>heb</a:t>
            </a:r>
            <a:r>
              <a:rPr lang="en-GB" dirty="0"/>
              <a:t> </a:t>
            </a:r>
            <a:r>
              <a:rPr lang="en-GB" dirty="0" err="1"/>
              <a:t>fod</a:t>
            </a:r>
            <a:r>
              <a:rPr lang="en-GB" dirty="0"/>
              <a:t> </a:t>
            </a:r>
            <a:r>
              <a:rPr lang="en-GB" dirty="0" err="1"/>
              <a:t>yn</a:t>
            </a:r>
            <a:r>
              <a:rPr lang="en-GB" dirty="0"/>
              <a:t> </a:t>
            </a:r>
            <a:r>
              <a:rPr lang="en-GB" dirty="0" err="1"/>
              <a:t>ffurfiol</a:t>
            </a:r>
            <a:r>
              <a:rPr lang="en-GB" dirty="0"/>
              <a:t>/</a:t>
            </a:r>
            <a:r>
              <a:rPr lang="en-GB" dirty="0" err="1"/>
              <a:t>anffurfiol</a:t>
            </a:r>
            <a:endParaRPr lang="en-GB" dirty="0"/>
          </a:p>
          <a:p>
            <a:pPr lvl="1"/>
            <a:r>
              <a:rPr lang="en-GB" dirty="0"/>
              <a:t>Yn </a:t>
            </a:r>
            <a:r>
              <a:rPr lang="en-GB" dirty="0" err="1"/>
              <a:t>rhoi</a:t>
            </a:r>
            <a:r>
              <a:rPr lang="en-GB" dirty="0"/>
              <a:t> </a:t>
            </a:r>
            <a:r>
              <a:rPr lang="en-GB" dirty="0" err="1"/>
              <a:t>pobl</a:t>
            </a:r>
            <a:r>
              <a:rPr lang="en-GB" dirty="0"/>
              <a:t> </a:t>
            </a:r>
            <a:r>
              <a:rPr lang="en-GB" dirty="0" err="1"/>
              <a:t>ifanc</a:t>
            </a:r>
            <a:r>
              <a:rPr lang="en-GB" dirty="0"/>
              <a:t> </a:t>
            </a:r>
            <a:r>
              <a:rPr lang="en-GB" dirty="0" err="1"/>
              <a:t>yn</a:t>
            </a:r>
            <a:r>
              <a:rPr lang="en-GB" dirty="0"/>
              <a:t> </a:t>
            </a:r>
            <a:r>
              <a:rPr lang="en-GB" dirty="0" err="1"/>
              <a:t>ganolbwynt</a:t>
            </a:r>
            <a:r>
              <a:rPr lang="en-GB" dirty="0"/>
              <a:t> </a:t>
            </a:r>
            <a:r>
              <a:rPr lang="en-GB" dirty="0" err="1"/>
              <a:t>i’r</a:t>
            </a:r>
            <a:r>
              <a:rPr lang="en-GB" dirty="0"/>
              <a:t> </a:t>
            </a:r>
            <a:r>
              <a:rPr lang="en-GB" dirty="0" err="1"/>
              <a:t>cyfan</a:t>
            </a:r>
            <a:endParaRPr lang="en-GB" dirty="0"/>
          </a:p>
          <a:p>
            <a:pPr lvl="1"/>
            <a:r>
              <a:rPr lang="en-GB" dirty="0"/>
              <a:t>Yn </a:t>
            </a:r>
            <a:r>
              <a:rPr lang="en-GB" dirty="0" err="1"/>
              <a:t>agored</a:t>
            </a:r>
            <a:r>
              <a:rPr lang="en-GB" dirty="0"/>
              <a:t> </a:t>
            </a:r>
            <a:r>
              <a:rPr lang="en-GB" dirty="0" err="1"/>
              <a:t>i</a:t>
            </a:r>
            <a:r>
              <a:rPr lang="en-GB" dirty="0"/>
              <a:t> bob person </a:t>
            </a:r>
            <a:r>
              <a:rPr lang="en-GB" dirty="0" err="1"/>
              <a:t>ifanc</a:t>
            </a:r>
            <a:endParaRPr lang="en-GB" dirty="0"/>
          </a:p>
          <a:p>
            <a:endParaRPr lang="en-GB" dirty="0"/>
          </a:p>
        </p:txBody>
      </p:sp>
      <p:sp>
        <p:nvSpPr>
          <p:cNvPr id="45059" name="Rectangle 10">
            <a:extLst>
              <a:ext uri="{FF2B5EF4-FFF2-40B4-BE49-F238E27FC236}">
                <a16:creationId xmlns:a16="http://schemas.microsoft.com/office/drawing/2014/main" id="{07D76558-0FED-7DCA-F8AA-2BB3DA473C5B}"/>
              </a:ext>
            </a:extLst>
          </p:cNvPr>
          <p:cNvSpPr>
            <a:spLocks noGrp="1" noChangeArrowheads="1"/>
          </p:cNvSpPr>
          <p:nvPr>
            <p:ph sz="half" idx="2"/>
          </p:nvPr>
        </p:nvSpPr>
        <p:spPr/>
        <p:txBody>
          <a:bodyPr>
            <a:normAutofit fontScale="85000" lnSpcReduction="20000"/>
          </a:bodyPr>
          <a:lstStyle/>
          <a:p>
            <a:pPr eaLnBrk="1" hangingPunct="1">
              <a:defRPr/>
            </a:pPr>
            <a:r>
              <a:rPr lang="en-GB" altLang="en-US" dirty="0">
                <a:solidFill>
                  <a:schemeClr val="accent5">
                    <a:lumMod val="75000"/>
                  </a:schemeClr>
                </a:solidFill>
              </a:rPr>
              <a:t>According to the National Youth Service Strategy for Wales (WAG, 2007, p. 3), Youth Work is underpinned by the following characteristics:</a:t>
            </a:r>
          </a:p>
          <a:p>
            <a:pPr eaLnBrk="1" hangingPunct="1">
              <a:defRPr/>
            </a:pPr>
            <a:endParaRPr lang="en-GB" altLang="en-US" dirty="0">
              <a:solidFill>
                <a:schemeClr val="accent5">
                  <a:lumMod val="75000"/>
                </a:schemeClr>
              </a:solidFill>
            </a:endParaRPr>
          </a:p>
          <a:p>
            <a:pPr lvl="1" eaLnBrk="1" hangingPunct="1">
              <a:defRPr/>
            </a:pPr>
            <a:r>
              <a:rPr lang="en-GB" altLang="en-US" dirty="0">
                <a:solidFill>
                  <a:schemeClr val="accent5">
                    <a:lumMod val="75000"/>
                  </a:schemeClr>
                </a:solidFill>
              </a:rPr>
              <a:t>Voluntary involvement by young people;</a:t>
            </a:r>
          </a:p>
          <a:p>
            <a:pPr lvl="1" eaLnBrk="1" hangingPunct="1">
              <a:defRPr/>
            </a:pPr>
            <a:r>
              <a:rPr lang="en-GB" altLang="en-US" dirty="0">
                <a:solidFill>
                  <a:schemeClr val="accent5">
                    <a:lumMod val="75000"/>
                  </a:schemeClr>
                </a:solidFill>
              </a:rPr>
              <a:t>Age specific;</a:t>
            </a:r>
          </a:p>
          <a:p>
            <a:pPr lvl="1" eaLnBrk="1" hangingPunct="1">
              <a:defRPr/>
            </a:pPr>
            <a:r>
              <a:rPr lang="en-GB" altLang="en-US" dirty="0">
                <a:solidFill>
                  <a:schemeClr val="accent5">
                    <a:lumMod val="75000"/>
                  </a:schemeClr>
                </a:solidFill>
              </a:rPr>
              <a:t>A predominantly non-formal education approach;</a:t>
            </a:r>
          </a:p>
          <a:p>
            <a:pPr lvl="1" eaLnBrk="1" hangingPunct="1">
              <a:defRPr/>
            </a:pPr>
            <a:r>
              <a:rPr lang="en-GB" altLang="en-US" dirty="0">
                <a:solidFill>
                  <a:schemeClr val="accent5">
                    <a:lumMod val="75000"/>
                  </a:schemeClr>
                </a:solidFill>
              </a:rPr>
              <a:t>Young people first approach;</a:t>
            </a:r>
          </a:p>
          <a:p>
            <a:pPr lvl="1" eaLnBrk="1" hangingPunct="1">
              <a:defRPr/>
            </a:pPr>
            <a:r>
              <a:rPr lang="en-GB" altLang="en-US" dirty="0">
                <a:solidFill>
                  <a:schemeClr val="accent5">
                    <a:lumMod val="75000"/>
                  </a:schemeClr>
                </a:solidFill>
              </a:rPr>
              <a:t>Open access</a:t>
            </a:r>
          </a:p>
          <a:p>
            <a:pPr marL="457200" lvl="1" indent="0" algn="r">
              <a:buNone/>
              <a:defRPr/>
            </a:pPr>
            <a:r>
              <a:rPr lang="en-GB" altLang="en-US" sz="1800" dirty="0">
                <a:solidFill>
                  <a:schemeClr val="accent5">
                    <a:lumMod val="75000"/>
                  </a:schemeClr>
                </a:solidFill>
              </a:rPr>
              <a:t>                                                                         (WAG, 2007, p. 3)</a:t>
            </a:r>
          </a:p>
          <a:p>
            <a:pPr eaLnBrk="1" hangingPunct="1">
              <a:defRPr/>
            </a:pPr>
            <a:endParaRPr lang="en-GB" altLang="en-US" dirty="0"/>
          </a:p>
        </p:txBody>
      </p:sp>
      <p:sp>
        <p:nvSpPr>
          <p:cNvPr id="45060" name="Text Box 9">
            <a:extLst>
              <a:ext uri="{FF2B5EF4-FFF2-40B4-BE49-F238E27FC236}">
                <a16:creationId xmlns:a16="http://schemas.microsoft.com/office/drawing/2014/main" id="{17DC573D-B6C9-E9F9-9F01-64EA7C37C535}"/>
              </a:ext>
            </a:extLst>
          </p:cNvPr>
          <p:cNvSpPr txBox="1">
            <a:spLocks noChangeArrowheads="1"/>
          </p:cNvSpPr>
          <p:nvPr/>
        </p:nvSpPr>
        <p:spPr bwMode="auto">
          <a:xfrm>
            <a:off x="3000375" y="549276"/>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6771297D-4424-4656-D727-C402AAC62673}"/>
              </a:ext>
            </a:extLst>
          </p:cNvPr>
          <p:cNvSpPr>
            <a:spLocks noGrp="1" noChangeArrowheads="1"/>
          </p:cNvSpPr>
          <p:nvPr>
            <p:ph type="title"/>
          </p:nvPr>
        </p:nvSpPr>
        <p:spPr/>
        <p:txBody>
          <a:bodyPr/>
          <a:lstStyle/>
          <a:p>
            <a:pPr eaLnBrk="1" hangingPunct="1"/>
            <a:r>
              <a:rPr lang="cy-GB" altLang="en-US" b="1" dirty="0"/>
              <a:t>Gwaith Ieuenctid		</a:t>
            </a:r>
            <a:r>
              <a:rPr lang="cy-GB" altLang="en-US" b="1" dirty="0" err="1">
                <a:solidFill>
                  <a:schemeClr val="accent5">
                    <a:lumMod val="75000"/>
                  </a:schemeClr>
                </a:solidFill>
              </a:rPr>
              <a:t>Youth</a:t>
            </a:r>
            <a:r>
              <a:rPr lang="cy-GB" altLang="en-US" b="1" dirty="0">
                <a:solidFill>
                  <a:schemeClr val="accent5">
                    <a:lumMod val="75000"/>
                  </a:schemeClr>
                </a:solidFill>
              </a:rPr>
              <a:t> </a:t>
            </a:r>
            <a:r>
              <a:rPr lang="cy-GB" altLang="en-US" b="1" dirty="0" err="1">
                <a:solidFill>
                  <a:schemeClr val="accent5">
                    <a:lumMod val="75000"/>
                  </a:schemeClr>
                </a:solidFill>
              </a:rPr>
              <a:t>Work</a:t>
            </a:r>
            <a:endParaRPr lang="cy-GB" altLang="en-US" b="1" dirty="0">
              <a:solidFill>
                <a:schemeClr val="accent5">
                  <a:lumMod val="75000"/>
                </a:schemeClr>
              </a:solidFill>
            </a:endParaRPr>
          </a:p>
        </p:txBody>
      </p:sp>
      <p:sp>
        <p:nvSpPr>
          <p:cNvPr id="20483" name="Rectangle 9">
            <a:extLst>
              <a:ext uri="{FF2B5EF4-FFF2-40B4-BE49-F238E27FC236}">
                <a16:creationId xmlns:a16="http://schemas.microsoft.com/office/drawing/2014/main" id="{18ED525B-CE8C-E9F4-92FE-4050DEBB1750}"/>
              </a:ext>
            </a:extLst>
          </p:cNvPr>
          <p:cNvSpPr>
            <a:spLocks noGrp="1" noChangeArrowheads="1"/>
          </p:cNvSpPr>
          <p:nvPr>
            <p:ph sz="half" idx="1"/>
          </p:nvPr>
        </p:nvSpPr>
        <p:spPr/>
        <p:txBody>
          <a:bodyPr>
            <a:normAutofit lnSpcReduction="10000"/>
          </a:bodyPr>
          <a:lstStyle/>
          <a:p>
            <a:pPr eaLnBrk="1" hangingPunct="1">
              <a:lnSpc>
                <a:spcPct val="80000"/>
              </a:lnSpc>
              <a:defRPr/>
            </a:pPr>
            <a:r>
              <a:rPr lang="en-GB" altLang="en-US" sz="2400" dirty="0"/>
              <a:t>Yn </a:t>
            </a:r>
            <a:r>
              <a:rPr lang="en-GB" altLang="en-US" sz="2400" dirty="0" err="1"/>
              <a:t>ôl</a:t>
            </a:r>
            <a:r>
              <a:rPr lang="en-GB" altLang="en-US" sz="2400" dirty="0"/>
              <a:t> Jeffs a Smith (2008), er </a:t>
            </a:r>
            <a:r>
              <a:rPr lang="en-GB" altLang="en-US" sz="2400" dirty="0" err="1"/>
              <a:t>mwyn</a:t>
            </a:r>
            <a:r>
              <a:rPr lang="en-GB" altLang="en-US" sz="2400" dirty="0"/>
              <a:t> </a:t>
            </a:r>
            <a:r>
              <a:rPr lang="en-GB" altLang="en-US" sz="2400" dirty="0" err="1"/>
              <a:t>i</a:t>
            </a:r>
            <a:r>
              <a:rPr lang="en-GB" altLang="en-US" sz="2400" dirty="0"/>
              <a:t> </a:t>
            </a:r>
            <a:r>
              <a:rPr lang="en-GB" altLang="en-US" sz="2400" dirty="0" err="1"/>
              <a:t>waith</a:t>
            </a:r>
            <a:r>
              <a:rPr lang="en-GB" altLang="en-US" sz="2400" dirty="0"/>
              <a:t> </a:t>
            </a:r>
            <a:r>
              <a:rPr lang="en-GB" altLang="en-US" sz="2400" dirty="0" err="1"/>
              <a:t>gyda</a:t>
            </a:r>
            <a:r>
              <a:rPr lang="en-GB" altLang="en-US" sz="2400" dirty="0"/>
              <a:t> </a:t>
            </a:r>
            <a:r>
              <a:rPr lang="en-GB" altLang="en-US" sz="2400" dirty="0" err="1"/>
              <a:t>phobl</a:t>
            </a:r>
            <a:r>
              <a:rPr lang="en-GB" altLang="en-US" sz="2400" dirty="0"/>
              <a:t> </a:t>
            </a:r>
            <a:r>
              <a:rPr lang="en-GB" altLang="en-US" sz="2400" dirty="0" err="1"/>
              <a:t>ifanc</a:t>
            </a:r>
            <a:r>
              <a:rPr lang="en-GB" altLang="en-US" sz="2400" dirty="0"/>
              <a:t> </a:t>
            </a:r>
            <a:r>
              <a:rPr lang="en-GB" altLang="en-US" sz="2400" dirty="0" err="1"/>
              <a:t>gael</a:t>
            </a:r>
            <a:r>
              <a:rPr lang="en-GB" altLang="en-US" sz="2400" dirty="0"/>
              <a:t> </a:t>
            </a:r>
            <a:r>
              <a:rPr lang="en-GB" altLang="en-US" sz="2400" dirty="0" err="1"/>
              <a:t>ei</a:t>
            </a:r>
            <a:r>
              <a:rPr lang="en-GB" altLang="en-US" sz="2400" dirty="0"/>
              <a:t> weld </a:t>
            </a:r>
            <a:r>
              <a:rPr lang="en-GB" altLang="en-US" sz="2400" dirty="0" err="1"/>
              <a:t>fel</a:t>
            </a:r>
            <a:r>
              <a:rPr lang="en-GB" altLang="en-US" sz="2400" dirty="0"/>
              <a:t> ‘</a:t>
            </a:r>
            <a:r>
              <a:rPr lang="en-GB" altLang="en-US" sz="2400" dirty="0" err="1"/>
              <a:t>gwaith</a:t>
            </a:r>
            <a:r>
              <a:rPr lang="en-GB" altLang="en-US" sz="2400" dirty="0"/>
              <a:t> </a:t>
            </a:r>
            <a:r>
              <a:rPr lang="en-GB" altLang="en-US" sz="2400" dirty="0" err="1"/>
              <a:t>ieuenctid</a:t>
            </a:r>
            <a:r>
              <a:rPr lang="en-GB" altLang="en-US" sz="2400" dirty="0"/>
              <a:t>’ </a:t>
            </a:r>
            <a:r>
              <a:rPr lang="en-GB" altLang="en-US" sz="2400" dirty="0" err="1"/>
              <a:t>mae’n</a:t>
            </a:r>
            <a:r>
              <a:rPr lang="en-GB" altLang="en-US" sz="2400" dirty="0"/>
              <a:t> </a:t>
            </a:r>
            <a:r>
              <a:rPr lang="en-GB" altLang="en-US" sz="2400" dirty="0" err="1"/>
              <a:t>rhaid</a:t>
            </a:r>
            <a:r>
              <a:rPr lang="en-GB" altLang="en-US" sz="2400" dirty="0"/>
              <a:t> </a:t>
            </a:r>
            <a:r>
              <a:rPr lang="en-GB" altLang="en-US" sz="2400" dirty="0" err="1"/>
              <a:t>i</a:t>
            </a:r>
            <a:r>
              <a:rPr lang="en-GB" altLang="en-US" sz="2400" dirty="0"/>
              <a:t> </a:t>
            </a:r>
            <a:r>
              <a:rPr lang="en-GB" altLang="en-US" sz="2400" dirty="0" err="1"/>
              <a:t>dair</a:t>
            </a:r>
            <a:r>
              <a:rPr lang="en-GB" altLang="en-US" sz="2400" dirty="0"/>
              <a:t> </a:t>
            </a:r>
            <a:r>
              <a:rPr lang="en-GB" altLang="en-US" sz="2400" dirty="0" err="1"/>
              <a:t>elfen</a:t>
            </a:r>
            <a:r>
              <a:rPr lang="en-GB" altLang="en-US" sz="2400" dirty="0"/>
              <a:t> </a:t>
            </a:r>
            <a:r>
              <a:rPr lang="en-GB" altLang="en-US" sz="2400" dirty="0" err="1"/>
              <a:t>fod</a:t>
            </a:r>
            <a:r>
              <a:rPr lang="en-GB" altLang="en-US" sz="2400" dirty="0"/>
              <a:t> </a:t>
            </a:r>
            <a:r>
              <a:rPr lang="en-GB" altLang="en-US" sz="2400" dirty="0" err="1"/>
              <a:t>yn</a:t>
            </a:r>
            <a:r>
              <a:rPr lang="en-GB" altLang="en-US" sz="2400" dirty="0"/>
              <a:t> </a:t>
            </a:r>
            <a:r>
              <a:rPr lang="en-GB" altLang="en-US" sz="2400" dirty="0" err="1"/>
              <a:t>bresennol</a:t>
            </a:r>
            <a:r>
              <a:rPr lang="en-GB" altLang="en-US" sz="2400" dirty="0"/>
              <a:t>:</a:t>
            </a:r>
          </a:p>
          <a:p>
            <a:pPr eaLnBrk="1" hangingPunct="1">
              <a:lnSpc>
                <a:spcPct val="80000"/>
              </a:lnSpc>
              <a:defRPr/>
            </a:pPr>
            <a:endParaRPr lang="en-GB" altLang="en-US" sz="2400" dirty="0"/>
          </a:p>
          <a:p>
            <a:pPr lvl="1">
              <a:lnSpc>
                <a:spcPct val="80000"/>
              </a:lnSpc>
              <a:defRPr/>
            </a:pPr>
            <a:r>
              <a:rPr lang="en-GB" altLang="en-US" sz="2000" dirty="0" err="1"/>
              <a:t>mae'r</a:t>
            </a:r>
            <a:r>
              <a:rPr lang="en-GB" altLang="en-US" sz="2000" dirty="0"/>
              <a:t> </a:t>
            </a:r>
            <a:r>
              <a:rPr lang="en-GB" altLang="en-US" sz="2000" dirty="0" err="1"/>
              <a:t>berthynas</a:t>
            </a:r>
            <a:r>
              <a:rPr lang="en-GB" altLang="en-US" sz="2000" dirty="0"/>
              <a:t> </a:t>
            </a:r>
            <a:r>
              <a:rPr lang="en-GB" altLang="en-US" sz="2000" dirty="0" err="1"/>
              <a:t>rhwng</a:t>
            </a:r>
            <a:r>
              <a:rPr lang="en-GB" altLang="en-US" sz="2000" dirty="0"/>
              <a:t> y person </a:t>
            </a:r>
            <a:r>
              <a:rPr lang="en-GB" altLang="en-US" sz="2000" dirty="0" err="1"/>
              <a:t>ifanc</a:t>
            </a:r>
            <a:r>
              <a:rPr lang="en-GB" altLang="en-US" sz="2000" dirty="0"/>
              <a:t> </a:t>
            </a:r>
            <a:r>
              <a:rPr lang="en-GB" altLang="en-US" sz="2000" dirty="0" err="1"/>
              <a:t>a'r</a:t>
            </a:r>
            <a:r>
              <a:rPr lang="en-GB" altLang="en-US" sz="2000" dirty="0"/>
              <a:t> </a:t>
            </a:r>
            <a:r>
              <a:rPr lang="en-GB" altLang="en-US" sz="2000" dirty="0" err="1"/>
              <a:t>gweithiwr</a:t>
            </a:r>
            <a:r>
              <a:rPr lang="en-GB" altLang="en-US" sz="2000" dirty="0"/>
              <a:t> </a:t>
            </a:r>
            <a:r>
              <a:rPr lang="en-GB" altLang="en-US" sz="2000" dirty="0" err="1"/>
              <a:t>yn</a:t>
            </a:r>
            <a:r>
              <a:rPr lang="en-GB" altLang="en-US" sz="2000" dirty="0"/>
              <a:t> </a:t>
            </a:r>
            <a:r>
              <a:rPr lang="en-GB" altLang="en-US" sz="2000" dirty="0" err="1"/>
              <a:t>wirfoddol</a:t>
            </a:r>
            <a:endParaRPr lang="en-GB" altLang="en-US" sz="2000" dirty="0"/>
          </a:p>
          <a:p>
            <a:pPr lvl="1">
              <a:lnSpc>
                <a:spcPct val="80000"/>
              </a:lnSpc>
              <a:defRPr/>
            </a:pPr>
            <a:r>
              <a:rPr lang="en-GB" altLang="en-US" sz="2000" dirty="0" err="1"/>
              <a:t>mae</a:t>
            </a:r>
            <a:r>
              <a:rPr lang="en-GB" altLang="en-US" sz="2000" dirty="0"/>
              <a:t> </a:t>
            </a:r>
            <a:r>
              <a:rPr lang="en-GB" altLang="en-US" sz="2000" dirty="0" err="1"/>
              <a:t>pwrpas</a:t>
            </a:r>
            <a:r>
              <a:rPr lang="en-GB" altLang="en-US" sz="2000" dirty="0"/>
              <a:t> </a:t>
            </a:r>
            <a:r>
              <a:rPr lang="en-GB" altLang="en-US" sz="2000" dirty="0" err="1"/>
              <a:t>addysgol</a:t>
            </a:r>
            <a:r>
              <a:rPr lang="en-GB" altLang="en-US" sz="2000" dirty="0"/>
              <a:t> </a:t>
            </a:r>
            <a:r>
              <a:rPr lang="en-GB" altLang="en-US" sz="2000" dirty="0" err="1"/>
              <a:t>i'r</a:t>
            </a:r>
            <a:r>
              <a:rPr lang="en-GB" altLang="en-US" sz="2000" dirty="0"/>
              <a:t> </a:t>
            </a:r>
            <a:r>
              <a:rPr lang="en-GB" altLang="en-US" sz="2000" dirty="0" err="1"/>
              <a:t>gwaith</a:t>
            </a:r>
            <a:endParaRPr lang="en-GB" altLang="en-US" sz="2000" dirty="0"/>
          </a:p>
          <a:p>
            <a:pPr lvl="1">
              <a:lnSpc>
                <a:spcPct val="80000"/>
              </a:lnSpc>
              <a:defRPr/>
            </a:pPr>
            <a:r>
              <a:rPr lang="en-GB" altLang="en-US" sz="2000" dirty="0" err="1"/>
              <a:t>mae</a:t>
            </a:r>
            <a:r>
              <a:rPr lang="en-GB" altLang="en-US" sz="2000" dirty="0"/>
              <a:t> </a:t>
            </a:r>
            <a:r>
              <a:rPr lang="en-GB" altLang="en-US" sz="2000" dirty="0" err="1"/>
              <a:t>ffocws</a:t>
            </a:r>
            <a:r>
              <a:rPr lang="en-GB" altLang="en-US" sz="2000" dirty="0"/>
              <a:t> y </a:t>
            </a:r>
            <a:r>
              <a:rPr lang="en-GB" altLang="en-US" sz="2000" dirty="0" err="1"/>
              <a:t>gwaith</a:t>
            </a:r>
            <a:r>
              <a:rPr lang="en-GB" altLang="en-US" sz="2000" dirty="0"/>
              <a:t> </a:t>
            </a:r>
            <a:r>
              <a:rPr lang="en-GB" altLang="en-US" sz="2000" dirty="0" err="1"/>
              <a:t>wedi'i</a:t>
            </a:r>
            <a:r>
              <a:rPr lang="en-GB" altLang="en-US" sz="2000" dirty="0"/>
              <a:t> </a:t>
            </a:r>
            <a:r>
              <a:rPr lang="en-GB" altLang="en-US" sz="2000" dirty="0" err="1"/>
              <a:t>gyfeirio</a:t>
            </a:r>
            <a:r>
              <a:rPr lang="en-GB" altLang="en-US" sz="2000" dirty="0"/>
              <a:t> at </a:t>
            </a:r>
            <a:r>
              <a:rPr lang="en-GB" altLang="en-US" sz="2000" dirty="0" err="1"/>
              <a:t>bobl</a:t>
            </a:r>
            <a:r>
              <a:rPr lang="en-GB" altLang="en-US" sz="2000" dirty="0"/>
              <a:t> </a:t>
            </a:r>
            <a:r>
              <a:rPr lang="en-GB" altLang="en-US" sz="2000" dirty="0" err="1"/>
              <a:t>ifanc</a:t>
            </a:r>
            <a:endParaRPr lang="en-GB" altLang="en-US" sz="2000" dirty="0"/>
          </a:p>
          <a:p>
            <a:pPr eaLnBrk="1" hangingPunct="1">
              <a:lnSpc>
                <a:spcPct val="80000"/>
              </a:lnSpc>
              <a:defRPr/>
            </a:pPr>
            <a:endParaRPr lang="en-GB" altLang="en-US" sz="2400" dirty="0"/>
          </a:p>
          <a:p>
            <a:pPr marL="0" indent="0" algn="r" eaLnBrk="1" hangingPunct="1">
              <a:lnSpc>
                <a:spcPct val="80000"/>
              </a:lnSpc>
              <a:buNone/>
              <a:defRPr/>
            </a:pPr>
            <a:r>
              <a:rPr lang="en-GB" altLang="en-US" sz="2400" dirty="0"/>
              <a:t>(Jeffs a Smith 2008)</a:t>
            </a:r>
          </a:p>
        </p:txBody>
      </p:sp>
      <p:sp>
        <p:nvSpPr>
          <p:cNvPr id="2" name="Content Placeholder 1">
            <a:extLst>
              <a:ext uri="{FF2B5EF4-FFF2-40B4-BE49-F238E27FC236}">
                <a16:creationId xmlns:a16="http://schemas.microsoft.com/office/drawing/2014/main" id="{8247362D-7C81-C63E-E84B-CA100D284ABA}"/>
              </a:ext>
            </a:extLst>
          </p:cNvPr>
          <p:cNvSpPr>
            <a:spLocks noGrp="1"/>
          </p:cNvSpPr>
          <p:nvPr>
            <p:ph sz="half" idx="2"/>
          </p:nvPr>
        </p:nvSpPr>
        <p:spPr/>
        <p:txBody>
          <a:bodyPr>
            <a:normAutofit lnSpcReduction="10000"/>
          </a:bodyPr>
          <a:lstStyle/>
          <a:p>
            <a:pPr eaLnBrk="1" hangingPunct="1">
              <a:lnSpc>
                <a:spcPct val="80000"/>
              </a:lnSpc>
              <a:defRPr/>
            </a:pPr>
            <a:r>
              <a:rPr lang="en-GB" altLang="en-US" sz="2200" dirty="0">
                <a:solidFill>
                  <a:schemeClr val="accent5">
                    <a:lumMod val="75000"/>
                  </a:schemeClr>
                </a:solidFill>
              </a:rPr>
              <a:t>According to Jeffs and Smith (2008), for work with young people to be seen as ‘youth work’ three elements have to be present:</a:t>
            </a:r>
          </a:p>
          <a:p>
            <a:pPr eaLnBrk="1" hangingPunct="1">
              <a:lnSpc>
                <a:spcPct val="80000"/>
              </a:lnSpc>
              <a:defRPr/>
            </a:pPr>
            <a:endParaRPr lang="en-GB" altLang="en-US" sz="2600" dirty="0">
              <a:solidFill>
                <a:schemeClr val="accent5">
                  <a:lumMod val="75000"/>
                </a:schemeClr>
              </a:solidFill>
            </a:endParaRPr>
          </a:p>
          <a:p>
            <a:pPr lvl="1">
              <a:lnSpc>
                <a:spcPct val="80000"/>
              </a:lnSpc>
              <a:defRPr/>
            </a:pPr>
            <a:r>
              <a:rPr lang="en-GB" altLang="en-US" sz="2000" dirty="0">
                <a:solidFill>
                  <a:schemeClr val="accent5">
                    <a:lumMod val="75000"/>
                  </a:schemeClr>
                </a:solidFill>
              </a:rPr>
              <a:t>the relationship between the young person and the worker is </a:t>
            </a:r>
            <a:r>
              <a:rPr lang="en-GB" altLang="en-US" sz="2000" i="1" u="sng" dirty="0">
                <a:solidFill>
                  <a:schemeClr val="accent5">
                    <a:lumMod val="75000"/>
                  </a:schemeClr>
                </a:solidFill>
              </a:rPr>
              <a:t>voluntary</a:t>
            </a:r>
          </a:p>
          <a:p>
            <a:pPr lvl="1">
              <a:lnSpc>
                <a:spcPct val="80000"/>
              </a:lnSpc>
              <a:defRPr/>
            </a:pPr>
            <a:r>
              <a:rPr lang="en-GB" altLang="en-US" sz="2000" dirty="0">
                <a:solidFill>
                  <a:schemeClr val="accent5">
                    <a:lumMod val="75000"/>
                  </a:schemeClr>
                </a:solidFill>
              </a:rPr>
              <a:t>the work has an </a:t>
            </a:r>
            <a:r>
              <a:rPr lang="en-GB" altLang="en-US" sz="2000" i="1" u="sng" dirty="0">
                <a:solidFill>
                  <a:schemeClr val="accent5">
                    <a:lumMod val="75000"/>
                  </a:schemeClr>
                </a:solidFill>
              </a:rPr>
              <a:t>educational purpose</a:t>
            </a:r>
          </a:p>
          <a:p>
            <a:pPr lvl="1">
              <a:lnSpc>
                <a:spcPct val="80000"/>
              </a:lnSpc>
              <a:defRPr/>
            </a:pPr>
            <a:r>
              <a:rPr lang="en-GB" altLang="en-US" sz="2000" dirty="0">
                <a:solidFill>
                  <a:schemeClr val="accent5">
                    <a:lumMod val="75000"/>
                  </a:schemeClr>
                </a:solidFill>
              </a:rPr>
              <a:t>the focus of the work is directed towards </a:t>
            </a:r>
            <a:r>
              <a:rPr lang="en-GB" altLang="en-US" sz="2000" i="1" u="sng" dirty="0">
                <a:solidFill>
                  <a:schemeClr val="accent5">
                    <a:lumMod val="75000"/>
                  </a:schemeClr>
                </a:solidFill>
              </a:rPr>
              <a:t>young people</a:t>
            </a:r>
          </a:p>
          <a:p>
            <a:pPr eaLnBrk="1" hangingPunct="1">
              <a:lnSpc>
                <a:spcPct val="80000"/>
              </a:lnSpc>
              <a:defRPr/>
            </a:pPr>
            <a:endParaRPr lang="en-GB" altLang="en-US" sz="2600" dirty="0">
              <a:solidFill>
                <a:schemeClr val="accent5">
                  <a:lumMod val="75000"/>
                </a:schemeClr>
              </a:solidFill>
            </a:endParaRPr>
          </a:p>
          <a:p>
            <a:pPr marL="0" indent="0" algn="r">
              <a:lnSpc>
                <a:spcPct val="80000"/>
              </a:lnSpc>
              <a:buNone/>
              <a:defRPr/>
            </a:pPr>
            <a:r>
              <a:rPr lang="en-GB" altLang="en-US" sz="2400" dirty="0">
                <a:solidFill>
                  <a:schemeClr val="accent5">
                    <a:lumMod val="75000"/>
                  </a:schemeClr>
                </a:solidFill>
              </a:rPr>
              <a:t>(Jeffs &amp; Smith 2008)</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8438DBA8-2364-8AF9-9EEB-0D762F041A5B}"/>
              </a:ext>
            </a:extLst>
          </p:cNvPr>
          <p:cNvSpPr>
            <a:spLocks noGrp="1" noChangeArrowheads="1"/>
          </p:cNvSpPr>
          <p:nvPr>
            <p:ph type="title"/>
          </p:nvPr>
        </p:nvSpPr>
        <p:spPr/>
        <p:txBody>
          <a:bodyPr/>
          <a:lstStyle/>
          <a:p>
            <a:pPr eaLnBrk="1" hangingPunct="1"/>
            <a:r>
              <a:rPr lang="en-GB" altLang="en-US" sz="3600" b="1" dirty="0" err="1"/>
              <a:t>Nodweddion</a:t>
            </a:r>
            <a:r>
              <a:rPr lang="en-GB" altLang="en-US" sz="3600" b="1" dirty="0"/>
              <a:t>				</a:t>
            </a:r>
            <a:r>
              <a:rPr lang="en-GB" altLang="en-US" sz="3600" b="1" dirty="0">
                <a:solidFill>
                  <a:schemeClr val="accent5">
                    <a:lumMod val="75000"/>
                  </a:schemeClr>
                </a:solidFill>
              </a:rPr>
              <a:t>Characteristics</a:t>
            </a:r>
          </a:p>
        </p:txBody>
      </p:sp>
      <p:sp>
        <p:nvSpPr>
          <p:cNvPr id="49155" name="Rectangle 10">
            <a:extLst>
              <a:ext uri="{FF2B5EF4-FFF2-40B4-BE49-F238E27FC236}">
                <a16:creationId xmlns:a16="http://schemas.microsoft.com/office/drawing/2014/main" id="{546EE921-A544-EF39-B9DE-F8773AC5FCA1}"/>
              </a:ext>
            </a:extLst>
          </p:cNvPr>
          <p:cNvSpPr>
            <a:spLocks noGrp="1" noChangeArrowheads="1"/>
          </p:cNvSpPr>
          <p:nvPr>
            <p:ph sz="half" idx="1"/>
          </p:nvPr>
        </p:nvSpPr>
        <p:spPr/>
        <p:txBody>
          <a:bodyPr>
            <a:normAutofit fontScale="92500" lnSpcReduction="10000"/>
          </a:bodyPr>
          <a:lstStyle/>
          <a:p>
            <a:pPr eaLnBrk="1" hangingPunct="1">
              <a:lnSpc>
                <a:spcPct val="90000"/>
              </a:lnSpc>
            </a:pPr>
            <a:r>
              <a:rPr lang="en-GB" altLang="en-US" dirty="0"/>
              <a:t>Mae </a:t>
            </a:r>
            <a:r>
              <a:rPr lang="en-GB" altLang="en-US" dirty="0" err="1"/>
              <a:t>nodweddion</a:t>
            </a:r>
            <a:r>
              <a:rPr lang="en-GB" altLang="en-US" dirty="0"/>
              <a:t> </a:t>
            </a:r>
            <a:r>
              <a:rPr lang="en-GB" altLang="en-US" dirty="0" err="1"/>
              <a:t>unigryw</a:t>
            </a:r>
            <a:r>
              <a:rPr lang="en-GB" altLang="en-US" dirty="0"/>
              <a:t> </a:t>
            </a:r>
            <a:r>
              <a:rPr lang="en-GB" altLang="en-US" dirty="0" err="1"/>
              <a:t>gwaith</a:t>
            </a:r>
            <a:r>
              <a:rPr lang="en-GB" altLang="en-US" dirty="0"/>
              <a:t> </a:t>
            </a:r>
            <a:r>
              <a:rPr lang="en-GB" altLang="en-US" dirty="0" err="1"/>
              <a:t>ieuenctid</a:t>
            </a:r>
            <a:r>
              <a:rPr lang="en-GB" altLang="en-US" dirty="0"/>
              <a:t> </a:t>
            </a:r>
            <a:r>
              <a:rPr lang="en-GB" altLang="en-US" dirty="0" err="1"/>
              <a:t>yn</a:t>
            </a:r>
            <a:r>
              <a:rPr lang="en-GB" altLang="en-US" dirty="0"/>
              <a:t> </a:t>
            </a:r>
            <a:r>
              <a:rPr lang="en-GB" altLang="en-US" dirty="0" err="1"/>
              <a:t>cynnwys</a:t>
            </a:r>
            <a:r>
              <a:rPr lang="en-GB" altLang="en-US" dirty="0"/>
              <a:t> </a:t>
            </a:r>
            <a:r>
              <a:rPr lang="en-GB" altLang="en-US" i="1" u="sng" dirty="0" err="1"/>
              <a:t>ymgysylltu</a:t>
            </a:r>
            <a:r>
              <a:rPr lang="en-GB" altLang="en-US" i="1" u="sng" dirty="0"/>
              <a:t> </a:t>
            </a:r>
            <a:r>
              <a:rPr lang="en-GB" altLang="en-US" i="1" u="sng" dirty="0" err="1"/>
              <a:t>gwirfoddol</a:t>
            </a:r>
            <a:r>
              <a:rPr lang="en-GB" altLang="en-US" i="1" u="sng" dirty="0"/>
              <a:t> </a:t>
            </a:r>
            <a:r>
              <a:rPr lang="en-GB" altLang="en-US" dirty="0"/>
              <a:t>â </a:t>
            </a:r>
            <a:r>
              <a:rPr lang="en-GB" altLang="en-US" dirty="0" err="1"/>
              <a:t>phobl</a:t>
            </a:r>
            <a:r>
              <a:rPr lang="en-GB" altLang="en-US" dirty="0"/>
              <a:t> </a:t>
            </a:r>
            <a:r>
              <a:rPr lang="en-GB" altLang="en-US" dirty="0" err="1"/>
              <a:t>ifanc</a:t>
            </a:r>
            <a:r>
              <a:rPr lang="en-GB" altLang="en-US" dirty="0"/>
              <a:t>; </a:t>
            </a:r>
            <a:r>
              <a:rPr lang="en-GB" altLang="en-US" i="1" u="sng" dirty="0" err="1"/>
              <a:t>cyfranogiad</a:t>
            </a:r>
            <a:r>
              <a:rPr lang="en-GB" altLang="en-US" i="1" u="sng" dirty="0"/>
              <a:t> </a:t>
            </a:r>
            <a:r>
              <a:rPr lang="en-GB" altLang="en-US" i="1" u="sng" dirty="0" err="1"/>
              <a:t>gweithredol</a:t>
            </a:r>
            <a:r>
              <a:rPr lang="en-GB" altLang="en-US" i="1" u="sng" dirty="0"/>
              <a:t> </a:t>
            </a:r>
            <a:r>
              <a:rPr lang="en-GB" altLang="en-US" i="1" u="sng" dirty="0" err="1"/>
              <a:t>pobl</a:t>
            </a:r>
            <a:r>
              <a:rPr lang="en-GB" altLang="en-US" i="1" u="sng" dirty="0"/>
              <a:t> </a:t>
            </a:r>
            <a:r>
              <a:rPr lang="en-GB" altLang="en-US" i="1" u="sng" dirty="0" err="1"/>
              <a:t>ifanc</a:t>
            </a:r>
            <a:r>
              <a:rPr lang="en-GB" altLang="en-US" i="1" dirty="0"/>
              <a:t> </a:t>
            </a:r>
            <a:r>
              <a:rPr lang="en-GB" altLang="en-US" dirty="0" err="1"/>
              <a:t>mewn</a:t>
            </a:r>
            <a:r>
              <a:rPr lang="en-GB" altLang="en-US" dirty="0"/>
              <a:t> </a:t>
            </a:r>
            <a:r>
              <a:rPr lang="en-GB" altLang="en-US" dirty="0" err="1"/>
              <a:t>gwahanol</a:t>
            </a:r>
            <a:r>
              <a:rPr lang="en-GB" altLang="en-US" dirty="0"/>
              <a:t> </a:t>
            </a:r>
            <a:r>
              <a:rPr lang="en-GB" altLang="en-US" dirty="0" err="1"/>
              <a:t>nodweddion</a:t>
            </a:r>
            <a:r>
              <a:rPr lang="en-GB" altLang="en-US" dirty="0"/>
              <a:t> o </a:t>
            </a:r>
            <a:r>
              <a:rPr lang="en-GB" altLang="en-US" dirty="0" err="1"/>
              <a:t>ddarpariaeth</a:t>
            </a:r>
            <a:r>
              <a:rPr lang="en-GB" altLang="en-US" dirty="0"/>
              <a:t> </a:t>
            </a:r>
            <a:r>
              <a:rPr lang="en-GB" altLang="en-US" dirty="0" err="1"/>
              <a:t>gwaith</a:t>
            </a:r>
            <a:r>
              <a:rPr lang="en-GB" altLang="en-US" dirty="0"/>
              <a:t> </a:t>
            </a:r>
            <a:r>
              <a:rPr lang="en-GB" altLang="en-US" dirty="0" err="1"/>
              <a:t>ieuenctid</a:t>
            </a:r>
            <a:r>
              <a:rPr lang="en-GB" altLang="en-US" dirty="0"/>
              <a:t> </a:t>
            </a:r>
            <a:r>
              <a:rPr lang="en-GB" altLang="en-US" dirty="0" err="1"/>
              <a:t>lleol</a:t>
            </a:r>
            <a:r>
              <a:rPr lang="en-GB" altLang="en-US" dirty="0"/>
              <a:t>; y </a:t>
            </a:r>
            <a:r>
              <a:rPr lang="en-GB" altLang="en-US" dirty="0" err="1"/>
              <a:t>defnydd</a:t>
            </a:r>
            <a:r>
              <a:rPr lang="en-GB" altLang="en-US" dirty="0"/>
              <a:t> o </a:t>
            </a:r>
            <a:r>
              <a:rPr lang="en-GB" altLang="en-US" i="1" u="sng" dirty="0" err="1"/>
              <a:t>addysg</a:t>
            </a:r>
            <a:r>
              <a:rPr lang="en-GB" altLang="en-US" i="1" u="sng" dirty="0"/>
              <a:t> </a:t>
            </a:r>
            <a:r>
              <a:rPr lang="en-GB" altLang="en-US" i="1" u="sng" dirty="0" err="1"/>
              <a:t>anffurfiol</a:t>
            </a:r>
            <a:r>
              <a:rPr lang="en-GB" altLang="en-US" i="1" u="sng" dirty="0"/>
              <a:t> a </a:t>
            </a:r>
            <a:r>
              <a:rPr lang="en-GB" altLang="en-US" i="1" u="sng" dirty="0" err="1"/>
              <a:t>heb</a:t>
            </a:r>
            <a:r>
              <a:rPr lang="en-GB" altLang="en-US" i="1" u="sng" dirty="0"/>
              <a:t> </a:t>
            </a:r>
            <a:r>
              <a:rPr lang="en-GB" altLang="en-US" i="1" u="sng" dirty="0" err="1"/>
              <a:t>fod</a:t>
            </a:r>
            <a:r>
              <a:rPr lang="en-GB" altLang="en-US" i="1" u="sng" dirty="0"/>
              <a:t> </a:t>
            </a:r>
            <a:r>
              <a:rPr lang="en-GB" altLang="en-US" i="1" u="sng" dirty="0" err="1"/>
              <a:t>yn</a:t>
            </a:r>
            <a:r>
              <a:rPr lang="en-GB" altLang="en-US" i="1" u="sng" dirty="0"/>
              <a:t> </a:t>
            </a:r>
            <a:r>
              <a:rPr lang="en-GB" altLang="en-US" i="1" u="sng" dirty="0" err="1"/>
              <a:t>ffurfiol</a:t>
            </a:r>
            <a:r>
              <a:rPr lang="en-GB" altLang="en-US" dirty="0"/>
              <a:t> </a:t>
            </a:r>
            <a:r>
              <a:rPr lang="en-GB" altLang="en-US" dirty="0" err="1"/>
              <a:t>fel</a:t>
            </a:r>
            <a:r>
              <a:rPr lang="en-GB" altLang="en-US" dirty="0"/>
              <a:t> </a:t>
            </a:r>
            <a:r>
              <a:rPr lang="en-GB" altLang="en-US" dirty="0" err="1"/>
              <a:t>prif</a:t>
            </a:r>
            <a:r>
              <a:rPr lang="en-GB" altLang="en-US" dirty="0"/>
              <a:t> </a:t>
            </a:r>
            <a:r>
              <a:rPr lang="en-GB" altLang="en-US" dirty="0" err="1"/>
              <a:t>ddulliau</a:t>
            </a:r>
            <a:r>
              <a:rPr lang="en-GB" altLang="en-US" dirty="0"/>
              <a:t> </a:t>
            </a:r>
            <a:r>
              <a:rPr lang="en-GB" altLang="en-US" dirty="0" err="1"/>
              <a:t>gwaith</a:t>
            </a:r>
            <a:r>
              <a:rPr lang="en-GB" altLang="en-US" dirty="0"/>
              <a:t> </a:t>
            </a:r>
            <a:r>
              <a:rPr lang="en-GB" altLang="en-US" dirty="0" err="1"/>
              <a:t>ieuenctid</a:t>
            </a:r>
            <a:r>
              <a:rPr lang="en-GB" altLang="en-US" dirty="0"/>
              <a:t>; ac </a:t>
            </a:r>
            <a:r>
              <a:rPr lang="en-GB" altLang="en-US" dirty="0" err="1"/>
              <a:t>ymagwedd</a:t>
            </a:r>
            <a:r>
              <a:rPr lang="en-GB" altLang="en-US" dirty="0"/>
              <a:t> </a:t>
            </a:r>
            <a:r>
              <a:rPr lang="en-GB" altLang="en-US" dirty="0" err="1"/>
              <a:t>hyblyg</a:t>
            </a:r>
            <a:r>
              <a:rPr lang="en-GB" altLang="en-US" dirty="0"/>
              <a:t> at </a:t>
            </a:r>
            <a:r>
              <a:rPr lang="en-GB" altLang="en-US" dirty="0" err="1"/>
              <a:t>ddarpariaeth</a:t>
            </a:r>
            <a:r>
              <a:rPr lang="en-GB" altLang="en-US" dirty="0"/>
              <a:t> </a:t>
            </a:r>
            <a:r>
              <a:rPr lang="en-GB" altLang="en-US" dirty="0" err="1"/>
              <a:t>sy'n</a:t>
            </a:r>
            <a:r>
              <a:rPr lang="en-GB" altLang="en-US" dirty="0"/>
              <a:t> </a:t>
            </a:r>
            <a:r>
              <a:rPr lang="en-GB" altLang="en-US" dirty="0" err="1"/>
              <a:t>ymateb</a:t>
            </a:r>
            <a:r>
              <a:rPr lang="en-GB" altLang="en-US" dirty="0"/>
              <a:t> </a:t>
            </a:r>
            <a:r>
              <a:rPr lang="en-GB" altLang="en-US" dirty="0" err="1"/>
              <a:t>i'w</a:t>
            </a:r>
            <a:r>
              <a:rPr lang="en-GB" altLang="en-US" dirty="0"/>
              <a:t> </a:t>
            </a:r>
            <a:r>
              <a:rPr lang="en-GB" altLang="en-US" dirty="0" err="1"/>
              <a:t>dewisiadau</a:t>
            </a:r>
            <a:r>
              <a:rPr lang="en-GB" altLang="en-US" dirty="0"/>
              <a:t>.</a:t>
            </a:r>
            <a:endParaRPr lang="en-GB" altLang="en-US" sz="2400" dirty="0"/>
          </a:p>
        </p:txBody>
      </p:sp>
      <p:sp>
        <p:nvSpPr>
          <p:cNvPr id="2" name="Content Placeholder 1">
            <a:extLst>
              <a:ext uri="{FF2B5EF4-FFF2-40B4-BE49-F238E27FC236}">
                <a16:creationId xmlns:a16="http://schemas.microsoft.com/office/drawing/2014/main" id="{655E3D57-901D-46FD-515B-E59B0F85342D}"/>
              </a:ext>
            </a:extLst>
          </p:cNvPr>
          <p:cNvSpPr>
            <a:spLocks noGrp="1"/>
          </p:cNvSpPr>
          <p:nvPr>
            <p:ph sz="half" idx="2"/>
          </p:nvPr>
        </p:nvSpPr>
        <p:spPr/>
        <p:txBody>
          <a:bodyPr>
            <a:normAutofit fontScale="92500" lnSpcReduction="10000"/>
          </a:bodyPr>
          <a:lstStyle/>
          <a:p>
            <a:r>
              <a:rPr lang="en-GB" altLang="en-US" dirty="0">
                <a:solidFill>
                  <a:schemeClr val="accent5">
                    <a:lumMod val="75000"/>
                  </a:schemeClr>
                </a:solidFill>
              </a:rPr>
              <a:t>The distinctive characteristics of youth work include, the </a:t>
            </a:r>
            <a:r>
              <a:rPr lang="en-GB" altLang="en-US" i="1" u="sng" dirty="0">
                <a:solidFill>
                  <a:schemeClr val="accent5">
                    <a:lumMod val="75000"/>
                  </a:schemeClr>
                </a:solidFill>
              </a:rPr>
              <a:t>voluntary engagement</a:t>
            </a:r>
            <a:r>
              <a:rPr lang="en-GB" altLang="en-US" dirty="0">
                <a:solidFill>
                  <a:schemeClr val="accent5">
                    <a:lumMod val="75000"/>
                  </a:schemeClr>
                </a:solidFill>
              </a:rPr>
              <a:t> of young people; </a:t>
            </a:r>
            <a:r>
              <a:rPr lang="en-GB" altLang="en-US" i="1" u="sng" dirty="0">
                <a:solidFill>
                  <a:schemeClr val="accent5">
                    <a:lumMod val="75000"/>
                  </a:schemeClr>
                </a:solidFill>
              </a:rPr>
              <a:t>young people’s active involvement</a:t>
            </a:r>
            <a:r>
              <a:rPr lang="en-GB" altLang="en-US" dirty="0">
                <a:solidFill>
                  <a:schemeClr val="accent5">
                    <a:lumMod val="75000"/>
                  </a:schemeClr>
                </a:solidFill>
              </a:rPr>
              <a:t> in different features of local youth work provision; the use of </a:t>
            </a:r>
            <a:r>
              <a:rPr lang="en-GB" altLang="en-US" i="1" u="sng" dirty="0">
                <a:solidFill>
                  <a:schemeClr val="accent5">
                    <a:lumMod val="75000"/>
                  </a:schemeClr>
                </a:solidFill>
              </a:rPr>
              <a:t>informal and non-formal education</a:t>
            </a:r>
            <a:r>
              <a:rPr lang="en-GB" altLang="en-US" dirty="0">
                <a:solidFill>
                  <a:schemeClr val="accent5">
                    <a:lumMod val="75000"/>
                  </a:schemeClr>
                </a:solidFill>
              </a:rPr>
              <a:t> as the primary methods of youth work; and a flexible approach to provision which is responsive to their preferences.</a:t>
            </a:r>
            <a:endParaRPr lang="en-GB" altLang="en-US" i="1" dirty="0">
              <a:solidFill>
                <a:schemeClr val="accent5">
                  <a:lumMod val="75000"/>
                </a:schemeClr>
              </a:solidFill>
            </a:endParaRPr>
          </a:p>
          <a:p>
            <a:pPr marL="0" indent="0">
              <a:buNone/>
            </a:pP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FEEECB06-51C4-BE13-EF41-7151DB6E83DF}"/>
              </a:ext>
            </a:extLst>
          </p:cNvPr>
          <p:cNvSpPr>
            <a:spLocks noGrp="1" noChangeArrowheads="1"/>
          </p:cNvSpPr>
          <p:nvPr>
            <p:ph type="title"/>
          </p:nvPr>
        </p:nvSpPr>
        <p:spPr>
          <a:xfrm>
            <a:off x="838200" y="365126"/>
            <a:ext cx="10515600" cy="1325563"/>
          </a:xfrm>
        </p:spPr>
        <p:txBody>
          <a:bodyPr anchor="ctr">
            <a:normAutofit/>
          </a:bodyPr>
          <a:lstStyle/>
          <a:p>
            <a:r>
              <a:rPr lang="en-GB" altLang="en-US" b="1" dirty="0" err="1"/>
              <a:t>Egwyl</a:t>
            </a:r>
            <a:r>
              <a:rPr lang="en-GB" altLang="en-US" b="1" dirty="0"/>
              <a:t>!</a:t>
            </a:r>
            <a:br>
              <a:rPr lang="en-GB" altLang="en-US" b="1" dirty="0"/>
            </a:br>
            <a:r>
              <a:rPr lang="en-GB" altLang="en-US" b="1" dirty="0">
                <a:solidFill>
                  <a:schemeClr val="accent5">
                    <a:lumMod val="75000"/>
                  </a:schemeClr>
                </a:solidFill>
              </a:rPr>
              <a:t>Break!</a:t>
            </a:r>
          </a:p>
        </p:txBody>
      </p:sp>
      <p:pic>
        <p:nvPicPr>
          <p:cNvPr id="11" name="Content Placeholder 10" descr="Black coffee in a white cup on a wooden table">
            <a:extLst>
              <a:ext uri="{FF2B5EF4-FFF2-40B4-BE49-F238E27FC236}">
                <a16:creationId xmlns:a16="http://schemas.microsoft.com/office/drawing/2014/main" id="{AA5FF814-7B67-3296-AADF-ACCCD138F15F}"/>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t="45796" b="2334"/>
          <a:stretch/>
        </p:blipFill>
        <p:spPr>
          <a:xfrm>
            <a:off x="838200" y="1825626"/>
            <a:ext cx="10515600" cy="3640897"/>
          </a:xfr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08362052-C22D-8E1D-A3EF-677291707810}"/>
              </a:ext>
            </a:extLst>
          </p:cNvPr>
          <p:cNvSpPr>
            <a:spLocks noGrp="1" noChangeArrowheads="1"/>
          </p:cNvSpPr>
          <p:nvPr>
            <p:ph type="title"/>
          </p:nvPr>
        </p:nvSpPr>
        <p:spPr/>
        <p:txBody>
          <a:bodyPr>
            <a:normAutofit fontScale="90000"/>
          </a:bodyPr>
          <a:lstStyle/>
          <a:p>
            <a:pPr eaLnBrk="1" hangingPunct="1"/>
            <a:br>
              <a:rPr lang="en-GB" altLang="en-US" sz="4000" b="1"/>
            </a:br>
            <a:br>
              <a:rPr lang="cy-GB" altLang="en-US" sz="3300" b="1"/>
            </a:br>
            <a:endParaRPr lang="cy-GB" altLang="en-US" sz="3300" b="1"/>
          </a:p>
        </p:txBody>
      </p:sp>
      <p:sp>
        <p:nvSpPr>
          <p:cNvPr id="52227" name="Rectangle 5">
            <a:extLst>
              <a:ext uri="{FF2B5EF4-FFF2-40B4-BE49-F238E27FC236}">
                <a16:creationId xmlns:a16="http://schemas.microsoft.com/office/drawing/2014/main" id="{0F66FEF5-8560-0019-144B-A2540AE8E911}"/>
              </a:ext>
            </a:extLst>
          </p:cNvPr>
          <p:cNvSpPr>
            <a:spLocks noGrp="1" noChangeArrowheads="1"/>
          </p:cNvSpPr>
          <p:nvPr>
            <p:ph sz="half" idx="1"/>
          </p:nvPr>
        </p:nvSpPr>
        <p:spPr/>
        <p:txBody>
          <a:bodyPr/>
          <a:lstStyle/>
          <a:p>
            <a:pPr eaLnBrk="1" hangingPunct="1"/>
            <a:r>
              <a:rPr lang="en-GB" altLang="en-US" sz="2500" b="1" dirty="0"/>
              <a:t>Addysg </a:t>
            </a:r>
            <a:r>
              <a:rPr lang="en-GB" altLang="en-US" sz="2500" b="1" dirty="0" err="1"/>
              <a:t>Ffurfiol</a:t>
            </a:r>
            <a:r>
              <a:rPr lang="en-GB" altLang="en-US" sz="2500" b="1" dirty="0"/>
              <a:t>, </a:t>
            </a:r>
            <a:r>
              <a:rPr lang="en-GB" altLang="en-US" sz="2500" b="1" dirty="0" err="1"/>
              <a:t>Heb</a:t>
            </a:r>
            <a:r>
              <a:rPr lang="en-GB" altLang="en-US" sz="2500" b="1" dirty="0"/>
              <a:t> </a:t>
            </a:r>
            <a:r>
              <a:rPr lang="en-GB" altLang="en-US" sz="2500" b="1" dirty="0" err="1"/>
              <a:t>fod</a:t>
            </a:r>
            <a:r>
              <a:rPr lang="en-GB" altLang="en-US" sz="2500" b="1" dirty="0"/>
              <a:t> </a:t>
            </a:r>
            <a:r>
              <a:rPr lang="en-GB" altLang="en-US" sz="2500" b="1" dirty="0" err="1"/>
              <a:t>yn</a:t>
            </a:r>
            <a:r>
              <a:rPr lang="en-GB" altLang="en-US" sz="2500" b="1" dirty="0"/>
              <a:t> </a:t>
            </a:r>
            <a:r>
              <a:rPr lang="en-GB" altLang="en-US" sz="2500" b="1" dirty="0" err="1"/>
              <a:t>Ffurfiol</a:t>
            </a:r>
            <a:r>
              <a:rPr lang="en-GB" altLang="en-US" sz="2500" b="1" dirty="0"/>
              <a:t> ac </a:t>
            </a:r>
            <a:r>
              <a:rPr lang="en-GB" altLang="en-US" sz="2500" b="1" dirty="0" err="1"/>
              <a:t>Anffurfiol</a:t>
            </a:r>
            <a:endParaRPr lang="en-GB" altLang="en-US" sz="2500" b="1" dirty="0"/>
          </a:p>
        </p:txBody>
      </p:sp>
      <p:sp>
        <p:nvSpPr>
          <p:cNvPr id="2" name="Content Placeholder 1">
            <a:extLst>
              <a:ext uri="{FF2B5EF4-FFF2-40B4-BE49-F238E27FC236}">
                <a16:creationId xmlns:a16="http://schemas.microsoft.com/office/drawing/2014/main" id="{D3065A68-8339-8A15-9474-50A8AB682A80}"/>
              </a:ext>
            </a:extLst>
          </p:cNvPr>
          <p:cNvSpPr>
            <a:spLocks noGrp="1"/>
          </p:cNvSpPr>
          <p:nvPr>
            <p:ph sz="half" idx="2"/>
          </p:nvPr>
        </p:nvSpPr>
        <p:spPr/>
        <p:txBody>
          <a:bodyPr/>
          <a:lstStyle/>
          <a:p>
            <a:r>
              <a:rPr lang="en-GB" altLang="en-US" sz="2800" b="1" dirty="0">
                <a:solidFill>
                  <a:schemeClr val="accent5">
                    <a:lumMod val="75000"/>
                  </a:schemeClr>
                </a:solidFill>
              </a:rPr>
              <a:t>Formal, Non-Formal and Informal Education</a:t>
            </a:r>
          </a:p>
          <a:p>
            <a:pPr marL="0" indent="0">
              <a:buNone/>
            </a:pP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4">
            <a:extLst>
              <a:ext uri="{FF2B5EF4-FFF2-40B4-BE49-F238E27FC236}">
                <a16:creationId xmlns:a16="http://schemas.microsoft.com/office/drawing/2014/main" id="{4EC504FA-E546-3FAF-2D3D-E91DC778BF13}"/>
              </a:ext>
            </a:extLst>
          </p:cNvPr>
          <p:cNvSpPr>
            <a:spLocks noGrp="1" noChangeArrowheads="1"/>
          </p:cNvSpPr>
          <p:nvPr>
            <p:ph type="title"/>
          </p:nvPr>
        </p:nvSpPr>
        <p:spPr/>
        <p:txBody>
          <a:bodyPr>
            <a:normAutofit/>
          </a:bodyPr>
          <a:lstStyle/>
          <a:p>
            <a:r>
              <a:rPr lang="en-GB" altLang="en-US" sz="3600" b="1" dirty="0"/>
              <a:t>Addysg </a:t>
            </a:r>
            <a:r>
              <a:rPr lang="en-GB" altLang="en-US" sz="3600" b="1" dirty="0" err="1"/>
              <a:t>Anffurfiol</a:t>
            </a:r>
            <a:r>
              <a:rPr lang="en-GB" altLang="en-US" sz="3600" b="1" dirty="0"/>
              <a:t> a </a:t>
            </a:r>
            <a:r>
              <a:rPr lang="en-GB" altLang="en-US" sz="3600" b="1" dirty="0" err="1"/>
              <a:t>Heb</a:t>
            </a:r>
            <a:r>
              <a:rPr lang="en-GB" altLang="en-US" sz="3600" b="1" dirty="0"/>
              <a:t> </a:t>
            </a:r>
            <a:r>
              <a:rPr lang="en-GB" altLang="en-US" sz="3600" b="1" dirty="0" err="1"/>
              <a:t>fod</a:t>
            </a:r>
            <a:r>
              <a:rPr lang="en-GB" altLang="en-US" sz="3600" b="1" dirty="0"/>
              <a:t> </a:t>
            </a:r>
            <a:r>
              <a:rPr lang="en-GB" altLang="en-US" sz="3600" b="1" dirty="0" err="1"/>
              <a:t>yn</a:t>
            </a:r>
            <a:r>
              <a:rPr lang="en-GB" altLang="en-US" sz="3600" b="1" dirty="0"/>
              <a:t> </a:t>
            </a:r>
            <a:r>
              <a:rPr lang="en-GB" altLang="en-US" sz="3600" b="1" dirty="0" err="1"/>
              <a:t>Ffurfiol</a:t>
            </a:r>
            <a:br>
              <a:rPr lang="en-GB" altLang="en-US" sz="3600" b="1" dirty="0">
                <a:solidFill>
                  <a:schemeClr val="accent6">
                    <a:lumMod val="75000"/>
                  </a:schemeClr>
                </a:solidFill>
              </a:rPr>
            </a:br>
            <a:r>
              <a:rPr lang="en-GB" altLang="en-US" sz="3600" b="1" dirty="0">
                <a:solidFill>
                  <a:schemeClr val="accent5">
                    <a:lumMod val="75000"/>
                  </a:schemeClr>
                </a:solidFill>
              </a:rPr>
              <a:t>Informal and Non-formal Education</a:t>
            </a:r>
          </a:p>
        </p:txBody>
      </p:sp>
      <p:sp>
        <p:nvSpPr>
          <p:cNvPr id="54275" name="Rectangle 6">
            <a:extLst>
              <a:ext uri="{FF2B5EF4-FFF2-40B4-BE49-F238E27FC236}">
                <a16:creationId xmlns:a16="http://schemas.microsoft.com/office/drawing/2014/main" id="{63332A6E-BCCE-F3A9-A0DF-58C8D2B33B24}"/>
              </a:ext>
            </a:extLst>
          </p:cNvPr>
          <p:cNvSpPr>
            <a:spLocks noGrp="1" noChangeArrowheads="1"/>
          </p:cNvSpPr>
          <p:nvPr>
            <p:ph sz="half" idx="1"/>
          </p:nvPr>
        </p:nvSpPr>
        <p:spPr/>
        <p:txBody>
          <a:bodyPr/>
          <a:lstStyle/>
          <a:p>
            <a:pPr eaLnBrk="1" hangingPunct="1">
              <a:lnSpc>
                <a:spcPct val="90000"/>
              </a:lnSpc>
            </a:pPr>
            <a:r>
              <a:rPr lang="en-GB" altLang="en-US" dirty="0" err="1"/>
              <a:t>Mewn</a:t>
            </a:r>
            <a:r>
              <a:rPr lang="en-GB" altLang="en-US" dirty="0"/>
              <a:t> </a:t>
            </a:r>
            <a:r>
              <a:rPr lang="en-GB" altLang="en-US" dirty="0" err="1"/>
              <a:t>grwpiau</a:t>
            </a:r>
            <a:r>
              <a:rPr lang="en-GB" altLang="en-US" dirty="0"/>
              <a:t> </a:t>
            </a:r>
            <a:r>
              <a:rPr lang="en-GB" altLang="en-US" dirty="0" err="1"/>
              <a:t>bach</a:t>
            </a:r>
            <a:r>
              <a:rPr lang="en-GB" altLang="en-US" dirty="0"/>
              <a:t>, </a:t>
            </a:r>
            <a:r>
              <a:rPr lang="en-GB" altLang="en-US" dirty="0" err="1"/>
              <a:t>ymchwiliwch</a:t>
            </a:r>
            <a:r>
              <a:rPr lang="en-GB" altLang="en-US" dirty="0"/>
              <a:t> a </a:t>
            </a:r>
            <a:r>
              <a:rPr lang="en-GB" altLang="en-US" dirty="0" err="1"/>
              <a:t>thrafodwch</a:t>
            </a:r>
            <a:r>
              <a:rPr lang="en-GB" altLang="en-US" dirty="0"/>
              <a:t> y </a:t>
            </a:r>
            <a:r>
              <a:rPr lang="en-GB" altLang="en-US" dirty="0" err="1"/>
              <a:t>canlynol</a:t>
            </a:r>
            <a:r>
              <a:rPr lang="en-GB" altLang="en-US" dirty="0"/>
              <a:t>:</a:t>
            </a:r>
          </a:p>
          <a:p>
            <a:pPr eaLnBrk="1" hangingPunct="1">
              <a:lnSpc>
                <a:spcPct val="90000"/>
              </a:lnSpc>
            </a:pPr>
            <a:endParaRPr lang="en-GB" altLang="en-US" dirty="0"/>
          </a:p>
          <a:p>
            <a:pPr eaLnBrk="1" hangingPunct="1">
              <a:lnSpc>
                <a:spcPct val="90000"/>
              </a:lnSpc>
            </a:pPr>
            <a:r>
              <a:rPr lang="en-GB" altLang="en-US" dirty="0"/>
              <a:t>Beth </a:t>
            </a:r>
            <a:r>
              <a:rPr lang="en-GB" altLang="en-US" dirty="0" err="1"/>
              <a:t>yw</a:t>
            </a:r>
            <a:r>
              <a:rPr lang="en-GB" altLang="en-US" dirty="0"/>
              <a:t> </a:t>
            </a:r>
            <a:r>
              <a:rPr lang="en-GB" altLang="en-US" dirty="0" err="1"/>
              <a:t>eich</a:t>
            </a:r>
            <a:r>
              <a:rPr lang="en-GB" altLang="en-US" dirty="0"/>
              <a:t> </a:t>
            </a:r>
            <a:r>
              <a:rPr lang="en-GB" altLang="en-US" dirty="0" err="1"/>
              <a:t>dealltwriaeth</a:t>
            </a:r>
            <a:r>
              <a:rPr lang="en-GB" altLang="en-US" dirty="0"/>
              <a:t> </a:t>
            </a:r>
            <a:r>
              <a:rPr lang="en-GB" altLang="en-US" dirty="0" err="1"/>
              <a:t>o'r</a:t>
            </a:r>
            <a:r>
              <a:rPr lang="en-GB" altLang="en-US" dirty="0"/>
              <a:t> </a:t>
            </a:r>
            <a:r>
              <a:rPr lang="en-GB" altLang="en-US" dirty="0" err="1"/>
              <a:t>termau</a:t>
            </a:r>
            <a:r>
              <a:rPr lang="en-GB" altLang="en-US" dirty="0"/>
              <a:t> </a:t>
            </a:r>
            <a:r>
              <a:rPr lang="en-GB" altLang="en-US" dirty="0" err="1"/>
              <a:t>hyn</a:t>
            </a:r>
            <a:r>
              <a:rPr lang="en-GB" altLang="en-US" dirty="0"/>
              <a:t>:</a:t>
            </a:r>
          </a:p>
          <a:p>
            <a:pPr lvl="1"/>
            <a:r>
              <a:rPr lang="en-GB" altLang="en-US" dirty="0"/>
              <a:t>Addysg/</a:t>
            </a:r>
            <a:r>
              <a:rPr lang="en-GB" altLang="en-US" dirty="0" err="1"/>
              <a:t>dysgu</a:t>
            </a:r>
            <a:r>
              <a:rPr lang="en-GB" altLang="en-US" dirty="0"/>
              <a:t> </a:t>
            </a:r>
            <a:r>
              <a:rPr lang="en-GB" altLang="en-US" dirty="0" err="1"/>
              <a:t>anffurfiol</a:t>
            </a:r>
            <a:endParaRPr lang="en-GB" altLang="en-US" dirty="0"/>
          </a:p>
          <a:p>
            <a:pPr lvl="1"/>
            <a:r>
              <a:rPr lang="en-GB" altLang="en-US" dirty="0"/>
              <a:t>Addysg/</a:t>
            </a:r>
            <a:r>
              <a:rPr lang="en-GB" altLang="en-US" dirty="0" err="1"/>
              <a:t>dysgu</a:t>
            </a:r>
            <a:r>
              <a:rPr lang="en-GB" altLang="en-US" dirty="0"/>
              <a:t> </a:t>
            </a:r>
            <a:r>
              <a:rPr lang="en-GB" altLang="en-US" dirty="0" err="1"/>
              <a:t>heb</a:t>
            </a:r>
            <a:r>
              <a:rPr lang="en-GB" altLang="en-US" dirty="0"/>
              <a:t> </a:t>
            </a:r>
            <a:r>
              <a:rPr lang="en-GB" altLang="en-US" dirty="0" err="1"/>
              <a:t>fod</a:t>
            </a:r>
            <a:r>
              <a:rPr lang="en-GB" altLang="en-US" dirty="0"/>
              <a:t> </a:t>
            </a:r>
            <a:r>
              <a:rPr lang="en-GB" altLang="en-US" dirty="0" err="1"/>
              <a:t>yn</a:t>
            </a:r>
            <a:r>
              <a:rPr lang="en-GB" altLang="en-US" dirty="0"/>
              <a:t> </a:t>
            </a:r>
            <a:r>
              <a:rPr lang="en-GB" altLang="en-US" dirty="0" err="1"/>
              <a:t>ffurfiol</a:t>
            </a:r>
            <a:endParaRPr lang="en-GB" altLang="en-US" dirty="0"/>
          </a:p>
        </p:txBody>
      </p:sp>
      <p:sp>
        <p:nvSpPr>
          <p:cNvPr id="2" name="Content Placeholder 1">
            <a:extLst>
              <a:ext uri="{FF2B5EF4-FFF2-40B4-BE49-F238E27FC236}">
                <a16:creationId xmlns:a16="http://schemas.microsoft.com/office/drawing/2014/main" id="{D79B67C6-489F-B707-CF88-57DF3A3A46F4}"/>
              </a:ext>
            </a:extLst>
          </p:cNvPr>
          <p:cNvSpPr>
            <a:spLocks noGrp="1"/>
          </p:cNvSpPr>
          <p:nvPr>
            <p:ph sz="half" idx="2"/>
          </p:nvPr>
        </p:nvSpPr>
        <p:spPr/>
        <p:txBody>
          <a:bodyPr/>
          <a:lstStyle/>
          <a:p>
            <a:r>
              <a:rPr lang="en-GB" altLang="en-US" dirty="0">
                <a:solidFill>
                  <a:schemeClr val="accent5">
                    <a:lumMod val="75000"/>
                  </a:schemeClr>
                </a:solidFill>
              </a:rPr>
              <a:t>In small groups, research and discuss the following:</a:t>
            </a:r>
          </a:p>
          <a:p>
            <a:endParaRPr lang="en-GB" altLang="en-US" dirty="0">
              <a:solidFill>
                <a:schemeClr val="accent5">
                  <a:lumMod val="75000"/>
                </a:schemeClr>
              </a:solidFill>
            </a:endParaRPr>
          </a:p>
          <a:p>
            <a:r>
              <a:rPr lang="en-GB" altLang="en-US" dirty="0">
                <a:solidFill>
                  <a:schemeClr val="accent5">
                    <a:lumMod val="75000"/>
                  </a:schemeClr>
                </a:solidFill>
              </a:rPr>
              <a:t>What is your understanding of these terms:</a:t>
            </a:r>
          </a:p>
          <a:p>
            <a:pPr lvl="1"/>
            <a:r>
              <a:rPr lang="en-GB" altLang="en-US" dirty="0">
                <a:solidFill>
                  <a:schemeClr val="accent5">
                    <a:lumMod val="75000"/>
                  </a:schemeClr>
                </a:solidFill>
              </a:rPr>
              <a:t>Informal education/learning</a:t>
            </a:r>
          </a:p>
          <a:p>
            <a:pPr lvl="1"/>
            <a:r>
              <a:rPr lang="en-GB" altLang="en-US" dirty="0">
                <a:solidFill>
                  <a:schemeClr val="accent5">
                    <a:lumMod val="75000"/>
                  </a:schemeClr>
                </a:solidFill>
              </a:rPr>
              <a:t>Non-formal education/learning</a:t>
            </a:r>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CB0D3822-E0BC-17F2-0476-0FBD0271DA15}"/>
              </a:ext>
            </a:extLst>
          </p:cNvPr>
          <p:cNvSpPr>
            <a:spLocks noGrp="1" noChangeArrowheads="1"/>
          </p:cNvSpPr>
          <p:nvPr>
            <p:ph type="title"/>
          </p:nvPr>
        </p:nvSpPr>
        <p:spPr/>
        <p:txBody>
          <a:bodyPr>
            <a:normAutofit/>
          </a:bodyPr>
          <a:lstStyle/>
          <a:p>
            <a:pPr eaLnBrk="1" hangingPunct="1"/>
            <a:br>
              <a:rPr lang="en-GB" altLang="en-US" sz="3200" b="1" dirty="0"/>
            </a:br>
            <a:r>
              <a:rPr lang="en-GB" altLang="en-US" sz="3200" b="1" dirty="0" err="1"/>
              <a:t>Dysgu</a:t>
            </a:r>
            <a:r>
              <a:rPr lang="en-GB" altLang="en-US" sz="3200" b="1" dirty="0"/>
              <a:t> – </a:t>
            </a:r>
            <a:r>
              <a:rPr lang="en-GB" altLang="en-US" sz="3200" b="1" dirty="0" err="1"/>
              <a:t>beth</a:t>
            </a:r>
            <a:r>
              <a:rPr lang="en-GB" altLang="en-US" sz="3200" b="1" dirty="0"/>
              <a:t> </a:t>
            </a:r>
            <a:r>
              <a:rPr lang="en-GB" altLang="en-US" sz="3200" b="1" dirty="0" err="1"/>
              <a:t>yw</a:t>
            </a:r>
            <a:r>
              <a:rPr lang="en-GB" altLang="en-US" sz="3200" b="1" dirty="0"/>
              <a:t> </a:t>
            </a:r>
            <a:r>
              <a:rPr lang="en-GB" altLang="en-US" sz="3200" b="1" dirty="0" err="1"/>
              <a:t>hyn</a:t>
            </a:r>
            <a:r>
              <a:rPr lang="en-GB" altLang="en-US" sz="3200" b="1" dirty="0"/>
              <a:t>?			</a:t>
            </a:r>
            <a:r>
              <a:rPr lang="en-GB" altLang="en-US" sz="3200" b="1" dirty="0">
                <a:solidFill>
                  <a:schemeClr val="accent5">
                    <a:lumMod val="75000"/>
                  </a:schemeClr>
                </a:solidFill>
              </a:rPr>
              <a:t>Learning – what is this?</a:t>
            </a:r>
          </a:p>
        </p:txBody>
      </p:sp>
      <p:sp>
        <p:nvSpPr>
          <p:cNvPr id="56323" name="Rectangle 5">
            <a:extLst>
              <a:ext uri="{FF2B5EF4-FFF2-40B4-BE49-F238E27FC236}">
                <a16:creationId xmlns:a16="http://schemas.microsoft.com/office/drawing/2014/main" id="{B66C6F76-0F04-3A36-D01F-D66F5E485B02}"/>
              </a:ext>
            </a:extLst>
          </p:cNvPr>
          <p:cNvSpPr>
            <a:spLocks noGrp="1" noChangeArrowheads="1"/>
          </p:cNvSpPr>
          <p:nvPr>
            <p:ph sz="half" idx="1"/>
          </p:nvPr>
        </p:nvSpPr>
        <p:spPr/>
        <p:txBody>
          <a:bodyPr/>
          <a:lstStyle/>
          <a:p>
            <a:pPr eaLnBrk="1" hangingPunct="1">
              <a:lnSpc>
                <a:spcPct val="80000"/>
              </a:lnSpc>
            </a:pPr>
            <a:r>
              <a:rPr lang="en-GB" altLang="en-US" sz="2000" dirty="0" err="1"/>
              <a:t>Canlyniad</a:t>
            </a:r>
            <a:r>
              <a:rPr lang="en-GB" altLang="en-US" sz="2000" dirty="0"/>
              <a:t> </a:t>
            </a:r>
            <a:r>
              <a:rPr lang="en-GB" altLang="en-US" sz="2000" dirty="0" err="1"/>
              <a:t>gwerthfawr</a:t>
            </a:r>
            <a:r>
              <a:rPr lang="en-GB" altLang="en-US" sz="2000" dirty="0"/>
              <a:t> o </a:t>
            </a:r>
            <a:r>
              <a:rPr lang="en-GB" altLang="en-US" sz="2000" dirty="0" err="1"/>
              <a:t>weithio</a:t>
            </a:r>
            <a:r>
              <a:rPr lang="en-GB" altLang="en-US" sz="2000" dirty="0"/>
              <a:t> </a:t>
            </a:r>
            <a:r>
              <a:rPr lang="en-GB" altLang="en-US" sz="2000" dirty="0" err="1"/>
              <a:t>gyda</a:t>
            </a:r>
            <a:r>
              <a:rPr lang="en-GB" altLang="en-US" sz="2000" dirty="0"/>
              <a:t> </a:t>
            </a:r>
            <a:r>
              <a:rPr lang="en-GB" altLang="en-US" sz="2000" dirty="0" err="1"/>
              <a:t>phobl</a:t>
            </a:r>
            <a:r>
              <a:rPr lang="en-GB" altLang="en-US" sz="2000" dirty="0"/>
              <a:t> </a:t>
            </a:r>
            <a:r>
              <a:rPr lang="en-GB" altLang="en-US" sz="2000" dirty="0" err="1"/>
              <a:t>ifanc</a:t>
            </a:r>
            <a:endParaRPr lang="en-GB" altLang="en-US" sz="2000" dirty="0"/>
          </a:p>
          <a:p>
            <a:pPr eaLnBrk="1" hangingPunct="1">
              <a:lnSpc>
                <a:spcPct val="80000"/>
              </a:lnSpc>
            </a:pPr>
            <a:r>
              <a:rPr lang="en-GB" altLang="en-US" sz="2000" dirty="0"/>
              <a:t>Yn </a:t>
            </a:r>
            <a:r>
              <a:rPr lang="en-GB" altLang="en-US" sz="2000" dirty="0" err="1"/>
              <a:t>ganolog</a:t>
            </a:r>
            <a:r>
              <a:rPr lang="en-GB" altLang="en-US" sz="2000" dirty="0"/>
              <a:t> </a:t>
            </a:r>
            <a:r>
              <a:rPr lang="en-GB" altLang="en-US" sz="2000" dirty="0" err="1"/>
              <a:t>i’n</a:t>
            </a:r>
            <a:r>
              <a:rPr lang="en-GB" altLang="en-US" sz="2000" dirty="0"/>
              <a:t> </a:t>
            </a:r>
            <a:r>
              <a:rPr lang="en-GB" altLang="en-US" sz="2000" dirty="0" err="1"/>
              <a:t>gwaith</a:t>
            </a:r>
            <a:r>
              <a:rPr lang="en-GB" altLang="en-US" sz="2000" dirty="0"/>
              <a:t> </a:t>
            </a:r>
            <a:r>
              <a:rPr lang="en-GB" altLang="en-US" sz="2000" dirty="0" err="1"/>
              <a:t>fel</a:t>
            </a:r>
            <a:r>
              <a:rPr lang="en-GB" altLang="en-US" sz="2000" dirty="0"/>
              <a:t> </a:t>
            </a:r>
            <a:r>
              <a:rPr lang="en-GB" altLang="en-US" sz="2000" dirty="0" err="1"/>
              <a:t>gweithwyr</a:t>
            </a:r>
            <a:r>
              <a:rPr lang="en-GB" altLang="en-US" sz="2000" dirty="0"/>
              <a:t> </a:t>
            </a:r>
            <a:r>
              <a:rPr lang="en-GB" altLang="en-US" sz="2000" dirty="0" err="1"/>
              <a:t>ieuenctid</a:t>
            </a:r>
            <a:endParaRPr lang="en-GB" altLang="en-US" sz="2000" dirty="0"/>
          </a:p>
        </p:txBody>
      </p:sp>
      <p:sp>
        <p:nvSpPr>
          <p:cNvPr id="2" name="Content Placeholder 1">
            <a:extLst>
              <a:ext uri="{FF2B5EF4-FFF2-40B4-BE49-F238E27FC236}">
                <a16:creationId xmlns:a16="http://schemas.microsoft.com/office/drawing/2014/main" id="{B8EB7230-0681-077F-D58F-819E3F35FB2C}"/>
              </a:ext>
            </a:extLst>
          </p:cNvPr>
          <p:cNvSpPr>
            <a:spLocks noGrp="1"/>
          </p:cNvSpPr>
          <p:nvPr>
            <p:ph sz="half" idx="2"/>
          </p:nvPr>
        </p:nvSpPr>
        <p:spPr/>
        <p:txBody>
          <a:bodyPr/>
          <a:lstStyle/>
          <a:p>
            <a:pPr eaLnBrk="1" hangingPunct="1">
              <a:lnSpc>
                <a:spcPct val="80000"/>
              </a:lnSpc>
            </a:pPr>
            <a:r>
              <a:rPr lang="en-GB" altLang="en-US" sz="2000" dirty="0">
                <a:solidFill>
                  <a:schemeClr val="accent5">
                    <a:lumMod val="75000"/>
                  </a:schemeClr>
                </a:solidFill>
              </a:rPr>
              <a:t>A valued outcome of working with young people</a:t>
            </a:r>
          </a:p>
          <a:p>
            <a:pPr eaLnBrk="1" hangingPunct="1">
              <a:lnSpc>
                <a:spcPct val="80000"/>
              </a:lnSpc>
            </a:pPr>
            <a:r>
              <a:rPr lang="en-GB" altLang="en-US" sz="2000" dirty="0">
                <a:solidFill>
                  <a:schemeClr val="accent5">
                    <a:lumMod val="75000"/>
                  </a:schemeClr>
                </a:solidFill>
              </a:rPr>
              <a:t>Central to our work as youth workers</a:t>
            </a:r>
          </a:p>
          <a:p>
            <a:endParaRPr lang="en-GB" dirty="0"/>
          </a:p>
        </p:txBody>
      </p:sp>
      <p:sp>
        <p:nvSpPr>
          <p:cNvPr id="56324" name="Text Box 6">
            <a:extLst>
              <a:ext uri="{FF2B5EF4-FFF2-40B4-BE49-F238E27FC236}">
                <a16:creationId xmlns:a16="http://schemas.microsoft.com/office/drawing/2014/main" id="{62089A7E-AA90-DBC3-ADF5-2473AECA3F96}"/>
              </a:ext>
            </a:extLst>
          </p:cNvPr>
          <p:cNvSpPr txBox="1">
            <a:spLocks noChangeArrowheads="1"/>
          </p:cNvSpPr>
          <p:nvPr/>
        </p:nvSpPr>
        <p:spPr bwMode="auto">
          <a:xfrm>
            <a:off x="2640014" y="3500438"/>
            <a:ext cx="7272337" cy="173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r>
              <a:rPr lang="en-GB" altLang="en-US" sz="1800" dirty="0"/>
              <a:t>“Most of our everyday understandings suggest that learning is an individual enterprise involving the mental processing of new experience and the accumulation of knowledge in the mind of the learner”</a:t>
            </a:r>
          </a:p>
          <a:p>
            <a:pPr eaLnBrk="1" hangingPunct="1">
              <a:spcBef>
                <a:spcPct val="0"/>
              </a:spcBef>
              <a:buClrTx/>
              <a:buSzTx/>
              <a:buFontTx/>
              <a:buNone/>
            </a:pPr>
            <a:endParaRPr lang="en-GB" altLang="en-US" sz="1800" dirty="0"/>
          </a:p>
          <a:p>
            <a:pPr algn="r" eaLnBrk="1" hangingPunct="1">
              <a:spcBef>
                <a:spcPct val="0"/>
              </a:spcBef>
              <a:buClrTx/>
              <a:buSzTx/>
              <a:buFontTx/>
              <a:buNone/>
            </a:pPr>
            <a:r>
              <a:rPr lang="en-GB" altLang="en-US" sz="1800" dirty="0"/>
              <a:t>				 (Harrison and Wise 2007, p. 5)</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BF26284C-9B1E-1FB4-0183-E342DE98C7D3}"/>
              </a:ext>
            </a:extLst>
          </p:cNvPr>
          <p:cNvSpPr>
            <a:spLocks noGrp="1" noChangeArrowheads="1"/>
          </p:cNvSpPr>
          <p:nvPr>
            <p:ph type="title"/>
          </p:nvPr>
        </p:nvSpPr>
        <p:spPr/>
        <p:txBody>
          <a:bodyPr/>
          <a:lstStyle/>
          <a:p>
            <a:pPr eaLnBrk="1" hangingPunct="1"/>
            <a:r>
              <a:rPr lang="en-GB" altLang="en-US" sz="3600" b="1" dirty="0" err="1"/>
              <a:t>Dysgu</a:t>
            </a:r>
            <a:r>
              <a:rPr lang="en-GB" altLang="en-US" sz="3600" b="1" dirty="0"/>
              <a:t> – </a:t>
            </a:r>
            <a:r>
              <a:rPr lang="en-GB" altLang="en-US" sz="3600" b="1" dirty="0" err="1"/>
              <a:t>beth</a:t>
            </a:r>
            <a:r>
              <a:rPr lang="en-GB" altLang="en-US" sz="3600" b="1" dirty="0"/>
              <a:t> </a:t>
            </a:r>
            <a:r>
              <a:rPr lang="en-GB" altLang="en-US" sz="3600" b="1" dirty="0" err="1"/>
              <a:t>yw</a:t>
            </a:r>
            <a:r>
              <a:rPr lang="en-GB" altLang="en-US" sz="3600" b="1" dirty="0"/>
              <a:t> </a:t>
            </a:r>
            <a:r>
              <a:rPr lang="en-GB" altLang="en-US" sz="3600" b="1" dirty="0" err="1"/>
              <a:t>hyn</a:t>
            </a:r>
            <a:r>
              <a:rPr lang="en-GB" altLang="en-US" sz="3600" b="1" dirty="0"/>
              <a:t>?		</a:t>
            </a:r>
            <a:r>
              <a:rPr lang="en-GB" altLang="en-US" sz="3600" b="1" dirty="0">
                <a:solidFill>
                  <a:schemeClr val="accent5">
                    <a:lumMod val="75000"/>
                  </a:schemeClr>
                </a:solidFill>
              </a:rPr>
              <a:t>Learning – what is this?</a:t>
            </a:r>
          </a:p>
        </p:txBody>
      </p:sp>
      <p:sp>
        <p:nvSpPr>
          <p:cNvPr id="2" name="Content Placeholder 1">
            <a:extLst>
              <a:ext uri="{FF2B5EF4-FFF2-40B4-BE49-F238E27FC236}">
                <a16:creationId xmlns:a16="http://schemas.microsoft.com/office/drawing/2014/main" id="{2CF6AB68-9EF5-8CBC-0E6A-6BE30AACD345}"/>
              </a:ext>
            </a:extLst>
          </p:cNvPr>
          <p:cNvSpPr>
            <a:spLocks noGrp="1"/>
          </p:cNvSpPr>
          <p:nvPr>
            <p:ph sz="half" idx="1"/>
          </p:nvPr>
        </p:nvSpPr>
        <p:spPr>
          <a:xfrm>
            <a:off x="1209822" y="2655619"/>
            <a:ext cx="10143978" cy="4351338"/>
          </a:xfrm>
        </p:spPr>
        <p:txBody>
          <a:bodyPr>
            <a:normAutofit/>
          </a:bodyPr>
          <a:lstStyle/>
          <a:p>
            <a:pPr>
              <a:buNone/>
            </a:pPr>
            <a:r>
              <a:rPr lang="en-GB" altLang="en-US" sz="2400" dirty="0"/>
              <a:t>“The fundamental purpose of youth work is educational; its benefits lie in the personal and social learning that young people gain.  Its distinctive methods, associated with </a:t>
            </a:r>
            <a:r>
              <a:rPr lang="en-GB" altLang="en-US" sz="2400" i="1" dirty="0"/>
              <a:t>informal education</a:t>
            </a:r>
            <a:r>
              <a:rPr lang="en-GB" altLang="en-US" sz="2400" dirty="0"/>
              <a:t>, enable young people to gain skills, knowledge and attitudes which result in personal growth and which have wider social benefits”</a:t>
            </a:r>
          </a:p>
          <a:p>
            <a:pPr algn="r">
              <a:buNone/>
            </a:pPr>
            <a:r>
              <a:rPr lang="en-GB" altLang="en-US" sz="1800" dirty="0"/>
              <a:t>(Payne 2009, p. 226)</a:t>
            </a:r>
          </a:p>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30924432-BB09-7FB5-383A-047AB3B38802}"/>
              </a:ext>
            </a:extLst>
          </p:cNvPr>
          <p:cNvSpPr>
            <a:spLocks noGrp="1" noChangeArrowheads="1"/>
          </p:cNvSpPr>
          <p:nvPr>
            <p:ph type="title"/>
          </p:nvPr>
        </p:nvSpPr>
        <p:spPr/>
        <p:txBody>
          <a:bodyPr/>
          <a:lstStyle/>
          <a:p>
            <a:pPr eaLnBrk="1" hangingPunct="1"/>
            <a:r>
              <a:rPr lang="en-GB" altLang="en-US" sz="3600" b="1" dirty="0"/>
              <a:t>Addysg/</a:t>
            </a:r>
            <a:r>
              <a:rPr lang="en-GB" altLang="en-US" sz="3600" b="1" dirty="0" err="1"/>
              <a:t>Dysgu</a:t>
            </a:r>
            <a:r>
              <a:rPr lang="en-GB" altLang="en-US" sz="3600" b="1" dirty="0"/>
              <a:t> </a:t>
            </a:r>
            <a:r>
              <a:rPr lang="en-GB" altLang="en-US" sz="3600" b="1" dirty="0" err="1"/>
              <a:t>Ffurfiol</a:t>
            </a:r>
            <a:r>
              <a:rPr lang="en-GB" altLang="en-US" sz="3600" b="1" dirty="0"/>
              <a:t>	       </a:t>
            </a:r>
            <a:r>
              <a:rPr lang="en-GB" altLang="en-US" sz="3600" b="1" dirty="0">
                <a:solidFill>
                  <a:schemeClr val="accent5">
                    <a:lumMod val="75000"/>
                  </a:schemeClr>
                </a:solidFill>
              </a:rPr>
              <a:t>Formal Education/Learning</a:t>
            </a:r>
          </a:p>
        </p:txBody>
      </p:sp>
      <p:sp>
        <p:nvSpPr>
          <p:cNvPr id="60419" name="Rectangle 4">
            <a:extLst>
              <a:ext uri="{FF2B5EF4-FFF2-40B4-BE49-F238E27FC236}">
                <a16:creationId xmlns:a16="http://schemas.microsoft.com/office/drawing/2014/main" id="{BF420F14-43DB-FF05-F0C3-5384187F588D}"/>
              </a:ext>
            </a:extLst>
          </p:cNvPr>
          <p:cNvSpPr>
            <a:spLocks noGrp="1" noChangeArrowheads="1"/>
          </p:cNvSpPr>
          <p:nvPr>
            <p:ph sz="half" idx="1"/>
          </p:nvPr>
        </p:nvSpPr>
        <p:spPr/>
        <p:txBody>
          <a:bodyPr>
            <a:normAutofit/>
          </a:bodyPr>
          <a:lstStyle/>
          <a:p>
            <a:r>
              <a:rPr lang="en-GB" altLang="en-US" sz="2400" dirty="0" err="1"/>
              <a:t>Cyfarwyddyd</a:t>
            </a:r>
            <a:r>
              <a:rPr lang="en-GB" altLang="en-US" sz="2400" dirty="0"/>
              <a:t> </a:t>
            </a:r>
            <a:r>
              <a:rPr lang="en-GB" altLang="en-US" sz="2400" dirty="0" err="1"/>
              <a:t>ffurfiol</a:t>
            </a:r>
            <a:r>
              <a:rPr lang="en-GB" altLang="en-US" sz="2400" dirty="0"/>
              <a:t> a </a:t>
            </a:r>
            <a:r>
              <a:rPr lang="en-GB" altLang="en-US" sz="2400" dirty="0" err="1"/>
              <a:t>allai</a:t>
            </a:r>
            <a:r>
              <a:rPr lang="en-GB" altLang="en-US" sz="2400" dirty="0"/>
              <a:t> </a:t>
            </a:r>
            <a:r>
              <a:rPr lang="en-GB" altLang="en-US" sz="2400" dirty="0" err="1"/>
              <a:t>ddigwydd</a:t>
            </a:r>
            <a:r>
              <a:rPr lang="en-GB" altLang="en-US" sz="2400" dirty="0"/>
              <a:t> </a:t>
            </a:r>
            <a:r>
              <a:rPr lang="en-GB" altLang="en-US" sz="2400" dirty="0" err="1"/>
              <a:t>yn</a:t>
            </a:r>
            <a:r>
              <a:rPr lang="en-GB" altLang="en-US" sz="2400" dirty="0"/>
              <a:t> </a:t>
            </a:r>
            <a:r>
              <a:rPr lang="en-GB" altLang="en-US" sz="2400" dirty="0" err="1"/>
              <a:t>yr</a:t>
            </a:r>
            <a:r>
              <a:rPr lang="en-GB" altLang="en-US" sz="2400" dirty="0"/>
              <a:t> </a:t>
            </a:r>
            <a:r>
              <a:rPr lang="en-GB" altLang="en-US" sz="2400" dirty="0" err="1"/>
              <a:t>ysgol</a:t>
            </a:r>
            <a:r>
              <a:rPr lang="en-GB" altLang="en-US" sz="2400" dirty="0"/>
              <a:t> neu </a:t>
            </a:r>
            <a:r>
              <a:rPr lang="en-GB" altLang="en-US" sz="2400" dirty="0" err="1"/>
              <a:t>ar</a:t>
            </a:r>
            <a:r>
              <a:rPr lang="en-GB" altLang="en-US" sz="2400" dirty="0"/>
              <a:t> </a:t>
            </a:r>
            <a:r>
              <a:rPr lang="en-GB" altLang="en-US" sz="2400" dirty="0" err="1"/>
              <a:t>gwrs</a:t>
            </a:r>
            <a:r>
              <a:rPr lang="en-GB" altLang="en-US" sz="2400" dirty="0"/>
              <a:t> </a:t>
            </a:r>
            <a:r>
              <a:rPr lang="en-GB" altLang="en-US" sz="2400" dirty="0" err="1"/>
              <a:t>hyfforddi</a:t>
            </a:r>
            <a:endParaRPr lang="en-GB" altLang="en-US" sz="2400" dirty="0"/>
          </a:p>
          <a:p>
            <a:pPr marL="0" indent="0" algn="r" eaLnBrk="1" hangingPunct="1">
              <a:lnSpc>
                <a:spcPct val="90000"/>
              </a:lnSpc>
              <a:buNone/>
            </a:pPr>
            <a:r>
              <a:rPr lang="en-GB" altLang="en-US" sz="1800" dirty="0"/>
              <a:t>(Harrison a Wise 2007, t. 2)</a:t>
            </a:r>
          </a:p>
          <a:p>
            <a:pPr marL="0" indent="0" algn="r" eaLnBrk="1" hangingPunct="1">
              <a:lnSpc>
                <a:spcPct val="90000"/>
              </a:lnSpc>
              <a:buNone/>
            </a:pPr>
            <a:endParaRPr lang="en-GB" altLang="en-US" sz="1800" dirty="0"/>
          </a:p>
          <a:p>
            <a:r>
              <a:rPr lang="en-GB" altLang="en-US" sz="2400" dirty="0" err="1"/>
              <a:t>Rydym</a:t>
            </a:r>
            <a:r>
              <a:rPr lang="en-GB" altLang="en-US" sz="2400" dirty="0"/>
              <a:t> </a:t>
            </a:r>
            <a:r>
              <a:rPr lang="en-GB" altLang="en-US" sz="2400" dirty="0" err="1"/>
              <a:t>yn</a:t>
            </a:r>
            <a:r>
              <a:rPr lang="en-GB" altLang="en-US" sz="2400" dirty="0"/>
              <a:t> </a:t>
            </a:r>
            <a:r>
              <a:rPr lang="en-GB" altLang="en-US" sz="2400" dirty="0" err="1"/>
              <a:t>cysylltu</a:t>
            </a:r>
            <a:r>
              <a:rPr lang="en-GB" altLang="en-US" sz="2400" dirty="0"/>
              <a:t> </a:t>
            </a:r>
            <a:r>
              <a:rPr lang="en-GB" altLang="en-US" sz="2400" dirty="0" err="1"/>
              <a:t>addysg</a:t>
            </a:r>
            <a:r>
              <a:rPr lang="en-GB" altLang="en-US" sz="2400" dirty="0"/>
              <a:t> </a:t>
            </a:r>
            <a:r>
              <a:rPr lang="en-GB" altLang="en-US" sz="2400" dirty="0" err="1"/>
              <a:t>ffurfiol</a:t>
            </a:r>
            <a:r>
              <a:rPr lang="en-GB" altLang="en-US" sz="2400" dirty="0"/>
              <a:t> â </a:t>
            </a:r>
            <a:r>
              <a:rPr lang="en-GB" altLang="en-US" sz="2400" dirty="0" err="1"/>
              <a:t>lleoliadau</a:t>
            </a:r>
            <a:r>
              <a:rPr lang="en-GB" altLang="en-US" sz="2400" dirty="0"/>
              <a:t> </a:t>
            </a:r>
            <a:r>
              <a:rPr lang="en-GB" altLang="en-US" sz="2400" dirty="0" err="1"/>
              <a:t>penodol</a:t>
            </a:r>
            <a:r>
              <a:rPr lang="en-GB" altLang="en-US" sz="2400" dirty="0"/>
              <a:t>, a </a:t>
            </a:r>
            <a:r>
              <a:rPr lang="en-GB" altLang="en-US" sz="2400" dirty="0" err="1"/>
              <a:t>gyda</a:t>
            </a:r>
            <a:r>
              <a:rPr lang="en-GB" altLang="en-US" sz="2400" dirty="0"/>
              <a:t> </a:t>
            </a:r>
            <a:r>
              <a:rPr lang="en-GB" altLang="en-US" sz="2400" dirty="0" err="1"/>
              <a:t>ffordd</a:t>
            </a:r>
            <a:r>
              <a:rPr lang="en-GB" altLang="en-US" sz="2400" dirty="0"/>
              <a:t> o </a:t>
            </a:r>
            <a:r>
              <a:rPr lang="en-GB" altLang="en-US" sz="2400" dirty="0" err="1"/>
              <a:t>ddysgu</a:t>
            </a:r>
            <a:r>
              <a:rPr lang="en-GB" altLang="en-US" sz="2400" dirty="0"/>
              <a:t> “that emphasises product…rather than process”</a:t>
            </a:r>
          </a:p>
          <a:p>
            <a:pPr marL="0" indent="0" algn="r" eaLnBrk="1" hangingPunct="1">
              <a:lnSpc>
                <a:spcPct val="90000"/>
              </a:lnSpc>
              <a:buNone/>
            </a:pPr>
            <a:r>
              <a:rPr lang="en-GB" altLang="en-US" sz="1800" dirty="0"/>
              <a:t>(Mahoney 2006, t. 31)</a:t>
            </a:r>
          </a:p>
        </p:txBody>
      </p:sp>
      <p:sp>
        <p:nvSpPr>
          <p:cNvPr id="2" name="Content Placeholder 1">
            <a:extLst>
              <a:ext uri="{FF2B5EF4-FFF2-40B4-BE49-F238E27FC236}">
                <a16:creationId xmlns:a16="http://schemas.microsoft.com/office/drawing/2014/main" id="{DFBE3C8B-D6FA-E82B-3648-44E393732E9A}"/>
              </a:ext>
            </a:extLst>
          </p:cNvPr>
          <p:cNvSpPr>
            <a:spLocks noGrp="1"/>
          </p:cNvSpPr>
          <p:nvPr>
            <p:ph sz="half" idx="2"/>
          </p:nvPr>
        </p:nvSpPr>
        <p:spPr/>
        <p:txBody>
          <a:bodyPr>
            <a:normAutofit/>
          </a:bodyPr>
          <a:lstStyle/>
          <a:p>
            <a:r>
              <a:rPr lang="en-GB" altLang="en-US" sz="2400" dirty="0">
                <a:solidFill>
                  <a:schemeClr val="accent5">
                    <a:lumMod val="75000"/>
                  </a:schemeClr>
                </a:solidFill>
              </a:rPr>
              <a:t>Formal instruction which might occur at school or at a training course</a:t>
            </a:r>
          </a:p>
          <a:p>
            <a:pPr algn="r">
              <a:buNone/>
            </a:pPr>
            <a:r>
              <a:rPr lang="en-GB" altLang="en-US" sz="1800" dirty="0">
                <a:solidFill>
                  <a:schemeClr val="accent5">
                    <a:lumMod val="75000"/>
                  </a:schemeClr>
                </a:solidFill>
              </a:rPr>
              <a:t>(Harrison and Wise 2007, p. 2)</a:t>
            </a:r>
          </a:p>
          <a:p>
            <a:pPr algn="r">
              <a:buNone/>
            </a:pPr>
            <a:endParaRPr lang="en-GB" altLang="en-US" sz="1800" dirty="0">
              <a:solidFill>
                <a:schemeClr val="accent5">
                  <a:lumMod val="75000"/>
                </a:schemeClr>
              </a:solidFill>
            </a:endParaRPr>
          </a:p>
          <a:p>
            <a:r>
              <a:rPr lang="en-GB" altLang="en-US" sz="2400" dirty="0">
                <a:solidFill>
                  <a:schemeClr val="accent5">
                    <a:lumMod val="75000"/>
                  </a:schemeClr>
                </a:solidFill>
              </a:rPr>
              <a:t>We associate formal education with particular settings, and with a way of learning “that emphasises product…rather than process”</a:t>
            </a:r>
          </a:p>
          <a:p>
            <a:pPr algn="r">
              <a:buNone/>
            </a:pPr>
            <a:r>
              <a:rPr lang="en-GB" altLang="en-US" sz="1800" dirty="0">
                <a:solidFill>
                  <a:schemeClr val="accent5">
                    <a:lumMod val="75000"/>
                  </a:schemeClr>
                </a:solidFill>
              </a:rPr>
              <a:t>(Mahoney 2006, p. 31)</a:t>
            </a:r>
          </a:p>
          <a:p>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59AEE458-E5A6-9C3D-4D9C-3F3D51B08168}"/>
              </a:ext>
            </a:extLst>
          </p:cNvPr>
          <p:cNvSpPr>
            <a:spLocks noGrp="1" noChangeArrowheads="1"/>
          </p:cNvSpPr>
          <p:nvPr>
            <p:ph type="title"/>
          </p:nvPr>
        </p:nvSpPr>
        <p:spPr>
          <a:xfrm>
            <a:off x="838200" y="116930"/>
            <a:ext cx="10515600" cy="1325563"/>
          </a:xfrm>
        </p:spPr>
        <p:txBody>
          <a:bodyPr/>
          <a:lstStyle/>
          <a:p>
            <a:pPr eaLnBrk="1" hangingPunct="1"/>
            <a:r>
              <a:rPr lang="en-GB" altLang="en-US" sz="3600" b="1" dirty="0"/>
              <a:t>Addysg/</a:t>
            </a:r>
            <a:r>
              <a:rPr lang="en-GB" altLang="en-US" sz="3600" b="1" dirty="0" err="1"/>
              <a:t>Dysgu</a:t>
            </a:r>
            <a:r>
              <a:rPr lang="en-GB" altLang="en-US" sz="3600" b="1" dirty="0"/>
              <a:t> </a:t>
            </a:r>
            <a:r>
              <a:rPr lang="en-GB" altLang="en-US" sz="3600" b="1" dirty="0" err="1"/>
              <a:t>heb</a:t>
            </a:r>
            <a:r>
              <a:rPr lang="en-GB" altLang="en-US" sz="3600" b="1" dirty="0"/>
              <a:t> </a:t>
            </a:r>
            <a:r>
              <a:rPr lang="en-GB" altLang="en-US" sz="3600" b="1" dirty="0" err="1"/>
              <a:t>fod</a:t>
            </a:r>
            <a:r>
              <a:rPr lang="en-GB" altLang="en-US" sz="3600" b="1" dirty="0"/>
              <a:t> </a:t>
            </a:r>
            <a:r>
              <a:rPr lang="en-GB" altLang="en-US" sz="3600" b="1" dirty="0" err="1"/>
              <a:t>yn</a:t>
            </a:r>
            <a:r>
              <a:rPr lang="en-GB" altLang="en-US" sz="3600" b="1" dirty="0"/>
              <a:t> </a:t>
            </a:r>
            <a:r>
              <a:rPr lang="en-GB" altLang="en-US" sz="3600" b="1" dirty="0" err="1"/>
              <a:t>ffurfiol</a:t>
            </a:r>
            <a:br>
              <a:rPr lang="en-GB" altLang="en-US" sz="3600" b="1" dirty="0"/>
            </a:br>
            <a:r>
              <a:rPr lang="en-GB" altLang="en-US" sz="3600" b="1" dirty="0">
                <a:solidFill>
                  <a:schemeClr val="accent5">
                    <a:lumMod val="75000"/>
                  </a:schemeClr>
                </a:solidFill>
              </a:rPr>
              <a:t>Non-formal Education/Learning</a:t>
            </a:r>
          </a:p>
        </p:txBody>
      </p:sp>
      <p:sp>
        <p:nvSpPr>
          <p:cNvPr id="62467" name="Rectangle 4">
            <a:extLst>
              <a:ext uri="{FF2B5EF4-FFF2-40B4-BE49-F238E27FC236}">
                <a16:creationId xmlns:a16="http://schemas.microsoft.com/office/drawing/2014/main" id="{C819FF4B-60AD-7CFA-9A74-9F5C80D228D3}"/>
              </a:ext>
            </a:extLst>
          </p:cNvPr>
          <p:cNvSpPr>
            <a:spLocks noGrp="1" noChangeArrowheads="1"/>
          </p:cNvSpPr>
          <p:nvPr>
            <p:ph sz="half" idx="1"/>
          </p:nvPr>
        </p:nvSpPr>
        <p:spPr>
          <a:xfrm>
            <a:off x="838200" y="1525180"/>
            <a:ext cx="5181600" cy="4351338"/>
          </a:xfrm>
        </p:spPr>
        <p:txBody>
          <a:bodyPr>
            <a:normAutofit fontScale="92500" lnSpcReduction="10000"/>
          </a:bodyPr>
          <a:lstStyle/>
          <a:p>
            <a:r>
              <a:rPr lang="en-GB" altLang="en-US" sz="2400" dirty="0"/>
              <a:t>“…work which emphasises responsiveness to the situation and the needs of young people, rather than the completion of a syllabus or the realisation of pre-determined outcomes”</a:t>
            </a:r>
          </a:p>
          <a:p>
            <a:pPr eaLnBrk="1" hangingPunct="1">
              <a:lnSpc>
                <a:spcPct val="90000"/>
              </a:lnSpc>
            </a:pPr>
            <a:r>
              <a:rPr lang="en-GB" altLang="en-US" sz="2400" dirty="0"/>
              <a:t>Mae </a:t>
            </a:r>
            <a:r>
              <a:rPr lang="en-GB" altLang="en-US" sz="2400" dirty="0" err="1"/>
              <a:t>cydweithredu</a:t>
            </a:r>
            <a:r>
              <a:rPr lang="en-GB" altLang="en-US" sz="2400" dirty="0"/>
              <a:t> </a:t>
            </a:r>
            <a:r>
              <a:rPr lang="en-GB" altLang="en-US" sz="2400" dirty="0" err="1"/>
              <a:t>rhwng</a:t>
            </a:r>
            <a:r>
              <a:rPr lang="en-GB" altLang="en-US" sz="2400" dirty="0"/>
              <a:t> </a:t>
            </a:r>
            <a:r>
              <a:rPr lang="en-GB" altLang="en-US" sz="2400" dirty="0" err="1"/>
              <a:t>gweithiwr</a:t>
            </a:r>
            <a:r>
              <a:rPr lang="en-GB" altLang="en-US" sz="2400" dirty="0"/>
              <a:t> </a:t>
            </a:r>
            <a:r>
              <a:rPr lang="en-GB" altLang="en-US" sz="2400" dirty="0" err="1"/>
              <a:t>ieuenctid</a:t>
            </a:r>
            <a:r>
              <a:rPr lang="en-GB" altLang="en-US" sz="2400" dirty="0"/>
              <a:t> a </a:t>
            </a:r>
            <a:r>
              <a:rPr lang="en-GB" altLang="en-US" sz="2400" dirty="0" err="1"/>
              <a:t>pherson</a:t>
            </a:r>
            <a:r>
              <a:rPr lang="en-GB" altLang="en-US" sz="2400" dirty="0"/>
              <a:t> </a:t>
            </a:r>
            <a:r>
              <a:rPr lang="en-GB" altLang="en-US" sz="2400" dirty="0" err="1"/>
              <a:t>ifanc</a:t>
            </a:r>
            <a:r>
              <a:rPr lang="en-GB" altLang="en-US" sz="2400" dirty="0"/>
              <a:t> </a:t>
            </a:r>
            <a:r>
              <a:rPr lang="en-GB" altLang="en-US" sz="2400" dirty="0" err="1"/>
              <a:t>yn</a:t>
            </a:r>
            <a:r>
              <a:rPr lang="en-GB" altLang="en-US" sz="2400" dirty="0"/>
              <a:t> </a:t>
            </a:r>
            <a:r>
              <a:rPr lang="en-GB" altLang="en-US" sz="2400" dirty="0" err="1"/>
              <a:t>galluogi</a:t>
            </a:r>
            <a:r>
              <a:rPr lang="en-GB" altLang="en-US" sz="2400" dirty="0"/>
              <a:t> </a:t>
            </a:r>
            <a:r>
              <a:rPr lang="en-GB" altLang="en-US" sz="2400" dirty="0" err="1"/>
              <a:t>dysgu</a:t>
            </a:r>
            <a:r>
              <a:rPr lang="en-GB" altLang="en-US" sz="2400" dirty="0"/>
              <a:t> a </a:t>
            </a:r>
            <a:r>
              <a:rPr lang="en-GB" altLang="en-US" sz="2400" dirty="0" err="1"/>
              <a:t>datblygiad</a:t>
            </a:r>
            <a:r>
              <a:rPr lang="en-GB" altLang="en-US" sz="2400" dirty="0"/>
              <a:t> </a:t>
            </a:r>
            <a:r>
              <a:rPr lang="en-GB" altLang="en-US" sz="2400" dirty="0" err="1"/>
              <a:t>i</a:t>
            </a:r>
            <a:r>
              <a:rPr lang="en-GB" altLang="en-US" sz="2400" dirty="0"/>
              <a:t> </a:t>
            </a:r>
            <a:r>
              <a:rPr lang="en-GB" altLang="en-US" sz="2400" dirty="0" err="1"/>
              <a:t>ddod</a:t>
            </a:r>
            <a:r>
              <a:rPr lang="en-GB" altLang="en-US" sz="2400" dirty="0"/>
              <a:t> </a:t>
            </a:r>
            <a:r>
              <a:rPr lang="en-GB" altLang="en-US" sz="2400" dirty="0" err="1"/>
              <a:t>i'r</a:t>
            </a:r>
            <a:r>
              <a:rPr lang="en-GB" altLang="en-US" sz="2400" dirty="0"/>
              <a:t> </a:t>
            </a:r>
            <a:r>
              <a:rPr lang="en-GB" altLang="en-US" sz="2400" dirty="0" err="1"/>
              <a:t>amlwg</a:t>
            </a:r>
            <a:endParaRPr lang="en-GB" altLang="en-US" sz="2400" dirty="0"/>
          </a:p>
          <a:p>
            <a:pPr eaLnBrk="1" hangingPunct="1">
              <a:lnSpc>
                <a:spcPct val="90000"/>
              </a:lnSpc>
            </a:pPr>
            <a:r>
              <a:rPr lang="en-GB" altLang="en-US" sz="2400" dirty="0"/>
              <a:t>Mae </a:t>
            </a:r>
            <a:r>
              <a:rPr lang="en-GB" altLang="en-US" sz="2400" dirty="0" err="1"/>
              <a:t>ymrwymiad</a:t>
            </a:r>
            <a:r>
              <a:rPr lang="en-GB" altLang="en-US" sz="2400" dirty="0"/>
              <a:t> </a:t>
            </a:r>
            <a:r>
              <a:rPr lang="en-GB" altLang="en-US" sz="2400" dirty="0" err="1"/>
              <a:t>gweithwyr</a:t>
            </a:r>
            <a:r>
              <a:rPr lang="en-GB" altLang="en-US" sz="2400" dirty="0"/>
              <a:t> </a:t>
            </a:r>
            <a:r>
              <a:rPr lang="en-GB" altLang="en-US" sz="2400" dirty="0" err="1"/>
              <a:t>i'r</a:t>
            </a:r>
            <a:r>
              <a:rPr lang="en-GB" altLang="en-US" sz="2400" dirty="0"/>
              <a:t> </a:t>
            </a:r>
            <a:r>
              <a:rPr lang="en-GB" altLang="en-US" sz="2400" dirty="0" err="1"/>
              <a:t>perthnasau</a:t>
            </a:r>
            <a:r>
              <a:rPr lang="en-GB" altLang="en-US" sz="2400" dirty="0"/>
              <a:t> </a:t>
            </a:r>
            <a:r>
              <a:rPr lang="en-GB" altLang="en-US" sz="2400" dirty="0" err="1"/>
              <a:t>gwirfoddol</a:t>
            </a:r>
            <a:r>
              <a:rPr lang="en-GB" altLang="en-US" sz="2400" dirty="0"/>
              <a:t> a </a:t>
            </a:r>
            <a:r>
              <a:rPr lang="en-GB" altLang="en-US" sz="2400" dirty="0" err="1"/>
              <a:t>chyfranogol</a:t>
            </a:r>
            <a:r>
              <a:rPr lang="en-GB" altLang="en-US" sz="2400" dirty="0"/>
              <a:t> </a:t>
            </a:r>
            <a:r>
              <a:rPr lang="en-GB" altLang="en-US" sz="2400" dirty="0" err="1"/>
              <a:t>gyda</a:t>
            </a:r>
            <a:r>
              <a:rPr lang="en-GB" altLang="en-US" sz="2400" dirty="0"/>
              <a:t> </a:t>
            </a:r>
            <a:r>
              <a:rPr lang="en-GB" altLang="en-US" sz="2400" dirty="0" err="1"/>
              <a:t>phobl</a:t>
            </a:r>
            <a:r>
              <a:rPr lang="en-GB" altLang="en-US" sz="2400" dirty="0"/>
              <a:t> </a:t>
            </a:r>
            <a:r>
              <a:rPr lang="en-GB" altLang="en-US" sz="2400" dirty="0" err="1"/>
              <a:t>ifanc</a:t>
            </a:r>
            <a:r>
              <a:rPr lang="en-GB" altLang="en-US" sz="2400" dirty="0"/>
              <a:t> </a:t>
            </a:r>
            <a:r>
              <a:rPr lang="en-GB" altLang="en-US" sz="2400" dirty="0" err="1"/>
              <a:t>yn</a:t>
            </a:r>
            <a:r>
              <a:rPr lang="en-GB" altLang="en-US" sz="2400" dirty="0"/>
              <a:t> </a:t>
            </a:r>
            <a:r>
              <a:rPr lang="en-GB" altLang="en-US" sz="2400" dirty="0" err="1"/>
              <a:t>nodweddu'r</a:t>
            </a:r>
            <a:r>
              <a:rPr lang="en-GB" altLang="en-US" sz="2400" dirty="0"/>
              <a:t> math </a:t>
            </a:r>
            <a:r>
              <a:rPr lang="en-GB" altLang="en-US" sz="2400" dirty="0" err="1"/>
              <a:t>hwn</a:t>
            </a:r>
            <a:r>
              <a:rPr lang="en-GB" altLang="en-US" sz="2400" dirty="0"/>
              <a:t> o </a:t>
            </a:r>
            <a:r>
              <a:rPr lang="en-GB" altLang="en-US" sz="2400" dirty="0" err="1"/>
              <a:t>waith</a:t>
            </a:r>
            <a:endParaRPr lang="en-GB" altLang="en-US" sz="2400" dirty="0"/>
          </a:p>
          <a:p>
            <a:pPr marL="0" indent="0" algn="r" eaLnBrk="1" hangingPunct="1">
              <a:lnSpc>
                <a:spcPct val="90000"/>
              </a:lnSpc>
              <a:buNone/>
            </a:pPr>
            <a:r>
              <a:rPr lang="en-GB" altLang="en-US" sz="2400" dirty="0"/>
              <a:t>(Harrison a Wise 2007, t. 2)</a:t>
            </a:r>
          </a:p>
          <a:p>
            <a:pPr marL="0" indent="0" eaLnBrk="1" hangingPunct="1">
              <a:lnSpc>
                <a:spcPct val="90000"/>
              </a:lnSpc>
              <a:buNone/>
            </a:pPr>
            <a:endParaRPr lang="en-GB" altLang="en-US" sz="1600" dirty="0"/>
          </a:p>
        </p:txBody>
      </p:sp>
      <p:sp>
        <p:nvSpPr>
          <p:cNvPr id="2" name="Content Placeholder 1">
            <a:extLst>
              <a:ext uri="{FF2B5EF4-FFF2-40B4-BE49-F238E27FC236}">
                <a16:creationId xmlns:a16="http://schemas.microsoft.com/office/drawing/2014/main" id="{7B06C0DB-5654-39D6-1DEC-04732BF7437E}"/>
              </a:ext>
            </a:extLst>
          </p:cNvPr>
          <p:cNvSpPr>
            <a:spLocks noGrp="1"/>
          </p:cNvSpPr>
          <p:nvPr>
            <p:ph sz="half" idx="2"/>
          </p:nvPr>
        </p:nvSpPr>
        <p:spPr>
          <a:xfrm>
            <a:off x="6172200" y="1525180"/>
            <a:ext cx="5181600" cy="4351338"/>
          </a:xfrm>
        </p:spPr>
        <p:txBody>
          <a:bodyPr>
            <a:normAutofit fontScale="92500" lnSpcReduction="10000"/>
          </a:bodyPr>
          <a:lstStyle/>
          <a:p>
            <a:r>
              <a:rPr lang="en-GB" altLang="en-US" sz="2400" dirty="0">
                <a:solidFill>
                  <a:schemeClr val="accent5">
                    <a:lumMod val="75000"/>
                  </a:schemeClr>
                </a:solidFill>
              </a:rPr>
              <a:t>“…work which emphasises responsiveness to the situation and the needs of young people, rather than the completion of a syllabus or the realisation of pre-determined outcomes”</a:t>
            </a:r>
          </a:p>
          <a:p>
            <a:r>
              <a:rPr lang="en-GB" altLang="en-US" sz="2400" dirty="0">
                <a:solidFill>
                  <a:schemeClr val="accent5">
                    <a:lumMod val="75000"/>
                  </a:schemeClr>
                </a:solidFill>
              </a:rPr>
              <a:t>Collaboration between youth worker and young person enable learning and development to emerge</a:t>
            </a:r>
          </a:p>
          <a:p>
            <a:r>
              <a:rPr lang="en-GB" altLang="en-US" sz="2400" dirty="0">
                <a:solidFill>
                  <a:schemeClr val="accent5">
                    <a:lumMod val="75000"/>
                  </a:schemeClr>
                </a:solidFill>
              </a:rPr>
              <a:t>The commitment of workers to the voluntary and participatory relationships with young people characterises this type of work</a:t>
            </a:r>
          </a:p>
          <a:p>
            <a:pPr algn="r">
              <a:buNone/>
            </a:pPr>
            <a:r>
              <a:rPr lang="en-GB" altLang="en-US" sz="2400" dirty="0">
                <a:solidFill>
                  <a:schemeClr val="accent5">
                    <a:lumMod val="75000"/>
                  </a:schemeClr>
                </a:solidFill>
              </a:rPr>
              <a:t>(Harrison and Wise 2007, p. 2)</a:t>
            </a:r>
          </a:p>
          <a:p>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FAD3505D-821C-7867-3FE6-D9F5540E94D5}"/>
              </a:ext>
            </a:extLst>
          </p:cNvPr>
          <p:cNvSpPr>
            <a:spLocks noGrp="1" noChangeArrowheads="1"/>
          </p:cNvSpPr>
          <p:nvPr>
            <p:ph type="title"/>
          </p:nvPr>
        </p:nvSpPr>
        <p:spPr/>
        <p:txBody>
          <a:bodyPr/>
          <a:lstStyle/>
          <a:p>
            <a:pPr eaLnBrk="1" hangingPunct="1"/>
            <a:r>
              <a:rPr lang="en-GB" altLang="en-US" sz="3600" b="1" dirty="0"/>
              <a:t>Addysg/</a:t>
            </a:r>
            <a:r>
              <a:rPr lang="en-GB" altLang="en-US" sz="3600" b="1" dirty="0" err="1"/>
              <a:t>Dysgu</a:t>
            </a:r>
            <a:r>
              <a:rPr lang="en-GB" altLang="en-US" sz="3600" b="1" dirty="0"/>
              <a:t> </a:t>
            </a:r>
            <a:r>
              <a:rPr lang="en-GB" altLang="en-US" sz="3600" b="1" dirty="0" err="1"/>
              <a:t>Anffurfiol</a:t>
            </a:r>
            <a:br>
              <a:rPr lang="en-GB" altLang="en-US" sz="3600" b="1" dirty="0"/>
            </a:br>
            <a:r>
              <a:rPr lang="en-GB" altLang="en-US" sz="3600" b="1" dirty="0">
                <a:solidFill>
                  <a:schemeClr val="accent5">
                    <a:lumMod val="75000"/>
                  </a:schemeClr>
                </a:solidFill>
              </a:rPr>
              <a:t>Informal Education/Learning</a:t>
            </a:r>
          </a:p>
        </p:txBody>
      </p:sp>
      <p:sp>
        <p:nvSpPr>
          <p:cNvPr id="64515" name="Rectangle 4">
            <a:extLst>
              <a:ext uri="{FF2B5EF4-FFF2-40B4-BE49-F238E27FC236}">
                <a16:creationId xmlns:a16="http://schemas.microsoft.com/office/drawing/2014/main" id="{3B3B634D-8371-EF14-CD52-C11A73A8E794}"/>
              </a:ext>
            </a:extLst>
          </p:cNvPr>
          <p:cNvSpPr>
            <a:spLocks noGrp="1" noChangeArrowheads="1"/>
          </p:cNvSpPr>
          <p:nvPr>
            <p:ph sz="half" idx="1"/>
          </p:nvPr>
        </p:nvSpPr>
        <p:spPr/>
        <p:txBody>
          <a:bodyPr>
            <a:normAutofit/>
          </a:bodyPr>
          <a:lstStyle/>
          <a:p>
            <a:pPr eaLnBrk="1" hangingPunct="1">
              <a:lnSpc>
                <a:spcPct val="90000"/>
              </a:lnSpc>
            </a:pPr>
            <a:r>
              <a:rPr lang="en-GB" altLang="en-US" dirty="0" err="1"/>
              <a:t>Annog</a:t>
            </a:r>
            <a:r>
              <a:rPr lang="en-GB" altLang="en-US" dirty="0"/>
              <a:t> </a:t>
            </a:r>
            <a:r>
              <a:rPr lang="en-GB" altLang="en-US" dirty="0" err="1"/>
              <a:t>pobl</a:t>
            </a:r>
            <a:r>
              <a:rPr lang="en-GB" altLang="en-US" dirty="0"/>
              <a:t> </a:t>
            </a:r>
            <a:r>
              <a:rPr lang="en-GB" altLang="en-US" dirty="0" err="1"/>
              <a:t>ifanc</a:t>
            </a:r>
            <a:r>
              <a:rPr lang="en-GB" altLang="en-US" dirty="0"/>
              <a:t> </a:t>
            </a:r>
            <a:r>
              <a:rPr lang="en-GB" altLang="en-US" dirty="0" err="1"/>
              <a:t>i</a:t>
            </a:r>
            <a:r>
              <a:rPr lang="en-GB" altLang="en-US" dirty="0"/>
              <a:t> </a:t>
            </a:r>
            <a:r>
              <a:rPr lang="en-GB" altLang="en-US" dirty="0" err="1"/>
              <a:t>ddefnyddio</a:t>
            </a:r>
            <a:r>
              <a:rPr lang="en-GB" altLang="en-US" dirty="0"/>
              <a:t> </a:t>
            </a:r>
            <a:r>
              <a:rPr lang="en-GB" altLang="en-US" dirty="0" err="1"/>
              <a:t>eu</a:t>
            </a:r>
            <a:r>
              <a:rPr lang="en-GB" altLang="en-US" dirty="0"/>
              <a:t> </a:t>
            </a:r>
            <a:r>
              <a:rPr lang="en-GB" altLang="en-US" dirty="0" err="1"/>
              <a:t>profiadau</a:t>
            </a:r>
            <a:r>
              <a:rPr lang="en-GB" altLang="en-US" dirty="0"/>
              <a:t> o </a:t>
            </a:r>
            <a:r>
              <a:rPr lang="en-GB" altLang="en-US" dirty="0" err="1"/>
              <a:t>fywyd</a:t>
            </a:r>
            <a:r>
              <a:rPr lang="en-GB" altLang="en-US" dirty="0"/>
              <a:t> bob </a:t>
            </a:r>
            <a:r>
              <a:rPr lang="en-GB" altLang="en-US" dirty="0" err="1"/>
              <a:t>dydd</a:t>
            </a:r>
            <a:r>
              <a:rPr lang="en-GB" altLang="en-US" dirty="0"/>
              <a:t> </a:t>
            </a:r>
            <a:r>
              <a:rPr lang="en-GB" altLang="en-US" dirty="0" err="1"/>
              <a:t>fel</a:t>
            </a:r>
            <a:r>
              <a:rPr lang="en-GB" altLang="en-US" dirty="0"/>
              <a:t> </a:t>
            </a:r>
            <a:r>
              <a:rPr lang="en-GB" altLang="en-US" dirty="0" err="1"/>
              <a:t>cyfleoedd</a:t>
            </a:r>
            <a:r>
              <a:rPr lang="en-GB" altLang="en-US" dirty="0"/>
              <a:t> </a:t>
            </a:r>
            <a:r>
              <a:rPr lang="en-GB" altLang="en-US" dirty="0" err="1"/>
              <a:t>i</a:t>
            </a:r>
            <a:r>
              <a:rPr lang="en-GB" altLang="en-US" dirty="0"/>
              <a:t> </a:t>
            </a:r>
            <a:r>
              <a:rPr lang="en-GB" altLang="en-US" dirty="0" err="1"/>
              <a:t>ddysgu</a:t>
            </a:r>
            <a:r>
              <a:rPr lang="en-GB" altLang="en-US" dirty="0"/>
              <a:t> </a:t>
            </a:r>
            <a:r>
              <a:rPr lang="en-GB" altLang="en-US" dirty="0" err="1"/>
              <a:t>amdanynt</a:t>
            </a:r>
            <a:r>
              <a:rPr lang="en-GB" altLang="en-US" dirty="0"/>
              <a:t> </a:t>
            </a:r>
            <a:r>
              <a:rPr lang="en-GB" altLang="en-US" dirty="0" err="1"/>
              <a:t>eu</a:t>
            </a:r>
            <a:r>
              <a:rPr lang="en-GB" altLang="en-US" dirty="0"/>
              <a:t> </a:t>
            </a:r>
            <a:r>
              <a:rPr lang="en-GB" altLang="en-US" dirty="0" err="1"/>
              <a:t>hunain</a:t>
            </a:r>
            <a:endParaRPr lang="en-GB" altLang="en-US" dirty="0"/>
          </a:p>
          <a:p>
            <a:pPr eaLnBrk="1" hangingPunct="1">
              <a:lnSpc>
                <a:spcPct val="90000"/>
              </a:lnSpc>
            </a:pPr>
            <a:r>
              <a:rPr lang="en-GB" altLang="en-US" dirty="0" err="1"/>
              <a:t>Mae’n</a:t>
            </a:r>
            <a:r>
              <a:rPr lang="en-GB" altLang="en-US" dirty="0"/>
              <a:t> </a:t>
            </a:r>
            <a:r>
              <a:rPr lang="en-GB" altLang="en-US" dirty="0" err="1"/>
              <a:t>annog</a:t>
            </a:r>
            <a:r>
              <a:rPr lang="en-GB" altLang="en-US" dirty="0"/>
              <a:t> y broses o </a:t>
            </a:r>
            <a:r>
              <a:rPr lang="en-GB" altLang="en-US" dirty="0" err="1"/>
              <a:t>dynnu</a:t>
            </a:r>
            <a:r>
              <a:rPr lang="en-GB" altLang="en-US" dirty="0"/>
              <a:t> </a:t>
            </a:r>
            <a:r>
              <a:rPr lang="en-GB" altLang="en-US" dirty="0" err="1"/>
              <a:t>allan</a:t>
            </a:r>
            <a:r>
              <a:rPr lang="en-GB" altLang="en-US" dirty="0"/>
              <a:t> </a:t>
            </a:r>
            <a:r>
              <a:rPr lang="en-GB" altLang="en-US" dirty="0" err="1"/>
              <a:t>ystyr</a:t>
            </a:r>
            <a:r>
              <a:rPr lang="en-GB" altLang="en-US" dirty="0"/>
              <a:t> o </a:t>
            </a:r>
            <a:r>
              <a:rPr lang="en-GB" altLang="en-US" dirty="0" err="1"/>
              <a:t>brofiad</a:t>
            </a:r>
            <a:r>
              <a:rPr lang="en-GB" altLang="en-US" dirty="0"/>
              <a:t> (</a:t>
            </a:r>
            <a:r>
              <a:rPr lang="en-GB" altLang="en-US" dirty="0" err="1"/>
              <a:t>myfyrio</a:t>
            </a:r>
            <a:r>
              <a:rPr lang="en-GB" altLang="en-US" dirty="0"/>
              <a:t>)</a:t>
            </a:r>
          </a:p>
          <a:p>
            <a:pPr marL="0" indent="0" eaLnBrk="1" hangingPunct="1">
              <a:lnSpc>
                <a:spcPct val="90000"/>
              </a:lnSpc>
              <a:buNone/>
            </a:pPr>
            <a:endParaRPr lang="en-GB" altLang="en-US" dirty="0"/>
          </a:p>
          <a:p>
            <a:pPr marL="457200" lvl="1" indent="0" algn="r">
              <a:buNone/>
            </a:pPr>
            <a:r>
              <a:rPr lang="en-GB" altLang="en-US" sz="1600" dirty="0"/>
              <a:t>(Crosby 2007, t. 95-96)</a:t>
            </a:r>
          </a:p>
        </p:txBody>
      </p:sp>
      <p:sp>
        <p:nvSpPr>
          <p:cNvPr id="2" name="Content Placeholder 1">
            <a:extLst>
              <a:ext uri="{FF2B5EF4-FFF2-40B4-BE49-F238E27FC236}">
                <a16:creationId xmlns:a16="http://schemas.microsoft.com/office/drawing/2014/main" id="{9C001A93-0845-534A-10B1-4DB37770D9B5}"/>
              </a:ext>
            </a:extLst>
          </p:cNvPr>
          <p:cNvSpPr>
            <a:spLocks noGrp="1"/>
          </p:cNvSpPr>
          <p:nvPr>
            <p:ph sz="half" idx="2"/>
          </p:nvPr>
        </p:nvSpPr>
        <p:spPr/>
        <p:txBody>
          <a:bodyPr>
            <a:normAutofit/>
          </a:bodyPr>
          <a:lstStyle/>
          <a:p>
            <a:pPr eaLnBrk="1" hangingPunct="1">
              <a:lnSpc>
                <a:spcPct val="90000"/>
              </a:lnSpc>
            </a:pPr>
            <a:r>
              <a:rPr lang="en-GB" altLang="en-US" dirty="0">
                <a:solidFill>
                  <a:schemeClr val="accent5">
                    <a:lumMod val="75000"/>
                  </a:schemeClr>
                </a:solidFill>
              </a:rPr>
              <a:t>To encourage young people to use their experiences of everyday living as opportunities for learning about themselves</a:t>
            </a:r>
          </a:p>
          <a:p>
            <a:pPr eaLnBrk="1" hangingPunct="1">
              <a:lnSpc>
                <a:spcPct val="90000"/>
              </a:lnSpc>
            </a:pPr>
            <a:r>
              <a:rPr lang="en-GB" altLang="en-US" dirty="0">
                <a:solidFill>
                  <a:schemeClr val="accent5">
                    <a:lumMod val="75000"/>
                  </a:schemeClr>
                </a:solidFill>
              </a:rPr>
              <a:t>It encourages the process of drawing out meaning from experience (reflection)</a:t>
            </a:r>
          </a:p>
          <a:p>
            <a:pPr algn="r" eaLnBrk="1" hangingPunct="1">
              <a:lnSpc>
                <a:spcPct val="90000"/>
              </a:lnSpc>
              <a:buFontTx/>
              <a:buNone/>
            </a:pPr>
            <a:r>
              <a:rPr lang="en-GB" altLang="en-US" sz="1600" dirty="0">
                <a:solidFill>
                  <a:schemeClr val="accent5">
                    <a:lumMod val="75000"/>
                  </a:schemeClr>
                </a:solidFill>
              </a:rPr>
              <a:t>(Crosby 2007, p. 95-96)</a:t>
            </a:r>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E060FEEB-FCF7-F014-B2E4-6CCD9ED11776}"/>
              </a:ext>
            </a:extLst>
          </p:cNvPr>
          <p:cNvSpPr>
            <a:spLocks noGrp="1" noChangeArrowheads="1"/>
          </p:cNvSpPr>
          <p:nvPr>
            <p:ph type="title"/>
          </p:nvPr>
        </p:nvSpPr>
        <p:spPr/>
        <p:txBody>
          <a:bodyPr/>
          <a:lstStyle/>
          <a:p>
            <a:pPr eaLnBrk="1" hangingPunct="1"/>
            <a:r>
              <a:rPr lang="cy-GB" altLang="en-US" sz="3600" b="1" dirty="0"/>
              <a:t>Addysg/Dysgu Heb fod yn Ffurfiol</a:t>
            </a:r>
            <a:br>
              <a:rPr lang="cy-GB" altLang="en-US" sz="3600" b="1" dirty="0"/>
            </a:br>
            <a:r>
              <a:rPr lang="en-GB" altLang="en-US" sz="3600" b="1" dirty="0">
                <a:solidFill>
                  <a:schemeClr val="accent5">
                    <a:lumMod val="75000"/>
                  </a:schemeClr>
                </a:solidFill>
              </a:rPr>
              <a:t>Non-Formal Education/Learning</a:t>
            </a:r>
          </a:p>
        </p:txBody>
      </p:sp>
      <p:sp>
        <p:nvSpPr>
          <p:cNvPr id="66563" name="Rectangle 4">
            <a:extLst>
              <a:ext uri="{FF2B5EF4-FFF2-40B4-BE49-F238E27FC236}">
                <a16:creationId xmlns:a16="http://schemas.microsoft.com/office/drawing/2014/main" id="{A6848F05-5E27-4A56-E28F-516760E16A33}"/>
              </a:ext>
            </a:extLst>
          </p:cNvPr>
          <p:cNvSpPr>
            <a:spLocks noGrp="1" noChangeArrowheads="1"/>
          </p:cNvSpPr>
          <p:nvPr>
            <p:ph sz="half" idx="1"/>
          </p:nvPr>
        </p:nvSpPr>
        <p:spPr/>
        <p:txBody>
          <a:bodyPr>
            <a:normAutofit fontScale="85000" lnSpcReduction="20000"/>
          </a:bodyPr>
          <a:lstStyle/>
          <a:p>
            <a:pPr eaLnBrk="1" hangingPunct="1">
              <a:lnSpc>
                <a:spcPct val="90000"/>
              </a:lnSpc>
            </a:pPr>
            <a:r>
              <a:rPr lang="en-GB" altLang="en-US" dirty="0"/>
              <a:t>Un </a:t>
            </a:r>
            <a:r>
              <a:rPr lang="en-GB" altLang="en-US" dirty="0" err="1"/>
              <a:t>nodwedd</a:t>
            </a:r>
            <a:r>
              <a:rPr lang="en-GB" altLang="en-US" dirty="0"/>
              <a:t> o </a:t>
            </a:r>
            <a:r>
              <a:rPr lang="en-GB" altLang="en-US" dirty="0" err="1"/>
              <a:t>waith</a:t>
            </a:r>
            <a:r>
              <a:rPr lang="en-GB" altLang="en-US" dirty="0"/>
              <a:t> </a:t>
            </a:r>
            <a:r>
              <a:rPr lang="en-GB" altLang="en-US" dirty="0" err="1"/>
              <a:t>ieuenctid</a:t>
            </a:r>
            <a:r>
              <a:rPr lang="en-GB" altLang="en-US" dirty="0"/>
              <a:t> </a:t>
            </a:r>
            <a:r>
              <a:rPr lang="en-GB" altLang="en-US" dirty="0" err="1"/>
              <a:t>fel</a:t>
            </a:r>
            <a:r>
              <a:rPr lang="en-GB" altLang="en-US" dirty="0"/>
              <a:t> </a:t>
            </a:r>
            <a:r>
              <a:rPr lang="en-GB" altLang="en-US" dirty="0" err="1"/>
              <a:t>y'i</a:t>
            </a:r>
            <a:r>
              <a:rPr lang="en-GB" altLang="en-US" dirty="0"/>
              <a:t> </a:t>
            </a:r>
            <a:r>
              <a:rPr lang="en-GB" altLang="en-US" dirty="0" err="1"/>
              <a:t>nodwyd</a:t>
            </a:r>
            <a:r>
              <a:rPr lang="en-GB" altLang="en-US" dirty="0"/>
              <a:t> </a:t>
            </a:r>
            <a:r>
              <a:rPr lang="en-GB" altLang="en-US" dirty="0" err="1"/>
              <a:t>gan</a:t>
            </a:r>
            <a:r>
              <a:rPr lang="en-GB" altLang="en-US" dirty="0"/>
              <a:t> </a:t>
            </a:r>
            <a:r>
              <a:rPr lang="en-GB" altLang="en-US" dirty="0" err="1"/>
              <a:t>Strategaeth</a:t>
            </a:r>
            <a:r>
              <a:rPr lang="en-GB" altLang="en-US" dirty="0"/>
              <a:t> </a:t>
            </a:r>
            <a:r>
              <a:rPr lang="en-GB" altLang="en-US" dirty="0" err="1"/>
              <a:t>Genedlaethol</a:t>
            </a:r>
            <a:r>
              <a:rPr lang="en-GB" altLang="en-US" dirty="0"/>
              <a:t> </a:t>
            </a:r>
            <a:r>
              <a:rPr lang="en-GB" altLang="en-US" dirty="0" err="1"/>
              <a:t>Gwasanaeth</a:t>
            </a:r>
            <a:r>
              <a:rPr lang="en-GB" altLang="en-US" dirty="0"/>
              <a:t> Ieuenctid Cymru (</a:t>
            </a:r>
            <a:r>
              <a:rPr lang="en-GB" altLang="en-US" dirty="0" err="1"/>
              <a:t>LlCC</a:t>
            </a:r>
            <a:r>
              <a:rPr lang="en-GB" altLang="en-US" dirty="0"/>
              <a:t> 2007, t.3) </a:t>
            </a:r>
            <a:r>
              <a:rPr lang="en-GB" altLang="en-US" dirty="0" err="1"/>
              <a:t>yw</a:t>
            </a:r>
            <a:r>
              <a:rPr lang="en-GB" altLang="en-US" dirty="0"/>
              <a:t> </a:t>
            </a:r>
            <a:r>
              <a:rPr lang="en-GB" altLang="en-US" dirty="0" err="1"/>
              <a:t>ei</a:t>
            </a:r>
            <a:r>
              <a:rPr lang="en-GB" altLang="en-US" dirty="0"/>
              <a:t> </a:t>
            </a:r>
            <a:r>
              <a:rPr lang="en-GB" altLang="en-US" dirty="0" err="1"/>
              <a:t>ddull</a:t>
            </a:r>
            <a:r>
              <a:rPr lang="en-GB" altLang="en-US" dirty="0"/>
              <a:t> </a:t>
            </a:r>
            <a:r>
              <a:rPr lang="en-GB" altLang="en-US" dirty="0" err="1"/>
              <a:t>addysgol</a:t>
            </a:r>
            <a:r>
              <a:rPr lang="en-GB" altLang="en-US" dirty="0"/>
              <a:t> </a:t>
            </a:r>
            <a:r>
              <a:rPr lang="en-GB" altLang="en-US" dirty="0" err="1"/>
              <a:t>heb</a:t>
            </a:r>
            <a:r>
              <a:rPr lang="en-GB" altLang="en-US" dirty="0"/>
              <a:t> </a:t>
            </a:r>
            <a:r>
              <a:rPr lang="en-GB" altLang="en-US" dirty="0" err="1"/>
              <a:t>fod</a:t>
            </a:r>
            <a:r>
              <a:rPr lang="en-GB" altLang="en-US" dirty="0"/>
              <a:t> </a:t>
            </a:r>
            <a:r>
              <a:rPr lang="en-GB" altLang="en-US" dirty="0" err="1"/>
              <a:t>yn</a:t>
            </a:r>
            <a:r>
              <a:rPr lang="en-GB" altLang="en-US" dirty="0"/>
              <a:t> </a:t>
            </a:r>
            <a:r>
              <a:rPr lang="en-GB" altLang="en-US" dirty="0" err="1"/>
              <a:t>ffurfiol</a:t>
            </a:r>
            <a:r>
              <a:rPr lang="en-GB" altLang="en-US" dirty="0"/>
              <a:t>.</a:t>
            </a:r>
          </a:p>
          <a:p>
            <a:pPr eaLnBrk="1" hangingPunct="1">
              <a:lnSpc>
                <a:spcPct val="90000"/>
              </a:lnSpc>
            </a:pPr>
            <a:r>
              <a:rPr lang="en-GB" altLang="en-US" dirty="0"/>
              <a:t>Yn </a:t>
            </a:r>
            <a:r>
              <a:rPr lang="en-GB" altLang="en-US" dirty="0" err="1"/>
              <a:t>aml</a:t>
            </a:r>
            <a:r>
              <a:rPr lang="en-GB" altLang="en-US" dirty="0"/>
              <a:t>, </a:t>
            </a:r>
            <a:r>
              <a:rPr lang="en-GB" altLang="en-US" dirty="0" err="1"/>
              <a:t>gellir</a:t>
            </a:r>
            <a:r>
              <a:rPr lang="en-GB" altLang="en-US" dirty="0"/>
              <a:t> </a:t>
            </a:r>
            <a:r>
              <a:rPr lang="en-GB" altLang="en-US" dirty="0" err="1"/>
              <a:t>disgrifio</a:t>
            </a:r>
            <a:r>
              <a:rPr lang="en-GB" altLang="en-US" dirty="0"/>
              <a:t> </a:t>
            </a:r>
            <a:r>
              <a:rPr lang="en-GB" altLang="en-US" dirty="0" err="1"/>
              <a:t>addysg</a:t>
            </a:r>
            <a:r>
              <a:rPr lang="en-GB" altLang="en-US" dirty="0"/>
              <a:t> </a:t>
            </a:r>
            <a:r>
              <a:rPr lang="en-GB" altLang="en-US" dirty="0" err="1"/>
              <a:t>anffurfiol</a:t>
            </a:r>
            <a:r>
              <a:rPr lang="en-GB" altLang="en-US" dirty="0"/>
              <a:t> </a:t>
            </a:r>
            <a:r>
              <a:rPr lang="en-GB" altLang="en-US" dirty="0" err="1"/>
              <a:t>fel</a:t>
            </a:r>
            <a:r>
              <a:rPr lang="en-GB" altLang="en-US" dirty="0"/>
              <a:t> </a:t>
            </a:r>
            <a:r>
              <a:rPr lang="en-GB" altLang="en-US" dirty="0" err="1"/>
              <a:t>unrhyw</a:t>
            </a:r>
            <a:r>
              <a:rPr lang="en-GB" altLang="en-US" dirty="0"/>
              <a:t> </a:t>
            </a:r>
            <a:r>
              <a:rPr lang="en-GB" altLang="en-US" dirty="0" err="1"/>
              <a:t>weithgaredd</a:t>
            </a:r>
            <a:r>
              <a:rPr lang="en-GB" altLang="en-US" dirty="0"/>
              <a:t> </a:t>
            </a:r>
            <a:r>
              <a:rPr lang="en-GB" altLang="en-US" dirty="0" err="1"/>
              <a:t>addysgol</a:t>
            </a:r>
            <a:r>
              <a:rPr lang="en-GB" altLang="en-US" dirty="0"/>
              <a:t> </a:t>
            </a:r>
            <a:r>
              <a:rPr lang="en-GB" altLang="en-US" dirty="0" err="1"/>
              <a:t>strwythuredig</a:t>
            </a:r>
            <a:r>
              <a:rPr lang="en-GB" altLang="en-US" dirty="0"/>
              <a:t>, </a:t>
            </a:r>
            <a:r>
              <a:rPr lang="en-GB" altLang="en-US" dirty="0" err="1"/>
              <a:t>trefnus</a:t>
            </a:r>
            <a:r>
              <a:rPr lang="en-GB" altLang="en-US" dirty="0"/>
              <a:t> y </a:t>
            </a:r>
            <a:r>
              <a:rPr lang="en-GB" altLang="en-US" dirty="0" err="1"/>
              <a:t>tu</a:t>
            </a:r>
            <a:r>
              <a:rPr lang="en-GB" altLang="en-US" dirty="0"/>
              <a:t> </a:t>
            </a:r>
            <a:r>
              <a:rPr lang="en-GB" altLang="en-US" dirty="0" err="1"/>
              <a:t>allan</a:t>
            </a:r>
            <a:r>
              <a:rPr lang="en-GB" altLang="en-US" dirty="0"/>
              <a:t> </a:t>
            </a:r>
            <a:r>
              <a:rPr lang="en-GB" altLang="en-US" dirty="0" err="1"/>
              <a:t>i</a:t>
            </a:r>
            <a:r>
              <a:rPr lang="en-GB" altLang="en-US" dirty="0"/>
              <a:t> </a:t>
            </a:r>
            <a:r>
              <a:rPr lang="en-GB" altLang="en-US" dirty="0" err="1"/>
              <a:t>unrhyw</a:t>
            </a:r>
            <a:r>
              <a:rPr lang="en-GB" altLang="en-US" dirty="0"/>
              <a:t> </a:t>
            </a:r>
            <a:r>
              <a:rPr lang="en-GB" altLang="en-US" dirty="0" err="1"/>
              <a:t>systemau</a:t>
            </a:r>
            <a:r>
              <a:rPr lang="en-GB" altLang="en-US" dirty="0"/>
              <a:t> </a:t>
            </a:r>
            <a:r>
              <a:rPr lang="en-GB" altLang="en-US" dirty="0" err="1"/>
              <a:t>addysg</a:t>
            </a:r>
            <a:r>
              <a:rPr lang="en-GB" altLang="en-US" dirty="0"/>
              <a:t> </a:t>
            </a:r>
            <a:r>
              <a:rPr lang="en-GB" altLang="en-US" dirty="0" err="1"/>
              <a:t>ffurfiol</a:t>
            </a:r>
            <a:r>
              <a:rPr lang="en-GB" altLang="en-US" dirty="0"/>
              <a:t> (Rogers 2004). </a:t>
            </a:r>
            <a:r>
              <a:rPr lang="en-GB" altLang="en-US" dirty="0" err="1"/>
              <a:t>Nid</a:t>
            </a:r>
            <a:r>
              <a:rPr lang="en-GB" altLang="en-US" dirty="0"/>
              <a:t> </a:t>
            </a:r>
            <a:r>
              <a:rPr lang="en-GB" altLang="en-US" dirty="0" err="1"/>
              <a:t>yw</a:t>
            </a:r>
            <a:r>
              <a:rPr lang="en-GB" altLang="en-US" dirty="0"/>
              <a:t> </a:t>
            </a:r>
            <a:r>
              <a:rPr lang="en-GB" altLang="en-US" dirty="0" err="1"/>
              <a:t>addysg</a:t>
            </a:r>
            <a:r>
              <a:rPr lang="en-GB" altLang="en-US" dirty="0"/>
              <a:t> </a:t>
            </a:r>
            <a:r>
              <a:rPr lang="en-GB" altLang="en-US" dirty="0" err="1"/>
              <a:t>anffurfiol</a:t>
            </a:r>
            <a:r>
              <a:rPr lang="en-GB" altLang="en-US" dirty="0"/>
              <a:t> </a:t>
            </a:r>
            <a:r>
              <a:rPr lang="en-GB" altLang="en-US" dirty="0" err="1"/>
              <a:t>ychwaith</a:t>
            </a:r>
            <a:r>
              <a:rPr lang="en-GB" altLang="en-US" dirty="0"/>
              <a:t> </a:t>
            </a:r>
            <a:r>
              <a:rPr lang="en-GB" altLang="en-US" dirty="0" err="1"/>
              <a:t>yn</a:t>
            </a:r>
            <a:r>
              <a:rPr lang="en-GB" altLang="en-US" dirty="0"/>
              <a:t> </a:t>
            </a:r>
            <a:r>
              <a:rPr lang="en-GB" altLang="en-US" dirty="0" err="1"/>
              <a:t>arwain</a:t>
            </a:r>
            <a:r>
              <a:rPr lang="en-GB" altLang="en-US" dirty="0"/>
              <a:t> at </a:t>
            </a:r>
            <a:r>
              <a:rPr lang="en-GB" altLang="en-US" dirty="0" err="1"/>
              <a:t>ardystiad</a:t>
            </a:r>
            <a:r>
              <a:rPr lang="en-GB" altLang="en-US" dirty="0"/>
              <a:t> </a:t>
            </a:r>
            <a:r>
              <a:rPr lang="en-GB" altLang="en-US" dirty="0" err="1"/>
              <a:t>fel</a:t>
            </a:r>
            <a:r>
              <a:rPr lang="en-GB" altLang="en-US" dirty="0"/>
              <a:t> </a:t>
            </a:r>
            <a:r>
              <a:rPr lang="en-GB" altLang="en-US" dirty="0" err="1"/>
              <a:t>arfer</a:t>
            </a:r>
            <a:r>
              <a:rPr lang="en-GB" altLang="en-US" dirty="0"/>
              <a:t>.</a:t>
            </a:r>
          </a:p>
          <a:p>
            <a:pPr marL="0" indent="0" algn="r" eaLnBrk="1" hangingPunct="1">
              <a:lnSpc>
                <a:spcPct val="90000"/>
              </a:lnSpc>
              <a:buNone/>
            </a:pPr>
            <a:r>
              <a:rPr lang="en-GB" altLang="en-US" sz="2000" dirty="0"/>
              <a:t>(Lewis, 2010)</a:t>
            </a:r>
          </a:p>
        </p:txBody>
      </p:sp>
      <p:sp>
        <p:nvSpPr>
          <p:cNvPr id="2" name="Content Placeholder 1">
            <a:extLst>
              <a:ext uri="{FF2B5EF4-FFF2-40B4-BE49-F238E27FC236}">
                <a16:creationId xmlns:a16="http://schemas.microsoft.com/office/drawing/2014/main" id="{09CB4533-5A60-0DDA-FB25-B4896FB9F448}"/>
              </a:ext>
            </a:extLst>
          </p:cNvPr>
          <p:cNvSpPr>
            <a:spLocks noGrp="1"/>
          </p:cNvSpPr>
          <p:nvPr>
            <p:ph sz="half" idx="2"/>
          </p:nvPr>
        </p:nvSpPr>
        <p:spPr/>
        <p:txBody>
          <a:bodyPr>
            <a:normAutofit fontScale="85000" lnSpcReduction="20000"/>
          </a:bodyPr>
          <a:lstStyle/>
          <a:p>
            <a:pPr eaLnBrk="1" hangingPunct="1">
              <a:lnSpc>
                <a:spcPct val="90000"/>
              </a:lnSpc>
            </a:pPr>
            <a:r>
              <a:rPr lang="en-GB" altLang="en-US" sz="2800" dirty="0">
                <a:solidFill>
                  <a:schemeClr val="accent5">
                    <a:lumMod val="75000"/>
                  </a:schemeClr>
                </a:solidFill>
              </a:rPr>
              <a:t>One characteristic of youth work as identified by the National Youth Service Strategy for Wales (WAG 2007,p.3) is its non-formal educational approach. </a:t>
            </a:r>
          </a:p>
          <a:p>
            <a:pPr eaLnBrk="1" hangingPunct="1">
              <a:lnSpc>
                <a:spcPct val="90000"/>
              </a:lnSpc>
            </a:pPr>
            <a:r>
              <a:rPr lang="en-GB" altLang="en-US" sz="2800" dirty="0">
                <a:solidFill>
                  <a:schemeClr val="accent5">
                    <a:lumMod val="75000"/>
                  </a:schemeClr>
                </a:solidFill>
              </a:rPr>
              <a:t>Non-formal education can often be described as meaning any organised, structured educational activity outside any formal educational systems (Rogers 2004).  Non-formal education also does not normally lead to certification. </a:t>
            </a:r>
            <a:endParaRPr lang="en-GB" altLang="en-US" sz="2000" dirty="0">
              <a:solidFill>
                <a:schemeClr val="accent5">
                  <a:lumMod val="75000"/>
                </a:schemeClr>
              </a:solidFill>
            </a:endParaRPr>
          </a:p>
          <a:p>
            <a:pPr algn="r" eaLnBrk="1" hangingPunct="1">
              <a:lnSpc>
                <a:spcPct val="90000"/>
              </a:lnSpc>
              <a:buFontTx/>
              <a:buNone/>
            </a:pPr>
            <a:r>
              <a:rPr lang="en-GB" altLang="en-US" sz="2000" dirty="0">
                <a:solidFill>
                  <a:schemeClr val="accent5">
                    <a:lumMod val="75000"/>
                  </a:schemeClr>
                </a:solidFill>
              </a:rPr>
              <a:t>(Lewis, 2010)</a:t>
            </a:r>
          </a:p>
          <a:p>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2A08A201-5DE4-9467-D6BA-4A63C28FA38C}"/>
              </a:ext>
            </a:extLst>
          </p:cNvPr>
          <p:cNvSpPr>
            <a:spLocks noGrp="1" noChangeArrowheads="1"/>
          </p:cNvSpPr>
          <p:nvPr>
            <p:ph type="title"/>
          </p:nvPr>
        </p:nvSpPr>
        <p:spPr/>
        <p:txBody>
          <a:bodyPr/>
          <a:lstStyle/>
          <a:p>
            <a:pPr eaLnBrk="1" hangingPunct="1"/>
            <a:r>
              <a:rPr lang="en-GB" altLang="en-US" sz="3600" b="1" dirty="0"/>
              <a:t>Addysg/</a:t>
            </a:r>
            <a:r>
              <a:rPr lang="en-GB" altLang="en-US" sz="3600" b="1" dirty="0" err="1"/>
              <a:t>Dysgu</a:t>
            </a:r>
            <a:r>
              <a:rPr lang="en-GB" altLang="en-US" sz="3600" b="1" dirty="0"/>
              <a:t> </a:t>
            </a:r>
            <a:r>
              <a:rPr lang="en-GB" altLang="en-US" sz="3600" b="1" dirty="0" err="1"/>
              <a:t>Heb</a:t>
            </a:r>
            <a:r>
              <a:rPr lang="en-GB" altLang="en-US" sz="3600" b="1" dirty="0"/>
              <a:t> </a:t>
            </a:r>
            <a:r>
              <a:rPr lang="en-GB" altLang="en-US" sz="3600" b="1" dirty="0" err="1"/>
              <a:t>fod</a:t>
            </a:r>
            <a:r>
              <a:rPr lang="en-GB" altLang="en-US" sz="3600" b="1" dirty="0"/>
              <a:t> </a:t>
            </a:r>
            <a:r>
              <a:rPr lang="en-GB" altLang="en-US" sz="3600" b="1" dirty="0" err="1"/>
              <a:t>yn</a:t>
            </a:r>
            <a:r>
              <a:rPr lang="en-GB" altLang="en-US" sz="3600" b="1" dirty="0"/>
              <a:t> </a:t>
            </a:r>
            <a:r>
              <a:rPr lang="en-GB" altLang="en-US" sz="3600" b="1" dirty="0" err="1"/>
              <a:t>Ffurfiol</a:t>
            </a:r>
            <a:br>
              <a:rPr lang="en-GB" altLang="en-US" sz="3600" b="1" dirty="0"/>
            </a:br>
            <a:r>
              <a:rPr lang="en-GB" altLang="en-US" sz="3600" b="1" dirty="0">
                <a:solidFill>
                  <a:schemeClr val="accent5">
                    <a:lumMod val="75000"/>
                  </a:schemeClr>
                </a:solidFill>
              </a:rPr>
              <a:t>Non-Formal Education/Learning</a:t>
            </a:r>
          </a:p>
        </p:txBody>
      </p:sp>
      <p:sp>
        <p:nvSpPr>
          <p:cNvPr id="68611" name="Rectangle 4">
            <a:extLst>
              <a:ext uri="{FF2B5EF4-FFF2-40B4-BE49-F238E27FC236}">
                <a16:creationId xmlns:a16="http://schemas.microsoft.com/office/drawing/2014/main" id="{3B74B727-6510-BBEC-F795-DDDCD3919F13}"/>
              </a:ext>
            </a:extLst>
          </p:cNvPr>
          <p:cNvSpPr>
            <a:spLocks noGrp="1" noChangeArrowheads="1"/>
          </p:cNvSpPr>
          <p:nvPr>
            <p:ph sz="half" idx="1"/>
          </p:nvPr>
        </p:nvSpPr>
        <p:spPr/>
        <p:txBody>
          <a:bodyPr>
            <a:normAutofit lnSpcReduction="10000"/>
          </a:bodyPr>
          <a:lstStyle/>
          <a:p>
            <a:pPr eaLnBrk="1" hangingPunct="1">
              <a:lnSpc>
                <a:spcPct val="80000"/>
              </a:lnSpc>
            </a:pPr>
            <a:r>
              <a:rPr lang="en-GB" altLang="en-US" sz="2000" dirty="0" err="1"/>
              <a:t>Nodwedd</a:t>
            </a:r>
            <a:r>
              <a:rPr lang="en-GB" altLang="en-US" sz="2000" dirty="0"/>
              <a:t> </a:t>
            </a:r>
            <a:r>
              <a:rPr lang="en-GB" altLang="en-US" sz="2000" dirty="0" err="1"/>
              <a:t>allweddol</a:t>
            </a:r>
            <a:r>
              <a:rPr lang="en-GB" altLang="en-US" sz="2000" dirty="0"/>
              <a:t> o </a:t>
            </a:r>
            <a:r>
              <a:rPr lang="en-GB" altLang="en-US" sz="2000" dirty="0" err="1"/>
              <a:t>waith</a:t>
            </a:r>
            <a:r>
              <a:rPr lang="en-GB" altLang="en-US" sz="2000" dirty="0"/>
              <a:t> </a:t>
            </a:r>
            <a:r>
              <a:rPr lang="en-GB" altLang="en-US" sz="2000" dirty="0" err="1"/>
              <a:t>ieuenctid</a:t>
            </a:r>
            <a:r>
              <a:rPr lang="en-GB" altLang="en-US" sz="2000" dirty="0"/>
              <a:t> </a:t>
            </a:r>
            <a:r>
              <a:rPr lang="en-GB" altLang="en-US" sz="2000" dirty="0" err="1"/>
              <a:t>yw</a:t>
            </a:r>
            <a:r>
              <a:rPr lang="en-GB" altLang="en-US" sz="2000" dirty="0"/>
              <a:t> </a:t>
            </a:r>
            <a:r>
              <a:rPr lang="en-GB" altLang="en-US" sz="2000" dirty="0" err="1"/>
              <a:t>ei</a:t>
            </a:r>
            <a:r>
              <a:rPr lang="en-GB" altLang="en-US" sz="2000" dirty="0"/>
              <a:t> </a:t>
            </a:r>
            <a:r>
              <a:rPr lang="en-GB" altLang="en-US" sz="2000" dirty="0" err="1"/>
              <a:t>ddull</a:t>
            </a:r>
            <a:r>
              <a:rPr lang="en-GB" altLang="en-US" sz="2000" dirty="0"/>
              <a:t> </a:t>
            </a:r>
            <a:r>
              <a:rPr lang="en-GB" altLang="en-US" sz="2000" dirty="0" err="1"/>
              <a:t>addysgol</a:t>
            </a:r>
            <a:r>
              <a:rPr lang="en-GB" altLang="en-US" sz="2000" dirty="0"/>
              <a:t> </a:t>
            </a:r>
            <a:r>
              <a:rPr lang="en-GB" altLang="en-US" sz="2000" dirty="0" err="1"/>
              <a:t>heb</a:t>
            </a:r>
            <a:r>
              <a:rPr lang="en-GB" altLang="en-US" sz="2000" dirty="0"/>
              <a:t> </a:t>
            </a:r>
            <a:r>
              <a:rPr lang="en-GB" altLang="en-US" sz="2000" dirty="0" err="1"/>
              <a:t>fod</a:t>
            </a:r>
            <a:r>
              <a:rPr lang="en-GB" altLang="en-US" sz="2000" dirty="0"/>
              <a:t> </a:t>
            </a:r>
            <a:r>
              <a:rPr lang="en-GB" altLang="en-US" sz="2000" dirty="0" err="1"/>
              <a:t>yn</a:t>
            </a:r>
            <a:r>
              <a:rPr lang="en-GB" altLang="en-US" sz="2000" dirty="0"/>
              <a:t> </a:t>
            </a:r>
            <a:r>
              <a:rPr lang="en-GB" altLang="en-US" sz="2000" dirty="0" err="1"/>
              <a:t>ffurfiol</a:t>
            </a:r>
            <a:r>
              <a:rPr lang="en-GB" altLang="en-US" sz="2000" dirty="0"/>
              <a:t>, </a:t>
            </a:r>
            <a:r>
              <a:rPr lang="en-GB" altLang="en-US" sz="2000" dirty="0" err="1"/>
              <a:t>ond</a:t>
            </a:r>
            <a:r>
              <a:rPr lang="en-GB" altLang="en-US" sz="2000" dirty="0"/>
              <a:t> </a:t>
            </a:r>
            <a:r>
              <a:rPr lang="en-GB" altLang="en-US" sz="2000" dirty="0" err="1"/>
              <a:t>ar</a:t>
            </a:r>
            <a:r>
              <a:rPr lang="en-GB" altLang="en-US" sz="2000" dirty="0"/>
              <a:t> </a:t>
            </a:r>
            <a:r>
              <a:rPr lang="en-GB" altLang="en-US" sz="2000" dirty="0" err="1"/>
              <a:t>brydiau</a:t>
            </a:r>
            <a:r>
              <a:rPr lang="en-GB" altLang="en-US" sz="2000" dirty="0"/>
              <a:t> </a:t>
            </a:r>
            <a:r>
              <a:rPr lang="en-GB" altLang="en-US" sz="2000" dirty="0" err="1"/>
              <a:t>efallai</a:t>
            </a:r>
            <a:r>
              <a:rPr lang="en-GB" altLang="en-US" sz="2000" dirty="0"/>
              <a:t> y </a:t>
            </a:r>
            <a:r>
              <a:rPr lang="en-GB" altLang="en-US" sz="2000" dirty="0" err="1"/>
              <a:t>bydd</a:t>
            </a:r>
            <a:r>
              <a:rPr lang="en-GB" altLang="en-US" sz="2000" dirty="0"/>
              <a:t> </a:t>
            </a:r>
            <a:r>
              <a:rPr lang="en-GB" altLang="en-US" sz="2000" dirty="0" err="1"/>
              <a:t>angen</a:t>
            </a:r>
            <a:r>
              <a:rPr lang="en-GB" altLang="en-US" sz="2000" dirty="0"/>
              <a:t> </a:t>
            </a:r>
            <a:r>
              <a:rPr lang="en-GB" altLang="en-US" sz="2000" dirty="0" err="1"/>
              <a:t>mynd</a:t>
            </a:r>
            <a:r>
              <a:rPr lang="en-GB" altLang="en-US" sz="2000" dirty="0"/>
              <a:t> </a:t>
            </a:r>
            <a:r>
              <a:rPr lang="en-GB" altLang="en-US" sz="2000" dirty="0" err="1"/>
              <a:t>i’r</a:t>
            </a:r>
            <a:r>
              <a:rPr lang="en-GB" altLang="en-US" sz="2000" dirty="0"/>
              <a:t> </a:t>
            </a:r>
            <a:r>
              <a:rPr lang="en-GB" altLang="en-US" sz="2000" dirty="0" err="1"/>
              <a:t>afael</a:t>
            </a:r>
            <a:r>
              <a:rPr lang="en-GB" altLang="en-US" sz="2000" dirty="0"/>
              <a:t> </a:t>
            </a:r>
            <a:r>
              <a:rPr lang="en-GB" altLang="en-US" sz="2000" dirty="0" err="1"/>
              <a:t>yn</a:t>
            </a:r>
            <a:r>
              <a:rPr lang="en-GB" altLang="en-US" sz="2000" dirty="0"/>
              <a:t> </a:t>
            </a:r>
            <a:r>
              <a:rPr lang="en-GB" altLang="en-US" sz="2000" dirty="0" err="1"/>
              <a:t>ffurfiol</a:t>
            </a:r>
            <a:r>
              <a:rPr lang="en-GB" altLang="en-US" sz="2000" dirty="0"/>
              <a:t> â </a:t>
            </a:r>
            <a:r>
              <a:rPr lang="en-GB" altLang="en-US" sz="2000" dirty="0" err="1"/>
              <a:t>rhai</a:t>
            </a:r>
            <a:r>
              <a:rPr lang="en-GB" altLang="en-US" sz="2000" dirty="0"/>
              <a:t> </a:t>
            </a:r>
            <a:r>
              <a:rPr lang="en-GB" altLang="en-US" sz="2000" dirty="0" err="1"/>
              <a:t>gweithgareddau</a:t>
            </a:r>
            <a:r>
              <a:rPr lang="en-GB" altLang="en-US" sz="2000" dirty="0"/>
              <a:t>.</a:t>
            </a:r>
          </a:p>
          <a:p>
            <a:pPr eaLnBrk="1" hangingPunct="1">
              <a:lnSpc>
                <a:spcPct val="80000"/>
              </a:lnSpc>
            </a:pPr>
            <a:endParaRPr lang="en-GB" altLang="en-US" sz="2000" dirty="0"/>
          </a:p>
          <a:p>
            <a:pPr eaLnBrk="1" hangingPunct="1">
              <a:lnSpc>
                <a:spcPct val="80000"/>
              </a:lnSpc>
            </a:pPr>
            <a:r>
              <a:rPr lang="en-GB" altLang="en-US" sz="2000" dirty="0"/>
              <a:t>Mae Ellis (1990 a </a:t>
            </a:r>
            <a:r>
              <a:rPr lang="en-GB" altLang="en-US" sz="2000" dirty="0" err="1"/>
              <a:t>ddyfynnir</a:t>
            </a:r>
            <a:r>
              <a:rPr lang="en-GB" altLang="en-US" sz="2000" dirty="0"/>
              <a:t> </a:t>
            </a:r>
            <a:r>
              <a:rPr lang="en-GB" altLang="en-US" sz="2000" dirty="0" err="1"/>
              <a:t>yn</a:t>
            </a:r>
            <a:r>
              <a:rPr lang="en-GB" altLang="en-US" sz="2000" dirty="0"/>
              <a:t> Richardson a Wolfe 2006, tt.31-32) </a:t>
            </a:r>
            <a:r>
              <a:rPr lang="en-GB" altLang="en-US" sz="2000" dirty="0" err="1"/>
              <a:t>yn</a:t>
            </a:r>
            <a:r>
              <a:rPr lang="en-GB" altLang="en-US" sz="2000" dirty="0"/>
              <a:t> </a:t>
            </a:r>
            <a:r>
              <a:rPr lang="en-GB" altLang="en-US" sz="2000" dirty="0" err="1"/>
              <a:t>cadarnhau</a:t>
            </a:r>
            <a:r>
              <a:rPr lang="en-GB" altLang="en-US" sz="2000" dirty="0"/>
              <a:t> </a:t>
            </a:r>
            <a:r>
              <a:rPr lang="en-GB" altLang="en-US" sz="2000" dirty="0" err="1"/>
              <a:t>hyn</a:t>
            </a:r>
            <a:r>
              <a:rPr lang="en-GB" altLang="en-US" sz="2000" dirty="0"/>
              <a:t> ac </a:t>
            </a:r>
            <a:r>
              <a:rPr lang="en-GB" altLang="en-US" sz="2000" dirty="0" err="1"/>
              <a:t>yn</a:t>
            </a:r>
            <a:r>
              <a:rPr lang="en-GB" altLang="en-US" sz="2000" dirty="0"/>
              <a:t> </a:t>
            </a:r>
            <a:r>
              <a:rPr lang="en-GB" altLang="en-US" sz="2000" dirty="0" err="1"/>
              <a:t>awgrymu</a:t>
            </a:r>
            <a:r>
              <a:rPr lang="en-GB" altLang="en-US" sz="2000" dirty="0"/>
              <a:t> y gall </a:t>
            </a:r>
            <a:r>
              <a:rPr lang="en-GB" altLang="en-US" sz="2000" dirty="0" err="1"/>
              <a:t>arddulliau</a:t>
            </a:r>
            <a:r>
              <a:rPr lang="en-GB" altLang="en-US" sz="2000" dirty="0"/>
              <a:t> </a:t>
            </a:r>
            <a:r>
              <a:rPr lang="en-GB" altLang="en-US" sz="2000" dirty="0" err="1"/>
              <a:t>gweithio</a:t>
            </a:r>
            <a:r>
              <a:rPr lang="en-GB" altLang="en-US" sz="2000" dirty="0"/>
              <a:t> </a:t>
            </a:r>
            <a:r>
              <a:rPr lang="en-GB" altLang="en-US" sz="2000" dirty="0" err="1"/>
              <a:t>symud</a:t>
            </a:r>
            <a:r>
              <a:rPr lang="en-GB" altLang="en-US" sz="2000" dirty="0"/>
              <a:t> o </a:t>
            </a:r>
            <a:r>
              <a:rPr lang="en-GB" altLang="en-US" sz="2000" dirty="0" err="1"/>
              <a:t>fod</a:t>
            </a:r>
            <a:r>
              <a:rPr lang="en-GB" altLang="en-US" sz="2000" dirty="0"/>
              <a:t> </a:t>
            </a:r>
            <a:r>
              <a:rPr lang="en-GB" altLang="en-US" sz="2000" dirty="0" err="1"/>
              <a:t>yn</a:t>
            </a:r>
            <a:r>
              <a:rPr lang="en-GB" altLang="en-US" sz="2000" dirty="0"/>
              <a:t> </a:t>
            </a:r>
            <a:r>
              <a:rPr lang="en-GB" altLang="en-US" sz="2000" dirty="0" err="1"/>
              <a:t>anffurfiol</a:t>
            </a:r>
            <a:r>
              <a:rPr lang="en-GB" altLang="en-US" sz="2000" dirty="0"/>
              <a:t>/</a:t>
            </a:r>
            <a:r>
              <a:rPr lang="en-GB" altLang="en-US" sz="2000" dirty="0" err="1"/>
              <a:t>anffurfiol</a:t>
            </a:r>
            <a:r>
              <a:rPr lang="en-GB" altLang="en-US" sz="2000" dirty="0"/>
              <a:t> </a:t>
            </a:r>
            <a:r>
              <a:rPr lang="en-GB" altLang="en-US" sz="2000" dirty="0" err="1"/>
              <a:t>i</a:t>
            </a:r>
            <a:r>
              <a:rPr lang="en-GB" altLang="en-US" sz="2000" dirty="0"/>
              <a:t> </a:t>
            </a:r>
            <a:r>
              <a:rPr lang="en-GB" altLang="en-US" sz="2000" dirty="0" err="1"/>
              <a:t>ffurfiol</a:t>
            </a:r>
            <a:r>
              <a:rPr lang="en-GB" altLang="en-US" sz="2000" dirty="0"/>
              <a:t> o </a:t>
            </a:r>
            <a:r>
              <a:rPr lang="en-GB" altLang="en-US" sz="2000" dirty="0" err="1"/>
              <a:t>fewn</a:t>
            </a:r>
            <a:r>
              <a:rPr lang="en-GB" altLang="en-US" sz="2000" dirty="0"/>
              <a:t> </a:t>
            </a:r>
            <a:r>
              <a:rPr lang="en-GB" altLang="en-US" sz="2000" dirty="0" err="1"/>
              <a:t>sesiwn</a:t>
            </a:r>
            <a:r>
              <a:rPr lang="en-GB" altLang="en-US" sz="2000" dirty="0"/>
              <a:t> neu o </a:t>
            </a:r>
            <a:r>
              <a:rPr lang="en-GB" altLang="en-US" sz="2000" dirty="0" err="1"/>
              <a:t>fewn</a:t>
            </a:r>
            <a:r>
              <a:rPr lang="en-GB" altLang="en-US" sz="2000" dirty="0"/>
              <a:t> darn </a:t>
            </a:r>
            <a:r>
              <a:rPr lang="en-GB" altLang="en-US" sz="2000" dirty="0" err="1"/>
              <a:t>penodol</a:t>
            </a:r>
            <a:r>
              <a:rPr lang="en-GB" altLang="en-US" sz="2000" dirty="0"/>
              <a:t> o </a:t>
            </a:r>
            <a:r>
              <a:rPr lang="en-GB" altLang="en-US" sz="2000" dirty="0" err="1"/>
              <a:t>waith</a:t>
            </a:r>
            <a:r>
              <a:rPr lang="en-GB" altLang="en-US" sz="2000" dirty="0"/>
              <a:t> (</a:t>
            </a:r>
            <a:r>
              <a:rPr lang="en-GB" altLang="en-US" sz="2000" dirty="0" err="1"/>
              <a:t>dyfynnwyd</a:t>
            </a:r>
            <a:r>
              <a:rPr lang="en-GB" altLang="en-US" sz="2000" dirty="0"/>
              <a:t> Ellis </a:t>
            </a:r>
            <a:r>
              <a:rPr lang="en-GB" altLang="en-US" sz="2000" dirty="0" err="1"/>
              <a:t>yn</a:t>
            </a:r>
            <a:r>
              <a:rPr lang="en-GB" altLang="en-US" sz="2000" dirty="0"/>
              <a:t> Richardson a Wolfe). 2006, t. 31).</a:t>
            </a:r>
          </a:p>
          <a:p>
            <a:pPr eaLnBrk="1" hangingPunct="1">
              <a:lnSpc>
                <a:spcPct val="80000"/>
              </a:lnSpc>
            </a:pPr>
            <a:endParaRPr lang="en-GB" altLang="en-US" sz="2000" dirty="0"/>
          </a:p>
          <a:p>
            <a:pPr marL="0" indent="0" algn="r" eaLnBrk="1" hangingPunct="1">
              <a:lnSpc>
                <a:spcPct val="80000"/>
              </a:lnSpc>
              <a:buNone/>
            </a:pPr>
            <a:r>
              <a:rPr lang="en-GB" altLang="en-US" sz="1600" dirty="0"/>
              <a:t>(Lewis, 2010)</a:t>
            </a:r>
          </a:p>
        </p:txBody>
      </p:sp>
      <p:sp>
        <p:nvSpPr>
          <p:cNvPr id="2" name="Content Placeholder 1">
            <a:extLst>
              <a:ext uri="{FF2B5EF4-FFF2-40B4-BE49-F238E27FC236}">
                <a16:creationId xmlns:a16="http://schemas.microsoft.com/office/drawing/2014/main" id="{843F4E30-0988-4188-9C75-3C569B025C98}"/>
              </a:ext>
            </a:extLst>
          </p:cNvPr>
          <p:cNvSpPr>
            <a:spLocks noGrp="1"/>
          </p:cNvSpPr>
          <p:nvPr>
            <p:ph sz="half" idx="2"/>
          </p:nvPr>
        </p:nvSpPr>
        <p:spPr/>
        <p:txBody>
          <a:bodyPr>
            <a:normAutofit lnSpcReduction="10000"/>
          </a:bodyPr>
          <a:lstStyle/>
          <a:p>
            <a:pPr eaLnBrk="1" hangingPunct="1">
              <a:lnSpc>
                <a:spcPct val="80000"/>
              </a:lnSpc>
            </a:pPr>
            <a:r>
              <a:rPr lang="en-GB" altLang="en-US" sz="2000" dirty="0">
                <a:solidFill>
                  <a:schemeClr val="accent5">
                    <a:lumMod val="75000"/>
                  </a:schemeClr>
                </a:solidFill>
              </a:rPr>
              <a:t>A key characteristic of youth work is its non-formal educational approach, but at times some activities may need to be approached formally.  </a:t>
            </a:r>
          </a:p>
          <a:p>
            <a:pPr eaLnBrk="1" hangingPunct="1">
              <a:lnSpc>
                <a:spcPct val="80000"/>
              </a:lnSpc>
              <a:buFontTx/>
              <a:buNone/>
            </a:pPr>
            <a:endParaRPr lang="en-GB" altLang="en-US" sz="2000" dirty="0">
              <a:solidFill>
                <a:schemeClr val="accent5">
                  <a:lumMod val="75000"/>
                </a:schemeClr>
              </a:solidFill>
            </a:endParaRPr>
          </a:p>
          <a:p>
            <a:pPr eaLnBrk="1" hangingPunct="1">
              <a:lnSpc>
                <a:spcPct val="80000"/>
              </a:lnSpc>
            </a:pPr>
            <a:r>
              <a:rPr lang="en-GB" altLang="en-US" sz="2000" dirty="0">
                <a:solidFill>
                  <a:schemeClr val="accent5">
                    <a:lumMod val="75000"/>
                  </a:schemeClr>
                </a:solidFill>
              </a:rPr>
              <a:t>Ellis (1990 </a:t>
            </a:r>
            <a:r>
              <a:rPr lang="en-GB" altLang="en-US" sz="2000" i="1" dirty="0">
                <a:solidFill>
                  <a:schemeClr val="accent5">
                    <a:lumMod val="75000"/>
                  </a:schemeClr>
                </a:solidFill>
              </a:rPr>
              <a:t>cited in </a:t>
            </a:r>
            <a:r>
              <a:rPr lang="en-GB" altLang="en-US" sz="2000" dirty="0">
                <a:solidFill>
                  <a:schemeClr val="accent5">
                    <a:lumMod val="75000"/>
                  </a:schemeClr>
                </a:solidFill>
              </a:rPr>
              <a:t>Richardson and Wolfe 2006, pp.31-32) affirms this and suggests that working styles can move from non-formal/informal to formal within a session or within a specific piece of work (Ellis </a:t>
            </a:r>
            <a:r>
              <a:rPr lang="en-GB" altLang="en-US" sz="2000" i="1" dirty="0">
                <a:solidFill>
                  <a:schemeClr val="accent5">
                    <a:lumMod val="75000"/>
                  </a:schemeClr>
                </a:solidFill>
              </a:rPr>
              <a:t>cited in </a:t>
            </a:r>
            <a:r>
              <a:rPr lang="en-GB" altLang="en-US" sz="2000" dirty="0">
                <a:solidFill>
                  <a:schemeClr val="accent5">
                    <a:lumMod val="75000"/>
                  </a:schemeClr>
                </a:solidFill>
              </a:rPr>
              <a:t>Richardson and Wolfe 2006, p. 31).  </a:t>
            </a:r>
          </a:p>
          <a:p>
            <a:pPr algn="r" eaLnBrk="1" hangingPunct="1">
              <a:lnSpc>
                <a:spcPct val="80000"/>
              </a:lnSpc>
              <a:buFontTx/>
              <a:buNone/>
            </a:pPr>
            <a:endParaRPr lang="en-GB" altLang="en-US" sz="1600" dirty="0">
              <a:solidFill>
                <a:schemeClr val="accent5">
                  <a:lumMod val="75000"/>
                </a:schemeClr>
              </a:solidFill>
            </a:endParaRPr>
          </a:p>
          <a:p>
            <a:pPr algn="r" eaLnBrk="1" hangingPunct="1">
              <a:lnSpc>
                <a:spcPct val="80000"/>
              </a:lnSpc>
              <a:buFontTx/>
              <a:buNone/>
            </a:pPr>
            <a:r>
              <a:rPr lang="en-GB" altLang="en-US" sz="1600" dirty="0">
                <a:solidFill>
                  <a:schemeClr val="accent5">
                    <a:lumMod val="75000"/>
                  </a:schemeClr>
                </a:solidFill>
              </a:rPr>
              <a:t>(Lewis, 2010)</a:t>
            </a:r>
            <a:endParaRPr lang="en-GB" dirty="0">
              <a:solidFill>
                <a:schemeClr val="accent5">
                  <a:lumMod val="75000"/>
                </a:schemeClr>
              </a:solidFill>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72FC1-C4F2-E223-3924-9CE7210B5F97}"/>
              </a:ext>
            </a:extLst>
          </p:cNvPr>
          <p:cNvSpPr>
            <a:spLocks noGrp="1"/>
          </p:cNvSpPr>
          <p:nvPr>
            <p:ph type="title"/>
          </p:nvPr>
        </p:nvSpPr>
        <p:spPr/>
        <p:txBody>
          <a:bodyPr/>
          <a:lstStyle/>
          <a:p>
            <a:endParaRPr lang="en-GB"/>
          </a:p>
        </p:txBody>
      </p:sp>
      <p:sp>
        <p:nvSpPr>
          <p:cNvPr id="70659" name="Rectangle 3">
            <a:extLst>
              <a:ext uri="{FF2B5EF4-FFF2-40B4-BE49-F238E27FC236}">
                <a16:creationId xmlns:a16="http://schemas.microsoft.com/office/drawing/2014/main" id="{2173D36E-C79A-2060-E0A2-68713B484C4A}"/>
              </a:ext>
            </a:extLst>
          </p:cNvPr>
          <p:cNvSpPr>
            <a:spLocks noGrp="1" noChangeArrowheads="1"/>
          </p:cNvSpPr>
          <p:nvPr>
            <p:ph sz="half" idx="1"/>
          </p:nvPr>
        </p:nvSpPr>
        <p:spPr>
          <a:xfrm>
            <a:off x="838199" y="1825625"/>
            <a:ext cx="10598331" cy="4351338"/>
          </a:xfrm>
        </p:spPr>
        <p:txBody>
          <a:bodyPr/>
          <a:lstStyle/>
          <a:p>
            <a:pPr eaLnBrk="1" hangingPunct="1">
              <a:buFontTx/>
              <a:buNone/>
            </a:pPr>
            <a:endParaRPr lang="en-GB" altLang="en-US" sz="1800" b="1" dirty="0"/>
          </a:p>
          <a:p>
            <a:pPr eaLnBrk="1" hangingPunct="1">
              <a:buFontTx/>
              <a:buNone/>
            </a:pPr>
            <a:endParaRPr lang="en-GB" altLang="en-US" sz="1800" b="1" dirty="0"/>
          </a:p>
          <a:p>
            <a:pPr eaLnBrk="1" hangingPunct="1">
              <a:buFontTx/>
              <a:buNone/>
            </a:pPr>
            <a:r>
              <a:rPr lang="en-GB" altLang="en-US" sz="1800" b="1" dirty="0"/>
              <a:t>Addysg </a:t>
            </a:r>
            <a:r>
              <a:rPr lang="en-GB" altLang="en-US" sz="1800" b="1" dirty="0" err="1"/>
              <a:t>Anffurfiol</a:t>
            </a:r>
            <a:r>
              <a:rPr lang="en-GB" altLang="en-US" sz="1800" b="1" dirty="0"/>
              <a:t>/</a:t>
            </a:r>
            <a:r>
              <a:rPr lang="en-GB" altLang="en-US" sz="1800" b="1" dirty="0" err="1"/>
              <a:t>Anffurfiol</a:t>
            </a:r>
            <a:r>
              <a:rPr lang="en-GB" altLang="en-US" sz="1800" b="1" dirty="0"/>
              <a:t>  						Addysg </a:t>
            </a:r>
            <a:r>
              <a:rPr lang="en-GB" altLang="en-US" sz="1800" b="1" dirty="0" err="1"/>
              <a:t>Ffurfiol</a:t>
            </a:r>
            <a:endParaRPr lang="en-GB" altLang="en-US" sz="1800" b="1" dirty="0"/>
          </a:p>
          <a:p>
            <a:pPr eaLnBrk="1" hangingPunct="1">
              <a:buFontTx/>
              <a:buNone/>
            </a:pPr>
            <a:r>
              <a:rPr lang="en-GB" altLang="en-US" sz="1800" b="1" dirty="0">
                <a:solidFill>
                  <a:schemeClr val="accent5">
                    <a:lumMod val="75000"/>
                  </a:schemeClr>
                </a:solidFill>
              </a:rPr>
              <a:t>Informal/Non-Formal Education						Formal Education</a:t>
            </a:r>
          </a:p>
          <a:p>
            <a:pPr eaLnBrk="1" hangingPunct="1">
              <a:buFontTx/>
              <a:buNone/>
            </a:pPr>
            <a:endParaRPr lang="en-GB" altLang="en-US" sz="1800" b="1" dirty="0"/>
          </a:p>
          <a:p>
            <a:pPr eaLnBrk="1" hangingPunct="1">
              <a:buFontTx/>
              <a:buNone/>
            </a:pPr>
            <a:endParaRPr lang="en-GB" altLang="en-US" sz="1800" b="1" dirty="0"/>
          </a:p>
          <a:p>
            <a:pPr eaLnBrk="1" hangingPunct="1">
              <a:buFontTx/>
              <a:buNone/>
            </a:pPr>
            <a:endParaRPr lang="en-GB" altLang="en-US" sz="1800" b="1" dirty="0"/>
          </a:p>
          <a:p>
            <a:pPr eaLnBrk="1" hangingPunct="1">
              <a:buFontTx/>
              <a:buNone/>
            </a:pPr>
            <a:endParaRPr lang="en-GB" altLang="en-US" sz="1800" b="1" dirty="0"/>
          </a:p>
          <a:p>
            <a:pPr eaLnBrk="1" hangingPunct="1">
              <a:buFontTx/>
              <a:buNone/>
            </a:pPr>
            <a:r>
              <a:rPr lang="cy-GB" altLang="en-US" sz="1800" b="1" dirty="0"/>
              <a:t>	</a:t>
            </a:r>
            <a:r>
              <a:rPr lang="en-GB" altLang="en-US" sz="1800" b="1" dirty="0"/>
              <a:t>			</a:t>
            </a:r>
            <a:endParaRPr lang="en-GB" altLang="en-US" sz="1800" b="1" noProof="1"/>
          </a:p>
        </p:txBody>
      </p:sp>
      <p:grpSp>
        <p:nvGrpSpPr>
          <p:cNvPr id="70660" name="Group 4">
            <a:extLst>
              <a:ext uri="{FF2B5EF4-FFF2-40B4-BE49-F238E27FC236}">
                <a16:creationId xmlns:a16="http://schemas.microsoft.com/office/drawing/2014/main" id="{32A6DB6B-4424-4949-EECC-6F707EF0D6C3}"/>
              </a:ext>
            </a:extLst>
          </p:cNvPr>
          <p:cNvGrpSpPr>
            <a:grpSpLocks/>
          </p:cNvGrpSpPr>
          <p:nvPr/>
        </p:nvGrpSpPr>
        <p:grpSpPr bwMode="auto">
          <a:xfrm>
            <a:off x="2730318" y="3841978"/>
            <a:ext cx="7200900" cy="512762"/>
            <a:chOff x="79" y="29"/>
            <a:chExt cx="7812" cy="583"/>
          </a:xfrm>
        </p:grpSpPr>
        <p:sp>
          <p:nvSpPr>
            <p:cNvPr id="70661" name="Freeform 5">
              <a:extLst>
                <a:ext uri="{FF2B5EF4-FFF2-40B4-BE49-F238E27FC236}">
                  <a16:creationId xmlns:a16="http://schemas.microsoft.com/office/drawing/2014/main" id="{7229E826-3A97-FF0B-2C01-6C3E0A8E3702}"/>
                </a:ext>
              </a:extLst>
            </p:cNvPr>
            <p:cNvSpPr>
              <a:spLocks/>
            </p:cNvSpPr>
            <p:nvPr/>
          </p:nvSpPr>
          <p:spPr bwMode="auto">
            <a:xfrm>
              <a:off x="79" y="29"/>
              <a:ext cx="7812" cy="583"/>
            </a:xfrm>
            <a:custGeom>
              <a:avLst/>
              <a:gdLst>
                <a:gd name="T0" fmla="*/ 0 w 7812"/>
                <a:gd name="T1" fmla="*/ 291 h 583"/>
                <a:gd name="T2" fmla="*/ 1562 w 7812"/>
                <a:gd name="T3" fmla="*/ 583 h 583"/>
                <a:gd name="T4" fmla="*/ 1562 w 7812"/>
                <a:gd name="T5" fmla="*/ 437 h 583"/>
                <a:gd name="T6" fmla="*/ 6249 w 7812"/>
                <a:gd name="T7" fmla="*/ 437 h 583"/>
                <a:gd name="T8" fmla="*/ 6249 w 7812"/>
                <a:gd name="T9" fmla="*/ 583 h 583"/>
                <a:gd name="T10" fmla="*/ 7812 w 7812"/>
                <a:gd name="T11" fmla="*/ 291 h 583"/>
                <a:gd name="T12" fmla="*/ 6249 w 7812"/>
                <a:gd name="T13" fmla="*/ 0 h 583"/>
                <a:gd name="T14" fmla="*/ 6249 w 7812"/>
                <a:gd name="T15" fmla="*/ 146 h 583"/>
                <a:gd name="T16" fmla="*/ 1562 w 7812"/>
                <a:gd name="T17" fmla="*/ 146 h 583"/>
                <a:gd name="T18" fmla="*/ 1562 w 7812"/>
                <a:gd name="T19" fmla="*/ 0 h 583"/>
                <a:gd name="T20" fmla="*/ 0 w 7812"/>
                <a:gd name="T21" fmla="*/ 291 h 5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812"/>
                <a:gd name="T34" fmla="*/ 0 h 583"/>
                <a:gd name="T35" fmla="*/ 7812 w 7812"/>
                <a:gd name="T36" fmla="*/ 583 h 5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812" h="583">
                  <a:moveTo>
                    <a:pt x="0" y="291"/>
                  </a:moveTo>
                  <a:lnTo>
                    <a:pt x="1562" y="583"/>
                  </a:lnTo>
                  <a:lnTo>
                    <a:pt x="1562" y="437"/>
                  </a:lnTo>
                  <a:lnTo>
                    <a:pt x="6249" y="437"/>
                  </a:lnTo>
                  <a:lnTo>
                    <a:pt x="6249" y="583"/>
                  </a:lnTo>
                  <a:lnTo>
                    <a:pt x="7812" y="291"/>
                  </a:lnTo>
                  <a:lnTo>
                    <a:pt x="6249" y="0"/>
                  </a:lnTo>
                  <a:lnTo>
                    <a:pt x="6249" y="146"/>
                  </a:lnTo>
                  <a:lnTo>
                    <a:pt x="1562" y="146"/>
                  </a:lnTo>
                  <a:lnTo>
                    <a:pt x="1562" y="0"/>
                  </a:lnTo>
                  <a:lnTo>
                    <a:pt x="0" y="291"/>
                  </a:lnTo>
                  <a:close/>
                </a:path>
              </a:pathLst>
            </a:custGeom>
            <a:solidFill>
              <a:srgbClr val="99CC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662" name="Freeform 6">
              <a:extLst>
                <a:ext uri="{FF2B5EF4-FFF2-40B4-BE49-F238E27FC236}">
                  <a16:creationId xmlns:a16="http://schemas.microsoft.com/office/drawing/2014/main" id="{9BEB4E1C-F3A8-FC4B-0E42-85FCAF2BECC0}"/>
                </a:ext>
              </a:extLst>
            </p:cNvPr>
            <p:cNvSpPr>
              <a:spLocks/>
            </p:cNvSpPr>
            <p:nvPr/>
          </p:nvSpPr>
          <p:spPr bwMode="auto">
            <a:xfrm>
              <a:off x="79" y="29"/>
              <a:ext cx="7812" cy="583"/>
            </a:xfrm>
            <a:custGeom>
              <a:avLst/>
              <a:gdLst>
                <a:gd name="T0" fmla="*/ 0 w 7812"/>
                <a:gd name="T1" fmla="*/ 291 h 583"/>
                <a:gd name="T2" fmla="*/ 1562 w 7812"/>
                <a:gd name="T3" fmla="*/ 583 h 583"/>
                <a:gd name="T4" fmla="*/ 1562 w 7812"/>
                <a:gd name="T5" fmla="*/ 437 h 583"/>
                <a:gd name="T6" fmla="*/ 6249 w 7812"/>
                <a:gd name="T7" fmla="*/ 437 h 583"/>
                <a:gd name="T8" fmla="*/ 6249 w 7812"/>
                <a:gd name="T9" fmla="*/ 583 h 583"/>
                <a:gd name="T10" fmla="*/ 7812 w 7812"/>
                <a:gd name="T11" fmla="*/ 291 h 583"/>
                <a:gd name="T12" fmla="*/ 6249 w 7812"/>
                <a:gd name="T13" fmla="*/ 0 h 583"/>
                <a:gd name="T14" fmla="*/ 6249 w 7812"/>
                <a:gd name="T15" fmla="*/ 146 h 583"/>
                <a:gd name="T16" fmla="*/ 1562 w 7812"/>
                <a:gd name="T17" fmla="*/ 146 h 583"/>
                <a:gd name="T18" fmla="*/ 1562 w 7812"/>
                <a:gd name="T19" fmla="*/ 0 h 583"/>
                <a:gd name="T20" fmla="*/ 0 w 7812"/>
                <a:gd name="T21" fmla="*/ 291 h 5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812"/>
                <a:gd name="T34" fmla="*/ 0 h 583"/>
                <a:gd name="T35" fmla="*/ 7812 w 7812"/>
                <a:gd name="T36" fmla="*/ 583 h 5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812" h="583">
                  <a:moveTo>
                    <a:pt x="0" y="291"/>
                  </a:moveTo>
                  <a:lnTo>
                    <a:pt x="1562" y="583"/>
                  </a:lnTo>
                  <a:lnTo>
                    <a:pt x="1562" y="437"/>
                  </a:lnTo>
                  <a:lnTo>
                    <a:pt x="6249" y="437"/>
                  </a:lnTo>
                  <a:lnTo>
                    <a:pt x="6249" y="583"/>
                  </a:lnTo>
                  <a:lnTo>
                    <a:pt x="7812" y="291"/>
                  </a:lnTo>
                  <a:lnTo>
                    <a:pt x="6249" y="0"/>
                  </a:lnTo>
                  <a:lnTo>
                    <a:pt x="6249" y="146"/>
                  </a:lnTo>
                  <a:lnTo>
                    <a:pt x="1562" y="146"/>
                  </a:lnTo>
                  <a:lnTo>
                    <a:pt x="1562" y="0"/>
                  </a:lnTo>
                  <a:lnTo>
                    <a:pt x="0" y="291"/>
                  </a:lnTo>
                  <a:close/>
                </a:path>
              </a:pathLst>
            </a:custGeom>
            <a:solidFill>
              <a:srgbClr val="99CC00"/>
            </a:solidFill>
            <a:ln w="15240" cap="rnd">
              <a:solidFill>
                <a:srgbClr val="000000"/>
              </a:solidFill>
              <a:round/>
              <a:headEnd/>
              <a:tailEnd/>
            </a:ln>
          </p:spPr>
          <p:txBody>
            <a:bodyPr/>
            <a:lstStyle/>
            <a:p>
              <a:endParaRPr lang="en-GB"/>
            </a:p>
          </p:txBody>
        </p:sp>
      </p:gr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4E4A856A-7FF3-AF13-988A-D6DFCC71CD6E}"/>
              </a:ext>
            </a:extLst>
          </p:cNvPr>
          <p:cNvSpPr>
            <a:spLocks noGrp="1" noChangeArrowheads="1"/>
          </p:cNvSpPr>
          <p:nvPr>
            <p:ph type="title"/>
          </p:nvPr>
        </p:nvSpPr>
        <p:spPr/>
        <p:txBody>
          <a:bodyPr>
            <a:normAutofit/>
          </a:bodyPr>
          <a:lstStyle/>
          <a:p>
            <a:pPr eaLnBrk="1" hangingPunct="1"/>
            <a:r>
              <a:rPr lang="en-GB" altLang="en-US" sz="3600" b="1" dirty="0" err="1"/>
              <a:t>Diffiniadau</a:t>
            </a:r>
            <a:r>
              <a:rPr lang="en-GB" altLang="en-US" sz="3600" b="1" dirty="0"/>
              <a:t> </a:t>
            </a:r>
            <a:r>
              <a:rPr lang="en-GB" altLang="en-US" sz="3600" b="1" dirty="0" err="1"/>
              <a:t>Pellach</a:t>
            </a:r>
            <a:r>
              <a:rPr lang="en-GB" altLang="en-US" sz="3600" b="1" dirty="0"/>
              <a:t>			</a:t>
            </a:r>
            <a:r>
              <a:rPr lang="en-GB" altLang="en-US" sz="3600" b="1" dirty="0">
                <a:solidFill>
                  <a:schemeClr val="accent5">
                    <a:lumMod val="75000"/>
                  </a:schemeClr>
                </a:solidFill>
              </a:rPr>
              <a:t>Further Definitions</a:t>
            </a:r>
            <a:endParaRPr lang="cy-GB" altLang="en-US" sz="3600" b="1" dirty="0">
              <a:solidFill>
                <a:schemeClr val="accent5">
                  <a:lumMod val="75000"/>
                </a:schemeClr>
              </a:solidFill>
            </a:endParaRPr>
          </a:p>
        </p:txBody>
      </p:sp>
      <p:sp>
        <p:nvSpPr>
          <p:cNvPr id="72707" name="Rectangle 11">
            <a:extLst>
              <a:ext uri="{FF2B5EF4-FFF2-40B4-BE49-F238E27FC236}">
                <a16:creationId xmlns:a16="http://schemas.microsoft.com/office/drawing/2014/main" id="{6140DB84-3D15-BE5A-CB0C-5346AB444C19}"/>
              </a:ext>
            </a:extLst>
          </p:cNvPr>
          <p:cNvSpPr>
            <a:spLocks noGrp="1" noChangeArrowheads="1"/>
          </p:cNvSpPr>
          <p:nvPr>
            <p:ph sz="half" idx="1"/>
          </p:nvPr>
        </p:nvSpPr>
        <p:spPr>
          <a:xfrm>
            <a:off x="838200" y="1629682"/>
            <a:ext cx="5181600" cy="4351338"/>
          </a:xfrm>
        </p:spPr>
        <p:txBody>
          <a:bodyPr>
            <a:normAutofit/>
          </a:bodyPr>
          <a:lstStyle/>
          <a:p>
            <a:pPr eaLnBrk="1" hangingPunct="1"/>
            <a:r>
              <a:rPr lang="en-GB" altLang="en-US" sz="2400" b="1" dirty="0"/>
              <a:t>Addysg </a:t>
            </a:r>
            <a:r>
              <a:rPr lang="en-GB" altLang="en-US" sz="2400" b="1" dirty="0" err="1"/>
              <a:t>anffurfiol</a:t>
            </a:r>
            <a:r>
              <a:rPr lang="en-GB" altLang="en-US" sz="2400" b="1" dirty="0"/>
              <a:t>:</a:t>
            </a:r>
          </a:p>
          <a:p>
            <a:pPr marL="0" indent="0" eaLnBrk="1" hangingPunct="1">
              <a:buNone/>
            </a:pPr>
            <a:r>
              <a:rPr lang="en-GB" altLang="en-US" sz="2400" dirty="0"/>
              <a:t>Y broses </a:t>
            </a:r>
            <a:r>
              <a:rPr lang="en-GB" altLang="en-US" sz="2400" dirty="0" err="1"/>
              <a:t>gydol</a:t>
            </a:r>
            <a:r>
              <a:rPr lang="en-GB" altLang="en-US" sz="2400" dirty="0"/>
              <a:t> </a:t>
            </a:r>
            <a:r>
              <a:rPr lang="en-GB" altLang="en-US" sz="2400" dirty="0" err="1"/>
              <a:t>oes</a:t>
            </a:r>
            <a:r>
              <a:rPr lang="en-GB" altLang="en-US" sz="2400" dirty="0"/>
              <a:t> </a:t>
            </a:r>
            <a:r>
              <a:rPr lang="en-GB" altLang="en-US" sz="2400" dirty="0" err="1"/>
              <a:t>lle</a:t>
            </a:r>
            <a:r>
              <a:rPr lang="en-GB" altLang="en-US" sz="2400" dirty="0"/>
              <a:t> </a:t>
            </a:r>
            <a:r>
              <a:rPr lang="en-GB" altLang="en-US" sz="2400" dirty="0" err="1"/>
              <a:t>mae</a:t>
            </a:r>
            <a:r>
              <a:rPr lang="en-GB" altLang="en-US" sz="2400" dirty="0"/>
              <a:t> </a:t>
            </a:r>
            <a:r>
              <a:rPr lang="en-GB" altLang="en-US" sz="2400" dirty="0" err="1"/>
              <a:t>pobl</a:t>
            </a:r>
            <a:r>
              <a:rPr lang="en-GB" altLang="en-US" sz="2400" dirty="0"/>
              <a:t> </a:t>
            </a:r>
            <a:r>
              <a:rPr lang="en-GB" altLang="en-US" sz="2400" dirty="0" err="1"/>
              <a:t>yn</a:t>
            </a:r>
            <a:r>
              <a:rPr lang="en-GB" altLang="en-US" sz="2400" dirty="0"/>
              <a:t> </a:t>
            </a:r>
            <a:r>
              <a:rPr lang="en-GB" altLang="en-US" sz="2400" dirty="0" err="1"/>
              <a:t>dysgu</a:t>
            </a:r>
            <a:r>
              <a:rPr lang="en-GB" altLang="en-US" sz="2400" dirty="0"/>
              <a:t> o </a:t>
            </a:r>
            <a:r>
              <a:rPr lang="en-GB" altLang="en-US" sz="2400" dirty="0" err="1"/>
              <a:t>brofiadau</a:t>
            </a:r>
            <a:r>
              <a:rPr lang="en-GB" altLang="en-US" sz="2400" dirty="0"/>
              <a:t> bob </a:t>
            </a:r>
            <a:r>
              <a:rPr lang="en-GB" altLang="en-US" sz="2400" dirty="0" err="1"/>
              <a:t>dydd</a:t>
            </a:r>
            <a:endParaRPr lang="en-GB" altLang="en-US" sz="2400" dirty="0"/>
          </a:p>
          <a:p>
            <a:pPr eaLnBrk="1" hangingPunct="1"/>
            <a:endParaRPr lang="en-GB" altLang="en-US" sz="2400" dirty="0"/>
          </a:p>
          <a:p>
            <a:pPr eaLnBrk="1" hangingPunct="1"/>
            <a:r>
              <a:rPr lang="en-GB" altLang="en-US" sz="2400" b="1" dirty="0"/>
              <a:t>Addysg </a:t>
            </a:r>
            <a:r>
              <a:rPr lang="en-GB" altLang="en-US" sz="2400" b="1" dirty="0" err="1"/>
              <a:t>heb</a:t>
            </a:r>
            <a:r>
              <a:rPr lang="en-GB" altLang="en-US" sz="2400" b="1" dirty="0"/>
              <a:t> </a:t>
            </a:r>
            <a:r>
              <a:rPr lang="en-GB" altLang="en-US" sz="2400" b="1" dirty="0" err="1"/>
              <a:t>fod</a:t>
            </a:r>
            <a:r>
              <a:rPr lang="en-GB" altLang="en-US" sz="2400" b="1" dirty="0"/>
              <a:t> </a:t>
            </a:r>
            <a:r>
              <a:rPr lang="en-GB" altLang="en-US" sz="2400" b="1" dirty="0" err="1"/>
              <a:t>yn</a:t>
            </a:r>
            <a:r>
              <a:rPr lang="en-GB" altLang="en-US" sz="2400" b="1" dirty="0"/>
              <a:t> </a:t>
            </a:r>
            <a:r>
              <a:rPr lang="en-GB" altLang="en-US" sz="2400" b="1" dirty="0" err="1"/>
              <a:t>ffurfiol</a:t>
            </a:r>
            <a:r>
              <a:rPr lang="en-GB" altLang="en-US" sz="2400" b="1" dirty="0"/>
              <a:t>:</a:t>
            </a:r>
          </a:p>
          <a:p>
            <a:pPr marL="0" indent="0" eaLnBrk="1" hangingPunct="1">
              <a:buNone/>
            </a:pPr>
            <a:r>
              <a:rPr lang="en-GB" altLang="en-US" sz="2400" dirty="0" err="1"/>
              <a:t>Gweithgaredd</a:t>
            </a:r>
            <a:r>
              <a:rPr lang="en-GB" altLang="en-US" sz="2400" dirty="0"/>
              <a:t> </a:t>
            </a:r>
            <a:r>
              <a:rPr lang="en-GB" altLang="en-US" sz="2400" dirty="0" err="1"/>
              <a:t>addysgol</a:t>
            </a:r>
            <a:r>
              <a:rPr lang="en-GB" altLang="en-US" sz="2400" dirty="0"/>
              <a:t> </a:t>
            </a:r>
            <a:r>
              <a:rPr lang="en-GB" altLang="en-US" sz="2400" dirty="0" err="1"/>
              <a:t>wedi'i</a:t>
            </a:r>
            <a:r>
              <a:rPr lang="en-GB" altLang="en-US" sz="2400" dirty="0"/>
              <a:t> </a:t>
            </a:r>
            <a:r>
              <a:rPr lang="en-GB" altLang="en-US" sz="2400" dirty="0" err="1"/>
              <a:t>drefnu</a:t>
            </a:r>
            <a:r>
              <a:rPr lang="en-GB" altLang="en-US" sz="2400" dirty="0"/>
              <a:t> y </a:t>
            </a:r>
            <a:r>
              <a:rPr lang="en-GB" altLang="en-US" sz="2400" dirty="0" err="1"/>
              <a:t>tu</a:t>
            </a:r>
            <a:r>
              <a:rPr lang="en-GB" altLang="en-US" sz="2400" dirty="0"/>
              <a:t> </a:t>
            </a:r>
            <a:r>
              <a:rPr lang="en-GB" altLang="en-US" sz="2400" dirty="0" err="1"/>
              <a:t>allan</a:t>
            </a:r>
            <a:r>
              <a:rPr lang="en-GB" altLang="en-US" sz="2400" dirty="0"/>
              <a:t> </a:t>
            </a:r>
            <a:r>
              <a:rPr lang="en-GB" altLang="en-US" sz="2400" dirty="0" err="1"/>
              <a:t>i</a:t>
            </a:r>
            <a:r>
              <a:rPr lang="en-GB" altLang="en-US" sz="2400" dirty="0"/>
              <a:t> </a:t>
            </a:r>
            <a:r>
              <a:rPr lang="en-GB" altLang="en-US" sz="2400" dirty="0" err="1"/>
              <a:t>systemau</a:t>
            </a:r>
            <a:r>
              <a:rPr lang="en-GB" altLang="en-US" sz="2400" dirty="0"/>
              <a:t> </a:t>
            </a:r>
            <a:r>
              <a:rPr lang="en-GB" altLang="en-US" sz="2400" dirty="0" err="1"/>
              <a:t>ffurfiol</a:t>
            </a:r>
            <a:endParaRPr lang="en-GB" altLang="en-US" sz="2400" dirty="0"/>
          </a:p>
          <a:p>
            <a:pPr marL="0" indent="0" algn="r" eaLnBrk="1" hangingPunct="1">
              <a:buNone/>
            </a:pPr>
            <a:r>
              <a:rPr lang="en-GB" altLang="en-US" sz="2000" dirty="0"/>
              <a:t>(Jeffs a Smith 2009, t. 135)</a:t>
            </a:r>
          </a:p>
        </p:txBody>
      </p:sp>
      <p:sp>
        <p:nvSpPr>
          <p:cNvPr id="2" name="Content Placeholder 1">
            <a:extLst>
              <a:ext uri="{FF2B5EF4-FFF2-40B4-BE49-F238E27FC236}">
                <a16:creationId xmlns:a16="http://schemas.microsoft.com/office/drawing/2014/main" id="{FF339161-A631-2F58-2294-D77377BE8EA9}"/>
              </a:ext>
            </a:extLst>
          </p:cNvPr>
          <p:cNvSpPr>
            <a:spLocks noGrp="1"/>
          </p:cNvSpPr>
          <p:nvPr>
            <p:ph sz="half" idx="2"/>
          </p:nvPr>
        </p:nvSpPr>
        <p:spPr>
          <a:xfrm>
            <a:off x="6172200" y="1690688"/>
            <a:ext cx="5181600" cy="4351338"/>
          </a:xfrm>
        </p:spPr>
        <p:txBody>
          <a:bodyPr>
            <a:normAutofit/>
          </a:bodyPr>
          <a:lstStyle/>
          <a:p>
            <a:r>
              <a:rPr lang="en-GB" altLang="en-US" sz="2400" b="1" dirty="0">
                <a:solidFill>
                  <a:schemeClr val="accent5">
                    <a:lumMod val="75000"/>
                  </a:schemeClr>
                </a:solidFill>
              </a:rPr>
              <a:t>Informal education:</a:t>
            </a:r>
          </a:p>
          <a:p>
            <a:pPr>
              <a:buNone/>
            </a:pPr>
            <a:r>
              <a:rPr lang="en-GB" altLang="en-US" sz="2400" dirty="0">
                <a:solidFill>
                  <a:schemeClr val="accent5">
                    <a:lumMod val="75000"/>
                  </a:schemeClr>
                </a:solidFill>
              </a:rPr>
              <a:t>	The lifelong process in which people learn from everyday experience </a:t>
            </a:r>
          </a:p>
          <a:p>
            <a:endParaRPr lang="en-GB" altLang="en-US" sz="2400" b="1" dirty="0">
              <a:solidFill>
                <a:schemeClr val="accent5">
                  <a:lumMod val="75000"/>
                </a:schemeClr>
              </a:solidFill>
            </a:endParaRPr>
          </a:p>
          <a:p>
            <a:r>
              <a:rPr lang="en-GB" altLang="en-US" sz="2400" b="1" dirty="0">
                <a:solidFill>
                  <a:schemeClr val="accent5">
                    <a:lumMod val="75000"/>
                  </a:schemeClr>
                </a:solidFill>
              </a:rPr>
              <a:t>Non-formal education:</a:t>
            </a:r>
          </a:p>
          <a:p>
            <a:pPr>
              <a:buNone/>
            </a:pPr>
            <a:r>
              <a:rPr lang="en-GB" altLang="en-US" sz="2400" dirty="0">
                <a:solidFill>
                  <a:schemeClr val="accent5">
                    <a:lumMod val="75000"/>
                  </a:schemeClr>
                </a:solidFill>
              </a:rPr>
              <a:t>	Organised educational activity outside formal systems</a:t>
            </a:r>
            <a:endParaRPr lang="en-GB" altLang="en-US" sz="2000" dirty="0">
              <a:solidFill>
                <a:schemeClr val="accent5">
                  <a:lumMod val="75000"/>
                </a:schemeClr>
              </a:solidFill>
            </a:endParaRPr>
          </a:p>
          <a:p>
            <a:pPr algn="r">
              <a:buNone/>
            </a:pPr>
            <a:r>
              <a:rPr lang="en-GB" altLang="en-US" sz="2000" dirty="0">
                <a:solidFill>
                  <a:schemeClr val="accent5">
                    <a:lumMod val="75000"/>
                  </a:schemeClr>
                </a:solidFill>
              </a:rPr>
              <a:t>(Jeffs and Smith 2009, p. 135)</a:t>
            </a:r>
            <a:r>
              <a:rPr lang="en-GB" altLang="en-US" sz="2400" dirty="0">
                <a:solidFill>
                  <a:schemeClr val="accent5">
                    <a:lumMod val="75000"/>
                  </a:schemeClr>
                </a:solidFill>
              </a:rPr>
              <a:t> </a:t>
            </a:r>
          </a:p>
          <a:p>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1BB1309C-AF64-30C8-7126-C607C2077C08}"/>
              </a:ext>
            </a:extLst>
          </p:cNvPr>
          <p:cNvSpPr>
            <a:spLocks noGrp="1" noChangeArrowheads="1"/>
          </p:cNvSpPr>
          <p:nvPr>
            <p:ph type="title"/>
          </p:nvPr>
        </p:nvSpPr>
        <p:spPr>
          <a:xfrm>
            <a:off x="838200" y="149588"/>
            <a:ext cx="10515600" cy="1325563"/>
          </a:xfrm>
        </p:spPr>
        <p:txBody>
          <a:bodyPr/>
          <a:lstStyle/>
          <a:p>
            <a:r>
              <a:rPr lang="en-GB" altLang="en-US" sz="3600" b="1" dirty="0" err="1"/>
              <a:t>Rhestr</a:t>
            </a:r>
            <a:r>
              <a:rPr lang="en-GB" altLang="en-US" sz="3600" b="1" dirty="0"/>
              <a:t> </a:t>
            </a:r>
            <a:r>
              <a:rPr lang="en-GB" altLang="en-US" sz="3600" b="1" dirty="0" err="1"/>
              <a:t>Gyfeirio</a:t>
            </a:r>
            <a:br>
              <a:rPr lang="en-GB" altLang="en-US" sz="3600" b="1" dirty="0"/>
            </a:br>
            <a:r>
              <a:rPr lang="en-GB" altLang="en-US" sz="3600" b="1" dirty="0">
                <a:solidFill>
                  <a:schemeClr val="accent5">
                    <a:lumMod val="75000"/>
                  </a:schemeClr>
                </a:solidFill>
              </a:rPr>
              <a:t>Reference List</a:t>
            </a:r>
          </a:p>
        </p:txBody>
      </p:sp>
      <p:sp>
        <p:nvSpPr>
          <p:cNvPr id="74755" name="Rectangle 3">
            <a:extLst>
              <a:ext uri="{FF2B5EF4-FFF2-40B4-BE49-F238E27FC236}">
                <a16:creationId xmlns:a16="http://schemas.microsoft.com/office/drawing/2014/main" id="{62F528C7-CAD6-88D8-3739-A3DE4651B6A9}"/>
              </a:ext>
            </a:extLst>
          </p:cNvPr>
          <p:cNvSpPr>
            <a:spLocks noGrp="1" noChangeArrowheads="1"/>
          </p:cNvSpPr>
          <p:nvPr>
            <p:ph idx="1"/>
          </p:nvPr>
        </p:nvSpPr>
        <p:spPr>
          <a:xfrm>
            <a:off x="838200" y="1420677"/>
            <a:ext cx="10515600" cy="4351338"/>
          </a:xfrm>
        </p:spPr>
        <p:txBody>
          <a:bodyPr/>
          <a:lstStyle/>
          <a:p>
            <a:pPr eaLnBrk="1" hangingPunct="1">
              <a:lnSpc>
                <a:spcPct val="80000"/>
              </a:lnSpc>
            </a:pPr>
            <a:r>
              <a:rPr lang="en-GB" altLang="en-US" sz="1600" dirty="0"/>
              <a:t>Crosby, M. (2007) ‘Working with people as an informal educator’, in Harrison, R. &amp; Wise, C. </a:t>
            </a:r>
            <a:r>
              <a:rPr lang="en-GB" altLang="en-US" sz="1600" i="1" dirty="0"/>
              <a:t>Working with Young People</a:t>
            </a:r>
            <a:r>
              <a:rPr lang="en-GB" altLang="en-US" sz="1600" dirty="0"/>
              <a:t>. London: SAGE Publications, pp. 95-102. </a:t>
            </a:r>
          </a:p>
          <a:p>
            <a:pPr>
              <a:lnSpc>
                <a:spcPct val="80000"/>
              </a:lnSpc>
            </a:pPr>
            <a:r>
              <a:rPr lang="en-GB" altLang="en-US" sz="1600" dirty="0"/>
              <a:t>Davies B. (2010) What do we mean by youth work?. In </a:t>
            </a:r>
            <a:r>
              <a:rPr lang="en-GB" altLang="en-US" sz="1600" dirty="0" err="1"/>
              <a:t>Batsleer</a:t>
            </a:r>
            <a:r>
              <a:rPr lang="en-GB" altLang="en-US" sz="1600" dirty="0"/>
              <a:t> J, Davies B., </a:t>
            </a:r>
            <a:r>
              <a:rPr lang="en-GB" altLang="en-US" sz="1600" i="1" dirty="0"/>
              <a:t>What is Youth Work?</a:t>
            </a:r>
            <a:r>
              <a:rPr lang="en-GB" altLang="en-US" sz="1600" dirty="0"/>
              <a:t>, Exeter: Learning Matters Ltd, pp. 1-6.</a:t>
            </a:r>
          </a:p>
          <a:p>
            <a:pPr eaLnBrk="1" hangingPunct="1">
              <a:lnSpc>
                <a:spcPct val="80000"/>
              </a:lnSpc>
            </a:pPr>
            <a:r>
              <a:rPr lang="en-GB" altLang="en-US" sz="1600" dirty="0"/>
              <a:t>Ellis, J </a:t>
            </a:r>
            <a:r>
              <a:rPr lang="en-GB" altLang="en-US" sz="1600" i="1" dirty="0"/>
              <a:t>cited in </a:t>
            </a:r>
            <a:r>
              <a:rPr lang="en-GB" altLang="en-US" sz="1600" dirty="0"/>
              <a:t>Richardson, L. &amp; Wolfe, M. (2006) </a:t>
            </a:r>
            <a:r>
              <a:rPr lang="en-GB" altLang="en-US" sz="1600" i="1" dirty="0"/>
              <a:t>Principles and Practice of Informal Education, Learning through Life</a:t>
            </a:r>
            <a:r>
              <a:rPr lang="en-GB" altLang="en-US" sz="1600" dirty="0"/>
              <a:t>. Abingdon: </a:t>
            </a:r>
            <a:r>
              <a:rPr lang="en-GB" altLang="en-US" sz="1600" noProof="1"/>
              <a:t>Routledge Falmer</a:t>
            </a:r>
            <a:r>
              <a:rPr lang="en-GB" altLang="en-US" sz="1600" dirty="0"/>
              <a:t>, pp. 31-32.</a:t>
            </a:r>
          </a:p>
          <a:p>
            <a:pPr eaLnBrk="1" hangingPunct="1">
              <a:lnSpc>
                <a:spcPct val="80000"/>
              </a:lnSpc>
            </a:pPr>
            <a:r>
              <a:rPr lang="en-GB" altLang="en-US" sz="1600" dirty="0"/>
              <a:t>Harrison R., Benjamin C., Curran S., &amp; Hunter R. (2007) (eds.) </a:t>
            </a:r>
            <a:r>
              <a:rPr lang="en-GB" altLang="en-US" sz="1600" i="1" dirty="0"/>
              <a:t>Leading Work with Young People, </a:t>
            </a:r>
            <a:r>
              <a:rPr lang="en-GB" altLang="en-US" sz="1600" dirty="0"/>
              <a:t>London: SAGE Publications.</a:t>
            </a:r>
          </a:p>
          <a:p>
            <a:pPr>
              <a:lnSpc>
                <a:spcPct val="80000"/>
              </a:lnSpc>
            </a:pPr>
            <a:r>
              <a:rPr lang="en-GB" altLang="en-US" sz="1600" dirty="0"/>
              <a:t>Harrison, R. &amp; Wise, C. (2005) (eds.) Working with Young People. London: Sage.</a:t>
            </a:r>
          </a:p>
          <a:p>
            <a:pPr eaLnBrk="1" hangingPunct="1">
              <a:lnSpc>
                <a:spcPct val="80000"/>
              </a:lnSpc>
            </a:pPr>
            <a:r>
              <a:rPr lang="en-GB" altLang="en-US" sz="1600" dirty="0"/>
              <a:t>Harrison, R. &amp; Wise, C. (2007) ‘Introduction’, in Harrison, R. &amp; Wise, C. (2007) </a:t>
            </a:r>
            <a:r>
              <a:rPr lang="en-GB" altLang="en-US" sz="1600" i="1" dirty="0"/>
              <a:t>Working with Young People</a:t>
            </a:r>
            <a:r>
              <a:rPr lang="en-GB" altLang="en-US" sz="1600" dirty="0"/>
              <a:t>, London: SAGE Publications, pp. 1-8.</a:t>
            </a:r>
          </a:p>
          <a:p>
            <a:pPr eaLnBrk="1" hangingPunct="1">
              <a:lnSpc>
                <a:spcPct val="80000"/>
              </a:lnSpc>
            </a:pPr>
            <a:r>
              <a:rPr lang="en-GB" altLang="en-US" sz="1600" noProof="1"/>
              <a:t>Jeffs</a:t>
            </a:r>
            <a:r>
              <a:rPr lang="en-GB" altLang="en-US" sz="1600" dirty="0"/>
              <a:t>, T. &amp; Smith, M. (2009) </a:t>
            </a:r>
            <a:r>
              <a:rPr lang="en-GB" altLang="en-US" sz="1600" i="1" dirty="0"/>
              <a:t>Informal Education, </a:t>
            </a:r>
            <a:r>
              <a:rPr lang="en-GB" altLang="en-US" sz="1600" dirty="0"/>
              <a:t>Nottingham: Education Heretics Press.</a:t>
            </a:r>
          </a:p>
          <a:p>
            <a:pPr>
              <a:lnSpc>
                <a:spcPct val="80000"/>
              </a:lnSpc>
            </a:pPr>
            <a:r>
              <a:rPr lang="en-GB" altLang="en-US" sz="1600" dirty="0"/>
              <a:t>Jeffs T, Smith M. (2008) Valuing Youth Work.  In The National Youth Agency, Youth and Policy 100th Anniversary Edition, Leicester: The NYA, pp. 277-302.</a:t>
            </a:r>
          </a:p>
          <a:p>
            <a:pPr>
              <a:lnSpc>
                <a:spcPct val="80000"/>
              </a:lnSpc>
            </a:pPr>
            <a:r>
              <a:rPr lang="en-GB" altLang="en-US" sz="1600" dirty="0"/>
              <a:t>Jolly J, (2010) Local Youth Work. In Rogers A, Smith M., Journeying Together: Growing youth work and youth workers in local communities, Dorset: Russell House Publishing, pp. 1-12.</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a:extLst>
              <a:ext uri="{FF2B5EF4-FFF2-40B4-BE49-F238E27FC236}">
                <a16:creationId xmlns:a16="http://schemas.microsoft.com/office/drawing/2014/main" id="{719CE53C-E4A8-F246-09D2-3D541F1D2A32}"/>
              </a:ext>
            </a:extLst>
          </p:cNvPr>
          <p:cNvSpPr>
            <a:spLocks noGrp="1" noChangeArrowheads="1"/>
          </p:cNvSpPr>
          <p:nvPr>
            <p:ph type="title" idx="4294967295"/>
          </p:nvPr>
        </p:nvSpPr>
        <p:spPr>
          <a:xfrm>
            <a:off x="609600" y="231775"/>
            <a:ext cx="10515600" cy="1325563"/>
          </a:xfrm>
          <a:prstGeom prst="rect">
            <a:avLst/>
          </a:prstGeom>
        </p:spPr>
        <p:txBody>
          <a:bodyPr/>
          <a:lstStyle/>
          <a:p>
            <a:pPr eaLnBrk="1" hangingPunct="1"/>
            <a:r>
              <a:rPr lang="en-GB" altLang="en-US" sz="3600" b="1" dirty="0" err="1"/>
              <a:t>Rhestr</a:t>
            </a:r>
            <a:r>
              <a:rPr lang="en-GB" altLang="en-US" sz="3600" b="1" dirty="0"/>
              <a:t> </a:t>
            </a:r>
            <a:r>
              <a:rPr lang="en-GB" altLang="en-US" sz="3600" b="1" dirty="0" err="1"/>
              <a:t>Gyfeirio</a:t>
            </a:r>
            <a:br>
              <a:rPr lang="en-GB" altLang="en-US" sz="3600" b="1" dirty="0"/>
            </a:br>
            <a:r>
              <a:rPr lang="en-GB" altLang="en-US" sz="3600" b="1" dirty="0">
                <a:solidFill>
                  <a:schemeClr val="accent5">
                    <a:lumMod val="75000"/>
                  </a:schemeClr>
                </a:solidFill>
              </a:rPr>
              <a:t>Reference List</a:t>
            </a:r>
            <a:endParaRPr lang="cy-GB" altLang="en-US" sz="3600" b="1" dirty="0">
              <a:solidFill>
                <a:schemeClr val="accent5">
                  <a:lumMod val="75000"/>
                </a:schemeClr>
              </a:solidFill>
            </a:endParaRPr>
          </a:p>
        </p:txBody>
      </p:sp>
      <p:sp>
        <p:nvSpPr>
          <p:cNvPr id="76803" name="Rectangle 3">
            <a:extLst>
              <a:ext uri="{FF2B5EF4-FFF2-40B4-BE49-F238E27FC236}">
                <a16:creationId xmlns:a16="http://schemas.microsoft.com/office/drawing/2014/main" id="{59651203-DAAF-49AA-3632-486A0C98C054}"/>
              </a:ext>
            </a:extLst>
          </p:cNvPr>
          <p:cNvSpPr>
            <a:spLocks noGrp="1" noChangeArrowheads="1"/>
          </p:cNvSpPr>
          <p:nvPr>
            <p:ph type="body" idx="4294967295"/>
          </p:nvPr>
        </p:nvSpPr>
        <p:spPr>
          <a:xfrm>
            <a:off x="1411288" y="1557338"/>
            <a:ext cx="10780712" cy="4824412"/>
          </a:xfrm>
          <a:prstGeom prst="rect">
            <a:avLst/>
          </a:prstGeom>
        </p:spPr>
        <p:txBody>
          <a:bodyPr>
            <a:normAutofit/>
          </a:bodyPr>
          <a:lstStyle/>
          <a:p>
            <a:pPr eaLnBrk="1" hangingPunct="1">
              <a:lnSpc>
                <a:spcPct val="80000"/>
              </a:lnSpc>
            </a:pPr>
            <a:r>
              <a:rPr lang="en-GB" altLang="en-US" sz="1400" dirty="0"/>
              <a:t>Learning and Skills Improvement Service. (2012) Youth work National Occupational Standards, Coventry: Learning Skills and Improvement Service.</a:t>
            </a:r>
          </a:p>
          <a:p>
            <a:pPr eaLnBrk="1" hangingPunct="1">
              <a:lnSpc>
                <a:spcPct val="80000"/>
              </a:lnSpc>
            </a:pPr>
            <a:r>
              <a:rPr lang="en-GB" altLang="en-US" sz="1400" dirty="0"/>
              <a:t>Lewis, A. (2010) </a:t>
            </a:r>
            <a:r>
              <a:rPr lang="en-GB" altLang="en-US" sz="1400" i="1" dirty="0"/>
              <a:t>In the current financial and policy climate critically discuss how effective leadership and management can deliver this without compromising on the five principles of youth work</a:t>
            </a:r>
            <a:r>
              <a:rPr lang="en-GB" altLang="en-US" sz="1400" dirty="0"/>
              <a:t>, Trinity University College Assignment (</a:t>
            </a:r>
            <a:r>
              <a:rPr lang="cy-GB" altLang="en-US" sz="1400" dirty="0" err="1"/>
              <a:t>non-published</a:t>
            </a:r>
            <a:r>
              <a:rPr lang="cy-GB" altLang="en-US" sz="1400" dirty="0"/>
              <a:t> </a:t>
            </a:r>
            <a:r>
              <a:rPr lang="cy-GB" altLang="en-US" sz="1400" dirty="0" err="1"/>
              <a:t>paper</a:t>
            </a:r>
            <a:r>
              <a:rPr lang="cy-GB" altLang="en-US" sz="1400" dirty="0"/>
              <a:t>).</a:t>
            </a:r>
          </a:p>
          <a:p>
            <a:pPr eaLnBrk="1" hangingPunct="1">
              <a:lnSpc>
                <a:spcPct val="80000"/>
              </a:lnSpc>
            </a:pPr>
            <a:r>
              <a:rPr lang="en-GB" altLang="en-US" sz="1400" dirty="0"/>
              <a:t>Mahoney, J. (2006) ‘What is informal education?’, in Richardson, L. &amp; Wolfe, M. (2006) </a:t>
            </a:r>
            <a:r>
              <a:rPr lang="en-GB" altLang="en-US" sz="1400" i="1" dirty="0"/>
              <a:t>Principles and Practice of Informal Education, Learning through Life</a:t>
            </a:r>
            <a:r>
              <a:rPr lang="en-GB" altLang="en-US" sz="1400" dirty="0"/>
              <a:t>, Abingdon: Routledge Falmer, pp. 17-33.</a:t>
            </a:r>
          </a:p>
          <a:p>
            <a:pPr>
              <a:lnSpc>
                <a:spcPct val="80000"/>
              </a:lnSpc>
            </a:pPr>
            <a:r>
              <a:rPr lang="en-GB" altLang="en-US" sz="1400" dirty="0"/>
              <a:t>Ord J (2009)‘Thinking the Unthinkable: Youth Work without Voluntary Participation?’.  In Youth and Policy no. 103, Summer [Online] Available at:</a:t>
            </a:r>
          </a:p>
          <a:p>
            <a:pPr>
              <a:lnSpc>
                <a:spcPct val="80000"/>
              </a:lnSpc>
              <a:buFontTx/>
              <a:buNone/>
            </a:pPr>
            <a:r>
              <a:rPr lang="en-GB" altLang="en-US" sz="1400" dirty="0"/>
              <a:t>	</a:t>
            </a:r>
            <a:r>
              <a:rPr lang="en-GB" altLang="en-US" sz="1400" dirty="0">
                <a:hlinkClick r:id="rId3"/>
              </a:rPr>
              <a:t>http://www.youthandpolicy.org/images/stories/journal90-103/youthandpolicy103.pdf</a:t>
            </a:r>
            <a:r>
              <a:rPr lang="en-GB" altLang="en-US" sz="1400" dirty="0"/>
              <a:t> (Accessed: 5 January 2011).</a:t>
            </a:r>
          </a:p>
          <a:p>
            <a:pPr eaLnBrk="1" hangingPunct="1">
              <a:lnSpc>
                <a:spcPct val="80000"/>
              </a:lnSpc>
            </a:pPr>
            <a:r>
              <a:rPr lang="en-GB" altLang="en-US" sz="1400" dirty="0"/>
              <a:t>Payne, M. (2009) ‘Modern Youth Work: ‘Purity’ or Common Cause?’, in Wood, J. &amp; Hine, J. (2009) </a:t>
            </a:r>
            <a:r>
              <a:rPr lang="en-GB" altLang="en-US" sz="1400" i="1" dirty="0"/>
              <a:t>Work with Young People.</a:t>
            </a:r>
            <a:r>
              <a:rPr lang="en-GB" altLang="en-US" sz="1400" dirty="0"/>
              <a:t> London: SAGE Publications, pp. 213-232.</a:t>
            </a:r>
          </a:p>
          <a:p>
            <a:pPr eaLnBrk="1" hangingPunct="1">
              <a:lnSpc>
                <a:spcPct val="80000"/>
              </a:lnSpc>
            </a:pPr>
            <a:r>
              <a:rPr lang="en-GB" altLang="en-US" sz="1400" dirty="0"/>
              <a:t>Richardson, L. &amp; Wolfe, M. (2006) </a:t>
            </a:r>
            <a:r>
              <a:rPr lang="en-GB" altLang="en-US" sz="1400" i="1" dirty="0"/>
              <a:t>Principles and Practice of Informal Education, Learning through Life.</a:t>
            </a:r>
            <a:r>
              <a:rPr lang="en-GB" altLang="en-US" sz="1400" dirty="0"/>
              <a:t> Abingdon: Routledge Falmer.</a:t>
            </a:r>
          </a:p>
          <a:p>
            <a:pPr eaLnBrk="1" hangingPunct="1">
              <a:lnSpc>
                <a:spcPct val="80000"/>
              </a:lnSpc>
            </a:pPr>
            <a:r>
              <a:rPr lang="en-GB" altLang="en-US" sz="1400" dirty="0"/>
              <a:t>Rogers, A. (2004) ‘Looking again at non-formal and informal education - towards a new paradigm’, </a:t>
            </a:r>
            <a:r>
              <a:rPr lang="en-GB" altLang="en-US" sz="1400" i="1" dirty="0"/>
              <a:t>the encyclopaedia of informal education </a:t>
            </a:r>
            <a:r>
              <a:rPr lang="en-GB" altLang="en-US" sz="1400" dirty="0"/>
              <a:t>[Online]. Available at:</a:t>
            </a:r>
            <a:r>
              <a:rPr lang="en-GB" altLang="en-US" sz="1400" i="1" dirty="0"/>
              <a:t> </a:t>
            </a:r>
            <a:r>
              <a:rPr lang="en-GB" altLang="en-US" sz="1400" dirty="0"/>
              <a:t>    http://</a:t>
            </a:r>
            <a:r>
              <a:rPr lang="en-GB" altLang="en-US" sz="1400" noProof="1"/>
              <a:t>www.infed.org/biblio/non_formal_paradigm.htm</a:t>
            </a:r>
            <a:r>
              <a:rPr lang="en-GB" altLang="en-US" sz="1400" dirty="0"/>
              <a:t> (</a:t>
            </a:r>
            <a:r>
              <a:rPr lang="cy-GB" altLang="en-US" sz="1400" dirty="0" err="1"/>
              <a:t>Accessed</a:t>
            </a:r>
            <a:r>
              <a:rPr lang="cy-GB" altLang="en-US" sz="1400" dirty="0"/>
              <a:t> 22 </a:t>
            </a:r>
            <a:r>
              <a:rPr lang="cy-GB" altLang="en-US" sz="1400" dirty="0" err="1"/>
              <a:t>July</a:t>
            </a:r>
            <a:r>
              <a:rPr lang="cy-GB" altLang="en-US" sz="1400" dirty="0"/>
              <a:t> 2010)</a:t>
            </a:r>
          </a:p>
          <a:p>
            <a:pPr>
              <a:lnSpc>
                <a:spcPct val="80000"/>
              </a:lnSpc>
            </a:pPr>
            <a:r>
              <a:rPr lang="en-GB" altLang="en-US" sz="1400" dirty="0"/>
              <a:t>Smith M, (2001)'Ragged schools and the development of youth work and informal education‘, the encyclopaedia of informal education. [Online]. Available at: </a:t>
            </a:r>
            <a:r>
              <a:rPr lang="en-GB" altLang="en-US" sz="1400" dirty="0">
                <a:hlinkClick r:id="rId4"/>
              </a:rPr>
              <a:t>www.infed.org/youthwork/ragged_schools.htm</a:t>
            </a:r>
            <a:r>
              <a:rPr lang="en-GB" altLang="en-US" sz="1400" dirty="0"/>
              <a:t> (Accessed 6 January 2011).</a:t>
            </a:r>
          </a:p>
          <a:p>
            <a:pPr>
              <a:lnSpc>
                <a:spcPct val="80000"/>
              </a:lnSpc>
            </a:pPr>
            <a:r>
              <a:rPr lang="en-GB" altLang="en-US" sz="1400" dirty="0"/>
              <a:t>Welsh Assembly Government, (2007) </a:t>
            </a:r>
            <a:r>
              <a:rPr lang="en-GB" altLang="en-US" sz="1400" i="1" dirty="0"/>
              <a:t>Young People, Youth Work, Youth Service: National Youth Service Strategy for Wales</a:t>
            </a:r>
            <a:r>
              <a:rPr lang="en-GB" altLang="en-US" sz="1400" dirty="0"/>
              <a:t>, Cardiff: Welsh Assembly Government.</a:t>
            </a:r>
          </a:p>
          <a:p>
            <a:pPr eaLnBrk="1" hangingPunct="1">
              <a:lnSpc>
                <a:spcPct val="80000"/>
              </a:lnSpc>
            </a:pPr>
            <a:endParaRPr lang="cy-GB" altLang="en-US" sz="1600" dirty="0"/>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Template for PP</Template>
  <TotalTime>236</TotalTime>
  <Words>5356</Words>
  <Application>Microsoft Office PowerPoint</Application>
  <PresentationFormat>Widescreen</PresentationFormat>
  <Paragraphs>324</Paragraphs>
  <Slides>42</Slides>
  <Notes>28</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42</vt:i4>
      </vt:variant>
    </vt:vector>
  </HeadingPairs>
  <TitlesOfParts>
    <vt:vector size="49" baseType="lpstr">
      <vt:lpstr>Arial</vt:lpstr>
      <vt:lpstr>Calibri</vt:lpstr>
      <vt:lpstr>Calibri Light</vt:lpstr>
      <vt:lpstr>Euphemia</vt:lpstr>
      <vt:lpstr>Wingdings</vt:lpstr>
      <vt:lpstr>Holding PAge</vt:lpstr>
      <vt:lpstr>Accessible 2</vt:lpstr>
      <vt:lpstr> ECYW4013 03.12.25  </vt:lpstr>
      <vt:lpstr>Amcan y Modiwl  Module Aim</vt:lpstr>
      <vt:lpstr>Deilliannau Dysgu’r Modiwl Module Learning Outcomes</vt:lpstr>
      <vt:lpstr>Cynnwys Dangosol y Modiwl The Module’s Indicative Content</vt:lpstr>
      <vt:lpstr>Cynnwys Dangosol y Modiwl The Module’s Indicative Content</vt:lpstr>
      <vt:lpstr>Asesu     Assessment</vt:lpstr>
      <vt:lpstr>Asesiad 1     Assessment 1     </vt:lpstr>
      <vt:lpstr>Asesiad 2     Assessment 2     </vt:lpstr>
      <vt:lpstr>Tasg Grŵp Bach 1 Small Group Task 1</vt:lpstr>
      <vt:lpstr>Tasg Grŵp Bach 2 Small Group Task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Pwrpas Gwaith Ieuenctid  Purpose of Youth Work</vt:lpstr>
      <vt:lpstr>Natur a Phwrpas Gwaith Ieuenctid Nature and Purpose Youth Work </vt:lpstr>
      <vt:lpstr>Natur a Phwrpas  Nature and Purpose</vt:lpstr>
      <vt:lpstr>Gwaith Ieuenctid  Youth Work</vt:lpstr>
      <vt:lpstr>Nodweddion    Characteristics</vt:lpstr>
      <vt:lpstr>Gwaith Ieuenctid  Youth Work</vt:lpstr>
      <vt:lpstr>Nodweddion    Characteristics</vt:lpstr>
      <vt:lpstr>Egwyl! Break!</vt:lpstr>
      <vt:lpstr>  </vt:lpstr>
      <vt:lpstr>Addysg Anffurfiol a Heb fod yn Ffurfiol Informal and Non-formal Education</vt:lpstr>
      <vt:lpstr> Dysgu – beth yw hyn?   Learning – what is this?</vt:lpstr>
      <vt:lpstr>Dysgu – beth yw hyn?  Learning – what is this?</vt:lpstr>
      <vt:lpstr>Addysg/Dysgu Ffurfiol        Formal Education/Learning</vt:lpstr>
      <vt:lpstr>Addysg/Dysgu heb fod yn ffurfiol Non-formal Education/Learning</vt:lpstr>
      <vt:lpstr>Addysg/Dysgu Anffurfiol Informal Education/Learning</vt:lpstr>
      <vt:lpstr>Addysg/Dysgu Heb fod yn Ffurfiol Non-Formal Education/Learning</vt:lpstr>
      <vt:lpstr>Addysg/Dysgu Heb fod yn Ffurfiol Non-Formal Education/Learning</vt:lpstr>
      <vt:lpstr>PowerPoint Presentation</vt:lpstr>
      <vt:lpstr>Diffiniadau Pellach   Further Definitions</vt:lpstr>
      <vt:lpstr>Rhestr Gyfeirio Reference List</vt:lpstr>
      <vt:lpstr>Rhestr Gyfeirio 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Angharad Lewis</cp:lastModifiedBy>
  <cp:revision>2</cp:revision>
  <dcterms:created xsi:type="dcterms:W3CDTF">2021-01-26T22:46:41Z</dcterms:created>
  <dcterms:modified xsi:type="dcterms:W3CDTF">2025-12-02T20:24:54Z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