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sldIdLst>
    <p:sldId id="256" r:id="rId5"/>
    <p:sldId id="257" r:id="rId6"/>
    <p:sldId id="258" r:id="rId7"/>
    <p:sldId id="260" r:id="rId8"/>
    <p:sldId id="259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868ECE-A326-F947-58D3-4A3E60C5B728}" v="391" dt="2022-02-09T14:12:38.9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James" userId="S::laura.james@uwtsd.ac.uk::e815814b-f5ab-4367-85bb-abbbaf16d579" providerId="AD" clId="Web-{8E868ECE-A326-F947-58D3-4A3E60C5B728}"/>
    <pc:docChg chg="modSld">
      <pc:chgData name="Laura James" userId="S::laura.james@uwtsd.ac.uk::e815814b-f5ab-4367-85bb-abbbaf16d579" providerId="AD" clId="Web-{8E868ECE-A326-F947-58D3-4A3E60C5B728}" dt="2022-02-09T14:12:38.957" v="199" actId="20577"/>
      <pc:docMkLst>
        <pc:docMk/>
      </pc:docMkLst>
      <pc:sldChg chg="modSp">
        <pc:chgData name="Laura James" userId="S::laura.james@uwtsd.ac.uk::e815814b-f5ab-4367-85bb-abbbaf16d579" providerId="AD" clId="Web-{8E868ECE-A326-F947-58D3-4A3E60C5B728}" dt="2022-02-09T14:09:43.797" v="24" actId="20577"/>
        <pc:sldMkLst>
          <pc:docMk/>
          <pc:sldMk cId="2177766481" sldId="257"/>
        </pc:sldMkLst>
        <pc:spChg chg="mod">
          <ac:chgData name="Laura James" userId="S::laura.james@uwtsd.ac.uk::e815814b-f5ab-4367-85bb-abbbaf16d579" providerId="AD" clId="Web-{8E868ECE-A326-F947-58D3-4A3E60C5B728}" dt="2022-02-09T14:09:43.797" v="24" actId="20577"/>
          <ac:spMkLst>
            <pc:docMk/>
            <pc:sldMk cId="2177766481" sldId="257"/>
            <ac:spMk id="3" creationId="{00000000-0000-0000-0000-000000000000}"/>
          </ac:spMkLst>
        </pc:spChg>
      </pc:sldChg>
      <pc:sldChg chg="modSp">
        <pc:chgData name="Laura James" userId="S::laura.james@uwtsd.ac.uk::e815814b-f5ab-4367-85bb-abbbaf16d579" providerId="AD" clId="Web-{8E868ECE-A326-F947-58D3-4A3E60C5B728}" dt="2022-02-09T14:09:19.468" v="20" actId="20577"/>
        <pc:sldMkLst>
          <pc:docMk/>
          <pc:sldMk cId="2873133277" sldId="259"/>
        </pc:sldMkLst>
        <pc:spChg chg="mod">
          <ac:chgData name="Laura James" userId="S::laura.james@uwtsd.ac.uk::e815814b-f5ab-4367-85bb-abbbaf16d579" providerId="AD" clId="Web-{8E868ECE-A326-F947-58D3-4A3E60C5B728}" dt="2022-02-09T14:09:19.468" v="20" actId="20577"/>
          <ac:spMkLst>
            <pc:docMk/>
            <pc:sldMk cId="2873133277" sldId="259"/>
            <ac:spMk id="3" creationId="{00000000-0000-0000-0000-000000000000}"/>
          </ac:spMkLst>
        </pc:spChg>
      </pc:sldChg>
      <pc:sldChg chg="modSp">
        <pc:chgData name="Laura James" userId="S::laura.james@uwtsd.ac.uk::e815814b-f5ab-4367-85bb-abbbaf16d579" providerId="AD" clId="Web-{8E868ECE-A326-F947-58D3-4A3E60C5B728}" dt="2022-02-09T14:12:12.738" v="188" actId="20577"/>
        <pc:sldMkLst>
          <pc:docMk/>
          <pc:sldMk cId="2069351780" sldId="261"/>
        </pc:sldMkLst>
        <pc:spChg chg="mod">
          <ac:chgData name="Laura James" userId="S::laura.james@uwtsd.ac.uk::e815814b-f5ab-4367-85bb-abbbaf16d579" providerId="AD" clId="Web-{8E868ECE-A326-F947-58D3-4A3E60C5B728}" dt="2022-02-09T14:12:12.738" v="188" actId="20577"/>
          <ac:spMkLst>
            <pc:docMk/>
            <pc:sldMk cId="2069351780" sldId="261"/>
            <ac:spMk id="3" creationId="{00000000-0000-0000-0000-000000000000}"/>
          </ac:spMkLst>
        </pc:spChg>
      </pc:sldChg>
      <pc:sldChg chg="modSp">
        <pc:chgData name="Laura James" userId="S::laura.james@uwtsd.ac.uk::e815814b-f5ab-4367-85bb-abbbaf16d579" providerId="AD" clId="Web-{8E868ECE-A326-F947-58D3-4A3E60C5B728}" dt="2022-02-09T14:12:38.957" v="199" actId="20577"/>
        <pc:sldMkLst>
          <pc:docMk/>
          <pc:sldMk cId="2718918419" sldId="264"/>
        </pc:sldMkLst>
        <pc:spChg chg="mod">
          <ac:chgData name="Laura James" userId="S::laura.james@uwtsd.ac.uk::e815814b-f5ab-4367-85bb-abbbaf16d579" providerId="AD" clId="Web-{8E868ECE-A326-F947-58D3-4A3E60C5B728}" dt="2022-02-09T14:12:38.957" v="199" actId="20577"/>
          <ac:spMkLst>
            <pc:docMk/>
            <pc:sldMk cId="2718918419" sldId="264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0188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146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3964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155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790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62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256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632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365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465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0135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Academic and Employability Skills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Assessment component 2:  report on employability skills</a:t>
            </a:r>
          </a:p>
        </p:txBody>
      </p:sp>
    </p:spTree>
    <p:extLst>
      <p:ext uri="{BB962C8B-B14F-4D97-AF65-F5344CB8AC3E}">
        <p14:creationId xmlns:p14="http://schemas.microsoft.com/office/powerpoint/2010/main" val="1369934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Guidelines for your Report!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05017" y="2504303"/>
            <a:ext cx="9695934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/>
              <a:t>This lesson will help with your Report by giving you a structure and some Guidelines of what you </a:t>
            </a:r>
            <a:r>
              <a:rPr lang="en-GB" sz="3600" i="1" dirty="0"/>
              <a:t>could </a:t>
            </a:r>
            <a:r>
              <a:rPr lang="en-GB" sz="3600" dirty="0"/>
              <a:t>include.</a:t>
            </a:r>
          </a:p>
          <a:p>
            <a:r>
              <a:rPr lang="en-GB" sz="3600" dirty="0">
                <a:ea typeface="+mn-lt"/>
                <a:cs typeface="+mn-lt"/>
              </a:rPr>
              <a:t>You are asked to write a 2000 word report which discusses the importance of employability skills during recruitment.</a:t>
            </a:r>
          </a:p>
        </p:txBody>
      </p:sp>
    </p:spTree>
    <p:extLst>
      <p:ext uri="{BB962C8B-B14F-4D97-AF65-F5344CB8AC3E}">
        <p14:creationId xmlns:p14="http://schemas.microsoft.com/office/powerpoint/2010/main" val="2177766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Cover Page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42768" y="2273643"/>
            <a:ext cx="7026875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GB" sz="2400" dirty="0">
              <a:cs typeface="Calibri"/>
            </a:endParaRPr>
          </a:p>
          <a:p>
            <a:endParaRPr lang="en-GB" sz="2400" dirty="0"/>
          </a:p>
          <a:p>
            <a:r>
              <a:rPr lang="en-GB" sz="2400" dirty="0"/>
              <a:t>Remember to include the following:</a:t>
            </a:r>
          </a:p>
          <a:p>
            <a:endParaRPr lang="en-GB" sz="2400" dirty="0"/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Your Name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Your Student Number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Title of your Assignment</a:t>
            </a:r>
          </a:p>
        </p:txBody>
      </p:sp>
    </p:spTree>
    <p:extLst>
      <p:ext uri="{BB962C8B-B14F-4D97-AF65-F5344CB8AC3E}">
        <p14:creationId xmlns:p14="http://schemas.microsoft.com/office/powerpoint/2010/main" val="4120422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 Page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55589" y="1993557"/>
            <a:ext cx="9201665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2400" dirty="0">
              <a:cs typeface="Calibri"/>
            </a:endParaRPr>
          </a:p>
          <a:p>
            <a:endParaRPr lang="en-GB" sz="2400" dirty="0"/>
          </a:p>
          <a:p>
            <a:r>
              <a:rPr lang="en-GB" sz="2400" dirty="0"/>
              <a:t>Remember- update the contents page once you have written the whole report!</a:t>
            </a:r>
          </a:p>
          <a:p>
            <a:endParaRPr lang="en-GB" sz="2400" dirty="0">
              <a:cs typeface="Calibri"/>
            </a:endParaRPr>
          </a:p>
          <a:p>
            <a:r>
              <a:rPr lang="en-GB" sz="2400" dirty="0">
                <a:cs typeface="Calibri"/>
              </a:rPr>
              <a:t>If you are using Outline then this can be created automatically. </a:t>
            </a:r>
          </a:p>
        </p:txBody>
      </p:sp>
    </p:spTree>
    <p:extLst>
      <p:ext uri="{BB962C8B-B14F-4D97-AF65-F5344CB8AC3E}">
        <p14:creationId xmlns:p14="http://schemas.microsoft.com/office/powerpoint/2010/main" val="4052670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1.0 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5192" y="2505831"/>
            <a:ext cx="8147222" cy="22467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/>
              <a:t>Within the Introduction, discuss what the report is trying to achieve (rewrite the question) and tell the reader a background to Employability skills e.g.</a:t>
            </a:r>
            <a:endParaRPr lang="en-GB" sz="2800" dirty="0">
              <a:cs typeface="Calibri"/>
            </a:endParaRPr>
          </a:p>
          <a:p>
            <a:r>
              <a:rPr lang="en-GB" sz="2800" dirty="0">
                <a:cs typeface="Calibri"/>
              </a:rPr>
              <a:t>What are employability skills?</a:t>
            </a:r>
          </a:p>
          <a:p>
            <a:endParaRPr lang="en-GB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3133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75" y="-348549"/>
            <a:ext cx="6544236" cy="1154922"/>
          </a:xfrm>
        </p:spPr>
        <p:txBody>
          <a:bodyPr/>
          <a:lstStyle/>
          <a:p>
            <a:r>
              <a:rPr lang="en-GB" dirty="0"/>
              <a:t>2.0 Main Findings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7160" y="1309713"/>
            <a:ext cx="11917679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u="sng" dirty="0"/>
              <a:t>You could structure your Main Findings as follows:</a:t>
            </a:r>
          </a:p>
          <a:p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2.1 What employability skills are important for employers? What are employers looking for?</a:t>
            </a:r>
          </a:p>
          <a:p>
            <a:r>
              <a:rPr lang="en-GB" i="1" dirty="0">
                <a:cs typeface="Calibri"/>
              </a:rPr>
              <a:t>It would be good here to mention the following:</a:t>
            </a:r>
          </a:p>
          <a:p>
            <a:pPr marL="285750" indent="-285750">
              <a:buFontTx/>
              <a:buChar char="-"/>
            </a:pPr>
            <a:r>
              <a:rPr lang="en-GB" i="1" dirty="0">
                <a:cs typeface="Calibri"/>
              </a:rPr>
              <a:t>Resilience</a:t>
            </a:r>
          </a:p>
          <a:p>
            <a:pPr marL="285750" indent="-285750">
              <a:buFontTx/>
              <a:buChar char="-"/>
            </a:pPr>
            <a:r>
              <a:rPr lang="en-GB" i="1" dirty="0">
                <a:cs typeface="Calibri"/>
              </a:rPr>
              <a:t>Emotional Intelligence</a:t>
            </a:r>
          </a:p>
          <a:p>
            <a:pPr marL="285750" indent="-285750">
              <a:buFontTx/>
              <a:buChar char="-"/>
            </a:pPr>
            <a:r>
              <a:rPr lang="en-GB" i="1" dirty="0">
                <a:cs typeface="Calibri"/>
              </a:rPr>
              <a:t>Digital Competence</a:t>
            </a:r>
          </a:p>
          <a:p>
            <a:pPr marL="285750" indent="-285750">
              <a:buFontTx/>
              <a:buChar char="-"/>
            </a:pPr>
            <a:endParaRPr lang="en-GB" i="1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>
                <a:cs typeface="Calibri"/>
              </a:rPr>
              <a:t>2.2 </a:t>
            </a:r>
            <a:r>
              <a:rPr lang="en-GB" dirty="0">
                <a:cs typeface="Calibri"/>
              </a:rPr>
              <a:t>Why do employers look for these skills during recruitment?</a:t>
            </a:r>
          </a:p>
          <a:p>
            <a:r>
              <a:rPr lang="en-GB" dirty="0">
                <a:cs typeface="Calibri"/>
              </a:rPr>
              <a:t>How important are these skills to employers?</a:t>
            </a:r>
          </a:p>
          <a:p>
            <a:r>
              <a:rPr lang="en-GB" dirty="0">
                <a:cs typeface="Calibri"/>
              </a:rPr>
              <a:t>Is it essential that candidates show these skills?</a:t>
            </a:r>
          </a:p>
          <a:p>
            <a:endParaRPr lang="en-GB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cs typeface="Calibri"/>
              </a:rPr>
              <a:t>2.3 Does demonstrating these skills make an individual more attractive to a prospective employer?</a:t>
            </a: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9351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9200" y="2125362"/>
            <a:ext cx="9637785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/>
              <a:t>Remember- don’t bring in any new information at this point in the report.</a:t>
            </a:r>
            <a:endParaRPr lang="en-GB" sz="3200" dirty="0">
              <a:cs typeface="Calibri"/>
            </a:endParaRPr>
          </a:p>
          <a:p>
            <a:r>
              <a:rPr lang="en-GB" sz="3200" dirty="0"/>
              <a:t>Draw together all of the main points of your report and conclude. </a:t>
            </a:r>
            <a:endParaRPr lang="en-GB" sz="3200" dirty="0">
              <a:cs typeface="Calibri"/>
            </a:endParaRPr>
          </a:p>
          <a:p>
            <a:endParaRPr lang="en-GB" sz="3200" dirty="0">
              <a:cs typeface="Calibri"/>
            </a:endParaRPr>
          </a:p>
          <a:p>
            <a:r>
              <a:rPr lang="en-GB" sz="3200" dirty="0"/>
              <a:t>What does the report tell us?</a:t>
            </a:r>
            <a:endParaRPr lang="en-GB" sz="3200" dirty="0">
              <a:cs typeface="Calibri"/>
            </a:endParaRPr>
          </a:p>
          <a:p>
            <a:r>
              <a:rPr lang="en-GB" sz="3200" dirty="0">
                <a:cs typeface="Calibri"/>
              </a:rPr>
              <a:t>Has it answered the question in the introduction? </a:t>
            </a:r>
          </a:p>
          <a:p>
            <a:endParaRPr lang="en-GB" dirty="0"/>
          </a:p>
          <a:p>
            <a:endParaRPr lang="en-GB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7352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35608" y="1777104"/>
            <a:ext cx="7305315" cy="44012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dirty="0"/>
              <a:t>Remember that Referencing is a 2 Part process: 1. In-text Citations and 2. reference List</a:t>
            </a:r>
            <a:endParaRPr lang="en-GB" sz="2800" dirty="0">
              <a:cs typeface="Calibri"/>
            </a:endParaRPr>
          </a:p>
          <a:p>
            <a:endParaRPr lang="en-GB" sz="2800" dirty="0">
              <a:cs typeface="Calibri"/>
            </a:endParaRPr>
          </a:p>
          <a:p>
            <a:r>
              <a:rPr lang="en-GB" sz="2800" dirty="0"/>
              <a:t>It needs to be alphabetical.</a:t>
            </a:r>
            <a:endParaRPr lang="en-GB" sz="2800" dirty="0">
              <a:cs typeface="Calibri"/>
            </a:endParaRPr>
          </a:p>
          <a:p>
            <a:endParaRPr lang="en-GB" sz="2800" dirty="0">
              <a:cs typeface="Calibri"/>
            </a:endParaRPr>
          </a:p>
          <a:p>
            <a:r>
              <a:rPr lang="en-GB" sz="2800" dirty="0"/>
              <a:t>Use the Harvard Referencing Guide to help you</a:t>
            </a:r>
            <a:endParaRPr lang="en-GB" sz="2800" dirty="0">
              <a:cs typeface="Calibri"/>
            </a:endParaRPr>
          </a:p>
          <a:p>
            <a:endParaRPr lang="en-GB" sz="2800" dirty="0">
              <a:cs typeface="Calibri"/>
            </a:endParaRPr>
          </a:p>
          <a:p>
            <a:r>
              <a:rPr lang="en-GB" sz="2800" dirty="0"/>
              <a:t>Check your Referencing!</a:t>
            </a:r>
            <a:endParaRPr lang="en-GB" sz="2800" dirty="0">
              <a:cs typeface="Calibri"/>
            </a:endParaRPr>
          </a:p>
          <a:p>
            <a:endParaRPr lang="en-GB" sz="2800" dirty="0">
              <a:cs typeface="Calibri"/>
            </a:endParaRPr>
          </a:p>
          <a:p>
            <a:r>
              <a:rPr lang="en-GB" sz="2800" dirty="0"/>
              <a:t>This is worth 20% of your mark</a:t>
            </a:r>
            <a:endParaRPr lang="en-GB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57891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few points to consider…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6119" y="1919416"/>
            <a:ext cx="944880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Look at the marking criteria that we went through in week 1 (page 4-10 of the assessment)- this is what and how we will be marking you on this assessment.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Remember to look at the Guidance Specific to the assessment.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report should include at least 10 references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2000 words +/- 10%</a:t>
            </a:r>
            <a:endParaRPr lang="en-GB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Submission through Turnitin by 3pm on Friday 25th March 2022</a:t>
            </a:r>
            <a:endParaRPr lang="en-GB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 You can ask your lecturer to read over a draft of your assessment </a:t>
            </a:r>
            <a:r>
              <a:rPr lang="en-GB" u="sng" dirty="0"/>
              <a:t>within a reasonable amount of time. </a:t>
            </a:r>
            <a:r>
              <a:rPr lang="en-GB" dirty="0"/>
              <a:t>Your lecturer will not be able to give you an estimated mark but will be able to point you in the right direction.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891841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A4462EC5D42D48A1870FB723F26746" ma:contentTypeVersion="13" ma:contentTypeDescription="Create a new document." ma:contentTypeScope="" ma:versionID="2113b180b566515a006f8f7d43cfb4af">
  <xsd:schema xmlns:xsd="http://www.w3.org/2001/XMLSchema" xmlns:xs="http://www.w3.org/2001/XMLSchema" xmlns:p="http://schemas.microsoft.com/office/2006/metadata/properties" xmlns:ns3="7ab40eed-68c2-4ff5-b2ec-48499265677d" xmlns:ns4="e30e1647-29be-4cde-b2da-971aed4fcaf4" targetNamespace="http://schemas.microsoft.com/office/2006/metadata/properties" ma:root="true" ma:fieldsID="1c2c384fb5906270d50adb64808fd565" ns3:_="" ns4:_="">
    <xsd:import namespace="7ab40eed-68c2-4ff5-b2ec-48499265677d"/>
    <xsd:import namespace="e30e1647-29be-4cde-b2da-971aed4fcaf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b40eed-68c2-4ff5-b2ec-4849926567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0e1647-29be-4cde-b2da-971aed4fcaf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7616C73-ECB0-4F9C-8D8C-CEB02A1BA6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39679F-5A90-41B5-9558-168F93E4F885}">
  <ds:schemaRefs>
    <ds:schemaRef ds:uri="http://purl.org/dc/dcmitype/"/>
    <ds:schemaRef ds:uri="e30e1647-29be-4cde-b2da-971aed4fcaf4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fopath/2007/PartnerControls"/>
    <ds:schemaRef ds:uri="7ab40eed-68c2-4ff5-b2ec-48499265677d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A405638-A699-4C54-BCE1-F893042A8D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b40eed-68c2-4ff5-b2ec-48499265677d"/>
    <ds:schemaRef ds:uri="e30e1647-29be-4cde-b2da-971aed4fca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189</TotalTime>
  <Words>460</Words>
  <Application>Microsoft Office PowerPoint</Application>
  <PresentationFormat>Widescreen</PresentationFormat>
  <Paragraphs>64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Retrospect</vt:lpstr>
      <vt:lpstr>Academic and Employability Skills </vt:lpstr>
      <vt:lpstr>Guidelines for your Report!</vt:lpstr>
      <vt:lpstr>Cover Page</vt:lpstr>
      <vt:lpstr>Contents Page</vt:lpstr>
      <vt:lpstr>1.0 Introduction</vt:lpstr>
      <vt:lpstr>2.0 Main Findings</vt:lpstr>
      <vt:lpstr>Conclusion </vt:lpstr>
      <vt:lpstr>Reference List</vt:lpstr>
      <vt:lpstr>A few points to consider…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and Employability Skills</dc:title>
  <dc:creator>Laura James</dc:creator>
  <cp:lastModifiedBy>Laura James</cp:lastModifiedBy>
  <cp:revision>215</cp:revision>
  <dcterms:created xsi:type="dcterms:W3CDTF">2019-10-28T12:31:56Z</dcterms:created>
  <dcterms:modified xsi:type="dcterms:W3CDTF">2022-02-09T14:12:41Z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0x010100B2A4462EC5D42D48A1870FB723F26746</vt:lpwstr>
  </property>
</Properties>
</file>