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sldIdLst>
    <p:sldId id="256" r:id="rId5"/>
  </p:sldIdLst>
  <p:sldSz cx="21374100" cy="15113000"/>
  <p:notesSz cx="6858000" cy="9144000"/>
  <p:embeddedFontLst>
    <p:embeddedFont>
      <p:font typeface="Crimson Pro" panose="020B0604020202020204" charset="0"/>
      <p:regular r:id="rId6"/>
    </p:embeddedFont>
    <p:embeddedFont>
      <p:font typeface="Crimson Pro Bold" panose="020B0604020202020204" charset="0"/>
      <p:regular r:id="rId7"/>
    </p:embeddedFont>
    <p:embeddedFont>
      <p:font typeface="DM Sans" panose="020F0502020204030204" pitchFamily="2" charset="0"/>
      <p:regular r:id="rId8"/>
    </p:embeddedFont>
    <p:embeddedFont>
      <p:font typeface="DM Sans Bold" panose="020B0604020202020204" charset="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6" d="100"/>
          <a:sy n="26" d="100"/>
        </p:scale>
        <p:origin x="1408"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font" Target="fonts/font2.fntdata"/><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nt" Target="fonts/font1.fntdata"/><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font" Target="fonts/font4.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EC5B4"/>
        </a:solidFill>
        <a:effectLst/>
      </p:bgPr>
    </p:bg>
    <p:spTree>
      <p:nvGrpSpPr>
        <p:cNvPr id="1" name=""/>
        <p:cNvGrpSpPr/>
        <p:nvPr/>
      </p:nvGrpSpPr>
      <p:grpSpPr>
        <a:xfrm>
          <a:off x="0" y="0"/>
          <a:ext cx="0" cy="0"/>
          <a:chOff x="0" y="0"/>
          <a:chExt cx="0" cy="0"/>
        </a:xfrm>
      </p:grpSpPr>
      <p:sp>
        <p:nvSpPr>
          <p:cNvPr id="2" name="AutoShape 2"/>
          <p:cNvSpPr/>
          <p:nvPr/>
        </p:nvSpPr>
        <p:spPr>
          <a:xfrm>
            <a:off x="6920383" y="2233811"/>
            <a:ext cx="15316370" cy="12840369"/>
          </a:xfrm>
          <a:prstGeom prst="rect">
            <a:avLst/>
          </a:prstGeom>
          <a:solidFill>
            <a:srgbClr val="4A8F8D">
              <a:alpha val="17647"/>
            </a:srgbClr>
          </a:solidFill>
        </p:spPr>
        <p:txBody>
          <a:bodyPr/>
          <a:lstStyle/>
          <a:p>
            <a:endParaRPr lang="en-GB"/>
          </a:p>
        </p:txBody>
      </p:sp>
      <p:sp>
        <p:nvSpPr>
          <p:cNvPr id="3" name="AutoShape 3"/>
          <p:cNvSpPr/>
          <p:nvPr/>
        </p:nvSpPr>
        <p:spPr>
          <a:xfrm>
            <a:off x="15832485" y="12809076"/>
            <a:ext cx="5551515" cy="2310924"/>
          </a:xfrm>
          <a:prstGeom prst="rect">
            <a:avLst/>
          </a:prstGeom>
          <a:solidFill>
            <a:srgbClr val="EEC5B4">
              <a:alpha val="17647"/>
            </a:srgbClr>
          </a:solidFill>
        </p:spPr>
        <p:txBody>
          <a:bodyPr/>
          <a:lstStyle/>
          <a:p>
            <a:endParaRPr lang="en-GB"/>
          </a:p>
        </p:txBody>
      </p:sp>
      <p:sp>
        <p:nvSpPr>
          <p:cNvPr id="4" name="Freeform 4"/>
          <p:cNvSpPr/>
          <p:nvPr/>
        </p:nvSpPr>
        <p:spPr>
          <a:xfrm>
            <a:off x="430520" y="11653161"/>
            <a:ext cx="6356425" cy="3258932"/>
          </a:xfrm>
          <a:custGeom>
            <a:avLst/>
            <a:gdLst/>
            <a:ahLst/>
            <a:cxnLst/>
            <a:rect l="l" t="t" r="r" b="b"/>
            <a:pathLst>
              <a:path w="6356425" h="3258932">
                <a:moveTo>
                  <a:pt x="0" y="0"/>
                </a:moveTo>
                <a:lnTo>
                  <a:pt x="6356425" y="0"/>
                </a:lnTo>
                <a:lnTo>
                  <a:pt x="6356425" y="3258931"/>
                </a:lnTo>
                <a:lnTo>
                  <a:pt x="0" y="3258931"/>
                </a:lnTo>
                <a:lnTo>
                  <a:pt x="0" y="0"/>
                </a:lnTo>
                <a:close/>
              </a:path>
            </a:pathLst>
          </a:custGeom>
          <a:blipFill>
            <a:blip r:embed="rId2"/>
            <a:stretch>
              <a:fillRect t="-15884" b="-14308"/>
            </a:stretch>
          </a:blipFill>
        </p:spPr>
        <p:txBody>
          <a:bodyPr/>
          <a:lstStyle/>
          <a:p>
            <a:endParaRPr lang="en-GB"/>
          </a:p>
        </p:txBody>
      </p:sp>
      <p:sp>
        <p:nvSpPr>
          <p:cNvPr id="5" name="Freeform 5"/>
          <p:cNvSpPr/>
          <p:nvPr/>
        </p:nvSpPr>
        <p:spPr>
          <a:xfrm>
            <a:off x="13598663" y="6070112"/>
            <a:ext cx="7431716" cy="1643209"/>
          </a:xfrm>
          <a:custGeom>
            <a:avLst/>
            <a:gdLst/>
            <a:ahLst/>
            <a:cxnLst/>
            <a:rect l="l" t="t" r="r" b="b"/>
            <a:pathLst>
              <a:path w="7431716" h="1643209">
                <a:moveTo>
                  <a:pt x="0" y="0"/>
                </a:moveTo>
                <a:lnTo>
                  <a:pt x="7431716" y="0"/>
                </a:lnTo>
                <a:lnTo>
                  <a:pt x="7431716" y="1643210"/>
                </a:lnTo>
                <a:lnTo>
                  <a:pt x="0" y="1643210"/>
                </a:lnTo>
                <a:lnTo>
                  <a:pt x="0" y="0"/>
                </a:lnTo>
                <a:close/>
              </a:path>
            </a:pathLst>
          </a:custGeom>
          <a:blipFill>
            <a:blip r:embed="rId3"/>
            <a:stretch>
              <a:fillRect t="-126005" b="-28395"/>
            </a:stretch>
          </a:blipFill>
        </p:spPr>
        <p:txBody>
          <a:bodyPr/>
          <a:lstStyle/>
          <a:p>
            <a:endParaRPr lang="en-GB"/>
          </a:p>
        </p:txBody>
      </p:sp>
      <p:sp>
        <p:nvSpPr>
          <p:cNvPr id="6" name="TextBox 6"/>
          <p:cNvSpPr txBox="1"/>
          <p:nvPr/>
        </p:nvSpPr>
        <p:spPr>
          <a:xfrm>
            <a:off x="15434451" y="1950462"/>
            <a:ext cx="2364257" cy="283350"/>
          </a:xfrm>
          <a:prstGeom prst="rect">
            <a:avLst/>
          </a:prstGeom>
        </p:spPr>
        <p:txBody>
          <a:bodyPr lIns="0" tIns="0" rIns="0" bIns="0" rtlCol="0" anchor="t">
            <a:spAutoFit/>
          </a:bodyPr>
          <a:lstStyle/>
          <a:p>
            <a:pPr algn="l">
              <a:lnSpc>
                <a:spcPts val="2335"/>
              </a:lnSpc>
            </a:pPr>
            <a:endParaRPr/>
          </a:p>
        </p:txBody>
      </p:sp>
      <p:sp>
        <p:nvSpPr>
          <p:cNvPr id="7" name="TextBox 7"/>
          <p:cNvSpPr txBox="1"/>
          <p:nvPr/>
        </p:nvSpPr>
        <p:spPr>
          <a:xfrm>
            <a:off x="1610536" y="10512462"/>
            <a:ext cx="4078149" cy="306594"/>
          </a:xfrm>
          <a:prstGeom prst="rect">
            <a:avLst/>
          </a:prstGeom>
        </p:spPr>
        <p:txBody>
          <a:bodyPr lIns="0" tIns="0" rIns="0" bIns="0" rtlCol="0" anchor="t">
            <a:spAutoFit/>
          </a:bodyPr>
          <a:lstStyle/>
          <a:p>
            <a:pPr algn="l">
              <a:lnSpc>
                <a:spcPts val="2444"/>
              </a:lnSpc>
            </a:pPr>
            <a:endParaRPr/>
          </a:p>
        </p:txBody>
      </p:sp>
      <p:sp>
        <p:nvSpPr>
          <p:cNvPr id="8" name="TextBox 8"/>
          <p:cNvSpPr txBox="1"/>
          <p:nvPr/>
        </p:nvSpPr>
        <p:spPr>
          <a:xfrm>
            <a:off x="6665326" y="-9525"/>
            <a:ext cx="14365053" cy="3458197"/>
          </a:xfrm>
          <a:prstGeom prst="rect">
            <a:avLst/>
          </a:prstGeom>
        </p:spPr>
        <p:txBody>
          <a:bodyPr lIns="0" tIns="0" rIns="0" bIns="0" rtlCol="0" anchor="t">
            <a:spAutoFit/>
          </a:bodyPr>
          <a:lstStyle/>
          <a:p>
            <a:pPr algn="ctr">
              <a:lnSpc>
                <a:spcPts val="2686"/>
              </a:lnSpc>
            </a:pPr>
            <a:r>
              <a:rPr lang="en-US" sz="2238" b="1">
                <a:solidFill>
                  <a:srgbClr val="000000"/>
                </a:solidFill>
                <a:latin typeface="Crimson Pro Bold"/>
                <a:ea typeface="Crimson Pro Bold"/>
                <a:cs typeface="Crimson Pro Bold"/>
                <a:sym typeface="Crimson Pro Bold"/>
              </a:rPr>
              <a:t>Definition</a:t>
            </a:r>
          </a:p>
          <a:p>
            <a:pPr algn="ctr">
              <a:lnSpc>
                <a:spcPts val="2686"/>
              </a:lnSpc>
            </a:pPr>
            <a:r>
              <a:rPr lang="en-US" sz="2238">
                <a:solidFill>
                  <a:srgbClr val="000000"/>
                </a:solidFill>
                <a:latin typeface="Crimson Pro"/>
                <a:ea typeface="Crimson Pro"/>
                <a:cs typeface="Crimson Pro"/>
                <a:sym typeface="Crimson Pro"/>
              </a:rPr>
              <a:t>Academics in psychology and management were studying human emotions before the concept of Emotional Intelligence emerged. Salovey and Mayer (1990) and Davies et al. (1998) were pioneers in defining emotional intelligence as the ability to recognise and manage one's own and others' emotions. They described it as a part of social intelligence that informs thoughts and behaviours (Law, Wong, &amp; Song, 2004). The modern definition emphasises the ability to perceive, express, understand, and manage emotions (Bru-Luna et al., 2021)</a:t>
            </a:r>
          </a:p>
          <a:p>
            <a:pPr algn="l">
              <a:lnSpc>
                <a:spcPts val="2313"/>
              </a:lnSpc>
            </a:pPr>
            <a:endParaRPr lang="en-US" sz="2238">
              <a:solidFill>
                <a:srgbClr val="000000"/>
              </a:solidFill>
              <a:latin typeface="Crimson Pro"/>
              <a:ea typeface="Crimson Pro"/>
              <a:cs typeface="Crimson Pro"/>
              <a:sym typeface="Crimson Pro"/>
            </a:endParaRPr>
          </a:p>
          <a:p>
            <a:pPr algn="ctr">
              <a:lnSpc>
                <a:spcPts val="2429"/>
              </a:lnSpc>
            </a:pPr>
            <a:endParaRPr lang="en-US" sz="2238">
              <a:solidFill>
                <a:srgbClr val="000000"/>
              </a:solidFill>
              <a:latin typeface="Crimson Pro"/>
              <a:ea typeface="Crimson Pro"/>
              <a:cs typeface="Crimson Pro"/>
              <a:sym typeface="Crimson Pro"/>
            </a:endParaRPr>
          </a:p>
          <a:p>
            <a:pPr marL="0" lvl="0" indent="0" algn="ctr">
              <a:lnSpc>
                <a:spcPts val="1821"/>
              </a:lnSpc>
              <a:spcBef>
                <a:spcPct val="0"/>
              </a:spcBef>
            </a:pPr>
            <a:endParaRPr lang="en-US" sz="2238">
              <a:solidFill>
                <a:srgbClr val="000000"/>
              </a:solidFill>
              <a:latin typeface="Crimson Pro"/>
              <a:ea typeface="Crimson Pro"/>
              <a:cs typeface="Crimson Pro"/>
              <a:sym typeface="Crimson Pro"/>
            </a:endParaRPr>
          </a:p>
          <a:p>
            <a:pPr marL="0" lvl="0" indent="0" algn="ctr">
              <a:lnSpc>
                <a:spcPts val="1628"/>
              </a:lnSpc>
              <a:spcBef>
                <a:spcPct val="0"/>
              </a:spcBef>
            </a:pPr>
            <a:endParaRPr lang="en-US" sz="2238">
              <a:solidFill>
                <a:srgbClr val="000000"/>
              </a:solidFill>
              <a:latin typeface="Crimson Pro"/>
              <a:ea typeface="Crimson Pro"/>
              <a:cs typeface="Crimson Pro"/>
              <a:sym typeface="Crimson Pro"/>
            </a:endParaRPr>
          </a:p>
          <a:p>
            <a:pPr marL="0" lvl="0" indent="0" algn="ctr">
              <a:lnSpc>
                <a:spcPts val="1628"/>
              </a:lnSpc>
              <a:spcBef>
                <a:spcPct val="0"/>
              </a:spcBef>
            </a:pPr>
            <a:endParaRPr lang="en-US" sz="2238">
              <a:solidFill>
                <a:srgbClr val="000000"/>
              </a:solidFill>
              <a:latin typeface="Crimson Pro"/>
              <a:ea typeface="Crimson Pro"/>
              <a:cs typeface="Crimson Pro"/>
              <a:sym typeface="Crimson Pro"/>
            </a:endParaRPr>
          </a:p>
          <a:p>
            <a:pPr marL="0" lvl="0" indent="0" algn="ctr">
              <a:lnSpc>
                <a:spcPts val="1628"/>
              </a:lnSpc>
              <a:spcBef>
                <a:spcPct val="0"/>
              </a:spcBef>
            </a:pPr>
            <a:endParaRPr lang="en-US" sz="2238">
              <a:solidFill>
                <a:srgbClr val="000000"/>
              </a:solidFill>
              <a:latin typeface="Crimson Pro"/>
              <a:ea typeface="Crimson Pro"/>
              <a:cs typeface="Crimson Pro"/>
              <a:sym typeface="Crimson Pro"/>
            </a:endParaRPr>
          </a:p>
        </p:txBody>
      </p:sp>
      <p:sp>
        <p:nvSpPr>
          <p:cNvPr id="9" name="TextBox 9"/>
          <p:cNvSpPr txBox="1"/>
          <p:nvPr/>
        </p:nvSpPr>
        <p:spPr>
          <a:xfrm>
            <a:off x="289438" y="907162"/>
            <a:ext cx="6113188" cy="400050"/>
          </a:xfrm>
          <a:prstGeom prst="rect">
            <a:avLst/>
          </a:prstGeom>
        </p:spPr>
        <p:txBody>
          <a:bodyPr lIns="0" tIns="0" rIns="0" bIns="0" rtlCol="0" anchor="t">
            <a:spAutoFit/>
          </a:bodyPr>
          <a:lstStyle/>
          <a:p>
            <a:pPr algn="ctr">
              <a:lnSpc>
                <a:spcPts val="3268"/>
              </a:lnSpc>
              <a:spcBef>
                <a:spcPct val="0"/>
              </a:spcBef>
            </a:pPr>
            <a:r>
              <a:rPr lang="en-US" sz="2724" b="1" spc="-54">
                <a:solidFill>
                  <a:srgbClr val="000000"/>
                </a:solidFill>
                <a:latin typeface="DM Sans Bold"/>
                <a:ea typeface="DM Sans Bold"/>
                <a:cs typeface="DM Sans Bold"/>
                <a:sym typeface="DM Sans Bold"/>
              </a:rPr>
              <a:t>Emotional Intelligence Frameworks</a:t>
            </a:r>
          </a:p>
        </p:txBody>
      </p:sp>
      <p:sp>
        <p:nvSpPr>
          <p:cNvPr id="10" name="TextBox 10"/>
          <p:cNvSpPr txBox="1"/>
          <p:nvPr/>
        </p:nvSpPr>
        <p:spPr>
          <a:xfrm>
            <a:off x="289438" y="1217375"/>
            <a:ext cx="6497506" cy="6089301"/>
          </a:xfrm>
          <a:prstGeom prst="rect">
            <a:avLst/>
          </a:prstGeom>
        </p:spPr>
        <p:txBody>
          <a:bodyPr lIns="0" tIns="0" rIns="0" bIns="0" rtlCol="0" anchor="t">
            <a:spAutoFit/>
          </a:bodyPr>
          <a:lstStyle/>
          <a:p>
            <a:pPr algn="ctr">
              <a:lnSpc>
                <a:spcPts val="1505"/>
              </a:lnSpc>
            </a:pPr>
            <a:endParaRPr/>
          </a:p>
          <a:p>
            <a:pPr algn="ctr">
              <a:lnSpc>
                <a:spcPts val="2037"/>
              </a:lnSpc>
              <a:spcBef>
                <a:spcPct val="0"/>
              </a:spcBef>
            </a:pPr>
            <a:r>
              <a:rPr lang="en-US" sz="1697" b="1" spc="-27">
                <a:solidFill>
                  <a:srgbClr val="5E17EB"/>
                </a:solidFill>
                <a:latin typeface="DM Sans Bold"/>
                <a:ea typeface="DM Sans Bold"/>
                <a:cs typeface="DM Sans Bold"/>
                <a:sym typeface="DM Sans Bold"/>
              </a:rPr>
              <a:t>Daniel Goleman and Richard Boyatzis Framework </a:t>
            </a:r>
          </a:p>
          <a:p>
            <a:pPr algn="ctr">
              <a:lnSpc>
                <a:spcPts val="2037"/>
              </a:lnSpc>
              <a:spcBef>
                <a:spcPct val="0"/>
              </a:spcBef>
            </a:pPr>
            <a:r>
              <a:rPr lang="en-US" sz="1697" b="1" spc="-27">
                <a:solidFill>
                  <a:srgbClr val="5E17EB"/>
                </a:solidFill>
                <a:latin typeface="DM Sans Bold"/>
                <a:ea typeface="DM Sans Bold"/>
                <a:cs typeface="DM Sans Bold"/>
                <a:sym typeface="DM Sans Bold"/>
              </a:rPr>
              <a:t>(4 Domains, 12 Competencies)</a:t>
            </a:r>
          </a:p>
          <a:p>
            <a:pPr algn="just">
              <a:lnSpc>
                <a:spcPts val="2037"/>
              </a:lnSpc>
              <a:spcBef>
                <a:spcPct val="0"/>
              </a:spcBef>
            </a:pPr>
            <a:r>
              <a:rPr lang="en-US" sz="1697" spc="-27">
                <a:solidFill>
                  <a:srgbClr val="000000"/>
                </a:solidFill>
                <a:latin typeface="DM Sans"/>
                <a:ea typeface="DM Sans"/>
                <a:cs typeface="DM Sans"/>
                <a:sym typeface="DM Sans"/>
              </a:rPr>
              <a:t>Goleman’s model focuses on leadership, organisational performance, and professional development. It breaks emotional intelligence into four main domains, each covering Richard Boyatzis' detailed twelve competencies (Goleman, 2020).  </a:t>
            </a:r>
          </a:p>
          <a:p>
            <a:pPr algn="ctr">
              <a:lnSpc>
                <a:spcPts val="2037"/>
              </a:lnSpc>
              <a:spcBef>
                <a:spcPct val="0"/>
              </a:spcBef>
            </a:pPr>
            <a:endParaRPr lang="en-US" sz="1697" spc="-27">
              <a:solidFill>
                <a:srgbClr val="000000"/>
              </a:solidFill>
              <a:latin typeface="DM Sans"/>
              <a:ea typeface="DM Sans"/>
              <a:cs typeface="DM Sans"/>
              <a:sym typeface="DM Sans"/>
            </a:endParaRPr>
          </a:p>
          <a:p>
            <a:pPr algn="just">
              <a:lnSpc>
                <a:spcPts val="2147"/>
              </a:lnSpc>
              <a:spcBef>
                <a:spcPct val="0"/>
              </a:spcBef>
            </a:pPr>
            <a:r>
              <a:rPr lang="en-US" sz="1789" b="1" spc="-28">
                <a:solidFill>
                  <a:srgbClr val="000000"/>
                </a:solidFill>
                <a:latin typeface="DM Sans Bold"/>
                <a:ea typeface="DM Sans Bold"/>
                <a:cs typeface="DM Sans Bold"/>
                <a:sym typeface="DM Sans Bold"/>
              </a:rPr>
              <a:t> </a:t>
            </a:r>
            <a:r>
              <a:rPr lang="en-US" sz="1789" b="1" spc="-28">
                <a:solidFill>
                  <a:srgbClr val="5E17EB"/>
                </a:solidFill>
                <a:latin typeface="DM Sans Bold"/>
                <a:ea typeface="DM Sans Bold"/>
                <a:cs typeface="DM Sans Bold"/>
                <a:sym typeface="DM Sans Bold"/>
              </a:rPr>
              <a:t>Self-Awareness</a:t>
            </a:r>
            <a:r>
              <a:rPr lang="en-US" sz="1789" b="1" spc="-28">
                <a:solidFill>
                  <a:srgbClr val="000000"/>
                </a:solidFill>
                <a:latin typeface="DM Sans Bold"/>
                <a:ea typeface="DM Sans Bold"/>
                <a:cs typeface="DM Sans Bold"/>
                <a:sym typeface="DM Sans Bold"/>
              </a:rPr>
              <a:t> (Goleman’s Domain)  </a:t>
            </a:r>
            <a:r>
              <a:rPr lang="en-US" sz="1789" spc="-28">
                <a:solidFill>
                  <a:srgbClr val="000000"/>
                </a:solidFill>
                <a:latin typeface="DM Sans"/>
                <a:ea typeface="DM Sans"/>
                <a:cs typeface="DM Sans"/>
                <a:sym typeface="DM Sans"/>
              </a:rPr>
              <a:t>   </a:t>
            </a:r>
          </a:p>
          <a:p>
            <a:pPr algn="just">
              <a:lnSpc>
                <a:spcPts val="2037"/>
              </a:lnSpc>
              <a:spcBef>
                <a:spcPct val="0"/>
              </a:spcBef>
            </a:pPr>
            <a:r>
              <a:rPr lang="en-US" sz="1697" spc="-27">
                <a:solidFill>
                  <a:srgbClr val="000000"/>
                </a:solidFill>
                <a:latin typeface="DM Sans"/>
                <a:ea typeface="DM Sans"/>
                <a:cs typeface="DM Sans"/>
                <a:sym typeface="DM Sans"/>
              </a:rPr>
              <a:t> Emotional self-awareness</a:t>
            </a:r>
          </a:p>
          <a:p>
            <a:pPr algn="just">
              <a:lnSpc>
                <a:spcPts val="2147"/>
              </a:lnSpc>
              <a:spcBef>
                <a:spcPct val="0"/>
              </a:spcBef>
            </a:pPr>
            <a:r>
              <a:rPr lang="en-US" sz="1789" b="1" spc="-28">
                <a:solidFill>
                  <a:srgbClr val="000000"/>
                </a:solidFill>
                <a:latin typeface="DM Sans Bold"/>
                <a:ea typeface="DM Sans Bold"/>
                <a:cs typeface="DM Sans Bold"/>
                <a:sym typeface="DM Sans Bold"/>
              </a:rPr>
              <a:t> </a:t>
            </a:r>
            <a:r>
              <a:rPr lang="en-US" sz="1789" b="1" spc="-28">
                <a:solidFill>
                  <a:srgbClr val="5E17EB"/>
                </a:solidFill>
                <a:latin typeface="DM Sans Bold"/>
                <a:ea typeface="DM Sans Bold"/>
                <a:cs typeface="DM Sans Bold"/>
                <a:sym typeface="DM Sans Bold"/>
              </a:rPr>
              <a:t>Self-Management </a:t>
            </a:r>
            <a:r>
              <a:rPr lang="en-US" sz="1789" b="1" spc="-28">
                <a:solidFill>
                  <a:srgbClr val="000000"/>
                </a:solidFill>
                <a:latin typeface="DM Sans Bold"/>
                <a:ea typeface="DM Sans Bold"/>
                <a:cs typeface="DM Sans Bold"/>
                <a:sym typeface="DM Sans Bold"/>
              </a:rPr>
              <a:t>(Goleman’s Domain)</a:t>
            </a:r>
            <a:r>
              <a:rPr lang="en-US" sz="1789" b="1" spc="-28">
                <a:solidFill>
                  <a:srgbClr val="5E17EB"/>
                </a:solidFill>
                <a:latin typeface="DM Sans Bold"/>
                <a:ea typeface="DM Sans Bold"/>
                <a:cs typeface="DM Sans Bold"/>
                <a:sym typeface="DM Sans Bold"/>
              </a:rPr>
              <a:t> </a:t>
            </a:r>
            <a:r>
              <a:rPr lang="en-US" sz="1789" b="1" spc="-28">
                <a:solidFill>
                  <a:srgbClr val="000000"/>
                </a:solidFill>
                <a:latin typeface="DM Sans Bold"/>
                <a:ea typeface="DM Sans Bold"/>
                <a:cs typeface="DM Sans Bold"/>
                <a:sym typeface="DM Sans Bold"/>
              </a:rPr>
              <a:t> </a:t>
            </a:r>
          </a:p>
          <a:p>
            <a:pPr algn="just">
              <a:lnSpc>
                <a:spcPts val="2037"/>
              </a:lnSpc>
              <a:spcBef>
                <a:spcPct val="0"/>
              </a:spcBef>
            </a:pPr>
            <a:r>
              <a:rPr lang="en-US" sz="1697" spc="-27">
                <a:solidFill>
                  <a:srgbClr val="000000"/>
                </a:solidFill>
                <a:latin typeface="DM Sans"/>
                <a:ea typeface="DM Sans"/>
                <a:cs typeface="DM Sans"/>
                <a:sym typeface="DM Sans"/>
              </a:rPr>
              <a:t> Emotional self-control </a:t>
            </a:r>
          </a:p>
          <a:p>
            <a:pPr algn="just">
              <a:lnSpc>
                <a:spcPts val="2037"/>
              </a:lnSpc>
              <a:spcBef>
                <a:spcPct val="0"/>
              </a:spcBef>
            </a:pPr>
            <a:r>
              <a:rPr lang="en-US" sz="1697" spc="-27">
                <a:solidFill>
                  <a:srgbClr val="000000"/>
                </a:solidFill>
                <a:latin typeface="DM Sans"/>
                <a:ea typeface="DM Sans"/>
                <a:cs typeface="DM Sans"/>
                <a:sym typeface="DM Sans"/>
              </a:rPr>
              <a:t> Adaptability </a:t>
            </a:r>
          </a:p>
          <a:p>
            <a:pPr algn="just">
              <a:lnSpc>
                <a:spcPts val="2037"/>
              </a:lnSpc>
              <a:spcBef>
                <a:spcPct val="0"/>
              </a:spcBef>
            </a:pPr>
            <a:r>
              <a:rPr lang="en-US" sz="1697" spc="-27">
                <a:solidFill>
                  <a:srgbClr val="000000"/>
                </a:solidFill>
                <a:latin typeface="DM Sans"/>
                <a:ea typeface="DM Sans"/>
                <a:cs typeface="DM Sans"/>
                <a:sym typeface="DM Sans"/>
              </a:rPr>
              <a:t> Achievement orientation</a:t>
            </a:r>
          </a:p>
          <a:p>
            <a:pPr algn="just">
              <a:lnSpc>
                <a:spcPts val="2037"/>
              </a:lnSpc>
              <a:spcBef>
                <a:spcPct val="0"/>
              </a:spcBef>
            </a:pPr>
            <a:r>
              <a:rPr lang="en-US" sz="1697" spc="-27">
                <a:solidFill>
                  <a:srgbClr val="000000"/>
                </a:solidFill>
                <a:latin typeface="DM Sans"/>
                <a:ea typeface="DM Sans"/>
                <a:cs typeface="DM Sans"/>
                <a:sym typeface="DM Sans"/>
              </a:rPr>
              <a:t> Positive outlook</a:t>
            </a:r>
          </a:p>
          <a:p>
            <a:pPr algn="just">
              <a:lnSpc>
                <a:spcPts val="2147"/>
              </a:lnSpc>
              <a:spcBef>
                <a:spcPct val="0"/>
              </a:spcBef>
            </a:pPr>
            <a:r>
              <a:rPr lang="en-US" sz="1789" b="1" spc="-28">
                <a:solidFill>
                  <a:srgbClr val="000000"/>
                </a:solidFill>
                <a:latin typeface="DM Sans Bold"/>
                <a:ea typeface="DM Sans Bold"/>
                <a:cs typeface="DM Sans Bold"/>
                <a:sym typeface="DM Sans Bold"/>
              </a:rPr>
              <a:t> </a:t>
            </a:r>
            <a:r>
              <a:rPr lang="en-US" sz="1789" b="1" spc="-28">
                <a:solidFill>
                  <a:srgbClr val="5E17EB"/>
                </a:solidFill>
                <a:latin typeface="DM Sans Bold"/>
                <a:ea typeface="DM Sans Bold"/>
                <a:cs typeface="DM Sans Bold"/>
                <a:sym typeface="DM Sans Bold"/>
              </a:rPr>
              <a:t>Social Awareness</a:t>
            </a:r>
            <a:r>
              <a:rPr lang="en-US" sz="1789" b="1" spc="-28">
                <a:solidFill>
                  <a:srgbClr val="000000"/>
                </a:solidFill>
                <a:latin typeface="DM Sans Bold"/>
                <a:ea typeface="DM Sans Bold"/>
                <a:cs typeface="DM Sans Bold"/>
                <a:sym typeface="DM Sans Bold"/>
              </a:rPr>
              <a:t> (Goleman’s Domain)</a:t>
            </a:r>
            <a:r>
              <a:rPr lang="en-US" sz="1789" b="1" spc="-28">
                <a:solidFill>
                  <a:srgbClr val="5E17EB"/>
                </a:solidFill>
                <a:latin typeface="DM Sans Bold"/>
                <a:ea typeface="DM Sans Bold"/>
                <a:cs typeface="DM Sans Bold"/>
                <a:sym typeface="DM Sans Bold"/>
              </a:rPr>
              <a:t> </a:t>
            </a:r>
          </a:p>
          <a:p>
            <a:pPr algn="just">
              <a:lnSpc>
                <a:spcPts val="2037"/>
              </a:lnSpc>
              <a:spcBef>
                <a:spcPct val="0"/>
              </a:spcBef>
            </a:pPr>
            <a:r>
              <a:rPr lang="en-US" sz="1697" spc="-27">
                <a:solidFill>
                  <a:srgbClr val="000000"/>
                </a:solidFill>
                <a:latin typeface="DM Sans"/>
                <a:ea typeface="DM Sans"/>
                <a:cs typeface="DM Sans"/>
                <a:sym typeface="DM Sans"/>
              </a:rPr>
              <a:t> Empathy</a:t>
            </a:r>
          </a:p>
          <a:p>
            <a:pPr algn="just">
              <a:lnSpc>
                <a:spcPts val="2037"/>
              </a:lnSpc>
              <a:spcBef>
                <a:spcPct val="0"/>
              </a:spcBef>
            </a:pPr>
            <a:r>
              <a:rPr lang="en-US" sz="1697" spc="-27">
                <a:solidFill>
                  <a:srgbClr val="000000"/>
                </a:solidFill>
                <a:latin typeface="DM Sans"/>
                <a:ea typeface="DM Sans"/>
                <a:cs typeface="DM Sans"/>
                <a:sym typeface="DM Sans"/>
              </a:rPr>
              <a:t> Organisational awareness</a:t>
            </a:r>
          </a:p>
          <a:p>
            <a:pPr algn="just">
              <a:lnSpc>
                <a:spcPts val="2147"/>
              </a:lnSpc>
              <a:spcBef>
                <a:spcPct val="0"/>
              </a:spcBef>
            </a:pPr>
            <a:r>
              <a:rPr lang="en-US" sz="1789" b="1" spc="-28">
                <a:solidFill>
                  <a:srgbClr val="000000"/>
                </a:solidFill>
                <a:latin typeface="DM Sans Bold"/>
                <a:ea typeface="DM Sans Bold"/>
                <a:cs typeface="DM Sans Bold"/>
                <a:sym typeface="DM Sans Bold"/>
              </a:rPr>
              <a:t> </a:t>
            </a:r>
            <a:r>
              <a:rPr lang="en-US" sz="1789" b="1" spc="-28">
                <a:solidFill>
                  <a:srgbClr val="5E17EB"/>
                </a:solidFill>
                <a:latin typeface="DM Sans Bold"/>
                <a:ea typeface="DM Sans Bold"/>
                <a:cs typeface="DM Sans Bold"/>
                <a:sym typeface="DM Sans Bold"/>
              </a:rPr>
              <a:t>Relationship Management </a:t>
            </a:r>
            <a:r>
              <a:rPr lang="en-US" sz="1789" b="1" spc="-28">
                <a:solidFill>
                  <a:srgbClr val="000000"/>
                </a:solidFill>
                <a:latin typeface="DM Sans Bold"/>
                <a:ea typeface="DM Sans Bold"/>
                <a:cs typeface="DM Sans Bold"/>
                <a:sym typeface="DM Sans Bold"/>
              </a:rPr>
              <a:t>(Goleman’s Domain)</a:t>
            </a:r>
            <a:r>
              <a:rPr lang="en-US" sz="1789" b="1" spc="-28">
                <a:solidFill>
                  <a:srgbClr val="5E17EB"/>
                </a:solidFill>
                <a:latin typeface="DM Sans Bold"/>
                <a:ea typeface="DM Sans Bold"/>
                <a:cs typeface="DM Sans Bold"/>
                <a:sym typeface="DM Sans Bold"/>
              </a:rPr>
              <a:t> </a:t>
            </a:r>
          </a:p>
          <a:p>
            <a:pPr algn="just">
              <a:lnSpc>
                <a:spcPts val="2037"/>
              </a:lnSpc>
              <a:spcBef>
                <a:spcPct val="0"/>
              </a:spcBef>
            </a:pPr>
            <a:r>
              <a:rPr lang="en-US" sz="1697" b="1" spc="-27">
                <a:solidFill>
                  <a:srgbClr val="000000"/>
                </a:solidFill>
                <a:latin typeface="DM Sans Bold"/>
                <a:ea typeface="DM Sans Bold"/>
                <a:cs typeface="DM Sans Bold"/>
                <a:sym typeface="DM Sans Bold"/>
              </a:rPr>
              <a:t> </a:t>
            </a:r>
            <a:r>
              <a:rPr lang="en-US" sz="1697" spc="-27">
                <a:solidFill>
                  <a:srgbClr val="000000"/>
                </a:solidFill>
                <a:latin typeface="DM Sans"/>
                <a:ea typeface="DM Sans"/>
                <a:cs typeface="DM Sans"/>
                <a:sym typeface="DM Sans"/>
              </a:rPr>
              <a:t>Influence</a:t>
            </a:r>
          </a:p>
          <a:p>
            <a:pPr algn="just">
              <a:lnSpc>
                <a:spcPts val="2037"/>
              </a:lnSpc>
              <a:spcBef>
                <a:spcPct val="0"/>
              </a:spcBef>
            </a:pPr>
            <a:r>
              <a:rPr lang="en-US" sz="1697" spc="-27">
                <a:solidFill>
                  <a:srgbClr val="000000"/>
                </a:solidFill>
                <a:latin typeface="DM Sans"/>
                <a:ea typeface="DM Sans"/>
                <a:cs typeface="DM Sans"/>
                <a:sym typeface="DM Sans"/>
              </a:rPr>
              <a:t> Coaching and mentoring</a:t>
            </a:r>
          </a:p>
          <a:p>
            <a:pPr algn="just">
              <a:lnSpc>
                <a:spcPts val="2037"/>
              </a:lnSpc>
              <a:spcBef>
                <a:spcPct val="0"/>
              </a:spcBef>
            </a:pPr>
            <a:r>
              <a:rPr lang="en-US" sz="1697" spc="-27">
                <a:solidFill>
                  <a:srgbClr val="000000"/>
                </a:solidFill>
                <a:latin typeface="DM Sans"/>
                <a:ea typeface="DM Sans"/>
                <a:cs typeface="DM Sans"/>
                <a:sym typeface="DM Sans"/>
              </a:rPr>
              <a:t> Conflict management</a:t>
            </a:r>
          </a:p>
          <a:p>
            <a:pPr algn="just">
              <a:lnSpc>
                <a:spcPts val="2037"/>
              </a:lnSpc>
              <a:spcBef>
                <a:spcPct val="0"/>
              </a:spcBef>
            </a:pPr>
            <a:r>
              <a:rPr lang="en-US" sz="1697" spc="-27">
                <a:solidFill>
                  <a:srgbClr val="000000"/>
                </a:solidFill>
                <a:latin typeface="DM Sans"/>
                <a:ea typeface="DM Sans"/>
                <a:cs typeface="DM Sans"/>
                <a:sym typeface="DM Sans"/>
              </a:rPr>
              <a:t>Teamwork</a:t>
            </a:r>
          </a:p>
          <a:p>
            <a:pPr algn="just">
              <a:lnSpc>
                <a:spcPts val="2037"/>
              </a:lnSpc>
              <a:spcBef>
                <a:spcPct val="0"/>
              </a:spcBef>
            </a:pPr>
            <a:r>
              <a:rPr lang="en-US" sz="1697" spc="-27">
                <a:solidFill>
                  <a:srgbClr val="000000"/>
                </a:solidFill>
                <a:latin typeface="DM Sans"/>
                <a:ea typeface="DM Sans"/>
                <a:cs typeface="DM Sans"/>
                <a:sym typeface="DM Sans"/>
              </a:rPr>
              <a:t> Inspirational leadership</a:t>
            </a:r>
          </a:p>
        </p:txBody>
      </p:sp>
      <p:sp>
        <p:nvSpPr>
          <p:cNvPr id="11" name="TextBox 11"/>
          <p:cNvSpPr txBox="1"/>
          <p:nvPr/>
        </p:nvSpPr>
        <p:spPr>
          <a:xfrm>
            <a:off x="289438" y="7560000"/>
            <a:ext cx="6497506" cy="3879166"/>
          </a:xfrm>
          <a:prstGeom prst="rect">
            <a:avLst/>
          </a:prstGeom>
        </p:spPr>
        <p:txBody>
          <a:bodyPr lIns="0" tIns="0" rIns="0" bIns="0" rtlCol="0" anchor="t">
            <a:spAutoFit/>
          </a:bodyPr>
          <a:lstStyle/>
          <a:p>
            <a:pPr algn="ctr">
              <a:lnSpc>
                <a:spcPts val="2130"/>
              </a:lnSpc>
              <a:spcBef>
                <a:spcPct val="0"/>
              </a:spcBef>
            </a:pPr>
            <a:r>
              <a:rPr lang="en-US" sz="1775" b="1" spc="-28" dirty="0">
                <a:solidFill>
                  <a:srgbClr val="5E17EB"/>
                </a:solidFill>
                <a:latin typeface="DM Sans Bold"/>
                <a:ea typeface="DM Sans Bold"/>
                <a:cs typeface="DM Sans Bold"/>
                <a:sym typeface="DM Sans Bold"/>
              </a:rPr>
              <a:t>Travis Bradberry’s Framework </a:t>
            </a:r>
          </a:p>
          <a:p>
            <a:pPr algn="ctr">
              <a:lnSpc>
                <a:spcPts val="2130"/>
              </a:lnSpc>
              <a:spcBef>
                <a:spcPct val="0"/>
              </a:spcBef>
            </a:pPr>
            <a:r>
              <a:rPr lang="en-US" sz="1775" b="1" spc="-28" dirty="0">
                <a:solidFill>
                  <a:srgbClr val="5E17EB"/>
                </a:solidFill>
                <a:latin typeface="DM Sans Bold"/>
                <a:ea typeface="DM Sans Bold"/>
                <a:cs typeface="DM Sans Bold"/>
                <a:sym typeface="DM Sans Bold"/>
              </a:rPr>
              <a:t>(4 Skills under 2 Competencies)</a:t>
            </a:r>
          </a:p>
          <a:p>
            <a:pPr algn="ctr">
              <a:lnSpc>
                <a:spcPts val="1850"/>
              </a:lnSpc>
              <a:spcBef>
                <a:spcPct val="0"/>
              </a:spcBef>
            </a:pPr>
            <a:r>
              <a:rPr lang="en-US" sz="1542" spc="-24" dirty="0">
                <a:solidFill>
                  <a:srgbClr val="000000"/>
                </a:solidFill>
                <a:latin typeface="DM Sans"/>
                <a:ea typeface="DM Sans"/>
                <a:cs typeface="DM Sans"/>
                <a:sym typeface="DM Sans"/>
              </a:rPr>
              <a:t>Bradberry’s model simplifies emotional intelligence for practical, everyday use in personal development and workplace settings. It also uses four core skills, grouped under two broader competencies: (Bradberry, 2023).</a:t>
            </a:r>
          </a:p>
          <a:p>
            <a:pPr algn="l">
              <a:lnSpc>
                <a:spcPts val="2056"/>
              </a:lnSpc>
              <a:spcBef>
                <a:spcPct val="0"/>
              </a:spcBef>
            </a:pPr>
            <a:r>
              <a:rPr lang="en-US" sz="1713" b="1" spc="-27" dirty="0">
                <a:solidFill>
                  <a:srgbClr val="5E17EB"/>
                </a:solidFill>
                <a:latin typeface="DM Sans Bold"/>
                <a:ea typeface="DM Sans Bold"/>
                <a:cs typeface="DM Sans Bold"/>
                <a:sym typeface="DM Sans Bold"/>
              </a:rPr>
              <a:t>Personal Competence</a:t>
            </a:r>
          </a:p>
          <a:p>
            <a:pPr algn="l">
              <a:lnSpc>
                <a:spcPts val="2122"/>
              </a:lnSpc>
              <a:spcBef>
                <a:spcPct val="0"/>
              </a:spcBef>
            </a:pPr>
            <a:r>
              <a:rPr lang="en-US" sz="1768" spc="-28" dirty="0">
                <a:solidFill>
                  <a:srgbClr val="5E17EB"/>
                </a:solidFill>
                <a:latin typeface="DM Sans"/>
                <a:ea typeface="DM Sans"/>
                <a:cs typeface="DM Sans"/>
                <a:sym typeface="DM Sans"/>
              </a:rPr>
              <a:t>Self-Awareness</a:t>
            </a:r>
            <a:r>
              <a:rPr lang="en-US" sz="1768" spc="-28" dirty="0">
                <a:solidFill>
                  <a:srgbClr val="000000"/>
                </a:solidFill>
                <a:latin typeface="DM Sans"/>
                <a:ea typeface="DM Sans"/>
                <a:cs typeface="DM Sans"/>
                <a:sym typeface="DM Sans"/>
              </a:rPr>
              <a:t>: Recognising emotions and their impact  </a:t>
            </a:r>
            <a:r>
              <a:rPr lang="en-US" sz="1768" b="1" spc="-28" dirty="0">
                <a:solidFill>
                  <a:srgbClr val="000000"/>
                </a:solidFill>
                <a:latin typeface="DM Sans Bold"/>
                <a:ea typeface="DM Sans Bold"/>
                <a:cs typeface="DM Sans Bold"/>
                <a:sym typeface="DM Sans Bold"/>
              </a:rPr>
              <a:t>  </a:t>
            </a:r>
          </a:p>
          <a:p>
            <a:pPr algn="l">
              <a:lnSpc>
                <a:spcPts val="2019"/>
              </a:lnSpc>
              <a:spcBef>
                <a:spcPct val="0"/>
              </a:spcBef>
            </a:pPr>
            <a:r>
              <a:rPr lang="en-US" sz="1683" b="1" spc="-26" dirty="0">
                <a:solidFill>
                  <a:srgbClr val="000000"/>
                </a:solidFill>
                <a:latin typeface="DM Sans Bold"/>
                <a:ea typeface="DM Sans Bold"/>
                <a:cs typeface="DM Sans Bold"/>
                <a:sym typeface="DM Sans Bold"/>
              </a:rPr>
              <a:t> </a:t>
            </a:r>
            <a:r>
              <a:rPr lang="en-US" sz="1683" spc="-26" dirty="0">
                <a:solidFill>
                  <a:srgbClr val="5E17EB"/>
                </a:solidFill>
                <a:latin typeface="DM Sans"/>
                <a:ea typeface="DM Sans"/>
                <a:cs typeface="DM Sans"/>
                <a:sym typeface="DM Sans"/>
              </a:rPr>
              <a:t>Self-Management</a:t>
            </a:r>
            <a:r>
              <a:rPr lang="en-US" sz="1683" spc="-26" dirty="0">
                <a:solidFill>
                  <a:srgbClr val="000000"/>
                </a:solidFill>
                <a:latin typeface="DM Sans"/>
                <a:ea typeface="DM Sans"/>
                <a:cs typeface="DM Sans"/>
                <a:sym typeface="DM Sans"/>
              </a:rPr>
              <a:t>: Managing emotions and  adapting         </a:t>
            </a:r>
            <a:r>
              <a:rPr lang="en-US" sz="1683" spc="-26" dirty="0" err="1">
                <a:solidFill>
                  <a:srgbClr val="000000"/>
                </a:solidFill>
                <a:latin typeface="DM Sans"/>
                <a:ea typeface="DM Sans"/>
                <a:cs typeface="DM Sans"/>
                <a:sym typeface="DM Sans"/>
              </a:rPr>
              <a:t>behaviour</a:t>
            </a:r>
            <a:endParaRPr lang="en-US" sz="1683" spc="-26" dirty="0">
              <a:solidFill>
                <a:srgbClr val="000000"/>
              </a:solidFill>
              <a:latin typeface="DM Sans"/>
              <a:ea typeface="DM Sans"/>
              <a:cs typeface="DM Sans"/>
              <a:sym typeface="DM Sans"/>
            </a:endParaRPr>
          </a:p>
          <a:p>
            <a:pPr algn="l">
              <a:lnSpc>
                <a:spcPts val="2122"/>
              </a:lnSpc>
              <a:spcBef>
                <a:spcPct val="0"/>
              </a:spcBef>
            </a:pPr>
            <a:r>
              <a:rPr lang="en-US" sz="1768" spc="-28" dirty="0">
                <a:solidFill>
                  <a:srgbClr val="000000"/>
                </a:solidFill>
                <a:latin typeface="DM Sans"/>
                <a:ea typeface="DM Sans"/>
                <a:cs typeface="DM Sans"/>
                <a:sym typeface="DM Sans"/>
              </a:rPr>
              <a:t> </a:t>
            </a:r>
          </a:p>
          <a:p>
            <a:pPr algn="l">
              <a:lnSpc>
                <a:spcPts val="2122"/>
              </a:lnSpc>
              <a:spcBef>
                <a:spcPct val="0"/>
              </a:spcBef>
            </a:pPr>
            <a:r>
              <a:rPr lang="en-US" sz="1768" b="1" spc="-28" dirty="0">
                <a:solidFill>
                  <a:srgbClr val="5E17EB"/>
                </a:solidFill>
                <a:latin typeface="DM Sans Bold"/>
                <a:ea typeface="DM Sans Bold"/>
                <a:cs typeface="DM Sans Bold"/>
                <a:sym typeface="DM Sans Bold"/>
              </a:rPr>
              <a:t>Social Competence</a:t>
            </a:r>
          </a:p>
          <a:p>
            <a:pPr algn="l">
              <a:lnSpc>
                <a:spcPts val="2122"/>
              </a:lnSpc>
              <a:spcBef>
                <a:spcPct val="0"/>
              </a:spcBef>
            </a:pPr>
            <a:r>
              <a:rPr lang="en-US" sz="1768" b="1" spc="-28" dirty="0">
                <a:solidFill>
                  <a:srgbClr val="5E17EB"/>
                </a:solidFill>
                <a:latin typeface="DM Sans Bold"/>
                <a:ea typeface="DM Sans Bold"/>
                <a:cs typeface="DM Sans Bold"/>
                <a:sym typeface="DM Sans Bold"/>
              </a:rPr>
              <a:t> </a:t>
            </a:r>
            <a:r>
              <a:rPr lang="en-US" sz="1768" spc="-28" dirty="0">
                <a:solidFill>
                  <a:srgbClr val="5E17EB"/>
                </a:solidFill>
                <a:latin typeface="DM Sans"/>
                <a:ea typeface="DM Sans"/>
                <a:cs typeface="DM Sans"/>
                <a:sym typeface="DM Sans"/>
              </a:rPr>
              <a:t>Social Awareness:</a:t>
            </a:r>
            <a:r>
              <a:rPr lang="en-US" sz="1768" spc="-28" dirty="0">
                <a:solidFill>
                  <a:srgbClr val="000000"/>
                </a:solidFill>
                <a:latin typeface="DM Sans"/>
                <a:ea typeface="DM Sans"/>
                <a:cs typeface="DM Sans"/>
                <a:sym typeface="DM Sans"/>
              </a:rPr>
              <a:t> Accurately reading others’ emotions</a:t>
            </a:r>
          </a:p>
          <a:p>
            <a:pPr algn="l">
              <a:lnSpc>
                <a:spcPts val="2019"/>
              </a:lnSpc>
              <a:spcBef>
                <a:spcPct val="0"/>
              </a:spcBef>
            </a:pPr>
            <a:r>
              <a:rPr lang="en-US" sz="1683" spc="-26" dirty="0">
                <a:solidFill>
                  <a:srgbClr val="000000"/>
                </a:solidFill>
                <a:latin typeface="DM Sans"/>
                <a:ea typeface="DM Sans"/>
                <a:cs typeface="DM Sans"/>
                <a:sym typeface="DM Sans"/>
              </a:rPr>
              <a:t> </a:t>
            </a:r>
            <a:r>
              <a:rPr lang="en-US" sz="1683" spc="-26" dirty="0">
                <a:solidFill>
                  <a:srgbClr val="5E17EB"/>
                </a:solidFill>
                <a:latin typeface="DM Sans"/>
                <a:ea typeface="DM Sans"/>
                <a:cs typeface="DM Sans"/>
                <a:sym typeface="DM Sans"/>
              </a:rPr>
              <a:t>Relationship Management: </a:t>
            </a:r>
            <a:r>
              <a:rPr lang="en-US" sz="1683" spc="-26" dirty="0">
                <a:solidFill>
                  <a:srgbClr val="000000"/>
                </a:solidFill>
                <a:latin typeface="DM Sans"/>
                <a:ea typeface="DM Sans"/>
                <a:cs typeface="DM Sans"/>
                <a:sym typeface="DM Sans"/>
              </a:rPr>
              <a:t>Managing interactions and building strong relationships</a:t>
            </a:r>
          </a:p>
          <a:p>
            <a:pPr algn="ctr">
              <a:lnSpc>
                <a:spcPts val="2468"/>
              </a:lnSpc>
              <a:spcBef>
                <a:spcPct val="0"/>
              </a:spcBef>
            </a:pPr>
            <a:endParaRPr lang="en-US" sz="1683" spc="-26" dirty="0">
              <a:solidFill>
                <a:srgbClr val="000000"/>
              </a:solidFill>
              <a:latin typeface="DM Sans"/>
              <a:ea typeface="DM Sans"/>
              <a:cs typeface="DM Sans"/>
              <a:sym typeface="DM Sans"/>
            </a:endParaRPr>
          </a:p>
        </p:txBody>
      </p:sp>
      <p:sp>
        <p:nvSpPr>
          <p:cNvPr id="12" name="TextBox 12"/>
          <p:cNvSpPr txBox="1"/>
          <p:nvPr/>
        </p:nvSpPr>
        <p:spPr>
          <a:xfrm>
            <a:off x="7190263" y="3202938"/>
            <a:ext cx="6030536" cy="4357062"/>
          </a:xfrm>
          <a:prstGeom prst="rect">
            <a:avLst/>
          </a:prstGeom>
        </p:spPr>
        <p:txBody>
          <a:bodyPr lIns="0" tIns="0" rIns="0" bIns="0" rtlCol="0" anchor="t">
            <a:spAutoFit/>
          </a:bodyPr>
          <a:lstStyle/>
          <a:p>
            <a:pPr algn="just">
              <a:lnSpc>
                <a:spcPts val="2655"/>
              </a:lnSpc>
              <a:spcBef>
                <a:spcPct val="0"/>
              </a:spcBef>
            </a:pPr>
            <a:r>
              <a:rPr lang="en-US" sz="2212" spc="33" dirty="0">
                <a:solidFill>
                  <a:srgbClr val="000000"/>
                </a:solidFill>
                <a:latin typeface="DM Sans"/>
                <a:ea typeface="DM Sans"/>
                <a:cs typeface="DM Sans"/>
                <a:sym typeface="DM Sans"/>
              </a:rPr>
              <a:t>I previously worked as a food production operator at Castle Howell Foods in Cross Hands, Carmarthenshire, According to Castell Howell (2025), they employ 600 individuals and is guided by core values of integrity, Respect, and Quality. I was part of a smaller department called Farm Fresh, where I worked to produced sandwich fillers, pies, pasties, and sausage rolls for restaurants, cafes, and schools. Our team of fifteen collaborated closely, handling all aspects of production, including packing and labelling fresh and frozen items. </a:t>
            </a:r>
          </a:p>
        </p:txBody>
      </p:sp>
      <p:sp>
        <p:nvSpPr>
          <p:cNvPr id="13" name="TextBox 13"/>
          <p:cNvSpPr txBox="1"/>
          <p:nvPr/>
        </p:nvSpPr>
        <p:spPr>
          <a:xfrm>
            <a:off x="7413832" y="2262386"/>
            <a:ext cx="5636317" cy="666750"/>
          </a:xfrm>
          <a:prstGeom prst="rect">
            <a:avLst/>
          </a:prstGeom>
        </p:spPr>
        <p:txBody>
          <a:bodyPr lIns="0" tIns="0" rIns="0" bIns="0" rtlCol="0" anchor="t">
            <a:spAutoFit/>
          </a:bodyPr>
          <a:lstStyle/>
          <a:p>
            <a:pPr algn="ctr">
              <a:lnSpc>
                <a:spcPts val="2687"/>
              </a:lnSpc>
              <a:spcBef>
                <a:spcPct val="0"/>
              </a:spcBef>
            </a:pPr>
            <a:r>
              <a:rPr lang="en-US" sz="2239" b="1" spc="-44">
                <a:solidFill>
                  <a:srgbClr val="000000"/>
                </a:solidFill>
                <a:latin typeface="DM Sans Bold"/>
                <a:ea typeface="DM Sans Bold"/>
                <a:cs typeface="DM Sans Bold"/>
                <a:sym typeface="DM Sans Bold"/>
              </a:rPr>
              <a:t> </a:t>
            </a:r>
          </a:p>
          <a:p>
            <a:pPr algn="ctr">
              <a:lnSpc>
                <a:spcPts val="2687"/>
              </a:lnSpc>
              <a:spcBef>
                <a:spcPct val="0"/>
              </a:spcBef>
            </a:pPr>
            <a:r>
              <a:rPr lang="en-US" sz="2239" b="1" spc="-44">
                <a:solidFill>
                  <a:srgbClr val="000000"/>
                </a:solidFill>
                <a:latin typeface="DM Sans Bold"/>
                <a:ea typeface="DM Sans Bold"/>
                <a:cs typeface="DM Sans Bold"/>
                <a:sym typeface="DM Sans Bold"/>
              </a:rPr>
              <a:t>My Previous Job Role.</a:t>
            </a:r>
          </a:p>
        </p:txBody>
      </p:sp>
      <p:sp>
        <p:nvSpPr>
          <p:cNvPr id="14" name="TextBox 14"/>
          <p:cNvSpPr txBox="1"/>
          <p:nvPr/>
        </p:nvSpPr>
        <p:spPr>
          <a:xfrm>
            <a:off x="8153216" y="7951447"/>
            <a:ext cx="13230784" cy="950199"/>
          </a:xfrm>
          <a:prstGeom prst="rect">
            <a:avLst/>
          </a:prstGeom>
        </p:spPr>
        <p:txBody>
          <a:bodyPr lIns="0" tIns="0" rIns="0" bIns="0" rtlCol="0" anchor="t">
            <a:spAutoFit/>
          </a:bodyPr>
          <a:lstStyle/>
          <a:p>
            <a:pPr algn="l">
              <a:lnSpc>
                <a:spcPts val="2702"/>
              </a:lnSpc>
              <a:spcBef>
                <a:spcPct val="0"/>
              </a:spcBef>
            </a:pPr>
            <a:r>
              <a:rPr lang="en-US" sz="2252" b="1">
                <a:solidFill>
                  <a:srgbClr val="000000"/>
                </a:solidFill>
                <a:latin typeface="DM Sans Bold"/>
                <a:ea typeface="DM Sans Bold"/>
                <a:cs typeface="DM Sans Bold"/>
                <a:sym typeface="DM Sans Bold"/>
              </a:rPr>
              <a:t>Many Emotional Intelligence Skills Were Essential to my Previous Job Role. </a:t>
            </a:r>
          </a:p>
          <a:p>
            <a:pPr algn="l">
              <a:lnSpc>
                <a:spcPts val="2343"/>
              </a:lnSpc>
              <a:spcBef>
                <a:spcPct val="0"/>
              </a:spcBef>
            </a:pPr>
            <a:endParaRPr lang="en-US" sz="2252" b="1">
              <a:solidFill>
                <a:srgbClr val="000000"/>
              </a:solidFill>
              <a:latin typeface="DM Sans Bold"/>
              <a:ea typeface="DM Sans Bold"/>
              <a:cs typeface="DM Sans Bold"/>
              <a:sym typeface="DM Sans Bold"/>
            </a:endParaRPr>
          </a:p>
          <a:p>
            <a:pPr algn="just">
              <a:lnSpc>
                <a:spcPts val="2463"/>
              </a:lnSpc>
              <a:spcBef>
                <a:spcPct val="0"/>
              </a:spcBef>
            </a:pPr>
            <a:endParaRPr lang="en-US" sz="2252" b="1">
              <a:solidFill>
                <a:srgbClr val="000000"/>
              </a:solidFill>
              <a:latin typeface="DM Sans Bold"/>
              <a:ea typeface="DM Sans Bold"/>
              <a:cs typeface="DM Sans Bold"/>
              <a:sym typeface="DM Sans Bold"/>
            </a:endParaRPr>
          </a:p>
        </p:txBody>
      </p:sp>
      <p:sp>
        <p:nvSpPr>
          <p:cNvPr id="15" name="TextBox 15"/>
          <p:cNvSpPr txBox="1"/>
          <p:nvPr/>
        </p:nvSpPr>
        <p:spPr>
          <a:xfrm>
            <a:off x="289438" y="9525"/>
            <a:ext cx="6113188" cy="885825"/>
          </a:xfrm>
          <a:prstGeom prst="rect">
            <a:avLst/>
          </a:prstGeom>
        </p:spPr>
        <p:txBody>
          <a:bodyPr lIns="0" tIns="0" rIns="0" bIns="0" rtlCol="0" anchor="t">
            <a:spAutoFit/>
          </a:bodyPr>
          <a:lstStyle/>
          <a:p>
            <a:pPr algn="ctr">
              <a:lnSpc>
                <a:spcPts val="3535"/>
              </a:lnSpc>
              <a:spcBef>
                <a:spcPct val="0"/>
              </a:spcBef>
            </a:pPr>
            <a:r>
              <a:rPr lang="en-US" sz="2946" b="1" u="sng">
                <a:solidFill>
                  <a:srgbClr val="000000"/>
                </a:solidFill>
                <a:latin typeface="DM Sans Bold"/>
                <a:ea typeface="DM Sans Bold"/>
                <a:cs typeface="DM Sans Bold"/>
                <a:sym typeface="DM Sans Bold"/>
              </a:rPr>
              <a:t>Emotional Intelligence: Food Production Operative</a:t>
            </a:r>
          </a:p>
        </p:txBody>
      </p:sp>
      <p:sp>
        <p:nvSpPr>
          <p:cNvPr id="16" name="TextBox 16"/>
          <p:cNvSpPr txBox="1"/>
          <p:nvPr/>
        </p:nvSpPr>
        <p:spPr>
          <a:xfrm>
            <a:off x="6920383" y="7999072"/>
            <a:ext cx="14109997" cy="6963623"/>
          </a:xfrm>
          <a:prstGeom prst="rect">
            <a:avLst/>
          </a:prstGeom>
        </p:spPr>
        <p:txBody>
          <a:bodyPr lIns="0" tIns="0" rIns="0" bIns="0" rtlCol="0" anchor="t">
            <a:spAutoFit/>
          </a:bodyPr>
          <a:lstStyle/>
          <a:p>
            <a:pPr algn="ctr">
              <a:lnSpc>
                <a:spcPts val="2279"/>
              </a:lnSpc>
            </a:pPr>
            <a:endParaRPr/>
          </a:p>
          <a:p>
            <a:pPr algn="just">
              <a:lnSpc>
                <a:spcPts val="2395"/>
              </a:lnSpc>
            </a:pPr>
            <a:endParaRPr/>
          </a:p>
          <a:p>
            <a:pPr algn="just">
              <a:lnSpc>
                <a:spcPts val="2395"/>
              </a:lnSpc>
            </a:pPr>
            <a:r>
              <a:rPr lang="en-US" sz="1996" b="1">
                <a:solidFill>
                  <a:srgbClr val="5E17EB"/>
                </a:solidFill>
                <a:latin typeface="DM Sans Bold"/>
                <a:ea typeface="DM Sans Bold"/>
                <a:cs typeface="DM Sans Bold"/>
                <a:sym typeface="DM Sans Bold"/>
              </a:rPr>
              <a:t>Self-awareness</a:t>
            </a:r>
            <a:r>
              <a:rPr lang="en-US" sz="1996" b="1">
                <a:solidFill>
                  <a:srgbClr val="000000"/>
                </a:solidFill>
                <a:latin typeface="DM Sans Bold"/>
                <a:ea typeface="DM Sans Bold"/>
                <a:cs typeface="DM Sans Bold"/>
                <a:sym typeface="DM Sans Bold"/>
              </a:rPr>
              <a:t>,</a:t>
            </a:r>
            <a:r>
              <a:rPr lang="en-US" sz="1996">
                <a:solidFill>
                  <a:srgbClr val="000000"/>
                </a:solidFill>
                <a:latin typeface="DM Sans"/>
                <a:ea typeface="DM Sans"/>
                <a:cs typeface="DM Sans"/>
                <a:sym typeface="DM Sans"/>
              </a:rPr>
              <a:t> as defined by Goleman (2020), involves recognising emotions to enhance decision-making under pressure. In high-stress environments like food production, acknowledging feelings such as anxiety helps maintain focus (Uraz &amp; Arhan, 2020). The Journal of Applied Leadership and Management (2020) found that self-aware employees are 25% more effective, thereby enhancing accountability and promoting professional growth (Hartung, 2020).</a:t>
            </a:r>
          </a:p>
          <a:p>
            <a:pPr algn="just">
              <a:lnSpc>
                <a:spcPts val="2395"/>
              </a:lnSpc>
            </a:pPr>
            <a:endParaRPr lang="en-US" sz="1996">
              <a:solidFill>
                <a:srgbClr val="000000"/>
              </a:solidFill>
              <a:latin typeface="DM Sans"/>
              <a:ea typeface="DM Sans"/>
              <a:cs typeface="DM Sans"/>
              <a:sym typeface="DM Sans"/>
            </a:endParaRPr>
          </a:p>
          <a:p>
            <a:pPr algn="just">
              <a:lnSpc>
                <a:spcPts val="2395"/>
              </a:lnSpc>
            </a:pPr>
            <a:r>
              <a:rPr lang="en-US" sz="1996" b="1">
                <a:solidFill>
                  <a:srgbClr val="5E17EB"/>
                </a:solidFill>
                <a:latin typeface="DM Sans Bold"/>
                <a:ea typeface="DM Sans Bold"/>
                <a:cs typeface="DM Sans Bold"/>
                <a:sym typeface="DM Sans Bold"/>
              </a:rPr>
              <a:t>Self-management</a:t>
            </a:r>
            <a:r>
              <a:rPr lang="en-US" sz="1996">
                <a:solidFill>
                  <a:srgbClr val="000000"/>
                </a:solidFill>
                <a:latin typeface="DM Sans"/>
                <a:ea typeface="DM Sans"/>
                <a:cs typeface="DM Sans"/>
                <a:sym typeface="DM Sans"/>
              </a:rPr>
              <a:t> is crucial in high-pressure settings (Bese &amp; Dali, 2021). Emotional self-control facilitates stress management during machine breakdowns, thereby promoting effective communication. Adaptability to changing product lines is also essential (Louw, et al., 2024). Research indicates that strong emotional regulation enhances performance under stress (Prieto et al., 2024), while a positive attitude improves team resilience (Haheen, et al., 2018). Supportive feedback improves workplace dynamics (Baykal, 2020).</a:t>
            </a:r>
          </a:p>
          <a:p>
            <a:pPr algn="just">
              <a:lnSpc>
                <a:spcPts val="2395"/>
              </a:lnSpc>
            </a:pPr>
            <a:endParaRPr lang="en-US" sz="1996">
              <a:solidFill>
                <a:srgbClr val="000000"/>
              </a:solidFill>
              <a:latin typeface="DM Sans"/>
              <a:ea typeface="DM Sans"/>
              <a:cs typeface="DM Sans"/>
              <a:sym typeface="DM Sans"/>
            </a:endParaRPr>
          </a:p>
          <a:p>
            <a:pPr algn="just">
              <a:lnSpc>
                <a:spcPts val="2512"/>
              </a:lnSpc>
            </a:pPr>
            <a:r>
              <a:rPr lang="en-US" sz="2093" b="1">
                <a:solidFill>
                  <a:srgbClr val="5E17EB"/>
                </a:solidFill>
                <a:latin typeface="DM Sans Bold"/>
                <a:ea typeface="DM Sans Bold"/>
                <a:cs typeface="DM Sans Bold"/>
                <a:sym typeface="DM Sans Bold"/>
              </a:rPr>
              <a:t>Social awareness</a:t>
            </a:r>
            <a:r>
              <a:rPr lang="en-US" sz="2093">
                <a:solidFill>
                  <a:srgbClr val="000000"/>
                </a:solidFill>
                <a:latin typeface="DM Sans"/>
                <a:ea typeface="DM Sans"/>
                <a:cs typeface="DM Sans"/>
                <a:sym typeface="DM Sans"/>
              </a:rPr>
              <a:t> is vital for food production teams, as empathy helps prevent mistakes and fosters collaboration (Goleman et al., 2018). Employees with strong social awareness are 36% more effective in coordination (Coronado-Maldonado et al., 2024). Understanding emotional intelligence is key for achieving team and company goals (Castro et al., 2022).</a:t>
            </a:r>
          </a:p>
          <a:p>
            <a:pPr algn="just">
              <a:lnSpc>
                <a:spcPts val="2395"/>
              </a:lnSpc>
            </a:pPr>
            <a:endParaRPr lang="en-US" sz="2093">
              <a:solidFill>
                <a:srgbClr val="000000"/>
              </a:solidFill>
              <a:latin typeface="DM Sans"/>
              <a:ea typeface="DM Sans"/>
              <a:cs typeface="DM Sans"/>
              <a:sym typeface="DM Sans"/>
            </a:endParaRPr>
          </a:p>
          <a:p>
            <a:pPr algn="just">
              <a:lnSpc>
                <a:spcPts val="2512"/>
              </a:lnSpc>
            </a:pPr>
            <a:r>
              <a:rPr lang="en-US" sz="2093" b="1">
                <a:solidFill>
                  <a:srgbClr val="5E17EB"/>
                </a:solidFill>
                <a:latin typeface="DM Sans Bold"/>
                <a:ea typeface="DM Sans Bold"/>
                <a:cs typeface="DM Sans Bold"/>
                <a:sym typeface="DM Sans Bold"/>
              </a:rPr>
              <a:t>Relationship management</a:t>
            </a:r>
            <a:r>
              <a:rPr lang="en-US" sz="2093">
                <a:solidFill>
                  <a:srgbClr val="000000"/>
                </a:solidFill>
                <a:latin typeface="DM Sans"/>
                <a:ea typeface="DM Sans"/>
                <a:cs typeface="DM Sans"/>
                <a:sym typeface="DM Sans"/>
              </a:rPr>
              <a:t> enhances productivity by fostering strong team connections. Effective teamwork enhances communication and product quality (Yue et al., 2019), and resolving conflicts constructively leads to better performance (Kwofie et al., 2024). Mentoring new employees fosters collaboration and strengthens culture, improving retention and engagement (Jamshed &amp; Majeed, 2019; Ryan, 2023).</a:t>
            </a:r>
          </a:p>
          <a:p>
            <a:pPr algn="ctr">
              <a:lnSpc>
                <a:spcPts val="2279"/>
              </a:lnSpc>
              <a:spcBef>
                <a:spcPct val="0"/>
              </a:spcBef>
            </a:pPr>
            <a:endParaRPr lang="en-US" sz="2093">
              <a:solidFill>
                <a:srgbClr val="000000"/>
              </a:solidFill>
              <a:latin typeface="DM Sans"/>
              <a:ea typeface="DM Sans"/>
              <a:cs typeface="DM Sans"/>
              <a:sym typeface="DM Sans"/>
            </a:endParaRPr>
          </a:p>
        </p:txBody>
      </p:sp>
      <p:sp>
        <p:nvSpPr>
          <p:cNvPr id="17" name="TextBox 17"/>
          <p:cNvSpPr txBox="1"/>
          <p:nvPr/>
        </p:nvSpPr>
        <p:spPr>
          <a:xfrm>
            <a:off x="13298461" y="2852551"/>
            <a:ext cx="8032122" cy="3368573"/>
          </a:xfrm>
          <a:prstGeom prst="rect">
            <a:avLst/>
          </a:prstGeom>
        </p:spPr>
        <p:txBody>
          <a:bodyPr lIns="0" tIns="0" rIns="0" bIns="0" rtlCol="0" anchor="t">
            <a:spAutoFit/>
          </a:bodyPr>
          <a:lstStyle/>
          <a:p>
            <a:pPr algn="just">
              <a:lnSpc>
                <a:spcPts val="2711"/>
              </a:lnSpc>
            </a:pPr>
            <a:endParaRPr/>
          </a:p>
          <a:p>
            <a:pPr algn="just">
              <a:lnSpc>
                <a:spcPts val="2711"/>
              </a:lnSpc>
            </a:pPr>
            <a:r>
              <a:rPr lang="en-US" sz="2259">
                <a:solidFill>
                  <a:srgbClr val="000000"/>
                </a:solidFill>
                <a:latin typeface="DM Sans"/>
                <a:ea typeface="DM Sans"/>
                <a:cs typeface="DM Sans"/>
                <a:sym typeface="DM Sans"/>
              </a:rPr>
              <a:t>Emotional intelligence is crucial for team leaders, accounting for 58% of job performance. Strong self-awareness and empathy enable leaders to provide effective feedback and manage team stress, resulting in a 20% increase in employee engagement and a 10% reduction in turnover. While technical skills are essential, emotional competencies drive team performance, safety and quality in food production  (Goleman &amp; Cherniss, 2024).</a:t>
            </a:r>
          </a:p>
          <a:p>
            <a:pPr algn="ctr">
              <a:lnSpc>
                <a:spcPts val="2514"/>
              </a:lnSpc>
              <a:spcBef>
                <a:spcPct val="0"/>
              </a:spcBef>
            </a:pPr>
            <a:endParaRPr lang="en-US" sz="2259">
              <a:solidFill>
                <a:srgbClr val="000000"/>
              </a:solidFill>
              <a:latin typeface="DM Sans"/>
              <a:ea typeface="DM Sans"/>
              <a:cs typeface="DM Sans"/>
              <a:sym typeface="DM Sans"/>
            </a:endParaRPr>
          </a:p>
        </p:txBody>
      </p:sp>
      <p:sp>
        <p:nvSpPr>
          <p:cNvPr id="18" name="TextBox 18"/>
          <p:cNvSpPr txBox="1"/>
          <p:nvPr/>
        </p:nvSpPr>
        <p:spPr>
          <a:xfrm>
            <a:off x="14220397" y="2150835"/>
            <a:ext cx="5842479" cy="942975"/>
          </a:xfrm>
          <a:prstGeom prst="rect">
            <a:avLst/>
          </a:prstGeom>
        </p:spPr>
        <p:txBody>
          <a:bodyPr lIns="0" tIns="0" rIns="0" bIns="0" rtlCol="0" anchor="t">
            <a:spAutoFit/>
          </a:bodyPr>
          <a:lstStyle/>
          <a:p>
            <a:pPr algn="ctr">
              <a:lnSpc>
                <a:spcPts val="2416"/>
              </a:lnSpc>
            </a:pPr>
            <a:endParaRPr/>
          </a:p>
          <a:p>
            <a:pPr algn="ctr">
              <a:lnSpc>
                <a:spcPts val="2536"/>
              </a:lnSpc>
            </a:pPr>
            <a:r>
              <a:rPr lang="en-US" sz="2113" b="1">
                <a:solidFill>
                  <a:srgbClr val="000000"/>
                </a:solidFill>
                <a:latin typeface="DM Sans Bold"/>
                <a:ea typeface="DM Sans Bold"/>
                <a:cs typeface="DM Sans Bold"/>
                <a:sym typeface="DM Sans Bold"/>
              </a:rPr>
              <a:t>Emotional Intelligence in Management &amp;</a:t>
            </a:r>
          </a:p>
          <a:p>
            <a:pPr algn="ctr">
              <a:lnSpc>
                <a:spcPts val="2536"/>
              </a:lnSpc>
              <a:spcBef>
                <a:spcPct val="0"/>
              </a:spcBef>
            </a:pPr>
            <a:r>
              <a:rPr lang="en-US" sz="2113" b="1">
                <a:solidFill>
                  <a:srgbClr val="000000"/>
                </a:solidFill>
                <a:latin typeface="DM Sans Bold"/>
                <a:ea typeface="DM Sans Bold"/>
                <a:cs typeface="DM Sans Bold"/>
                <a:sym typeface="DM Sans Bold"/>
              </a:rPr>
              <a:t> Leadership</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9" ma:contentTypeDescription="Create a new document." ma:contentTypeScope="" ma:versionID="63f67b02584cefd0251706b3b537d17c">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e761e0c0f2efd55c72abc4d396be2e62"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MediaLengthInSecond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LengthInSeconds" ma:index="14" nillable="true" ma:displayName="MediaLengthInSeconds" ma:hidden="true" ma:internalName="MediaLengthInSeconds" ma:readOnly="true">
      <xsd:simpleType>
        <xsd:restriction base="dms:Unknown"/>
      </xsd:simpleType>
    </xsd:element>
    <xsd:element name="_activity" ma:index="15" nillable="true" ma:displayName="_activity" ma:hidden="true" ma:internalName="_activity">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C888193F-16D8-43CF-926B-D5F1E308D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E23A0B-197E-4DEA-8DF5-81E93AD0F5CB}">
  <ds:schemaRefs>
    <ds:schemaRef ds:uri="http://schemas.microsoft.com/sharepoint/v3/contenttype/forms"/>
  </ds:schemaRefs>
</ds:datastoreItem>
</file>

<file path=customXml/itemProps3.xml><?xml version="1.0" encoding="utf-8"?>
<ds:datastoreItem xmlns:ds="http://schemas.openxmlformats.org/officeDocument/2006/customXml" ds:itemID="{43240B31-7DD1-47C4-8511-B722AC6105A1}">
  <ds:schemaRefs>
    <ds:schemaRef ds:uri="4055ddc6-ee7b-4b5b-b8fb-52871646f80e"/>
    <ds:schemaRef ds:uri="http://www.w3.org/XML/1998/namespace"/>
    <ds:schemaRef ds:uri="http://schemas.microsoft.com/office/2006/metadata/properties"/>
    <ds:schemaRef ds:uri="http://schemas.openxmlformats.org/package/2006/metadata/core-properties"/>
    <ds:schemaRef ds:uri="http://schemas.microsoft.com/office/2006/documentManagement/types"/>
    <ds:schemaRef ds:uri="http://purl.org/dc/terms/"/>
    <ds:schemaRef ds:uri="http://purl.org/dc/elements/1.1/"/>
    <ds:schemaRef ds:uri="http://schemas.microsoft.com/office/infopath/2007/PartnerControls"/>
    <ds:schemaRef ds:uri="0338428b-3fc8-4989-9d03-78e16c931d9f"/>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TotalTime>
  <Words>776</Words>
  <Application>Microsoft Office PowerPoint</Application>
  <PresentationFormat>Custom</PresentationFormat>
  <Paragraphs>57</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DM Sans</vt:lpstr>
      <vt:lpstr>Calibri</vt:lpstr>
      <vt:lpstr>Crimson Pro Bold</vt:lpstr>
      <vt:lpstr>Crimson Pro</vt:lpstr>
      <vt:lpstr>DM Sans Bold</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emotional intelligence</dc:title>
  <cp:lastModifiedBy>Allison Cullen (2218746)</cp:lastModifiedBy>
  <cp:revision>2</cp:revision>
  <dcterms:created xsi:type="dcterms:W3CDTF">2006-08-16T00:00:00Z</dcterms:created>
  <dcterms:modified xsi:type="dcterms:W3CDTF">2025-06-09T08:27:23Z</dcterms:modified>
  <dc:identifier>DAGoKu_Ud1w</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