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DM Sans" pitchFamily="2" charset="0"/>
      <p:regular r:id="rId3"/>
    </p:embeddedFont>
    <p:embeddedFont>
      <p:font typeface="DM Sans Bold" charset="0"/>
      <p:regular r:id="rId4"/>
    </p:embeddedFont>
    <p:embeddedFont>
      <p:font typeface="Libre Baskerville" panose="02000000000000000000" pitchFamily="2" charset="0"/>
      <p:regular r:id="rId5"/>
    </p:embeddedFont>
    <p:embeddedFont>
      <p:font typeface="Libre Baskerville Bold" panose="020B0604020202020204" charset="0"/>
      <p:regular r:id="rId6"/>
    </p:embeddedFont>
    <p:embeddedFont>
      <p:font typeface="Open Sauce" panose="020B0604020202020204" charset="0"/>
      <p:regular r:id="rId7"/>
    </p:embeddedFont>
    <p:embeddedFont>
      <p:font typeface="Telegraf Bold" panose="020B0604020202020204" charset="0"/>
      <p:regular r:id="rId8"/>
    </p:embeddedFont>
    <p:embeddedFont>
      <p:font typeface="Telegraf Extra-Light" panose="020B0604020202020204" charset="0"/>
      <p:regular r:id="rId9"/>
    </p:embeddedFont>
    <p:embeddedFont>
      <p:font typeface="Telegraf Medium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6" d="100"/>
          <a:sy n="66" d="100"/>
        </p:scale>
        <p:origin x="798" y="-40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presProps" Target="presProps.xml"/><Relationship Id="rId5" Type="http://schemas.openxmlformats.org/officeDocument/2006/relationships/font" Target="fonts/font3.fntdata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hyperlink" Target="https://www.lush.com/us/en_us/a/our-environmental-polic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hyperlink" Target="https://circle-economy.com/knowledge-hub/article/23672?title=Lush-is-determined-in-tackling-the-packaging-pollution-problem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unep.org/news-and-stories/story/everything-you-need-know-about-plastic-pollution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43281" y="5143432"/>
            <a:ext cx="13447030" cy="5938395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Freeform 3"/>
          <p:cNvSpPr/>
          <p:nvPr/>
        </p:nvSpPr>
        <p:spPr>
          <a:xfrm>
            <a:off x="5345483" y="5143432"/>
            <a:ext cx="8931235" cy="3476923"/>
          </a:xfrm>
          <a:custGeom>
            <a:avLst/>
            <a:gdLst/>
            <a:ahLst/>
            <a:cxnLst/>
            <a:rect l="l" t="t" r="r" b="b"/>
            <a:pathLst>
              <a:path w="8931235" h="3476923">
                <a:moveTo>
                  <a:pt x="0" y="0"/>
                </a:moveTo>
                <a:lnTo>
                  <a:pt x="8931236" y="0"/>
                </a:lnTo>
                <a:lnTo>
                  <a:pt x="8931236" y="3476923"/>
                </a:lnTo>
                <a:lnTo>
                  <a:pt x="0" y="34769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4472" b="-36989"/>
            </a:stretch>
          </a:blipFill>
        </p:spPr>
      </p:sp>
      <p:sp>
        <p:nvSpPr>
          <p:cNvPr id="4" name="AutoShape 4"/>
          <p:cNvSpPr/>
          <p:nvPr/>
        </p:nvSpPr>
        <p:spPr>
          <a:xfrm>
            <a:off x="843281" y="5143432"/>
            <a:ext cx="13433438" cy="0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flipH="1" flipV="1">
            <a:off x="5338921" y="5143432"/>
            <a:ext cx="6562" cy="6286661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843281" y="11081827"/>
            <a:ext cx="13447030" cy="0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843281" y="13679359"/>
            <a:ext cx="13447030" cy="0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843281" y="16746584"/>
            <a:ext cx="13433438" cy="0"/>
          </a:xfrm>
          <a:prstGeom prst="line">
            <a:avLst/>
          </a:prstGeom>
          <a:ln w="9525" cap="rnd">
            <a:solidFill>
              <a:srgbClr val="627E0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843281" y="13722221"/>
            <a:ext cx="13447030" cy="4759606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10" name="Freeform 10"/>
          <p:cNvSpPr/>
          <p:nvPr/>
        </p:nvSpPr>
        <p:spPr>
          <a:xfrm>
            <a:off x="1012783" y="8553730"/>
            <a:ext cx="4136614" cy="2091747"/>
          </a:xfrm>
          <a:custGeom>
            <a:avLst/>
            <a:gdLst/>
            <a:ahLst/>
            <a:cxnLst/>
            <a:rect l="l" t="t" r="r" b="b"/>
            <a:pathLst>
              <a:path w="4136614" h="2091747">
                <a:moveTo>
                  <a:pt x="0" y="0"/>
                </a:moveTo>
                <a:lnTo>
                  <a:pt x="4136613" y="0"/>
                </a:lnTo>
                <a:lnTo>
                  <a:pt x="4136613" y="2091747"/>
                </a:lnTo>
                <a:lnTo>
                  <a:pt x="0" y="209174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175" r="-3175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7043769" y="14820814"/>
            <a:ext cx="2051395" cy="2051395"/>
          </a:xfrm>
          <a:custGeom>
            <a:avLst/>
            <a:gdLst/>
            <a:ahLst/>
            <a:cxnLst/>
            <a:rect l="l" t="t" r="r" b="b"/>
            <a:pathLst>
              <a:path w="2051395" h="2051395">
                <a:moveTo>
                  <a:pt x="0" y="0"/>
                </a:moveTo>
                <a:lnTo>
                  <a:pt x="2051395" y="0"/>
                </a:lnTo>
                <a:lnTo>
                  <a:pt x="2051395" y="2051395"/>
                </a:lnTo>
                <a:lnTo>
                  <a:pt x="0" y="20513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9451376" y="14820814"/>
            <a:ext cx="2051395" cy="2051395"/>
          </a:xfrm>
          <a:custGeom>
            <a:avLst/>
            <a:gdLst/>
            <a:ahLst/>
            <a:cxnLst/>
            <a:rect l="l" t="t" r="r" b="b"/>
            <a:pathLst>
              <a:path w="2051395" h="2051395">
                <a:moveTo>
                  <a:pt x="0" y="0"/>
                </a:moveTo>
                <a:lnTo>
                  <a:pt x="2051394" y="0"/>
                </a:lnTo>
                <a:lnTo>
                  <a:pt x="2051394" y="2051395"/>
                </a:lnTo>
                <a:lnTo>
                  <a:pt x="0" y="20513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1898840" y="14820814"/>
            <a:ext cx="1852690" cy="2051395"/>
          </a:xfrm>
          <a:custGeom>
            <a:avLst/>
            <a:gdLst/>
            <a:ahLst/>
            <a:cxnLst/>
            <a:rect l="l" t="t" r="r" b="b"/>
            <a:pathLst>
              <a:path w="1852690" h="2051395">
                <a:moveTo>
                  <a:pt x="0" y="0"/>
                </a:moveTo>
                <a:lnTo>
                  <a:pt x="1852690" y="0"/>
                </a:lnTo>
                <a:lnTo>
                  <a:pt x="1852690" y="2051395"/>
                </a:lnTo>
                <a:lnTo>
                  <a:pt x="0" y="205139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10725"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265248" y="14163589"/>
            <a:ext cx="6523268" cy="570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4"/>
              </a:lnSpc>
            </a:pPr>
            <a:r>
              <a:rPr lang="en-US" sz="2204" b="1" u="sng" spc="-66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SUSTAINABILITY IMPACT</a:t>
            </a:r>
          </a:p>
          <a:p>
            <a:pPr marL="0" lvl="1" indent="0" algn="l">
              <a:lnSpc>
                <a:spcPts val="2204"/>
              </a:lnSpc>
              <a:spcBef>
                <a:spcPct val="0"/>
              </a:spcBef>
            </a:pPr>
            <a:endParaRPr lang="en-US" sz="2204" b="1" u="sng" spc="-66">
              <a:solidFill>
                <a:srgbClr val="000000"/>
              </a:solidFill>
              <a:latin typeface="Libre Baskerville Bold"/>
              <a:ea typeface="Libre Baskerville Bold"/>
              <a:cs typeface="Libre Baskerville Bold"/>
              <a:sym typeface="Libre Baskerville Bold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165488" y="14686368"/>
            <a:ext cx="5840724" cy="9625540"/>
            <a:chOff x="0" y="0"/>
            <a:chExt cx="7787632" cy="12834054"/>
          </a:xfrm>
        </p:grpSpPr>
        <p:sp>
          <p:nvSpPr>
            <p:cNvPr id="16" name="TextBox 16"/>
            <p:cNvSpPr txBox="1"/>
            <p:nvPr/>
          </p:nvSpPr>
          <p:spPr>
            <a:xfrm>
              <a:off x="0" y="0"/>
              <a:ext cx="7787632" cy="51296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·</a:t>
              </a:r>
              <a:r>
                <a:rPr lang="en-US" sz="1667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Reduces Single-Use Plastic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Refilling conserves plastic packaging waste in the landfill and oceans </a:t>
              </a:r>
              <a:r>
                <a:rPr lang="en-US" dirty="0"/>
                <a:t>(UNEP, 2026)</a:t>
              </a: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.</a:t>
              </a:r>
            </a:p>
            <a:p>
              <a:pPr algn="l">
                <a:lnSpc>
                  <a:spcPts val="2001"/>
                </a:lnSpc>
              </a:pPr>
              <a:r>
                <a:rPr lang="en-US" sz="1667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·Promotes Reusable Packaging</a:t>
              </a:r>
            </a:p>
            <a:p>
              <a:pPr>
                <a:lnSpc>
                  <a:spcPts val="2001"/>
                </a:lnSpc>
              </a:pPr>
              <a:r>
                <a:rPr lang="en-US" sz="1667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Aluminium</a:t>
              </a: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bottles are durable and can be used repeatedly over a long time, and are completely recyclable.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·</a:t>
              </a:r>
              <a:r>
                <a:rPr lang="en-US" sz="1667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Supports a Circular Economy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Products are refilled and not replaced, thereby prolonging the life of packaging and saving the use of resources.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·</a:t>
              </a:r>
              <a:r>
                <a:rPr lang="en-US" sz="1667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Lowers Carbon Emissions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Less packaging made means less emissions and material used in manufacture.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·</a:t>
              </a:r>
              <a:r>
                <a:rPr lang="en-US" sz="1667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Encourages Responsible Consumption</a:t>
              </a:r>
            </a:p>
            <a:p>
              <a:pPr>
                <a:lnSpc>
                  <a:spcPts val="2001"/>
                </a:lnSpc>
              </a:pPr>
              <a:r>
                <a:rPr lang="en-US" sz="1667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Customers are engaged in sustainable purchasing </a:t>
              </a:r>
              <a:r>
                <a:rPr lang="en-US" sz="1667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behaviour</a:t>
              </a:r>
              <a:r>
                <a:rPr lang="en-US" sz="1667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by making use of a refill system.</a:t>
              </a:r>
              <a:endParaRPr lang="en-US" sz="1667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2157871" y="12516940"/>
              <a:ext cx="4130961" cy="3171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2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-1820934" y="20047637"/>
            <a:ext cx="19117517" cy="2058482"/>
            <a:chOff x="0" y="0"/>
            <a:chExt cx="3425643" cy="36885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3425643" cy="368857"/>
            </a:xfrm>
            <a:custGeom>
              <a:avLst/>
              <a:gdLst/>
              <a:ahLst/>
              <a:cxnLst/>
              <a:rect l="l" t="t" r="r" b="b"/>
              <a:pathLst>
                <a:path w="3425643" h="368857">
                  <a:moveTo>
                    <a:pt x="0" y="0"/>
                  </a:moveTo>
                  <a:lnTo>
                    <a:pt x="3425643" y="0"/>
                  </a:lnTo>
                  <a:lnTo>
                    <a:pt x="3425643" y="368857"/>
                  </a:lnTo>
                  <a:lnTo>
                    <a:pt x="0" y="368857"/>
                  </a:lnTo>
                  <a:close/>
                </a:path>
              </a:pathLst>
            </a:custGeom>
            <a:solidFill>
              <a:srgbClr val="CFE1A6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152400"/>
              <a:ext cx="3425643" cy="216457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1131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0477073" y="5177146"/>
            <a:ext cx="3813238" cy="3420820"/>
          </a:xfrm>
          <a:custGeom>
            <a:avLst/>
            <a:gdLst/>
            <a:ahLst/>
            <a:cxnLst/>
            <a:rect l="l" t="t" r="r" b="b"/>
            <a:pathLst>
              <a:path w="3813238" h="3420820">
                <a:moveTo>
                  <a:pt x="0" y="0"/>
                </a:moveTo>
                <a:lnTo>
                  <a:pt x="3813238" y="0"/>
                </a:lnTo>
                <a:lnTo>
                  <a:pt x="3813238" y="3420820"/>
                </a:lnTo>
                <a:lnTo>
                  <a:pt x="0" y="342082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4257" b="-7214"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5382371" y="5177146"/>
            <a:ext cx="5129627" cy="3420820"/>
          </a:xfrm>
          <a:custGeom>
            <a:avLst/>
            <a:gdLst/>
            <a:ahLst/>
            <a:cxnLst/>
            <a:rect l="l" t="t" r="r" b="b"/>
            <a:pathLst>
              <a:path w="5129627" h="3420820">
                <a:moveTo>
                  <a:pt x="0" y="0"/>
                </a:moveTo>
                <a:lnTo>
                  <a:pt x="5129627" y="0"/>
                </a:lnTo>
                <a:lnTo>
                  <a:pt x="5129627" y="3420820"/>
                </a:lnTo>
                <a:lnTo>
                  <a:pt x="0" y="342082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953002" y="2280457"/>
            <a:ext cx="7836215" cy="54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5"/>
              </a:lnSpc>
            </a:pPr>
            <a:r>
              <a:rPr lang="en-US" sz="3227" b="1">
                <a:solidFill>
                  <a:srgbClr val="627E02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Refill Today. Reduce Tomorrow.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43281" y="1215036"/>
            <a:ext cx="9423191" cy="922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53"/>
              </a:lnSpc>
            </a:pPr>
            <a:r>
              <a:rPr lang="en-US" sz="6953" spc="-208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LUSH ECOREFILL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457064" y="5469082"/>
            <a:ext cx="2753576" cy="1711526"/>
            <a:chOff x="0" y="0"/>
            <a:chExt cx="3671434" cy="2282035"/>
          </a:xfrm>
        </p:grpSpPr>
        <p:sp>
          <p:nvSpPr>
            <p:cNvPr id="26" name="TextBox 26"/>
            <p:cNvSpPr txBox="1"/>
            <p:nvPr/>
          </p:nvSpPr>
          <p:spPr>
            <a:xfrm>
              <a:off x="0" y="-85725"/>
              <a:ext cx="3671434" cy="574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431"/>
                </a:lnSpc>
                <a:spcBef>
                  <a:spcPct val="0"/>
                </a:spcBef>
              </a:pPr>
              <a:r>
                <a:rPr lang="en-US" sz="2450" b="1">
                  <a:solidFill>
                    <a:srgbClr val="000000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ABOUT LUSH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0796" y="2204774"/>
              <a:ext cx="2071867" cy="772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0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8685260" y="11629177"/>
            <a:ext cx="4313257" cy="809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5"/>
              </a:lnSpc>
              <a:spcBef>
                <a:spcPct val="0"/>
              </a:spcBef>
            </a:pPr>
            <a:r>
              <a:rPr lang="en-US" sz="2261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FOR INVESTORS</a:t>
            </a:r>
          </a:p>
          <a:p>
            <a:pPr marL="0" lvl="0" indent="0" algn="l">
              <a:lnSpc>
                <a:spcPts val="3165"/>
              </a:lnSpc>
              <a:spcBef>
                <a:spcPct val="0"/>
              </a:spcBef>
            </a:pPr>
            <a:endParaRPr lang="en-US" sz="2261" b="1">
              <a:solidFill>
                <a:srgbClr val="000000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grpSp>
        <p:nvGrpSpPr>
          <p:cNvPr id="29" name="Group 29"/>
          <p:cNvGrpSpPr/>
          <p:nvPr/>
        </p:nvGrpSpPr>
        <p:grpSpPr>
          <a:xfrm>
            <a:off x="6225601" y="8759891"/>
            <a:ext cx="7237830" cy="2150956"/>
            <a:chOff x="0" y="38100"/>
            <a:chExt cx="9650441" cy="2867941"/>
          </a:xfrm>
        </p:grpSpPr>
        <p:sp>
          <p:nvSpPr>
            <p:cNvPr id="30" name="TextBox 30"/>
            <p:cNvSpPr txBox="1"/>
            <p:nvPr/>
          </p:nvSpPr>
          <p:spPr>
            <a:xfrm>
              <a:off x="626310" y="38100"/>
              <a:ext cx="8308713" cy="409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204"/>
                </a:lnSpc>
                <a:spcBef>
                  <a:spcPct val="0"/>
                </a:spcBef>
              </a:pPr>
              <a:r>
                <a:rPr lang="en-US" sz="2204" b="1" u="sng" spc="-44">
                  <a:solidFill>
                    <a:srgbClr val="000000"/>
                  </a:solidFill>
                  <a:latin typeface="Libre Baskerville Bold"/>
                  <a:ea typeface="Libre Baskerville Bold"/>
                  <a:cs typeface="Libre Baskerville Bold"/>
                  <a:sym typeface="Libre Baskerville Bold"/>
                </a:rPr>
                <a:t>WHY LUSH ECOREFILL?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747159"/>
              <a:ext cx="9650441" cy="21588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14"/>
                </a:lnSpc>
                <a:spcBef>
                  <a:spcPct val="0"/>
                </a:spcBef>
              </a:pPr>
              <a:r>
                <a:rPr lang="en-US" sz="176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Although Lush already offers many package-free products, everyday personal care products still require practical packaging </a:t>
              </a:r>
              <a:r>
                <a:rPr lang="en-US" dirty="0"/>
                <a:t>(Borsi, 2023)</a:t>
              </a:r>
              <a:r>
                <a:rPr lang="en-US" sz="176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. Lush </a:t>
              </a:r>
              <a:r>
                <a:rPr lang="en-US" sz="1761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EcoRefill</a:t>
              </a:r>
              <a:r>
                <a:rPr lang="en-US" sz="176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introduces a reusable </a:t>
              </a:r>
              <a:r>
                <a:rPr lang="en-US" sz="1761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aluminium</a:t>
              </a:r>
              <a:r>
                <a:rPr lang="en-US" sz="176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bottle and in-store refill station system that allows customers to refill shampoo, conditioner, shower gel, hand wash and body lotion instead of purchasing new plastic containers each time.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7245" y="3401522"/>
            <a:ext cx="8493687" cy="1141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53"/>
              </a:lnSpc>
            </a:pPr>
            <a:r>
              <a:rPr lang="en-US" sz="4453" spc="-133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A Sustainable Refillable Personal Care System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29121" y="11230277"/>
            <a:ext cx="10139223" cy="294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204"/>
              </a:lnSpc>
              <a:spcBef>
                <a:spcPct val="0"/>
              </a:spcBef>
            </a:pPr>
            <a:r>
              <a:rPr lang="en-US" sz="2204" b="1" u="sng" spc="-66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WHY IT APPEALS TO CUSTOMERS &amp; INVESTORS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4787" y="11629177"/>
            <a:ext cx="4313257" cy="409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5"/>
              </a:lnSpc>
              <a:spcBef>
                <a:spcPct val="0"/>
              </a:spcBef>
            </a:pPr>
            <a:r>
              <a:rPr lang="en-US" sz="2261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FOR CUSTOMERS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7753450" y="14135014"/>
            <a:ext cx="6523268" cy="1042287"/>
            <a:chOff x="0" y="0"/>
            <a:chExt cx="8697691" cy="1389716"/>
          </a:xfrm>
        </p:grpSpPr>
        <p:sp>
          <p:nvSpPr>
            <p:cNvPr id="36" name="TextBox 36"/>
            <p:cNvSpPr txBox="1"/>
            <p:nvPr/>
          </p:nvSpPr>
          <p:spPr>
            <a:xfrm>
              <a:off x="0" y="38100"/>
              <a:ext cx="8697691" cy="404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204"/>
                </a:lnSpc>
                <a:spcBef>
                  <a:spcPct val="0"/>
                </a:spcBef>
              </a:pPr>
              <a:r>
                <a:rPr lang="en-US" sz="2204" b="1" u="sng" spc="-66">
                  <a:solidFill>
                    <a:srgbClr val="000000"/>
                  </a:solidFill>
                  <a:latin typeface="Libre Baskerville Bold"/>
                  <a:ea typeface="Libre Baskerville Bold"/>
                  <a:cs typeface="Libre Baskerville Bold"/>
                  <a:sym typeface="Libre Baskerville Bold"/>
                </a:rPr>
                <a:t>ALIGNED WITH GLOBAL GOALS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992841"/>
              <a:ext cx="7947047" cy="3968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4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105348" y="17116558"/>
            <a:ext cx="2811169" cy="1365269"/>
            <a:chOff x="0" y="0"/>
            <a:chExt cx="3748225" cy="1820358"/>
          </a:xfrm>
        </p:grpSpPr>
        <p:sp>
          <p:nvSpPr>
            <p:cNvPr id="39" name="TextBox 39"/>
            <p:cNvSpPr txBox="1"/>
            <p:nvPr/>
          </p:nvSpPr>
          <p:spPr>
            <a:xfrm>
              <a:off x="0" y="-19050"/>
              <a:ext cx="2517172" cy="1559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34"/>
                </a:lnSpc>
              </a:pPr>
              <a:r>
                <a:rPr lang="en-US" sz="1528">
                  <a:solidFill>
                    <a:srgbClr val="000000"/>
                  </a:solidFill>
                  <a:latin typeface="Telegraf Extra-Light"/>
                  <a:ea typeface="Telegraf Extra-Light"/>
                  <a:cs typeface="Telegraf Extra-Light"/>
                  <a:sym typeface="Telegraf Extra-Light"/>
                </a:rPr>
                <a:t>Encourages waste reduction through refillable packaging and responsible consumer behaviour.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286119" y="1636842"/>
              <a:ext cx="2462106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415376" y="17196059"/>
            <a:ext cx="3301325" cy="1134269"/>
            <a:chOff x="0" y="0"/>
            <a:chExt cx="4401767" cy="1512358"/>
          </a:xfrm>
        </p:grpSpPr>
        <p:sp>
          <p:nvSpPr>
            <p:cNvPr id="42" name="TextBox 42"/>
            <p:cNvSpPr txBox="1"/>
            <p:nvPr/>
          </p:nvSpPr>
          <p:spPr>
            <a:xfrm>
              <a:off x="0" y="-19050"/>
              <a:ext cx="2956067" cy="1251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34"/>
                </a:lnSpc>
              </a:pPr>
              <a:r>
                <a:rPr lang="en-US" sz="1528">
                  <a:solidFill>
                    <a:srgbClr val="000000"/>
                  </a:solidFill>
                  <a:latin typeface="Telegraf Extra-Light"/>
                  <a:ea typeface="Telegraf Extra-Light"/>
                  <a:cs typeface="Telegraf Extra-Light"/>
                  <a:sym typeface="Telegraf Extra-Light"/>
                </a:rPr>
                <a:t>Reduces greenhouse gas emissions by minimising packaging production and waste.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510367" y="1328841"/>
              <a:ext cx="2891400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718272" y="17196059"/>
            <a:ext cx="2811169" cy="1134269"/>
            <a:chOff x="0" y="0"/>
            <a:chExt cx="3748225" cy="1512358"/>
          </a:xfrm>
        </p:grpSpPr>
        <p:sp>
          <p:nvSpPr>
            <p:cNvPr id="45" name="TextBox 45"/>
            <p:cNvSpPr txBox="1"/>
            <p:nvPr/>
          </p:nvSpPr>
          <p:spPr>
            <a:xfrm>
              <a:off x="0" y="-19050"/>
              <a:ext cx="3078688" cy="9430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34"/>
                </a:lnSpc>
              </a:pPr>
              <a:r>
                <a:rPr lang="en-US" sz="1528">
                  <a:solidFill>
                    <a:srgbClr val="000000"/>
                  </a:solidFill>
                  <a:latin typeface="Telegraf Extra-Light"/>
                  <a:ea typeface="Telegraf Extra-Light"/>
                  <a:cs typeface="Telegraf Extra-Light"/>
                  <a:sym typeface="Telegraf Extra-Light"/>
                </a:rPr>
                <a:t>Helps reduce plastic pollution that threatens marine ecosystems.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286119" y="1328841"/>
              <a:ext cx="2462106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953002" y="6123926"/>
            <a:ext cx="4130594" cy="3138821"/>
            <a:chOff x="0" y="9525"/>
            <a:chExt cx="5507458" cy="4185095"/>
          </a:xfrm>
        </p:grpSpPr>
        <p:sp>
          <p:nvSpPr>
            <p:cNvPr id="48" name="TextBox 48"/>
            <p:cNvSpPr txBox="1"/>
            <p:nvPr/>
          </p:nvSpPr>
          <p:spPr>
            <a:xfrm>
              <a:off x="0" y="9525"/>
              <a:ext cx="5507458" cy="32081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074"/>
                </a:lnSpc>
              </a:pPr>
              <a:r>
                <a:rPr lang="en-US" sz="17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Lush is a globally </a:t>
              </a:r>
              <a:r>
                <a:rPr lang="en-US" sz="1728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recognised</a:t>
              </a:r>
              <a:r>
                <a:rPr lang="en-US" sz="17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cosmetics company known for its handmade, fresh, cruelty-free and ethically sourced beauty products </a:t>
              </a:r>
              <a:r>
                <a:rPr lang="en-US" dirty="0"/>
                <a:t>(Lush, 2026)</a:t>
              </a:r>
              <a:r>
                <a:rPr lang="en-US" sz="17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. Sustainability is at the heart of the company's mission, with initiatives that reduce packaging waste, promote ethical sourcing and support environmentally responsible innovation.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154407" y="3725941"/>
              <a:ext cx="2209960" cy="4686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0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2416259" y="12209917"/>
            <a:ext cx="5039044" cy="1815268"/>
            <a:chOff x="0" y="0"/>
            <a:chExt cx="6718725" cy="2420358"/>
          </a:xfrm>
        </p:grpSpPr>
        <p:sp>
          <p:nvSpPr>
            <p:cNvPr id="51" name="TextBox 51"/>
            <p:cNvSpPr txBox="1"/>
            <p:nvPr/>
          </p:nvSpPr>
          <p:spPr>
            <a:xfrm>
              <a:off x="0" y="0"/>
              <a:ext cx="6718725" cy="1524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Save money through lower refill prices.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Use premium reusable </a:t>
              </a:r>
              <a:r>
                <a:rPr lang="en-US" sz="1528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aluminium</a:t>
              </a: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bottles.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Enjoy a convenient refill experience.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Earn loyalty rewards with every refill.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Reduce personal plastic waste.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2026467" y="2236841"/>
              <a:ext cx="3879404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8069467" y="12181342"/>
            <a:ext cx="5647353" cy="2043868"/>
            <a:chOff x="0" y="0"/>
            <a:chExt cx="7529805" cy="2725158"/>
          </a:xfrm>
        </p:grpSpPr>
        <p:sp>
          <p:nvSpPr>
            <p:cNvPr id="54" name="TextBox 54"/>
            <p:cNvSpPr txBox="1"/>
            <p:nvPr/>
          </p:nvSpPr>
          <p:spPr>
            <a:xfrm>
              <a:off x="0" y="0"/>
              <a:ext cx="7529805" cy="1524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Encourages repeat purchases.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Strengthens long-term customer loyalty.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Enhances Lush's sustainable brand image.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Supports long-term business growth.</a:t>
              </a:r>
            </a:p>
            <a:p>
              <a:pPr marL="330074" lvl="1" indent="-165037" algn="l">
                <a:lnSpc>
                  <a:spcPts val="1834"/>
                </a:lnSpc>
                <a:buFont typeface="Arial"/>
                <a:buChar char="•"/>
              </a:pPr>
              <a:r>
                <a:rPr lang="en-US" sz="1528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Creates competitive advantage within the beauty industry.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2026467" y="2541641"/>
              <a:ext cx="3879404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583584" y="18733033"/>
            <a:ext cx="9952831" cy="1022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15"/>
              </a:lnSpc>
            </a:pPr>
            <a:r>
              <a:rPr lang="en-US" sz="3553" spc="-376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REFILL → REUSE → REDUCE → REPEAT</a:t>
            </a:r>
          </a:p>
          <a:p>
            <a:pPr algn="ctr">
              <a:lnSpc>
                <a:spcPts val="4015"/>
              </a:lnSpc>
            </a:pPr>
            <a:endParaRPr lang="en-US" sz="3553" spc="-376">
              <a:solidFill>
                <a:srgbClr val="000000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7120421" y="10652848"/>
            <a:ext cx="879158" cy="59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9"/>
              </a:lnSpc>
              <a:spcBef>
                <a:spcPct val="0"/>
              </a:spcBef>
            </a:pPr>
            <a:r>
              <a:rPr lang="en-US" sz="292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Together, We Can Create Beauty Without Waste.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3081089" y="19348602"/>
            <a:ext cx="9313470" cy="1158043"/>
            <a:chOff x="0" y="0"/>
            <a:chExt cx="12417961" cy="1544058"/>
          </a:xfrm>
        </p:grpSpPr>
        <p:sp>
          <p:nvSpPr>
            <p:cNvPr id="59" name="TextBox 59"/>
            <p:cNvSpPr txBox="1"/>
            <p:nvPr/>
          </p:nvSpPr>
          <p:spPr>
            <a:xfrm>
              <a:off x="0" y="9525"/>
              <a:ext cx="12417961" cy="6381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874"/>
                </a:lnSpc>
              </a:pPr>
              <a:r>
                <a:rPr lang="en-US" sz="3228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Together, We Can Create Beauty Without Waste.</a:t>
              </a:r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2825877" y="1360541"/>
              <a:ext cx="5409770" cy="183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088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2594002" y="18349377"/>
            <a:ext cx="2387056" cy="2387046"/>
            <a:chOff x="0" y="0"/>
            <a:chExt cx="6350000" cy="6349975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9"/>
              <a:stretch>
                <a:fillRect l="-23697" r="-98576" b="-5236"/>
              </a:stretch>
            </a:blipFill>
          </p:spPr>
        </p:sp>
      </p:grpSp>
      <p:sp>
        <p:nvSpPr>
          <p:cNvPr id="63" name="TextBox 63"/>
          <p:cNvSpPr txBox="1"/>
          <p:nvPr/>
        </p:nvSpPr>
        <p:spPr>
          <a:xfrm>
            <a:off x="1079579" y="20148762"/>
            <a:ext cx="12671951" cy="16671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2158"/>
              </a:lnSpc>
              <a:spcBef>
                <a:spcPct val="0"/>
              </a:spcBef>
            </a:pPr>
            <a:r>
              <a:rPr lang="en-US" sz="1586" spc="-22" dirty="0">
                <a:latin typeface="Open Sauce"/>
                <a:ea typeface="Open Sauce"/>
                <a:cs typeface="Open Sauce"/>
                <a:sym typeface="Open Sauce"/>
                <a:hlinkClick r:id="rId10" tooltip="https://www.unep.org/news-and-stories/story/everything-you-need-know-about-plastic-pollu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References:</a:t>
            </a:r>
          </a:p>
          <a:p>
            <a:r>
              <a:rPr lang="en-US" dirty="0"/>
              <a:t>Borsi, A. (2023) “Lush is determined in tackling the packaging pollution problem.” Available at: </a:t>
            </a:r>
            <a:r>
              <a:rPr lang="en-US" dirty="0">
                <a:hlinkClick r:id="rId11"/>
              </a:rPr>
              <a:t>https://circle-economy.com/knowledge-hub/article/23672?title=Lush-is-determined-in-tackling-the-packaging-pollution-problem</a:t>
            </a:r>
            <a:r>
              <a:rPr lang="en-US" dirty="0"/>
              <a:t>. </a:t>
            </a:r>
          </a:p>
          <a:p>
            <a:r>
              <a:rPr lang="en-US" dirty="0"/>
              <a:t>Lush (2026) “Our environmental policy.” Available at: </a:t>
            </a:r>
            <a:r>
              <a:rPr lang="en-US" dirty="0">
                <a:hlinkClick r:id="rId12"/>
              </a:rPr>
              <a:t>https://www.lush.com/us/en_us/a/our-environmental-policy</a:t>
            </a:r>
            <a:r>
              <a:rPr lang="en-US" dirty="0"/>
              <a:t>. </a:t>
            </a:r>
          </a:p>
          <a:p>
            <a:r>
              <a:rPr lang="en-US" dirty="0"/>
              <a:t>UNEP (2026) “Everything you need to know about plastic pollution.” Available at: </a:t>
            </a:r>
            <a:r>
              <a:rPr lang="en-US" dirty="0">
                <a:hlinkClick r:id="rId10"/>
              </a:rPr>
              <a:t>https://www.unep.org/news-and-stories/story/everything-you-need-know-about-plastic-pollution</a:t>
            </a:r>
            <a:r>
              <a:rPr lang="en-US" dirty="0"/>
              <a:t>. </a:t>
            </a:r>
            <a:endParaRPr lang="en-US" sz="2400" u="sng" spc="-22" dirty="0">
              <a:solidFill>
                <a:srgbClr val="024037"/>
              </a:solidFill>
              <a:latin typeface="Open Sauce"/>
              <a:ea typeface="Open Sauce"/>
              <a:cs typeface="Open Sauce"/>
              <a:sym typeface="Open Sauce"/>
              <a:hlinkClick r:id="rId10" tooltip="https://www.unep.org/news-and-stories/story/everything-you-need-know-about-plastic-pollution"/>
            </a:endParaRPr>
          </a:p>
        </p:txBody>
      </p:sp>
      <p:grpSp>
        <p:nvGrpSpPr>
          <p:cNvPr id="64" name="Group 64"/>
          <p:cNvGrpSpPr/>
          <p:nvPr/>
        </p:nvGrpSpPr>
        <p:grpSpPr>
          <a:xfrm>
            <a:off x="9811101" y="298135"/>
            <a:ext cx="4807216" cy="4807197"/>
            <a:chOff x="0" y="0"/>
            <a:chExt cx="6350000" cy="6349975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13"/>
              <a:stretch>
                <a:fillRect t="-61868" r="-6584" b="-61321"/>
              </a:stretch>
            </a:blip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464</Words>
  <PresentationFormat>Custom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2" baseType="lpstr">
      <vt:lpstr>Libre Baskerville</vt:lpstr>
      <vt:lpstr>Telegraf Bold</vt:lpstr>
      <vt:lpstr>Open Sauce</vt:lpstr>
      <vt:lpstr>DM Sans Bold</vt:lpstr>
      <vt:lpstr>DM Sans</vt:lpstr>
      <vt:lpstr>Calibri</vt:lpstr>
      <vt:lpstr>Arial</vt:lpstr>
      <vt:lpstr>Telegraf Medium</vt:lpstr>
      <vt:lpstr>Libre Baskerville Bold</vt:lpstr>
      <vt:lpstr>Telegraf Extra-Light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2026-06-28T09:07:49Z</dcterms:modified>
  <dc:identifier>DAHNkKy0m34</dc:identifier>
</cp:coreProperties>
</file>