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61" r:id="rId4"/>
    <p:sldId id="257" r:id="rId5"/>
    <p:sldId id="258" r:id="rId6"/>
    <p:sldId id="260" r:id="rId7"/>
    <p:sldId id="262" r:id="rId8"/>
    <p:sldId id="265" r:id="rId9"/>
    <p:sldId id="266" r:id="rId10"/>
    <p:sldId id="264" r:id="rId11"/>
    <p:sldId id="25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0511" autoAdjust="0"/>
  </p:normalViewPr>
  <p:slideViewPr>
    <p:cSldViewPr snapToGrid="0">
      <p:cViewPr varScale="1">
        <p:scale>
          <a:sx n="66" d="100"/>
          <a:sy n="66" d="100"/>
        </p:scale>
        <p:origin x="90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CDB4A06-2560-40A9-9C03-F57BFB9BEAC7}" type="datetimeFigureOut">
              <a:rPr lang="en-GB" smtClean="0"/>
              <a:t>09/02/2021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465096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CDB4A06-2560-40A9-9C03-F57BFB9BEAC7}" type="datetimeFigureOut">
              <a:rPr lang="en-GB" smtClean="0"/>
              <a:t>09/02/2021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2964266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CDB4A06-2560-40A9-9C03-F57BFB9BEAC7}" type="datetimeFigureOut">
              <a:rPr lang="en-GB" smtClean="0"/>
              <a:t>09/02/2021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13669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CDB4A06-2560-40A9-9C03-F57BFB9BEAC7}" type="datetimeFigureOut">
              <a:rPr lang="en-GB" smtClean="0"/>
              <a:t>09/02/2021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1264557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CDB4A06-2560-40A9-9C03-F57BFB9BEAC7}" type="datetimeFigureOut">
              <a:rPr lang="en-GB" smtClean="0"/>
              <a:t>09/02/2021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154721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CDB4A06-2560-40A9-9C03-F57BFB9BEAC7}" type="datetimeFigureOut">
              <a:rPr lang="en-GB" smtClean="0"/>
              <a:t>09/02/2021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2259137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DB4A06-2560-40A9-9C03-F57BFB9BEAC7}" type="datetimeFigureOut">
              <a:rPr lang="en-GB" smtClean="0"/>
              <a:t>09/02/2021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3938003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CDB4A06-2560-40A9-9C03-F57BFB9BEAC7}" type="datetimeFigureOut">
              <a:rPr lang="en-GB" smtClean="0"/>
              <a:t>09/02/2021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80877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CDB4A06-2560-40A9-9C03-F57BFB9BEAC7}" type="datetimeFigureOut">
              <a:rPr lang="en-GB" smtClean="0"/>
              <a:t>09/02/2021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953780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CDB4A06-2560-40A9-9C03-F57BFB9BEAC7}" type="datetimeFigureOut">
              <a:rPr lang="en-GB" smtClean="0"/>
              <a:t>09/02/2021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1936505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CDB4A06-2560-40A9-9C03-F57BFB9BEAC7}" type="datetimeFigureOut">
              <a:rPr lang="en-GB" smtClean="0"/>
              <a:t>09/02/2021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08E81E-BF6F-42AA-946C-3E2C96D5064A}" type="slidenum">
              <a:rPr lang="en-GB" smtClean="0"/>
              <a:t>‹#›</a:t>
            </a:fld>
            <a:endParaRPr lang="en-GB"/>
          </a:p>
        </p:txBody>
      </p:sp>
    </p:spTree>
    <p:extLst>
      <p:ext uri="{BB962C8B-B14F-4D97-AF65-F5344CB8AC3E}">
        <p14:creationId xmlns:p14="http://schemas.microsoft.com/office/powerpoint/2010/main" val="3696888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DB4A06-2560-40A9-9C03-F57BFB9BEAC7}" type="datetimeFigureOut">
              <a:rPr lang="en-GB" smtClean="0"/>
              <a:t>09/02/2021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08E81E-BF6F-42AA-946C-3E2C96D5064A}" type="slidenum">
              <a:rPr lang="en-GB" smtClean="0"/>
              <a:t>‹#›</a:t>
            </a:fld>
            <a:endParaRPr lang="en-GB"/>
          </a:p>
        </p:txBody>
      </p:sp>
    </p:spTree>
    <p:extLst>
      <p:ext uri="{BB962C8B-B14F-4D97-AF65-F5344CB8AC3E}">
        <p14:creationId xmlns:p14="http://schemas.microsoft.com/office/powerpoint/2010/main" val="40430174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youtu.be/y11kNlQmz-U"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bbc.co.uk/news/uk-wales-44127068"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independent.co.uk/news/uk/crime/children-drug-mules-uk-thousands-county-lines-gangs-vulnerable-expanding-rural-britain-seaside-a8080001.html" TargetMode="External"/><Relationship Id="rId2" Type="http://schemas.openxmlformats.org/officeDocument/2006/relationships/hyperlink" Target="https://www.bbc.co.uk/news/uk-wales-44127068" TargetMode="External"/><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walesonline.co.uk/news/wales-news/heroin-welsh-town-addiction-violence-14781247"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nottingham.ac.uk/news/county-lines-drug-networks-circumvent-lockdown-restrictions" TargetMode="External"/><Relationship Id="rId2" Type="http://schemas.openxmlformats.org/officeDocument/2006/relationships/hyperlink" Target="http://www.wales.nhs.uk/news/46502" TargetMode="External"/><Relationship Id="rId1" Type="http://schemas.openxmlformats.org/officeDocument/2006/relationships/slideLayout" Target="../slideLayouts/slideLayout2.xml"/><Relationship Id="rId4" Type="http://schemas.openxmlformats.org/officeDocument/2006/relationships/hyperlink" Target="https://www.uwl.ac.uk/news-events/news/researcher-explores-how-county-lines-gangs-are-adapting-covid-19-lockdow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County Lines</a:t>
            </a:r>
            <a:endParaRPr lang="en-GB" dirty="0"/>
          </a:p>
        </p:txBody>
      </p:sp>
      <p:sp>
        <p:nvSpPr>
          <p:cNvPr id="3" name="Subtitle 2"/>
          <p:cNvSpPr>
            <a:spLocks noGrp="1"/>
          </p:cNvSpPr>
          <p:nvPr>
            <p:ph type="subTitle" idx="1"/>
          </p:nvPr>
        </p:nvSpPr>
        <p:spPr/>
        <p:txBody>
          <a:bodyPr/>
          <a:lstStyle/>
          <a:p>
            <a:r>
              <a:rPr lang="en-GB" dirty="0" smtClean="0"/>
              <a:t>A Social Phenomenon</a:t>
            </a:r>
            <a:endParaRPr lang="en-GB" dirty="0"/>
          </a:p>
        </p:txBody>
      </p:sp>
    </p:spTree>
    <p:extLst>
      <p:ext uri="{BB962C8B-B14F-4D97-AF65-F5344CB8AC3E}">
        <p14:creationId xmlns:p14="http://schemas.microsoft.com/office/powerpoint/2010/main" val="3483450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Ten Minute Writing Task</a:t>
            </a:r>
            <a:endParaRPr lang="en-GB" dirty="0"/>
          </a:p>
        </p:txBody>
      </p:sp>
      <p:sp>
        <p:nvSpPr>
          <p:cNvPr id="3" name="Content Placeholder 2"/>
          <p:cNvSpPr>
            <a:spLocks noGrp="1"/>
          </p:cNvSpPr>
          <p:nvPr>
            <p:ph idx="1"/>
          </p:nvPr>
        </p:nvSpPr>
        <p:spPr/>
        <p:txBody>
          <a:bodyPr/>
          <a:lstStyle/>
          <a:p>
            <a:r>
              <a:rPr lang="en-GB" dirty="0" smtClean="0"/>
              <a:t>Write continuously for 10 minutes, addressing the topic ‘County lines’</a:t>
            </a:r>
            <a:endParaRPr lang="en-GB" dirty="0"/>
          </a:p>
        </p:txBody>
      </p:sp>
    </p:spTree>
    <p:extLst>
      <p:ext uri="{BB962C8B-B14F-4D97-AF65-F5344CB8AC3E}">
        <p14:creationId xmlns:p14="http://schemas.microsoft.com/office/powerpoint/2010/main" val="835369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News Headlines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Revealed: County lines killer, 22, gets £52,000 of legal aid after boasting he made £1,000 a DAY from </a:t>
            </a:r>
            <a:r>
              <a:rPr lang="en-GB" b="1" dirty="0" smtClean="0"/>
              <a:t>drugs</a:t>
            </a:r>
          </a:p>
          <a:p>
            <a:pPr marL="0" indent="0" fontAlgn="base">
              <a:buNone/>
            </a:pPr>
            <a:endParaRPr lang="en-GB" b="1" dirty="0" smtClean="0"/>
          </a:p>
          <a:p>
            <a:pPr marL="0" indent="0" fontAlgn="base">
              <a:buNone/>
            </a:pPr>
            <a:r>
              <a:rPr lang="en-GB" b="1" dirty="0" smtClean="0"/>
              <a:t>County </a:t>
            </a:r>
            <a:r>
              <a:rPr lang="en-GB" b="1" dirty="0"/>
              <a:t>lines: Prisoners 'bringing gang culture to Wales'</a:t>
            </a:r>
          </a:p>
          <a:p>
            <a:pPr marL="0" indent="0">
              <a:buNone/>
            </a:pPr>
            <a:endParaRPr lang="en-GB" b="1" dirty="0" smtClean="0"/>
          </a:p>
          <a:p>
            <a:pPr marL="0" indent="0">
              <a:buNone/>
            </a:pPr>
            <a:r>
              <a:rPr lang="en-GB" b="1" dirty="0"/>
              <a:t>Is your child in the clutches of a 'county line' gang? White British 15 year olds who 'won't be suspected by police' are lured with money, designer clothes and </a:t>
            </a:r>
            <a:r>
              <a:rPr lang="en-GB" b="1" dirty="0" smtClean="0"/>
              <a:t>status</a:t>
            </a:r>
          </a:p>
          <a:p>
            <a:pPr marL="0" indent="0">
              <a:buNone/>
            </a:pPr>
            <a:endParaRPr lang="en-GB" b="1" dirty="0" smtClean="0"/>
          </a:p>
          <a:p>
            <a:pPr marL="0" indent="0">
              <a:buNone/>
            </a:pPr>
            <a:r>
              <a:rPr lang="en-GB" b="1" dirty="0"/>
              <a:t>NHS gives A&amp;E medics 'county lines' training to help them treat children stabbed after being caught up in drug violence</a:t>
            </a: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1605565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Questions arising</a:t>
            </a:r>
            <a:endParaRPr lang="en-GB" dirty="0"/>
          </a:p>
        </p:txBody>
      </p:sp>
      <p:sp>
        <p:nvSpPr>
          <p:cNvPr id="3" name="Content Placeholder 2"/>
          <p:cNvSpPr>
            <a:spLocks noGrp="1"/>
          </p:cNvSpPr>
          <p:nvPr>
            <p:ph idx="1"/>
          </p:nvPr>
        </p:nvSpPr>
        <p:spPr/>
        <p:txBody>
          <a:bodyPr/>
          <a:lstStyle/>
          <a:p>
            <a:r>
              <a:rPr lang="en-GB" dirty="0" smtClean="0"/>
              <a:t>What are County Lines?</a:t>
            </a:r>
          </a:p>
          <a:p>
            <a:r>
              <a:rPr lang="en-GB" dirty="0" smtClean="0"/>
              <a:t>Are County Lines a new Phenomenon? See Gin Lane &amp; Beer Street</a:t>
            </a:r>
          </a:p>
          <a:p>
            <a:r>
              <a:rPr lang="en-GB" dirty="0" smtClean="0"/>
              <a:t>What role does the media have? </a:t>
            </a:r>
            <a:r>
              <a:rPr lang="en-GB" dirty="0" smtClean="0">
                <a:hlinkClick r:id="rId2"/>
              </a:rPr>
              <a:t>https://youtu.be/y11kNlQmz-U</a:t>
            </a:r>
            <a:r>
              <a:rPr lang="en-GB" dirty="0" smtClean="0"/>
              <a:t> </a:t>
            </a:r>
          </a:p>
          <a:p>
            <a:r>
              <a:rPr lang="en-GB" dirty="0" smtClean="0"/>
              <a:t>To what extent is this a moral panic? See supporting paper on Moodle.</a:t>
            </a:r>
          </a:p>
          <a:p>
            <a:pPr marL="0" indent="0">
              <a:buNone/>
            </a:pPr>
            <a:endParaRPr lang="en-GB" dirty="0" smtClean="0"/>
          </a:p>
          <a:p>
            <a:r>
              <a:rPr lang="en-GB" dirty="0"/>
              <a:t>T</a:t>
            </a:r>
            <a:r>
              <a:rPr lang="en-GB" dirty="0" smtClean="0"/>
              <a:t>he </a:t>
            </a:r>
            <a:r>
              <a:rPr lang="en-GB" dirty="0"/>
              <a:t>harms associated with alcohol remain more than two times higher than those associated with drug </a:t>
            </a:r>
            <a:r>
              <a:rPr lang="en-GB" dirty="0" smtClean="0"/>
              <a:t>use (Public Health Wales, 2017, np).</a:t>
            </a:r>
            <a:endParaRPr lang="en-GB" dirty="0"/>
          </a:p>
          <a:p>
            <a:endParaRPr lang="en-GB" dirty="0" smtClean="0"/>
          </a:p>
          <a:p>
            <a:endParaRPr lang="en-GB" dirty="0" smtClean="0"/>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36540137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we talking about when we use the term County Lines?</a:t>
            </a:r>
            <a:endParaRPr lang="en-GB" dirty="0"/>
          </a:p>
        </p:txBody>
      </p:sp>
      <p:sp>
        <p:nvSpPr>
          <p:cNvPr id="3" name="Content Placeholder 2"/>
          <p:cNvSpPr>
            <a:spLocks noGrp="1"/>
          </p:cNvSpPr>
          <p:nvPr>
            <p:ph sz="half" idx="1"/>
          </p:nvPr>
        </p:nvSpPr>
        <p:spPr/>
        <p:txBody>
          <a:bodyPr/>
          <a:lstStyle/>
          <a:p>
            <a:endParaRPr lang="en-GB" dirty="0" smtClean="0">
              <a:hlinkClick r:id="rId2"/>
            </a:endParaRPr>
          </a:p>
          <a:p>
            <a:r>
              <a:rPr lang="en-GB" dirty="0" smtClean="0">
                <a:hlinkClick r:id="rId2"/>
              </a:rPr>
              <a:t>https://www.bbc.co.uk/news/uk-wales-44127068</a:t>
            </a:r>
            <a:r>
              <a:rPr lang="en-GB" dirty="0" smtClean="0"/>
              <a:t> </a:t>
            </a:r>
            <a:endParaRPr lang="en-GB" dirty="0"/>
          </a:p>
        </p:txBody>
      </p:sp>
      <p:pic>
        <p:nvPicPr>
          <p:cNvPr id="6" name="Content Placeholder 5"/>
          <p:cNvPicPr>
            <a:picLocks noGrp="1" noChangeAspect="1"/>
          </p:cNvPicPr>
          <p:nvPr>
            <p:ph sz="half" idx="2"/>
          </p:nvPr>
        </p:nvPicPr>
        <p:blipFill>
          <a:blip r:embed="rId3"/>
          <a:stretch>
            <a:fillRect/>
          </a:stretch>
        </p:blipFill>
        <p:spPr>
          <a:xfrm>
            <a:off x="6570252" y="2168434"/>
            <a:ext cx="4640580" cy="3474720"/>
          </a:xfrm>
          <a:prstGeom prst="rect">
            <a:avLst/>
          </a:prstGeom>
        </p:spPr>
      </p:pic>
    </p:spTree>
    <p:extLst>
      <p:ext uri="{BB962C8B-B14F-4D97-AF65-F5344CB8AC3E}">
        <p14:creationId xmlns:p14="http://schemas.microsoft.com/office/powerpoint/2010/main" val="3094463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causes this?</a:t>
            </a:r>
            <a:endParaRPr lang="en-GB" dirty="0"/>
          </a:p>
        </p:txBody>
      </p:sp>
      <p:sp>
        <p:nvSpPr>
          <p:cNvPr id="3" name="Content Placeholder 2"/>
          <p:cNvSpPr>
            <a:spLocks noGrp="1"/>
          </p:cNvSpPr>
          <p:nvPr>
            <p:ph sz="half" idx="1"/>
          </p:nvPr>
        </p:nvSpPr>
        <p:spPr/>
        <p:txBody>
          <a:bodyPr/>
          <a:lstStyle/>
          <a:p>
            <a:r>
              <a:rPr lang="en-GB" dirty="0" smtClean="0">
                <a:hlinkClick r:id="rId2"/>
              </a:rPr>
              <a:t>https://www.bbc.co.uk/news/uk-wales-44127068</a:t>
            </a:r>
            <a:r>
              <a:rPr lang="en-GB" dirty="0" smtClean="0"/>
              <a:t> </a:t>
            </a:r>
          </a:p>
          <a:p>
            <a:r>
              <a:rPr lang="en-GB" dirty="0" smtClean="0">
                <a:hlinkClick r:id="rId3"/>
              </a:rPr>
              <a:t>https://www.independent.co.uk/news/uk/crime/children-drug-mules-uk-thousands-county-lines-gangs-vulnerable-expanding-rural-britain-seaside-a8080001.html</a:t>
            </a:r>
            <a:r>
              <a:rPr lang="en-GB" dirty="0" smtClean="0"/>
              <a:t> </a:t>
            </a:r>
            <a:endParaRPr lang="en-GB" dirty="0"/>
          </a:p>
        </p:txBody>
      </p:sp>
      <p:pic>
        <p:nvPicPr>
          <p:cNvPr id="2050" name="Picture 2" descr="The Home Office has publishedÂ  guidelines highlighting the problems of youngsters, some of who are as young as 12, are being exposed to by gangs"/>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453052" y="0"/>
            <a:ext cx="4702628" cy="6531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1724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picture close to home</a:t>
            </a:r>
            <a:endParaRPr lang="en-GB" dirty="0"/>
          </a:p>
        </p:txBody>
      </p:sp>
      <p:sp>
        <p:nvSpPr>
          <p:cNvPr id="3" name="Content Placeholder 2"/>
          <p:cNvSpPr>
            <a:spLocks noGrp="1"/>
          </p:cNvSpPr>
          <p:nvPr>
            <p:ph sz="half" idx="1"/>
          </p:nvPr>
        </p:nvSpPr>
        <p:spPr>
          <a:xfrm>
            <a:off x="838200" y="1825625"/>
            <a:ext cx="3849914" cy="4351338"/>
          </a:xfrm>
        </p:spPr>
        <p:txBody>
          <a:bodyPr/>
          <a:lstStyle/>
          <a:p>
            <a:r>
              <a:rPr lang="en-GB" dirty="0" smtClean="0">
                <a:hlinkClick r:id="rId2"/>
              </a:rPr>
              <a:t>https://www.walesonline.co.uk/news/wales-news/heroin-welsh-town-addiction-violence-14781247</a:t>
            </a:r>
            <a:r>
              <a:rPr lang="en-GB" dirty="0" smtClean="0"/>
              <a:t> </a:t>
            </a:r>
            <a:endParaRPr lang="en-GB" dirty="0"/>
          </a:p>
        </p:txBody>
      </p:sp>
      <p:pic>
        <p:nvPicPr>
          <p:cNvPr id="5" name="Content Placeholder 4"/>
          <p:cNvPicPr>
            <a:picLocks noGrp="1" noChangeAspect="1"/>
          </p:cNvPicPr>
          <p:nvPr>
            <p:ph sz="half" idx="2"/>
          </p:nvPr>
        </p:nvPicPr>
        <p:blipFill>
          <a:blip r:embed="rId3"/>
          <a:stretch>
            <a:fillRect/>
          </a:stretch>
        </p:blipFill>
        <p:spPr>
          <a:xfrm>
            <a:off x="5038289" y="1825625"/>
            <a:ext cx="6518711" cy="4337758"/>
          </a:xfrm>
          <a:prstGeom prst="rect">
            <a:avLst/>
          </a:prstGeom>
        </p:spPr>
      </p:pic>
    </p:spTree>
    <p:extLst>
      <p:ext uri="{BB962C8B-B14F-4D97-AF65-F5344CB8AC3E}">
        <p14:creationId xmlns:p14="http://schemas.microsoft.com/office/powerpoint/2010/main" val="1289435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University of Nottingham Study</a:t>
            </a:r>
            <a:endParaRPr lang="en-GB" dirty="0"/>
          </a:p>
        </p:txBody>
      </p:sp>
      <p:sp>
        <p:nvSpPr>
          <p:cNvPr id="6" name="Content Placeholder 5"/>
          <p:cNvSpPr>
            <a:spLocks noGrp="1"/>
          </p:cNvSpPr>
          <p:nvPr>
            <p:ph idx="1"/>
          </p:nvPr>
        </p:nvSpPr>
        <p:spPr>
          <a:xfrm>
            <a:off x="838200" y="1690688"/>
            <a:ext cx="10515600" cy="4898798"/>
          </a:xfrm>
        </p:spPr>
        <p:txBody>
          <a:bodyPr>
            <a:normAutofit fontScale="70000" lnSpcReduction="20000"/>
          </a:bodyPr>
          <a:lstStyle/>
          <a:p>
            <a:r>
              <a:rPr lang="en-GB" dirty="0" smtClean="0"/>
              <a:t>British </a:t>
            </a:r>
            <a:r>
              <a:rPr lang="en-GB" dirty="0"/>
              <a:t>Transport Police reported early disruption successes of County Lines activity because of reduced use by bona fide passengers of the rail networks.</a:t>
            </a:r>
          </a:p>
          <a:p>
            <a:r>
              <a:rPr lang="en-GB" dirty="0"/>
              <a:t>Children continued to be identified far away from their homes and carrying large quantities of cash or drugs.</a:t>
            </a:r>
          </a:p>
          <a:p>
            <a:r>
              <a:rPr lang="en-GB" dirty="0"/>
              <a:t>Shifts towards the exploitation of victims who do not </a:t>
            </a:r>
            <a:r>
              <a:rPr lang="en-GB" dirty="0" err="1"/>
              <a:t>not</a:t>
            </a:r>
            <a:r>
              <a:rPr lang="en-GB" dirty="0"/>
              <a:t> fit existing stereotypes, such as girls, continued.</a:t>
            </a:r>
          </a:p>
          <a:p>
            <a:r>
              <a:rPr lang="en-GB" dirty="0"/>
              <a:t>Police received increased intelligence from residential areas as more people were working from home.</a:t>
            </a:r>
          </a:p>
          <a:p>
            <a:r>
              <a:rPr lang="en-GB" dirty="0"/>
              <a:t>Rising cases of online harms and abuse, with perpetrators using platforms such as Snapchat, Instagram and </a:t>
            </a:r>
            <a:r>
              <a:rPr lang="en-GB" dirty="0" err="1"/>
              <a:t>TikTok</a:t>
            </a:r>
            <a:r>
              <a:rPr lang="en-GB" dirty="0"/>
              <a:t> in the early stages of grooming for the purposes of criminal exploitation.</a:t>
            </a:r>
          </a:p>
          <a:p>
            <a:r>
              <a:rPr lang="en-GB" dirty="0"/>
              <a:t>Lockdown inhibited opportunities for face-to-face safeguarding and risk assessment, creating challenges for child protection services, the police, the courts and other frontline services.</a:t>
            </a:r>
          </a:p>
          <a:p>
            <a:r>
              <a:rPr lang="en-GB" dirty="0"/>
              <a:t>Young people who did remain in regular contact with professionals were often much less comfortable in making disclosures over the telephone.</a:t>
            </a:r>
          </a:p>
          <a:p>
            <a:r>
              <a:rPr lang="en-GB" dirty="0"/>
              <a:t>Some areas saw increased calls by parents to helplines because of home-working arrangements which enabled them to spot behaviour that would, under normal circumstances, go unnoticed.</a:t>
            </a:r>
          </a:p>
          <a:p>
            <a:endParaRPr lang="en-GB" dirty="0"/>
          </a:p>
        </p:txBody>
      </p:sp>
    </p:spTree>
    <p:extLst>
      <p:ext uri="{BB962C8B-B14F-4D97-AF65-F5344CB8AC3E}">
        <p14:creationId xmlns:p14="http://schemas.microsoft.com/office/powerpoint/2010/main" val="992376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University of West London Study</a:t>
            </a:r>
            <a:endParaRPr lang="en-GB" dirty="0"/>
          </a:p>
        </p:txBody>
      </p:sp>
      <p:sp>
        <p:nvSpPr>
          <p:cNvPr id="3" name="Content Placeholder 2"/>
          <p:cNvSpPr>
            <a:spLocks noGrp="1"/>
          </p:cNvSpPr>
          <p:nvPr>
            <p:ph idx="1"/>
          </p:nvPr>
        </p:nvSpPr>
        <p:spPr>
          <a:xfrm>
            <a:off x="838200" y="1825625"/>
            <a:ext cx="10515600" cy="4546146"/>
          </a:xfrm>
        </p:spPr>
        <p:txBody>
          <a:bodyPr>
            <a:normAutofit fontScale="92500" lnSpcReduction="20000"/>
          </a:bodyPr>
          <a:lstStyle/>
          <a:p>
            <a:r>
              <a:rPr lang="en-GB" dirty="0"/>
              <a:t>As dealers now try to avoid selling drugs on the streets they are instead turning to social media, drive-by sales, or letterbox drops to prevent infection</a:t>
            </a:r>
            <a:r>
              <a:rPr lang="en-GB" dirty="0" smtClean="0"/>
              <a:t>.</a:t>
            </a:r>
          </a:p>
          <a:p>
            <a:endParaRPr lang="en-GB" dirty="0"/>
          </a:p>
          <a:p>
            <a:r>
              <a:rPr lang="en-GB" dirty="0"/>
              <a:t>Where street activity continues, some dealers have dressed as joggers to avoid police detection, whilst others have created fake NHS ID badges in order to move around freely</a:t>
            </a:r>
            <a:r>
              <a:rPr lang="en-GB" dirty="0" smtClean="0"/>
              <a:t>.</a:t>
            </a:r>
          </a:p>
          <a:p>
            <a:endParaRPr lang="en-GB" dirty="0"/>
          </a:p>
          <a:p>
            <a:r>
              <a:rPr lang="en-GB" dirty="0"/>
              <a:t>New tactics and methods have also led to a reduction in ‘cuckooing’ activity - where gang members take over the home of a vulnerable person to carry out cutting, sorting and dealing drugs. Now seen as too risky for health, the priority for street gangs across the country has now become to set up their own dealing hubs.</a:t>
            </a:r>
          </a:p>
          <a:p>
            <a:endParaRPr lang="en-GB" dirty="0"/>
          </a:p>
        </p:txBody>
      </p:sp>
    </p:spTree>
    <p:extLst>
      <p:ext uri="{BB962C8B-B14F-4D97-AF65-F5344CB8AC3E}">
        <p14:creationId xmlns:p14="http://schemas.microsoft.com/office/powerpoint/2010/main" val="2991607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2"/>
          </p:nvPr>
        </p:nvPicPr>
        <p:blipFill>
          <a:blip r:embed="rId2"/>
          <a:stretch>
            <a:fillRect/>
          </a:stretch>
        </p:blipFill>
        <p:spPr>
          <a:xfrm>
            <a:off x="4194629" y="1000106"/>
            <a:ext cx="7779431" cy="5176858"/>
          </a:xfrm>
          <a:prstGeom prst="rect">
            <a:avLst/>
          </a:prstGeom>
        </p:spPr>
      </p:pic>
      <p:sp>
        <p:nvSpPr>
          <p:cNvPr id="3" name="Content Placeholder 2"/>
          <p:cNvSpPr>
            <a:spLocks noGrp="1"/>
          </p:cNvSpPr>
          <p:nvPr>
            <p:ph sz="half" idx="1"/>
          </p:nvPr>
        </p:nvSpPr>
        <p:spPr/>
        <p:txBody>
          <a:bodyPr>
            <a:normAutofit lnSpcReduction="10000"/>
          </a:bodyPr>
          <a:lstStyle/>
          <a:p>
            <a:r>
              <a:rPr lang="en-GB" dirty="0" smtClean="0"/>
              <a:t>In pairs or small groups, take 10 minutes to explore what are the problems associated with County Lines.</a:t>
            </a:r>
          </a:p>
          <a:p>
            <a:endParaRPr lang="en-GB" dirty="0" smtClean="0"/>
          </a:p>
          <a:p>
            <a:r>
              <a:rPr lang="en-GB" dirty="0" smtClean="0"/>
              <a:t>Feed back to the group.</a:t>
            </a:r>
          </a:p>
          <a:p>
            <a:endParaRPr lang="en-GB" dirty="0" smtClean="0"/>
          </a:p>
          <a:p>
            <a:r>
              <a:rPr lang="en-GB" dirty="0" smtClean="0"/>
              <a:t>Next, in your groups, start to explore how society can respond to these problems.</a:t>
            </a:r>
          </a:p>
          <a:p>
            <a:endParaRPr lang="en-GB" dirty="0"/>
          </a:p>
        </p:txBody>
      </p:sp>
      <p:sp>
        <p:nvSpPr>
          <p:cNvPr id="2" name="Title 1"/>
          <p:cNvSpPr>
            <a:spLocks noGrp="1"/>
          </p:cNvSpPr>
          <p:nvPr>
            <p:ph type="title"/>
          </p:nvPr>
        </p:nvSpPr>
        <p:spPr/>
        <p:txBody>
          <a:bodyPr/>
          <a:lstStyle/>
          <a:p>
            <a:r>
              <a:rPr lang="en-GB" dirty="0" smtClean="0"/>
              <a:t>A Social Response</a:t>
            </a:r>
            <a:endParaRPr lang="en-GB" dirty="0"/>
          </a:p>
        </p:txBody>
      </p:sp>
    </p:spTree>
    <p:extLst>
      <p:ext uri="{BB962C8B-B14F-4D97-AF65-F5344CB8AC3E}">
        <p14:creationId xmlns:p14="http://schemas.microsoft.com/office/powerpoint/2010/main" val="1315541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5" name="Content Placeholder 4"/>
          <p:cNvSpPr>
            <a:spLocks noGrp="1"/>
          </p:cNvSpPr>
          <p:nvPr>
            <p:ph idx="1"/>
          </p:nvPr>
        </p:nvSpPr>
        <p:spPr/>
        <p:txBody>
          <a:bodyPr>
            <a:normAutofit lnSpcReduction="10000"/>
          </a:bodyPr>
          <a:lstStyle/>
          <a:p>
            <a:pPr marL="0" indent="0">
              <a:buNone/>
            </a:pPr>
            <a:r>
              <a:rPr lang="en-GB" dirty="0"/>
              <a:t>Public Health Wales (2017) </a:t>
            </a:r>
            <a:r>
              <a:rPr lang="en-GB" i="1" dirty="0"/>
              <a:t>Latest substance misuse statistics for Wales published</a:t>
            </a:r>
            <a:r>
              <a:rPr lang="en-GB" dirty="0"/>
              <a:t> [Online ] Available at: </a:t>
            </a:r>
            <a:r>
              <a:rPr lang="en-GB" u="sng" dirty="0">
                <a:hlinkClick r:id="rId2"/>
              </a:rPr>
              <a:t>http://www.wales.nhs.uk/news/46502</a:t>
            </a:r>
            <a:r>
              <a:rPr lang="en-GB" dirty="0"/>
              <a:t>  Accessed 12.02.19 </a:t>
            </a:r>
            <a:endParaRPr lang="en-GB" dirty="0" smtClean="0"/>
          </a:p>
          <a:p>
            <a:pPr marL="0" indent="0">
              <a:buNone/>
            </a:pPr>
            <a:r>
              <a:rPr lang="en-GB" dirty="0" smtClean="0"/>
              <a:t>University of Nottingham (2020) </a:t>
            </a:r>
            <a:r>
              <a:rPr lang="en-GB" i="1" dirty="0"/>
              <a:t>County Lines drug networks adapt to circumvent lockdown restrictions, new </a:t>
            </a:r>
            <a:r>
              <a:rPr lang="en-GB" i="1" dirty="0"/>
              <a:t>research</a:t>
            </a:r>
            <a:r>
              <a:rPr lang="en-GB" dirty="0"/>
              <a:t>. </a:t>
            </a:r>
            <a:r>
              <a:rPr lang="en-GB" dirty="0">
                <a:hlinkClick r:id="rId3"/>
              </a:rPr>
              <a:t>https://</a:t>
            </a:r>
            <a:r>
              <a:rPr lang="en-GB" dirty="0" smtClean="0">
                <a:hlinkClick r:id="rId3"/>
              </a:rPr>
              <a:t>www.nottingham.ac.uk/news/county-lines-drug-networks-circumvent-lockdown-restrictions</a:t>
            </a:r>
            <a:r>
              <a:rPr lang="en-GB" dirty="0" smtClean="0"/>
              <a:t> </a:t>
            </a:r>
            <a:endParaRPr lang="en-GB" dirty="0"/>
          </a:p>
          <a:p>
            <a:pPr marL="0" indent="0">
              <a:buNone/>
            </a:pPr>
            <a:r>
              <a:rPr lang="en-GB" dirty="0" smtClean="0"/>
              <a:t>University of </a:t>
            </a:r>
            <a:r>
              <a:rPr lang="en-GB" dirty="0"/>
              <a:t>West London (2020</a:t>
            </a:r>
            <a:r>
              <a:rPr lang="en-GB" dirty="0" smtClean="0"/>
              <a:t>) </a:t>
            </a:r>
            <a:r>
              <a:rPr lang="en-GB" i="1" dirty="0"/>
              <a:t>Researcher explores how county lines gangs are adapting to Covid-19 </a:t>
            </a:r>
            <a:r>
              <a:rPr lang="en-GB" i="1" dirty="0" smtClean="0"/>
              <a:t>lockdown </a:t>
            </a:r>
            <a:r>
              <a:rPr lang="en-GB" dirty="0" smtClean="0">
                <a:hlinkClick r:id="rId4"/>
              </a:rPr>
              <a:t>https</a:t>
            </a:r>
            <a:r>
              <a:rPr lang="en-GB" dirty="0">
                <a:hlinkClick r:id="rId4"/>
              </a:rPr>
              <a:t>://</a:t>
            </a:r>
            <a:r>
              <a:rPr lang="en-GB" dirty="0" smtClean="0">
                <a:hlinkClick r:id="rId4"/>
              </a:rPr>
              <a:t>www.uwl.ac.uk/news-events/news/researcher-explores-how-county-lines-gangs-are-adapting-covid-19-lockdown</a:t>
            </a:r>
            <a:r>
              <a:rPr lang="en-GB" dirty="0" smtClean="0"/>
              <a:t> </a:t>
            </a:r>
            <a:endParaRPr lang="en-GB" dirty="0"/>
          </a:p>
          <a:p>
            <a:pPr marL="0" indent="0">
              <a:buNone/>
            </a:pPr>
            <a:endParaRPr lang="en-GB" dirty="0"/>
          </a:p>
        </p:txBody>
      </p:sp>
    </p:spTree>
    <p:extLst>
      <p:ext uri="{BB962C8B-B14F-4D97-AF65-F5344CB8AC3E}">
        <p14:creationId xmlns:p14="http://schemas.microsoft.com/office/powerpoint/2010/main" val="40645973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245</TotalTime>
  <Words>654</Words>
  <Application>Microsoft Office PowerPoint</Application>
  <PresentationFormat>Widescreen</PresentationFormat>
  <Paragraphs>56</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County Lines</vt:lpstr>
      <vt:lpstr>Ten Minute Writing Task</vt:lpstr>
      <vt:lpstr>News Headlines</vt:lpstr>
      <vt:lpstr>Some Questions arising</vt:lpstr>
      <vt:lpstr>What are we talking about when we use the term County Lines?</vt:lpstr>
      <vt:lpstr>What causes this?</vt:lpstr>
      <vt:lpstr>A picture close to home</vt:lpstr>
      <vt:lpstr>University of Nottingham Study</vt:lpstr>
      <vt:lpstr>University of West London Study</vt:lpstr>
      <vt:lpstr>A Social Response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County Lines</dc:title>
  <dc:creator>Darrel Williams</dc:creator>
  <cp:lastModifiedBy>Darrel Williams</cp:lastModifiedBy>
  <cp:revision>10</cp:revision>
  <dcterms:created xsi:type="dcterms:W3CDTF">2019-02-12T09:49:13Z</dcterms:created>
  <dcterms:modified xsi:type="dcterms:W3CDTF">2021-02-09T09:37:59Z</dcterms:modified>
</cp:coreProperties>
</file>