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7D8D"/>
    <a:srgbClr val="FDF0E7"/>
    <a:srgbClr val="F2B4BD"/>
    <a:srgbClr val="FBB7D1"/>
    <a:srgbClr val="F06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28" autoAdjust="0"/>
    <p:restoredTop sz="94660"/>
  </p:normalViewPr>
  <p:slideViewPr>
    <p:cSldViewPr snapToGrid="0">
      <p:cViewPr>
        <p:scale>
          <a:sx n="95" d="100"/>
          <a:sy n="95" d="100"/>
        </p:scale>
        <p:origin x="10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3B2BC-65F6-B2FC-8FEA-A42E95252A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9D00FB-09F3-310F-CB87-FBC03CDDA4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4E3ADE-ED1C-AE96-E8EB-9BADD5AF6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E13A-AB86-4373-807A-9B583E71CAC4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948DD0-4860-D8CB-1A5E-75D97D8CB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02DA35-503B-79B9-CD07-5FF29B329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5F33F-0451-46E0-8AAD-4BF4D8D70C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384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E5DD9-E2BC-C25C-59FB-50F512AF2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9926B7-C722-0DFC-EC7D-33D8ED5121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5B2-FF6E-EF44-41A1-A92793C3D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E13A-AB86-4373-807A-9B583E71CAC4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B5CA1D-69B2-5960-790F-339B17947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33797-E6BD-0FB6-DE8C-01865DF18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5F33F-0451-46E0-8AAD-4BF4D8D70C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65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05869-FC00-7304-3F47-ABDD5F9EA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9A7F70-B14C-CFF4-EA5E-E061766919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083E65-011C-2BA3-5DD9-8A45AAB6D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E13A-AB86-4373-807A-9B583E71CAC4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ABDE8-1724-F996-FE87-383042134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5FC9CC-F88B-6038-4985-C5FDEB7F2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5F33F-0451-46E0-8AAD-4BF4D8D70C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673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49DAC-EAEE-C9D5-ECB3-162777997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28182D-DB09-8397-92A1-54B3BBEFE0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61A64F-A03A-229C-4FA4-0387DD2AAD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1157F7-D37D-F63A-623C-6C2AA4DA7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E13A-AB86-4373-807A-9B583E71CAC4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D2429C-923D-7836-DD68-26C71592E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8FA155-D13D-518A-C6A5-B325CB545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5F33F-0451-46E0-8AAD-4BF4D8D70C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016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E7786-F0FE-52AA-955F-CC46C5EBE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798890-A3C5-2837-F8B6-64A457891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421C06-156E-5E0D-15B2-255F0C11A5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77D442-05CB-16D4-B3E1-170A9D893B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37E23D5-1792-289C-F868-B76053F0A3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1407F0-EF19-D5E6-635B-399A9F33C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E13A-AB86-4373-807A-9B583E71CAC4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1BAE82-872E-0811-CCFB-727C624CB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19460C-EE9F-BA74-2FC7-3C757E68E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5F33F-0451-46E0-8AAD-4BF4D8D70C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269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937E0-C907-0DD5-F4F5-4E926329F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0E902A-4E5A-0CE7-E471-E20E6FF3D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E13A-AB86-4373-807A-9B583E71CAC4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53BF74-F2BB-D6D8-4A44-3E3DDF7CB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38EC30-CD7B-CE83-351B-2FF48451C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5F33F-0451-46E0-8AAD-4BF4D8D70C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67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E4F923-C4A3-1680-73B8-148CDCA95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E13A-AB86-4373-807A-9B583E71CAC4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19C55D-8C94-67FC-9265-74575B5BC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4360B2-C9C9-22E3-FCFD-863CF6359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5F33F-0451-46E0-8AAD-4BF4D8D70C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719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6DC48-5EA1-D862-0039-1D73218AA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D6C16-E848-72B4-2976-5802620B9E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A3B9EF-3319-A33D-22BE-C378B7A253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33D6BA-2394-AFB7-100C-DBAA6F979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E13A-AB86-4373-807A-9B583E71CAC4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FC1812-1499-7D63-7805-17524E068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CD42FE-CB6C-5B52-9B9C-8D0EBC472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5F33F-0451-46E0-8AAD-4BF4D8D70C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84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8B2EF-B2B4-6162-89CE-7BFFD6D90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B770FF-6FF0-0DC3-7D37-C99E1955E5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FB952-7016-40F4-B1D2-BAEE00AE54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0A6B81-F500-D9DD-1689-FE469445E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E13A-AB86-4373-807A-9B583E71CAC4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90D51-E197-755C-DF66-AB421025B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CF80D9-8ADE-0752-AAD1-92B874212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5F33F-0451-46E0-8AAD-4BF4D8D70C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113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7918D-BEDB-5FAA-42AC-109A28DED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F12F83-BDF0-BC16-7380-95F14F2DF3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C0E21-69D4-64A5-8703-D3C45525D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E13A-AB86-4373-807A-9B583E71CAC4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3A21E6-D868-71A6-1E14-3772816B5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300AE5-ED0C-C609-3814-54D6A758E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5F33F-0451-46E0-8AAD-4BF4D8D70C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54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767720-B074-46D7-A9E9-DE551E5078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89A7EC-FC1F-088D-333F-16407C7C53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E03BA-CE52-EC3F-843E-B79A195C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E13A-AB86-4373-807A-9B583E71CAC4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67479-5A2E-DC66-9599-45B53E7CE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5E57BD-3C5D-5095-48E8-6381ACD18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5F33F-0451-46E0-8AAD-4BF4D8D70C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002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44F81E-C354-A29C-160A-4241EAA06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92D48B-BA04-CF20-956A-4CB70C18CB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EF936-EB45-F60E-3243-C1C06CC7AF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1E13A-AB86-4373-807A-9B583E71CAC4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84AB9F-CE5D-E59A-D965-ECD044D731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63A18-7413-A550-02E2-B78DC0A1E6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5F33F-0451-46E0-8AAD-4BF4D8D70C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607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rg/10.101016/j.tate.2012.08.055" TargetMode="External"/><Relationship Id="rId2" Type="http://schemas.openxmlformats.org/officeDocument/2006/relationships/hyperlink" Target="https://doi.orrg/.24093/awej/vol9nol.3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0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5">
            <a:extLst>
              <a:ext uri="{FF2B5EF4-FFF2-40B4-BE49-F238E27FC236}">
                <a16:creationId xmlns:a16="http://schemas.microsoft.com/office/drawing/2014/main" id="{78532AE1-3E02-470C-B898-A0C62F2E9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17">
            <a:extLst>
              <a:ext uri="{FF2B5EF4-FFF2-40B4-BE49-F238E27FC236}">
                <a16:creationId xmlns:a16="http://schemas.microsoft.com/office/drawing/2014/main" id="{E7401DF7-4687-415B-A91D-DB43BEEBD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64612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EFC09D2-72D2-4174-A2DF-1017D0FEB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0912" y="685800"/>
            <a:ext cx="6048935" cy="5486400"/>
          </a:xfrm>
          <a:prstGeom prst="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E47076-33F0-3AF8-E691-BDC44703CE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8612" y="1095152"/>
            <a:ext cx="4773616" cy="106531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200" b="1" i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Are student confident using technology to collaborate</a:t>
            </a:r>
            <a:endParaRPr lang="en-US" sz="3200" kern="1200" dirty="0">
              <a:solidFill>
                <a:schemeClr val="tx1">
                  <a:lumMod val="65000"/>
                  <a:lumOff val="3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8682ED-CF2D-A1B1-8F2E-0D51C9CBC3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8613" y="2447337"/>
            <a:ext cx="4773616" cy="31719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BY SHAHNAZ-2212019</a:t>
            </a:r>
            <a:r>
              <a:rPr lang="en-US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​</a:t>
            </a:r>
          </a:p>
          <a:p>
            <a:pPr indent="-228600" algn="l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SHAZMA-2132926</a:t>
            </a:r>
            <a:r>
              <a:rPr lang="en-US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​</a:t>
            </a:r>
          </a:p>
          <a:p>
            <a:pPr indent="-228600" algn="l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SALOUA-2212860</a:t>
            </a:r>
            <a:r>
              <a:rPr lang="en-US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​</a:t>
            </a:r>
          </a:p>
          <a:p>
            <a:pPr indent="-228600" algn="l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Group H </a:t>
            </a:r>
            <a:r>
              <a:rPr lang="en-US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​</a:t>
            </a:r>
          </a:p>
          <a:p>
            <a:pPr indent="-228600" algn="l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Lecturer name: Zeno Leung</a:t>
            </a:r>
            <a:endParaRPr lang="en-US" b="0" i="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" name="Video 4" descr="Two people sitting at a table with a computer&#10;&#10;Description automatically generated with low confidence">
            <a:extLst>
              <a:ext uri="{FF2B5EF4-FFF2-40B4-BE49-F238E27FC236}">
                <a16:creationId xmlns:a16="http://schemas.microsoft.com/office/drawing/2014/main" id="{1026CB2B-9038-8913-8701-09164181E6A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4" r="1" b="1"/>
          <a:stretch/>
        </p:blipFill>
        <p:spPr>
          <a:xfrm>
            <a:off x="7417430" y="1899140"/>
            <a:ext cx="4758843" cy="266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8350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0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635B7-93C8-A19E-8244-8195AFA7A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50" y="233661"/>
            <a:ext cx="4348301" cy="2365513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rgbClr val="DF7D8D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9D64C-B0C1-A601-953E-828FCD33D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0725" y="1343931"/>
            <a:ext cx="405724" cy="377687"/>
          </a:xfrm>
        </p:spPr>
        <p:txBody>
          <a:bodyPr>
            <a:normAutofit fontScale="32500" lnSpcReduction="20000"/>
          </a:bodyPr>
          <a:lstStyle/>
          <a:p>
            <a:r>
              <a:rPr lang="en-GB" dirty="0"/>
              <a:t> 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9B456E-F2C3-0F79-0298-F196EC489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21527" y="6128467"/>
            <a:ext cx="3932237" cy="4263887"/>
          </a:xfrm>
        </p:spPr>
        <p:txBody>
          <a:bodyPr/>
          <a:lstStyle/>
          <a:p>
            <a:r>
              <a:rPr lang="en-GB" dirty="0"/>
              <a:t>.</a:t>
            </a:r>
          </a:p>
          <a:p>
            <a:endParaRPr lang="en-GB" dirty="0"/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FE9E8BE3-8906-B1C2-3941-AD11FCB5031B}"/>
              </a:ext>
            </a:extLst>
          </p:cNvPr>
          <p:cNvSpPr/>
          <p:nvPr/>
        </p:nvSpPr>
        <p:spPr>
          <a:xfrm>
            <a:off x="5089403" y="1721618"/>
            <a:ext cx="1006597" cy="971340"/>
          </a:xfrm>
          <a:prstGeom prst="flowChartConnector">
            <a:avLst/>
          </a:prstGeom>
          <a:solidFill>
            <a:srgbClr val="F2B4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7F0B1778-FCC4-A156-F172-D0D423F8AC57}"/>
              </a:ext>
            </a:extLst>
          </p:cNvPr>
          <p:cNvSpPr/>
          <p:nvPr/>
        </p:nvSpPr>
        <p:spPr>
          <a:xfrm>
            <a:off x="7250465" y="1721618"/>
            <a:ext cx="1006597" cy="971340"/>
          </a:xfrm>
          <a:prstGeom prst="flowChartConnector">
            <a:avLst/>
          </a:prstGeom>
          <a:solidFill>
            <a:srgbClr val="F2B4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1274725F-5EAF-490B-26DA-9C13DB1EB1F8}"/>
              </a:ext>
            </a:extLst>
          </p:cNvPr>
          <p:cNvSpPr/>
          <p:nvPr/>
        </p:nvSpPr>
        <p:spPr>
          <a:xfrm>
            <a:off x="9502971" y="1721618"/>
            <a:ext cx="1006597" cy="971340"/>
          </a:xfrm>
          <a:prstGeom prst="flowChartConnector">
            <a:avLst/>
          </a:prstGeom>
          <a:solidFill>
            <a:srgbClr val="F2B4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8BDFCE2C-F88E-163C-710B-8112B7149919}"/>
              </a:ext>
            </a:extLst>
          </p:cNvPr>
          <p:cNvSpPr/>
          <p:nvPr/>
        </p:nvSpPr>
        <p:spPr>
          <a:xfrm>
            <a:off x="6163654" y="3612401"/>
            <a:ext cx="1006597" cy="971340"/>
          </a:xfrm>
          <a:prstGeom prst="flowChartConnector">
            <a:avLst/>
          </a:prstGeom>
          <a:solidFill>
            <a:srgbClr val="F2B4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4A28BF09-5DF7-CC97-5DAA-5D2E3640B565}"/>
              </a:ext>
            </a:extLst>
          </p:cNvPr>
          <p:cNvSpPr/>
          <p:nvPr/>
        </p:nvSpPr>
        <p:spPr>
          <a:xfrm>
            <a:off x="8496374" y="3612401"/>
            <a:ext cx="1006597" cy="971340"/>
          </a:xfrm>
          <a:prstGeom prst="flowChartConnector">
            <a:avLst/>
          </a:prstGeom>
          <a:solidFill>
            <a:srgbClr val="F2B4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" name="Graphic 8" descr="Magnifying glass with solid fill">
            <a:extLst>
              <a:ext uri="{FF2B5EF4-FFF2-40B4-BE49-F238E27FC236}">
                <a16:creationId xmlns:a16="http://schemas.microsoft.com/office/drawing/2014/main" id="{CD7C102C-ADA7-3E85-C35D-157ED603DC40}"/>
              </a:ext>
            </a:extLst>
          </p:cNvPr>
          <p:cNvPicPr>
            <a:picLocks noGrp="1"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20784" y="1815402"/>
            <a:ext cx="783772" cy="783772"/>
          </a:xfrm>
          <a:prstGeom prst="rect">
            <a:avLst/>
          </a:prstGeom>
        </p:spPr>
      </p:pic>
      <p:pic>
        <p:nvPicPr>
          <p:cNvPr id="15" name="Graphic 14" descr="Artificial Intelligence with solid fill">
            <a:extLst>
              <a:ext uri="{FF2B5EF4-FFF2-40B4-BE49-F238E27FC236}">
                <a16:creationId xmlns:a16="http://schemas.microsoft.com/office/drawing/2014/main" id="{FD5C9D1B-E826-F1ED-57B7-9FA2BC78E2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357444" y="1750088"/>
            <a:ext cx="849086" cy="849086"/>
          </a:xfrm>
          <a:prstGeom prst="rect">
            <a:avLst/>
          </a:prstGeom>
        </p:spPr>
      </p:pic>
      <p:pic>
        <p:nvPicPr>
          <p:cNvPr id="17" name="Graphic 16" descr="Tick with solid fill">
            <a:extLst>
              <a:ext uri="{FF2B5EF4-FFF2-40B4-BE49-F238E27FC236}">
                <a16:creationId xmlns:a16="http://schemas.microsoft.com/office/drawing/2014/main" id="{42FF5D9E-34E5-C952-040B-B3641DEDF8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603079" y="1821337"/>
            <a:ext cx="806380" cy="806380"/>
          </a:xfrm>
          <a:prstGeom prst="rect">
            <a:avLst/>
          </a:prstGeom>
        </p:spPr>
      </p:pic>
      <p:pic>
        <p:nvPicPr>
          <p:cNvPr id="19" name="Graphic 18" descr="Scales of justice with solid fill">
            <a:extLst>
              <a:ext uri="{FF2B5EF4-FFF2-40B4-BE49-F238E27FC236}">
                <a16:creationId xmlns:a16="http://schemas.microsoft.com/office/drawing/2014/main" id="{212D1FA5-08D6-69B9-5226-5323C49EB1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255816" y="3702899"/>
            <a:ext cx="822272" cy="822272"/>
          </a:xfrm>
          <a:prstGeom prst="rect">
            <a:avLst/>
          </a:prstGeom>
        </p:spPr>
      </p:pic>
      <p:pic>
        <p:nvPicPr>
          <p:cNvPr id="21" name="Graphic 20" descr="Books with solid fill">
            <a:extLst>
              <a:ext uri="{FF2B5EF4-FFF2-40B4-BE49-F238E27FC236}">
                <a16:creationId xmlns:a16="http://schemas.microsoft.com/office/drawing/2014/main" id="{26E18EEF-008D-98E6-F4BA-CF3B2ED38BF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588571" y="3667739"/>
            <a:ext cx="857432" cy="857432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8D6087F-26B5-08EF-4B7E-E50D7AF5453F}"/>
              </a:ext>
            </a:extLst>
          </p:cNvPr>
          <p:cNvSpPr txBox="1"/>
          <p:nvPr/>
        </p:nvSpPr>
        <p:spPr>
          <a:xfrm>
            <a:off x="5003163" y="2920822"/>
            <a:ext cx="14014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i="0" u="none" strike="noStrike" dirty="0">
                <a:solidFill>
                  <a:srgbClr val="000000"/>
                </a:solidFill>
                <a:effectLst/>
                <a:latin typeface="Georgia Pro Semibold" panose="02040702050405020303" pitchFamily="18" charset="0"/>
              </a:rPr>
              <a:t>Introduction and research question</a:t>
            </a:r>
            <a:endParaRPr lang="en-GB" sz="11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D65638-42D5-63CC-7BDA-8551BEB2AA37}"/>
              </a:ext>
            </a:extLst>
          </p:cNvPr>
          <p:cNvSpPr txBox="1"/>
          <p:nvPr/>
        </p:nvSpPr>
        <p:spPr>
          <a:xfrm>
            <a:off x="7250465" y="2920822"/>
            <a:ext cx="1718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rationale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2CA9B8-0D9F-01B7-BF82-F40AAE18316B}"/>
              </a:ext>
            </a:extLst>
          </p:cNvPr>
          <p:cNvSpPr txBox="1"/>
          <p:nvPr/>
        </p:nvSpPr>
        <p:spPr>
          <a:xfrm>
            <a:off x="9152159" y="2919186"/>
            <a:ext cx="17082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Proposed method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78970EA-C065-04CC-6627-15461FFFA816}"/>
              </a:ext>
            </a:extLst>
          </p:cNvPr>
          <p:cNvSpPr txBox="1"/>
          <p:nvPr/>
        </p:nvSpPr>
        <p:spPr>
          <a:xfrm>
            <a:off x="6163654" y="4741388"/>
            <a:ext cx="1436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202020204" pitchFamily="34" charset="0"/>
              </a:rPr>
              <a:t>Ethical consideration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E652245-B9AB-0F62-5F99-1755A39F25FA}"/>
              </a:ext>
            </a:extLst>
          </p:cNvPr>
          <p:cNvSpPr txBox="1"/>
          <p:nvPr/>
        </p:nvSpPr>
        <p:spPr>
          <a:xfrm>
            <a:off x="8392489" y="4895276"/>
            <a:ext cx="1939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badi" panose="020B0604020104020204" pitchFamily="34" charset="0"/>
              </a:rPr>
              <a:t>Reference list</a:t>
            </a:r>
          </a:p>
        </p:txBody>
      </p:sp>
    </p:spTree>
    <p:extLst>
      <p:ext uri="{BB962C8B-B14F-4D97-AF65-F5344CB8AC3E}">
        <p14:creationId xmlns:p14="http://schemas.microsoft.com/office/powerpoint/2010/main" val="4092002111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0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F9879-289B-2D85-85DA-EBFC8F08E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2" y="1130440"/>
            <a:ext cx="3932237" cy="1600200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rgbClr val="DF7D8D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INTRODUCTION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9B40E-6D56-EEE2-8BD4-D2A478A0DF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 rtl="0" fontAlgn="base"/>
            <a:r>
              <a:rPr lang="en-US" b="0" i="0" u="none" strike="noStrike" dirty="0"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</a:rPr>
              <a:t>  This studies purpose is to justify if students are using technology to collaborate.</a:t>
            </a:r>
            <a:r>
              <a:rPr lang="en-US" b="0" i="0" dirty="0"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chemeClr val="bg2">
                  <a:lumMod val="10000"/>
                </a:schemeClr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b="0" i="0" u="none" strike="noStrike" dirty="0"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</a:rPr>
              <a:t>  Completed with the goal of today's students , people need to learn in a high-tech , collaborative atmosphere where they can take advantage of the latest innovations and refine their skills in preparation for future generation markets .</a:t>
            </a:r>
            <a:r>
              <a:rPr lang="en-US" b="0" i="0" dirty="0"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chemeClr val="bg2">
                  <a:lumMod val="10000"/>
                </a:schemeClr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D13267-2922-50ED-045A-A633648B61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 flipH="1">
            <a:off x="6521630" y="6438482"/>
            <a:ext cx="45719" cy="123092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087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0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07275-E445-0B66-F623-A206CBA09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DF7D8D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RESEARCH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B09811-B665-DF53-E1B1-49F7617E94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 rtl="0" fontAlgn="base"/>
            <a:r>
              <a:rPr lang="en-US" b="0" i="0" u="none" strike="noStrike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 How do individual characteristics relate to student involvement and how may this help students become more involved in class? </a:t>
            </a:r>
            <a:r>
              <a:rPr lang="en-US" b="0" i="0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​</a:t>
            </a:r>
            <a:endParaRPr lang="en-US" b="0" i="0" dirty="0">
              <a:solidFill>
                <a:schemeClr val="bg2">
                  <a:lumMod val="10000"/>
                </a:schemeClr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buNone/>
            </a:pPr>
            <a:r>
              <a:rPr lang="en-US" b="0" i="0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​</a:t>
            </a:r>
            <a:endParaRPr lang="en-US" b="0" i="0" dirty="0">
              <a:solidFill>
                <a:schemeClr val="bg2">
                  <a:lumMod val="10000"/>
                </a:schemeClr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b="0" i="0" u="none" strike="noStrike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 Are students more engaged in class when they use online collaboration tools?</a:t>
            </a:r>
            <a:r>
              <a:rPr lang="en-US" b="0" i="0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​</a:t>
            </a:r>
            <a:endParaRPr lang="en-US" b="0" i="0" dirty="0">
              <a:solidFill>
                <a:schemeClr val="bg2">
                  <a:lumMod val="10000"/>
                </a:schemeClr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endParaRPr lang="en-US" b="0" i="0" dirty="0">
              <a:solidFill>
                <a:schemeClr val="bg2">
                  <a:lumMod val="10000"/>
                </a:schemeClr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b="0" i="0" u="none" strike="noStrike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 How can student’s involvement improve how they interact with lessons and objectives?</a:t>
            </a:r>
            <a:r>
              <a:rPr lang="en-US" b="0" i="0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​</a:t>
            </a:r>
            <a:endParaRPr lang="en-US" b="0" i="0" dirty="0">
              <a:solidFill>
                <a:schemeClr val="bg2">
                  <a:lumMod val="10000"/>
                </a:schemeClr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buNone/>
            </a:pPr>
            <a:r>
              <a:rPr lang="en-US" b="0" i="0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​</a:t>
            </a:r>
            <a:endParaRPr lang="en-US" b="0" i="0" dirty="0">
              <a:solidFill>
                <a:schemeClr val="bg2">
                  <a:lumMod val="10000"/>
                </a:schemeClr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b="0" i="0" u="none" strike="noStrike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 What are the ethical considerations when using collaborative technology?</a:t>
            </a:r>
            <a:endParaRPr lang="en-US" b="0" i="0" dirty="0">
              <a:solidFill>
                <a:schemeClr val="bg2">
                  <a:lumMod val="10000"/>
                </a:schemeClr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138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0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D0D3D-A559-B9C3-18B0-479F1D3FE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DF7D8D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0054B3-9A60-C542-7EF4-93438C247B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l" rtl="0" fontAlgn="base"/>
            <a:r>
              <a:rPr lang="en-US" b="0" i="0" u="none" strike="noStrike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Bahnschrift SemiLight SemiConde" panose="020B0502040204020203" pitchFamily="34" charset="0"/>
              </a:rPr>
              <a:t>This report looked at how different departments at UWTSD handle the adaption of Google workspace for education fundamentals. </a:t>
            </a:r>
            <a:r>
              <a:rPr lang="en-US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Bahnschrift SemiLight SemiConde" panose="020B0502040204020203" pitchFamily="34" charset="0"/>
              </a:rPr>
              <a:t>​</a:t>
            </a:r>
          </a:p>
          <a:p>
            <a:pPr algn="l" rtl="0" fontAlgn="base"/>
            <a:r>
              <a:rPr lang="en-US" b="0" i="0" u="none" strike="noStrike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Bahnschrift SemiLight SemiConde" panose="020B0502040204020203" pitchFamily="34" charset="0"/>
              </a:rPr>
              <a:t>  With the current COVID-19 epidemic , this action research study sought to investigate how elementary school teachers use Google Workspace for educational  tasks to foster student collaboration .</a:t>
            </a:r>
            <a:r>
              <a:rPr lang="en-US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Bahnschrift SemiLight SemiConde" panose="020B0502040204020203" pitchFamily="34" charset="0"/>
              </a:rPr>
              <a:t>​</a:t>
            </a:r>
          </a:p>
          <a:p>
            <a:pPr algn="l" rtl="0" fontAlgn="base"/>
            <a:r>
              <a:rPr lang="en-US" b="0" i="0" u="none" strike="noStrike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Bahnschrift SemiLight SemiConde" panose="020B0502040204020203" pitchFamily="34" charset="0"/>
              </a:rPr>
              <a:t>  The goal of this project was to provide recommendations for improving the UWTSD's management of technology in grades 3-5 . Despite the evidence that suggests online learning may be as successful as traditional classroom methods , many people still choose the latter . </a:t>
            </a:r>
            <a:r>
              <a:rPr lang="en-US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Bahnschrift SemiLight SemiConde" panose="020B0502040204020203" pitchFamily="34" charset="0"/>
              </a:rPr>
              <a:t>​</a:t>
            </a:r>
          </a:p>
          <a:p>
            <a:pPr algn="l" rtl="0" fontAlgn="base"/>
            <a:r>
              <a:rPr lang="en-US" b="0" i="0" u="none" strike="noStrike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2B4BD"/>
                </a:highlight>
                <a:latin typeface="Bahnschrift SemiLight SemiConde" panose="020B0502040204020203" pitchFamily="34" charset="0"/>
              </a:rPr>
              <a:t>  As a result , it is important to get insight into the challenges UWTSD students have while attempting to use technology in order to enhance the potential assistance offered by the university</a:t>
            </a:r>
            <a:endParaRPr lang="en-US" b="0" i="0" dirty="0">
              <a:solidFill>
                <a:schemeClr val="tx1">
                  <a:lumMod val="95000"/>
                  <a:lumOff val="5000"/>
                </a:schemeClr>
              </a:solidFill>
              <a:effectLst/>
              <a:highlight>
                <a:srgbClr val="F2B4BD"/>
              </a:highlight>
              <a:latin typeface="Bahnschrift SemiLight SemiConde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8785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0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6BB73-66B0-7F74-CA16-210D8C558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096" y="778747"/>
            <a:ext cx="3932237" cy="1600200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DF7D8D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PROPOSED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F1888-8F61-6F25-1E2A-DA233C8ECA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9147" y="1095271"/>
            <a:ext cx="8078875" cy="5149277"/>
          </a:xfrm>
        </p:spPr>
        <p:txBody>
          <a:bodyPr>
            <a:normAutofit/>
          </a:bodyPr>
          <a:lstStyle/>
          <a:p>
            <a:pPr algn="l" rtl="0" fontAlgn="base"/>
            <a:r>
              <a:rPr lang="en-US" sz="2800" b="0" i="0" u="none" strike="noStrike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  Using technology and devices in virtual and non- virtual classrooms allows pupils to engage with the lesson and objectives.</a:t>
            </a:r>
            <a:r>
              <a:rPr lang="en-US" sz="2800" b="0" i="0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​</a:t>
            </a:r>
            <a:endParaRPr lang="en-US" sz="2800" b="0" i="0" dirty="0">
              <a:solidFill>
                <a:schemeClr val="bg2">
                  <a:lumMod val="10000"/>
                </a:schemeClr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2800" b="0" i="0" u="none" strike="noStrike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  However , some may argue that traditional methods in education are more rational due to their being a lot of financial issues , nevertheless in many cases , students may not need their own devices to succeed with technology .</a:t>
            </a:r>
            <a:r>
              <a:rPr lang="en-US" sz="2800" b="0" i="0" dirty="0">
                <a:solidFill>
                  <a:schemeClr val="bg2">
                    <a:lumMod val="10000"/>
                  </a:schemeClr>
                </a:solidFill>
                <a:effectLst/>
                <a:latin typeface="Avenir Next LT Pro" panose="020B0504020202020204" pitchFamily="34" charset="0"/>
              </a:rPr>
              <a:t>​</a:t>
            </a:r>
            <a:endParaRPr lang="en-US" sz="2800" b="0" i="0" dirty="0">
              <a:solidFill>
                <a:schemeClr val="bg2">
                  <a:lumMod val="10000"/>
                </a:schemeClr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2800" b="0" i="0" u="none" strike="noStrike" dirty="0">
                <a:solidFill>
                  <a:srgbClr val="DF7D8D"/>
                </a:solidFill>
                <a:effectLst/>
                <a:latin typeface="Avenir Next LT Pro" panose="020B0504020202020204" pitchFamily="34" charset="0"/>
              </a:rPr>
              <a:t>  In conclusion, there are various benefits and effects when students use technology for educational matters.</a:t>
            </a:r>
            <a:endParaRPr lang="en-US" sz="2800" b="0" i="0" dirty="0">
              <a:solidFill>
                <a:srgbClr val="DF7D8D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93A1EF-0FCA-F20F-D2D2-6C640565F3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5823268"/>
            <a:ext cx="94709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3095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0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45287-BFD8-F859-0F75-650661EAB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DF7D8D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ETHICAL CONSIDERATION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1DE34D-33B3-CA64-768C-D5EFCDF865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496" y="1825625"/>
            <a:ext cx="10419303" cy="4667250"/>
          </a:xfrm>
        </p:spPr>
        <p:txBody>
          <a:bodyPr>
            <a:normAutofit fontScale="92500" lnSpcReduction="10000"/>
          </a:bodyPr>
          <a:lstStyle/>
          <a:p>
            <a:pPr algn="l" rtl="0" fontAlgn="base"/>
            <a:r>
              <a:rPr lang="en-US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 Some ethical points to consider when using collaborative technology are stuff such as , misuse of personal information . For more context , we are always constantly providing personal details . Companies often gather this information to hyper-personalize our digital/online experiences but to what extent is that information actually  impending our right to privacy.</a:t>
            </a:r>
            <a:r>
              <a:rPr lang="en-US" b="0" i="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Wingdings" panose="05000000000000000000" pitchFamily="2" charset="2"/>
              <a:buChar char="q"/>
            </a:pPr>
            <a:r>
              <a:rPr lang="en-US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  Furthermore, another point to add on to this question is 'use of AI' Facial recognition is a use of software to find individuals  but this can quickly become a less-than-ethical problem. According to the NY times , there are various concerns regarding facial recognition , for example , misuse , racial bias and restriction of personal freedom . To sum up , the ability to track movements and activity quickly morphs into a lack of privacy .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7872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0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A7FE6-A1F1-8125-1D5D-DEF7A95C5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DF7D8D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64BE54-1EC3-8755-B179-1F01709E34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l" rtl="0" fontAlgn="base"/>
            <a:r>
              <a:rPr lang="en-US" sz="3400" b="0" i="0" u="none" strike="noStrike" dirty="0" err="1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Alkhataba</a:t>
            </a:r>
            <a:r>
              <a:rPr lang="en-US" sz="3400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 , E. H. A , Abdul-Hamid , S. &amp; Bashir, I . (2018) . Technology supported online writing: An overview of six major Web 2.0 tools for collaborative-online writing . Arab World English Journal . 9(1), 433-466 . </a:t>
            </a:r>
            <a:r>
              <a:rPr lang="en-US" sz="3400" b="0" i="0" u="sng" strike="noStrike" dirty="0">
                <a:solidFill>
                  <a:srgbClr val="D75681"/>
                </a:solidFill>
                <a:effectLst/>
                <a:latin typeface="Avenir Next LT Pro" panose="020B0504020202020204" pitchFamily="34" charset="0"/>
                <a:hlinkClick r:id="rId2"/>
              </a:rPr>
              <a:t>https://doi.org/.24093/awej/vol9nol.30</a:t>
            </a:r>
            <a:r>
              <a:rPr lang="en-US" sz="3400" b="0" i="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​</a:t>
            </a:r>
            <a:endParaRPr lang="en-US" sz="3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3400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  </a:t>
            </a:r>
            <a:r>
              <a:rPr lang="en-US" sz="3400" b="0" i="0" u="none" strike="noStrike" dirty="0" err="1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Ertmer</a:t>
            </a:r>
            <a:r>
              <a:rPr lang="en-US" sz="3400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 , P. A , &amp; Ottenbreit-Leftwich , A. T. (2010) . Teacher technology change : How knowledge , confidence , beliefs and culture intersect . Journal of Research on technology in education , 423(3), 1539-1523 . </a:t>
            </a:r>
            <a:r>
              <a:rPr lang="en-US" sz="3400" b="0" i="0" u="none" strike="noStrike" dirty="0" err="1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Ertmer</a:t>
            </a:r>
            <a:r>
              <a:rPr lang="en-US" sz="3400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 , P. A , Ottenbreit-Leftwich , A. t . </a:t>
            </a:r>
            <a:r>
              <a:rPr lang="en-US" sz="3400" b="0" i="0" u="none" strike="noStrike" dirty="0" err="1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Sadik</a:t>
            </a:r>
            <a:r>
              <a:rPr lang="en-US" sz="3400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 , O . </a:t>
            </a:r>
            <a:r>
              <a:rPr lang="en-US" sz="3400" b="0" i="0" u="none" strike="noStrike" dirty="0" err="1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Sendurur</a:t>
            </a:r>
            <a:r>
              <a:rPr lang="en-US" sz="3400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 , E . &amp;  </a:t>
            </a:r>
            <a:r>
              <a:rPr lang="en-US" sz="3400" b="0" i="0" u="none" strike="noStrike" dirty="0" err="1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Sendurur</a:t>
            </a:r>
            <a:r>
              <a:rPr lang="en-US" sz="3400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 , P. (2012).</a:t>
            </a:r>
            <a:r>
              <a:rPr lang="en-US" sz="3400" b="0" i="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​</a:t>
            </a:r>
            <a:endParaRPr lang="en-US" sz="3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3400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   Grant , M.M . (2002) . Getting a grip on project-based learning : Theory ,  cases and recommendations . Meridian: A middle school computer technologies journal , 5 , 1-17</a:t>
            </a:r>
            <a:r>
              <a:rPr lang="en-US" sz="3400" b="0" i="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​</a:t>
            </a:r>
            <a:endParaRPr lang="en-US" sz="3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3400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  Kim , C , Kim , M . K , Lee , C .Spector ,J . M &amp; </a:t>
            </a:r>
            <a:r>
              <a:rPr lang="en-US" sz="3400" b="0" i="0" u="none" strike="noStrike" dirty="0" err="1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Demeester</a:t>
            </a:r>
            <a:r>
              <a:rPr lang="en-US" sz="3400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 , K. (2013) . Teacher beliefs and technology integration  . Teaching and Teacher education , 29, 76-85 . </a:t>
            </a:r>
            <a:r>
              <a:rPr lang="en-US" sz="3400" b="0" i="0" u="sng" strike="noStrike" dirty="0">
                <a:solidFill>
                  <a:srgbClr val="D75681"/>
                </a:solidFill>
                <a:effectLst/>
                <a:latin typeface="Avenir Next LT Pro" panose="020B0504020202020204" pitchFamily="34" charset="0"/>
                <a:hlinkClick r:id="rId3"/>
              </a:rPr>
              <a:t>https://doi.orrg/10.101016/j.tate.2012.08.055</a:t>
            </a:r>
            <a:r>
              <a:rPr lang="en-US" sz="3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3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3400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Naomi Jacobs , Steve Brewer , Peter J. </a:t>
            </a:r>
            <a:r>
              <a:rPr lang="en-US" sz="3400" b="0" i="0" u="none" strike="noStrike" dirty="0" err="1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Craigon</a:t>
            </a:r>
            <a:r>
              <a:rPr lang="en-US" sz="3400" b="0" i="0" u="none" strike="noStrike" dirty="0">
                <a:solidFill>
                  <a:srgbClr val="000000"/>
                </a:solidFill>
                <a:effectLst/>
                <a:latin typeface="Avenir Next LT Pro" panose="020B0504020202020204" pitchFamily="34" charset="0"/>
              </a:rPr>
              <a:t> , Jeremy Frey , Anabel Gutierrez , Samantha Kanza , Louise Manning , Samuel Munday , Simon Pearson , Justin Sacks.</a:t>
            </a:r>
            <a:endParaRPr lang="en-US" sz="3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8525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3FE60FBA00DFD4EA0E1E66DCDED4993" ma:contentTypeVersion="5" ma:contentTypeDescription="Create a new document." ma:contentTypeScope="" ma:versionID="fc36af58e8e9137765815160a2c0f4b4">
  <xsd:schema xmlns:xsd="http://www.w3.org/2001/XMLSchema" xmlns:xs="http://www.w3.org/2001/XMLSchema" xmlns:p="http://schemas.microsoft.com/office/2006/metadata/properties" xmlns:ns3="a450a3cc-050d-4aca-8a4e-543025a63de0" xmlns:ns4="461f81f1-dbc4-4122-adb0-1c0e154b8134" targetNamespace="http://schemas.microsoft.com/office/2006/metadata/properties" ma:root="true" ma:fieldsID="8dfd727987e56fc53975c5882590f639" ns3:_="" ns4:_="">
    <xsd:import namespace="a450a3cc-050d-4aca-8a4e-543025a63de0"/>
    <xsd:import namespace="461f81f1-dbc4-4122-adb0-1c0e154b813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50a3cc-050d-4aca-8a4e-543025a63de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1f81f1-dbc4-4122-adb0-1c0e154b813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A764BF1-635E-4DB4-B2F2-40D565A67D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50a3cc-050d-4aca-8a4e-543025a63de0"/>
    <ds:schemaRef ds:uri="461f81f1-dbc4-4122-adb0-1c0e154b813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2730468-EF8A-42A7-9EF3-209FA2162CB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DE2167-2F27-4ABE-A2BD-6DB65232EF6C}">
  <ds:schemaRefs>
    <ds:schemaRef ds:uri="http://schemas.microsoft.com/office/2006/documentManagement/types"/>
    <ds:schemaRef ds:uri="a450a3cc-050d-4aca-8a4e-543025a63de0"/>
    <ds:schemaRef ds:uri="http://purl.org/dc/elements/1.1/"/>
    <ds:schemaRef ds:uri="http://purl.org/dc/terms/"/>
    <ds:schemaRef ds:uri="http://schemas.microsoft.com/office/2006/metadata/properties"/>
    <ds:schemaRef ds:uri="http://schemas.openxmlformats.org/package/2006/metadata/core-properties"/>
    <ds:schemaRef ds:uri="461f81f1-dbc4-4122-adb0-1c0e154b8134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780</Words>
  <Application>Microsoft Office PowerPoint</Application>
  <PresentationFormat>Widescreen</PresentationFormat>
  <Paragraphs>43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9" baseType="lpstr">
      <vt:lpstr>Abadi</vt:lpstr>
      <vt:lpstr>Aharoni</vt:lpstr>
      <vt:lpstr>Arial</vt:lpstr>
      <vt:lpstr>Avenir Next LT Pro</vt:lpstr>
      <vt:lpstr>Bahnschrift SemiLight SemiConde</vt:lpstr>
      <vt:lpstr>Calibri</vt:lpstr>
      <vt:lpstr>Calibri Light</vt:lpstr>
      <vt:lpstr>Georgia Pro Semibold</vt:lpstr>
      <vt:lpstr>Segoe UI</vt:lpstr>
      <vt:lpstr>Wingdings</vt:lpstr>
      <vt:lpstr>Office Theme</vt:lpstr>
      <vt:lpstr>Are student confident using technology to collaborate</vt:lpstr>
      <vt:lpstr>CONTENTS</vt:lpstr>
      <vt:lpstr>INTRODUCTION RESEARCH</vt:lpstr>
      <vt:lpstr>RESEARCH QUESTIONS</vt:lpstr>
      <vt:lpstr>RATIONALE</vt:lpstr>
      <vt:lpstr>PROPOSED METHOD</vt:lpstr>
      <vt:lpstr>ETHICAL CONSIDERATION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Are student confident using technology to collaborate</dc:title>
  <dc:creator>Saloua Salim (2212860)</dc:creator>
  <cp:lastModifiedBy>Saloua Salim (2212860)</cp:lastModifiedBy>
  <cp:revision>1</cp:revision>
  <dcterms:created xsi:type="dcterms:W3CDTF">2022-10-17T16:18:26Z</dcterms:created>
  <dcterms:modified xsi:type="dcterms:W3CDTF">2022-10-17T17:04:58Z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0x01010003FE60FBA00DFD4EA0E1E66DCDED4993</vt:lpwstr>
  </property>
</Properties>
</file>