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84" r:id="rId3"/>
    <p:sldId id="285" r:id="rId4"/>
    <p:sldId id="291" r:id="rId5"/>
    <p:sldId id="292" r:id="rId6"/>
    <p:sldId id="258" r:id="rId7"/>
    <p:sldId id="293" r:id="rId8"/>
    <p:sldId id="294" r:id="rId9"/>
    <p:sldId id="295" r:id="rId10"/>
    <p:sldId id="298" r:id="rId11"/>
    <p:sldId id="299" r:id="rId12"/>
    <p:sldId id="301" r:id="rId13"/>
    <p:sldId id="308" r:id="rId14"/>
    <p:sldId id="297" r:id="rId15"/>
    <p:sldId id="288" r:id="rId16"/>
    <p:sldId id="310" r:id="rId17"/>
    <p:sldId id="311" r:id="rId18"/>
    <p:sldId id="302" r:id="rId19"/>
    <p:sldId id="303" r:id="rId20"/>
    <p:sldId id="304" r:id="rId21"/>
    <p:sldId id="305" r:id="rId22"/>
    <p:sldId id="306" r:id="rId23"/>
    <p:sldId id="307" r:id="rId24"/>
    <p:sldId id="309" r:id="rId25"/>
    <p:sldId id="265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739699-0D1C-4F8C-8770-B5899D571FCA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E9D6B65D-CC34-4C21-BB8C-13C76D339E9D}">
      <dgm:prSet phldrT="[Text]" custT="1"/>
      <dgm:spPr/>
      <dgm:t>
        <a:bodyPr/>
        <a:lstStyle/>
        <a:p>
          <a:r>
            <a:rPr lang="en-GB" sz="2400" b="1" dirty="0" smtClean="0">
              <a:solidFill>
                <a:srgbClr val="FF0000"/>
              </a:solidFill>
            </a:rPr>
            <a:t>S</a:t>
          </a:r>
          <a:r>
            <a:rPr lang="en-GB" sz="2400" dirty="0" smtClean="0">
              <a:solidFill>
                <a:schemeClr val="tx1"/>
              </a:solidFill>
            </a:rPr>
            <a:t>tructural / social divisions</a:t>
          </a:r>
          <a:endParaRPr lang="cy-GB" sz="2400" dirty="0">
            <a:solidFill>
              <a:schemeClr val="tx1"/>
            </a:solidFill>
          </a:endParaRPr>
        </a:p>
      </dgm:t>
    </dgm:pt>
    <dgm:pt modelId="{2E3E80AA-134C-443A-BABF-635BD889654B}" type="parTrans" cxnId="{E3E0E520-C4FF-4B47-B9CA-8FC6AE6DE496}">
      <dgm:prSet/>
      <dgm:spPr/>
      <dgm:t>
        <a:bodyPr/>
        <a:lstStyle/>
        <a:p>
          <a:endParaRPr lang="cy-GB"/>
        </a:p>
      </dgm:t>
    </dgm:pt>
    <dgm:pt modelId="{4F520BDD-8482-4869-A8D2-F5A0ECC89CC5}" type="sibTrans" cxnId="{E3E0E520-C4FF-4B47-B9CA-8FC6AE6DE496}">
      <dgm:prSet/>
      <dgm:spPr/>
      <dgm:t>
        <a:bodyPr/>
        <a:lstStyle/>
        <a:p>
          <a:endParaRPr lang="cy-GB"/>
        </a:p>
      </dgm:t>
    </dgm:pt>
    <dgm:pt modelId="{94657E89-7478-4188-B393-D50E33FCE326}">
      <dgm:prSet phldrT="[Text]" custT="1"/>
      <dgm:spPr/>
      <dgm:t>
        <a:bodyPr/>
        <a:lstStyle/>
        <a:p>
          <a:r>
            <a:rPr lang="en-GB" sz="2400" b="1" dirty="0" smtClean="0">
              <a:solidFill>
                <a:srgbClr val="FF0000"/>
              </a:solidFill>
            </a:rPr>
            <a:t>C</a:t>
          </a:r>
          <a:r>
            <a:rPr lang="en-GB" sz="2400" dirty="0" smtClean="0">
              <a:solidFill>
                <a:schemeClr val="tx1"/>
              </a:solidFill>
            </a:rPr>
            <a:t>ultural / Common-</a:t>
          </a:r>
          <a:r>
            <a:rPr lang="en-GB" sz="2400" dirty="0" err="1" smtClean="0">
              <a:solidFill>
                <a:schemeClr val="tx1"/>
              </a:solidFill>
            </a:rPr>
            <a:t>alities</a:t>
          </a:r>
          <a:endParaRPr lang="cy-GB" sz="2400" dirty="0">
            <a:solidFill>
              <a:schemeClr val="tx1"/>
            </a:solidFill>
          </a:endParaRPr>
        </a:p>
      </dgm:t>
    </dgm:pt>
    <dgm:pt modelId="{00A3BC8E-9728-46D9-9233-D8A1F723317F}" type="parTrans" cxnId="{0E0C3F07-9729-45CA-A6D7-30E23C357467}">
      <dgm:prSet/>
      <dgm:spPr/>
      <dgm:t>
        <a:bodyPr/>
        <a:lstStyle/>
        <a:p>
          <a:endParaRPr lang="cy-GB"/>
        </a:p>
      </dgm:t>
    </dgm:pt>
    <dgm:pt modelId="{F3BCC24D-7F7B-4919-90BE-A0D336C7CAC4}" type="sibTrans" cxnId="{0E0C3F07-9729-45CA-A6D7-30E23C357467}">
      <dgm:prSet/>
      <dgm:spPr/>
      <dgm:t>
        <a:bodyPr/>
        <a:lstStyle/>
        <a:p>
          <a:endParaRPr lang="cy-GB"/>
        </a:p>
      </dgm:t>
    </dgm:pt>
    <dgm:pt modelId="{3726C57D-BF62-4FB8-ABB7-94C998897996}">
      <dgm:prSet phldrT="[Text]" custT="1"/>
      <dgm:spPr/>
      <dgm:t>
        <a:bodyPr/>
        <a:lstStyle/>
        <a:p>
          <a:r>
            <a:rPr lang="en-GB" sz="2400" b="1" dirty="0" smtClean="0">
              <a:solidFill>
                <a:srgbClr val="FF0000"/>
              </a:solidFill>
            </a:rPr>
            <a:t>P</a:t>
          </a:r>
          <a:r>
            <a:rPr lang="en-GB" sz="2400" dirty="0" smtClean="0">
              <a:solidFill>
                <a:schemeClr val="tx1"/>
              </a:solidFill>
            </a:rPr>
            <a:t>ersonal / Psych-</a:t>
          </a:r>
          <a:r>
            <a:rPr lang="en-GB" sz="2400" dirty="0" err="1" smtClean="0">
              <a:solidFill>
                <a:schemeClr val="tx1"/>
              </a:solidFill>
            </a:rPr>
            <a:t>ological</a:t>
          </a:r>
          <a:endParaRPr lang="cy-GB" sz="2400" dirty="0">
            <a:solidFill>
              <a:schemeClr val="tx1"/>
            </a:solidFill>
          </a:endParaRPr>
        </a:p>
      </dgm:t>
    </dgm:pt>
    <dgm:pt modelId="{38542D92-EB14-4DD0-AB17-4AC0DB4A4680}" type="parTrans" cxnId="{C02487E5-F7D4-4E98-ABE7-07DCCB3CB309}">
      <dgm:prSet/>
      <dgm:spPr/>
      <dgm:t>
        <a:bodyPr/>
        <a:lstStyle/>
        <a:p>
          <a:endParaRPr lang="cy-GB"/>
        </a:p>
      </dgm:t>
    </dgm:pt>
    <dgm:pt modelId="{AFCC3B6E-FCB5-4CFC-8ADF-A47ECF291CF7}" type="sibTrans" cxnId="{C02487E5-F7D4-4E98-ABE7-07DCCB3CB309}">
      <dgm:prSet/>
      <dgm:spPr/>
      <dgm:t>
        <a:bodyPr/>
        <a:lstStyle/>
        <a:p>
          <a:endParaRPr lang="cy-GB"/>
        </a:p>
      </dgm:t>
    </dgm:pt>
    <dgm:pt modelId="{DB080606-1C70-4FE5-9395-0191F1C30F6B}" type="pres">
      <dgm:prSet presAssocID="{B2739699-0D1C-4F8C-8770-B5899D571FCA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y-GB"/>
        </a:p>
      </dgm:t>
    </dgm:pt>
    <dgm:pt modelId="{57A22E1B-4628-459F-8D39-7B693094F481}" type="pres">
      <dgm:prSet presAssocID="{B2739699-0D1C-4F8C-8770-B5899D571FCA}" presName="comp1" presStyleCnt="0"/>
      <dgm:spPr/>
    </dgm:pt>
    <dgm:pt modelId="{DB16E82A-1585-47F7-B994-F7F79F791DB2}" type="pres">
      <dgm:prSet presAssocID="{B2739699-0D1C-4F8C-8770-B5899D571FCA}" presName="circle1" presStyleLbl="node1" presStyleIdx="0" presStyleCnt="3" custScaleX="167347" custLinFactNeighborX="-9660" custLinFactNeighborY="1667"/>
      <dgm:spPr/>
      <dgm:t>
        <a:bodyPr/>
        <a:lstStyle/>
        <a:p>
          <a:endParaRPr lang="cy-GB"/>
        </a:p>
      </dgm:t>
    </dgm:pt>
    <dgm:pt modelId="{4A603273-0B06-46F9-A2AD-DB37EFF64161}" type="pres">
      <dgm:prSet presAssocID="{B2739699-0D1C-4F8C-8770-B5899D571FCA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2E15DB19-91AC-4D1B-A178-E5D60AF2518D}" type="pres">
      <dgm:prSet presAssocID="{B2739699-0D1C-4F8C-8770-B5899D571FCA}" presName="comp2" presStyleCnt="0"/>
      <dgm:spPr/>
    </dgm:pt>
    <dgm:pt modelId="{5610D477-CB7D-4588-ACCE-23F84B54CAC9}" type="pres">
      <dgm:prSet presAssocID="{B2739699-0D1C-4F8C-8770-B5899D571FCA}" presName="circle2" presStyleLbl="node1" presStyleIdx="1" presStyleCnt="3"/>
      <dgm:spPr/>
      <dgm:t>
        <a:bodyPr/>
        <a:lstStyle/>
        <a:p>
          <a:endParaRPr lang="cy-GB"/>
        </a:p>
      </dgm:t>
    </dgm:pt>
    <dgm:pt modelId="{E5C2B4A2-2C56-4A79-ADA3-81DF4D5F6EFD}" type="pres">
      <dgm:prSet presAssocID="{B2739699-0D1C-4F8C-8770-B5899D571FCA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  <dgm:pt modelId="{8CE6479E-4507-4DDA-A7CF-2000B9951679}" type="pres">
      <dgm:prSet presAssocID="{B2739699-0D1C-4F8C-8770-B5899D571FCA}" presName="comp3" presStyleCnt="0"/>
      <dgm:spPr/>
    </dgm:pt>
    <dgm:pt modelId="{E8249AC8-8ADE-45A3-9BC4-F0B026B75EF6}" type="pres">
      <dgm:prSet presAssocID="{B2739699-0D1C-4F8C-8770-B5899D571FCA}" presName="circle3" presStyleLbl="node1" presStyleIdx="2" presStyleCnt="3"/>
      <dgm:spPr/>
      <dgm:t>
        <a:bodyPr/>
        <a:lstStyle/>
        <a:p>
          <a:endParaRPr lang="cy-GB"/>
        </a:p>
      </dgm:t>
    </dgm:pt>
    <dgm:pt modelId="{8EDF3E5F-139F-48B1-8C71-AF3296C4D42F}" type="pres">
      <dgm:prSet presAssocID="{B2739699-0D1C-4F8C-8770-B5899D571FCA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y-GB"/>
        </a:p>
      </dgm:t>
    </dgm:pt>
  </dgm:ptLst>
  <dgm:cxnLst>
    <dgm:cxn modelId="{A69E5509-224F-4BA3-AB9B-4A02F8000111}" type="presOf" srcId="{E9D6B65D-CC34-4C21-BB8C-13C76D339E9D}" destId="{DB16E82A-1585-47F7-B994-F7F79F791DB2}" srcOrd="0" destOrd="0" presId="urn:microsoft.com/office/officeart/2005/8/layout/venn2"/>
    <dgm:cxn modelId="{B3E7FB20-BE4E-4560-AA6E-71FE7F65ACBD}" type="presOf" srcId="{94657E89-7478-4188-B393-D50E33FCE326}" destId="{5610D477-CB7D-4588-ACCE-23F84B54CAC9}" srcOrd="0" destOrd="0" presId="urn:microsoft.com/office/officeart/2005/8/layout/venn2"/>
    <dgm:cxn modelId="{7360C1D5-DE88-4220-A91F-1150BFEE0428}" type="presOf" srcId="{94657E89-7478-4188-B393-D50E33FCE326}" destId="{E5C2B4A2-2C56-4A79-ADA3-81DF4D5F6EFD}" srcOrd="1" destOrd="0" presId="urn:microsoft.com/office/officeart/2005/8/layout/venn2"/>
    <dgm:cxn modelId="{103238EC-3BE1-4F10-97AA-1F9448253047}" type="presOf" srcId="{E9D6B65D-CC34-4C21-BB8C-13C76D339E9D}" destId="{4A603273-0B06-46F9-A2AD-DB37EFF64161}" srcOrd="1" destOrd="0" presId="urn:microsoft.com/office/officeart/2005/8/layout/venn2"/>
    <dgm:cxn modelId="{AA50B5B5-E18C-445A-BA09-E03AFA0E6EA2}" type="presOf" srcId="{B2739699-0D1C-4F8C-8770-B5899D571FCA}" destId="{DB080606-1C70-4FE5-9395-0191F1C30F6B}" srcOrd="0" destOrd="0" presId="urn:microsoft.com/office/officeart/2005/8/layout/venn2"/>
    <dgm:cxn modelId="{C02487E5-F7D4-4E98-ABE7-07DCCB3CB309}" srcId="{B2739699-0D1C-4F8C-8770-B5899D571FCA}" destId="{3726C57D-BF62-4FB8-ABB7-94C998897996}" srcOrd="2" destOrd="0" parTransId="{38542D92-EB14-4DD0-AB17-4AC0DB4A4680}" sibTransId="{AFCC3B6E-FCB5-4CFC-8ADF-A47ECF291CF7}"/>
    <dgm:cxn modelId="{E3E0E520-C4FF-4B47-B9CA-8FC6AE6DE496}" srcId="{B2739699-0D1C-4F8C-8770-B5899D571FCA}" destId="{E9D6B65D-CC34-4C21-BB8C-13C76D339E9D}" srcOrd="0" destOrd="0" parTransId="{2E3E80AA-134C-443A-BABF-635BD889654B}" sibTransId="{4F520BDD-8482-4869-A8D2-F5A0ECC89CC5}"/>
    <dgm:cxn modelId="{0E0C3F07-9729-45CA-A6D7-30E23C357467}" srcId="{B2739699-0D1C-4F8C-8770-B5899D571FCA}" destId="{94657E89-7478-4188-B393-D50E33FCE326}" srcOrd="1" destOrd="0" parTransId="{00A3BC8E-9728-46D9-9233-D8A1F723317F}" sibTransId="{F3BCC24D-7F7B-4919-90BE-A0D336C7CAC4}"/>
    <dgm:cxn modelId="{D5FC710D-5D71-4F13-850C-F67C0FB7053D}" type="presOf" srcId="{3726C57D-BF62-4FB8-ABB7-94C998897996}" destId="{8EDF3E5F-139F-48B1-8C71-AF3296C4D42F}" srcOrd="1" destOrd="0" presId="urn:microsoft.com/office/officeart/2005/8/layout/venn2"/>
    <dgm:cxn modelId="{350DAA94-0B9F-4724-8D14-5BDEDB837290}" type="presOf" srcId="{3726C57D-BF62-4FB8-ABB7-94C998897996}" destId="{E8249AC8-8ADE-45A3-9BC4-F0B026B75EF6}" srcOrd="0" destOrd="0" presId="urn:microsoft.com/office/officeart/2005/8/layout/venn2"/>
    <dgm:cxn modelId="{80670B6D-0B01-49BF-B6F5-5594ACBDD1E0}" type="presParOf" srcId="{DB080606-1C70-4FE5-9395-0191F1C30F6B}" destId="{57A22E1B-4628-459F-8D39-7B693094F481}" srcOrd="0" destOrd="0" presId="urn:microsoft.com/office/officeart/2005/8/layout/venn2"/>
    <dgm:cxn modelId="{50FD3A52-1FBA-4473-8FB1-2CB38414242E}" type="presParOf" srcId="{57A22E1B-4628-459F-8D39-7B693094F481}" destId="{DB16E82A-1585-47F7-B994-F7F79F791DB2}" srcOrd="0" destOrd="0" presId="urn:microsoft.com/office/officeart/2005/8/layout/venn2"/>
    <dgm:cxn modelId="{81469A42-0F14-4BAC-A1C1-D1C9F427528E}" type="presParOf" srcId="{57A22E1B-4628-459F-8D39-7B693094F481}" destId="{4A603273-0B06-46F9-A2AD-DB37EFF64161}" srcOrd="1" destOrd="0" presId="urn:microsoft.com/office/officeart/2005/8/layout/venn2"/>
    <dgm:cxn modelId="{56620119-63E3-4A0C-B228-701ABAE04E24}" type="presParOf" srcId="{DB080606-1C70-4FE5-9395-0191F1C30F6B}" destId="{2E15DB19-91AC-4D1B-A178-E5D60AF2518D}" srcOrd="1" destOrd="0" presId="urn:microsoft.com/office/officeart/2005/8/layout/venn2"/>
    <dgm:cxn modelId="{33CD4C51-25B8-48B4-AE65-6B453C0F58B1}" type="presParOf" srcId="{2E15DB19-91AC-4D1B-A178-E5D60AF2518D}" destId="{5610D477-CB7D-4588-ACCE-23F84B54CAC9}" srcOrd="0" destOrd="0" presId="urn:microsoft.com/office/officeart/2005/8/layout/venn2"/>
    <dgm:cxn modelId="{A71100D2-440D-4BD2-8209-5407D8CF2138}" type="presParOf" srcId="{2E15DB19-91AC-4D1B-A178-E5D60AF2518D}" destId="{E5C2B4A2-2C56-4A79-ADA3-81DF4D5F6EFD}" srcOrd="1" destOrd="0" presId="urn:microsoft.com/office/officeart/2005/8/layout/venn2"/>
    <dgm:cxn modelId="{69D3877B-9613-431B-B0DB-5F07D12989CA}" type="presParOf" srcId="{DB080606-1C70-4FE5-9395-0191F1C30F6B}" destId="{8CE6479E-4507-4DDA-A7CF-2000B9951679}" srcOrd="2" destOrd="0" presId="urn:microsoft.com/office/officeart/2005/8/layout/venn2"/>
    <dgm:cxn modelId="{66081F94-375E-493A-8185-F3FB9D41345A}" type="presParOf" srcId="{8CE6479E-4507-4DDA-A7CF-2000B9951679}" destId="{E8249AC8-8ADE-45A3-9BC4-F0B026B75EF6}" srcOrd="0" destOrd="0" presId="urn:microsoft.com/office/officeart/2005/8/layout/venn2"/>
    <dgm:cxn modelId="{26665FE0-D0E8-4AB3-8754-B1B683DF05C3}" type="presParOf" srcId="{8CE6479E-4507-4DDA-A7CF-2000B9951679}" destId="{8EDF3E5F-139F-48B1-8C71-AF3296C4D42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SJEU6006/C</a:t>
            </a:r>
            <a:br>
              <a:rPr lang="en-GB" dirty="0" smtClean="0"/>
            </a:br>
            <a:r>
              <a:rPr lang="en-GB" dirty="0" smtClean="0"/>
              <a:t>Person Centred Planning/</a:t>
            </a:r>
            <a:br>
              <a:rPr lang="en-GB" dirty="0" smtClean="0"/>
            </a:br>
            <a:r>
              <a:rPr lang="en-GB" dirty="0" err="1" smtClean="0"/>
              <a:t>Cynllunio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smtClean="0"/>
              <a:t> </a:t>
            </a:r>
            <a:r>
              <a:rPr lang="en-GB" smtClean="0"/>
              <a:t>4/ </a:t>
            </a:r>
            <a:r>
              <a:rPr lang="en-GB" smtClean="0"/>
              <a:t>Session </a:t>
            </a:r>
            <a:r>
              <a:rPr lang="en-GB" smtClean="0"/>
              <a:t>4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cyllunio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critical understanding of the principles and practice of person –centred planning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654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Relevant Learning Outcome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/>
              <a:t>Adfyfyrio’n</a:t>
            </a:r>
            <a:r>
              <a:rPr lang="en-GB" sz="3200" dirty="0" smtClean="0"/>
              <a:t> </a:t>
            </a:r>
            <a:r>
              <a:rPr lang="en-GB" sz="3200" dirty="0" err="1" smtClean="0"/>
              <a:t>feirniadol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ideoleg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</a:t>
            </a:r>
            <a:r>
              <a:rPr lang="en-GB" sz="3200" dirty="0" err="1" smtClean="0"/>
              <a:t>ymwneud</a:t>
            </a:r>
            <a:r>
              <a:rPr lang="en-GB" sz="3200" dirty="0" smtClean="0"/>
              <a:t> â </a:t>
            </a:r>
            <a:r>
              <a:rPr lang="en-GB" sz="3200" dirty="0" err="1" smtClean="0"/>
              <a:t>chynllunio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</a:t>
            </a:r>
            <a:r>
              <a:rPr lang="en-GB" sz="3200" dirty="0" err="1" smtClean="0"/>
              <a:t>canolbwyntio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unigolion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676400"/>
            <a:ext cx="3822192" cy="445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4008" indent="0">
              <a:buNone/>
            </a:pPr>
            <a:endParaRPr lang="en-GB" dirty="0"/>
          </a:p>
          <a:p>
            <a:r>
              <a:rPr lang="en-GB" sz="4000" i="1" dirty="0" smtClean="0"/>
              <a:t>Critically reflect on the ideology relating to person-centred planning</a:t>
            </a:r>
            <a:endParaRPr lang="en-GB" sz="40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4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Assignments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524000"/>
            <a:ext cx="3822192" cy="5303003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GB" sz="4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cy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(60</a:t>
            </a:r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%) </a:t>
            </a:r>
            <a:endParaRPr lang="cy-GB" sz="4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3000 </a:t>
            </a:r>
            <a: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cy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</a:p>
          <a:p>
            <a:r>
              <a:rPr lang="en-GB" sz="4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10/05/19</a:t>
            </a:r>
          </a:p>
          <a:p>
            <a:r>
              <a:rPr lang="en-GB" sz="4400" dirty="0" err="1"/>
              <a:t>Dyluniwch</a:t>
            </a:r>
            <a:r>
              <a:rPr lang="en-GB" sz="4400" dirty="0"/>
              <a:t> </a:t>
            </a:r>
            <a:r>
              <a:rPr lang="en-GB" sz="4400" dirty="0" err="1"/>
              <a:t>wasanaeth</a:t>
            </a:r>
            <a:r>
              <a:rPr lang="en-GB" sz="4400" dirty="0"/>
              <a:t> person-</a:t>
            </a:r>
            <a:r>
              <a:rPr lang="en-GB" sz="4400" dirty="0" err="1"/>
              <a:t>ganolog</a:t>
            </a:r>
            <a:r>
              <a:rPr lang="en-GB" sz="4400" dirty="0"/>
              <a:t> </a:t>
            </a:r>
            <a:r>
              <a:rPr lang="en-GB" sz="4400" dirty="0" err="1"/>
              <a:t>i</a:t>
            </a:r>
            <a:r>
              <a:rPr lang="en-GB" sz="4400" dirty="0"/>
              <a:t> </a:t>
            </a:r>
            <a:r>
              <a:rPr lang="en-GB" sz="4400" dirty="0" err="1"/>
              <a:t>blant</a:t>
            </a:r>
            <a:r>
              <a:rPr lang="en-GB" sz="4400" dirty="0"/>
              <a:t> </a:t>
            </a:r>
            <a:r>
              <a:rPr lang="en-GB" sz="4400" dirty="0" err="1"/>
              <a:t>bregus</a:t>
            </a:r>
            <a:r>
              <a:rPr lang="en-GB" sz="4400" dirty="0"/>
              <a:t>. </a:t>
            </a:r>
            <a:r>
              <a:rPr lang="en-GB" sz="4400" dirty="0" err="1"/>
              <a:t>Cynhwyswch</a:t>
            </a:r>
            <a:r>
              <a:rPr lang="en-GB" sz="4400" dirty="0"/>
              <a:t> </a:t>
            </a:r>
            <a:r>
              <a:rPr lang="en-GB" sz="4400" dirty="0" err="1"/>
              <a:t>werthusiad</a:t>
            </a:r>
            <a:r>
              <a:rPr lang="en-GB" sz="4400" dirty="0"/>
              <a:t> </a:t>
            </a:r>
            <a:r>
              <a:rPr lang="en-GB" sz="4400" dirty="0" err="1"/>
              <a:t>beirniadol</a:t>
            </a:r>
            <a:r>
              <a:rPr lang="en-GB" sz="4400" dirty="0"/>
              <a:t> o </a:t>
            </a:r>
            <a:r>
              <a:rPr lang="en-GB" sz="4400" dirty="0" err="1"/>
              <a:t>wahanol</a:t>
            </a:r>
            <a:r>
              <a:rPr lang="en-GB" sz="4400" dirty="0"/>
              <a:t> </a:t>
            </a:r>
            <a:r>
              <a:rPr lang="en-GB" sz="4400" dirty="0" err="1"/>
              <a:t>fathau</a:t>
            </a:r>
            <a:r>
              <a:rPr lang="en-GB" sz="4400" dirty="0"/>
              <a:t> o </a:t>
            </a:r>
            <a:r>
              <a:rPr lang="en-GB" sz="4400" dirty="0" err="1"/>
              <a:t>gynllunio</a:t>
            </a:r>
            <a:r>
              <a:rPr lang="en-GB" sz="4400" dirty="0"/>
              <a:t> person - </a:t>
            </a:r>
            <a:r>
              <a:rPr lang="en-GB" sz="4400" dirty="0" err="1"/>
              <a:t>ganolog</a:t>
            </a:r>
            <a:endParaRPr lang="en-GB" sz="4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" indent="0">
              <a:buNone/>
            </a:pPr>
            <a:endParaRPr lang="en-GB" sz="3100" dirty="0" smtClean="0"/>
          </a:p>
          <a:p>
            <a:pPr marL="64008" indent="0">
              <a:buNone/>
            </a:pPr>
            <a:endParaRPr lang="en-GB" sz="3100" dirty="0"/>
          </a:p>
          <a:p>
            <a:pPr marL="64008" indent="0">
              <a:buNone/>
            </a:pPr>
            <a:r>
              <a:rPr lang="cy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371600"/>
            <a:ext cx="3822192" cy="4754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i="1" dirty="0"/>
              <a:t>Assignment 1 </a:t>
            </a:r>
            <a:r>
              <a:rPr lang="en-GB" sz="2800" b="1" i="1" dirty="0" smtClean="0"/>
              <a:t>(60</a:t>
            </a:r>
            <a:r>
              <a:rPr lang="en-GB" sz="2800" b="1" i="1" dirty="0"/>
              <a:t>%) </a:t>
            </a:r>
            <a:endParaRPr lang="en-GB" sz="2800" b="1" i="1" dirty="0" smtClean="0"/>
          </a:p>
          <a:p>
            <a:r>
              <a:rPr lang="en-GB" sz="2800" i="1" dirty="0" smtClean="0"/>
              <a:t>3000 words</a:t>
            </a:r>
          </a:p>
          <a:p>
            <a:r>
              <a:rPr lang="en-GB" sz="2800" b="1" i="1" dirty="0" smtClean="0">
                <a:solidFill>
                  <a:srgbClr val="FF0000"/>
                </a:solidFill>
              </a:rPr>
              <a:t>10/05/19</a:t>
            </a:r>
          </a:p>
          <a:p>
            <a:r>
              <a:rPr lang="en-GB" sz="2800" dirty="0"/>
              <a:t>Design a person-centred service for vulnerable children.  Include a critical evaluation of different types of person-centred planning. </a:t>
            </a:r>
            <a:endParaRPr lang="en-GB" sz="2800" i="1" dirty="0" smtClean="0"/>
          </a:p>
          <a:p>
            <a:pPr marL="64008" indent="0">
              <a:buNone/>
            </a:pPr>
            <a:endParaRPr lang="en-GB" sz="2800" i="1" dirty="0"/>
          </a:p>
          <a:p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40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Assignments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1371600"/>
            <a:ext cx="3822192" cy="4754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 err="1" smtClean="0"/>
              <a:t>Aseiniad</a:t>
            </a:r>
            <a:r>
              <a:rPr lang="en-GB" sz="2800" b="1" dirty="0" smtClean="0"/>
              <a:t> 2  </a:t>
            </a:r>
            <a:r>
              <a:rPr lang="cy-GB" sz="2800" b="1" dirty="0" smtClean="0"/>
              <a:t>(40%)</a:t>
            </a:r>
          </a:p>
          <a:p>
            <a:r>
              <a:rPr lang="cy-GB" sz="2800" b="1" dirty="0" smtClean="0"/>
              <a:t>Pecyn ( 2000 o eiriau)</a:t>
            </a:r>
          </a:p>
          <a:p>
            <a:r>
              <a:rPr lang="cy-GB" sz="2800" b="1" dirty="0" smtClean="0">
                <a:solidFill>
                  <a:srgbClr val="FF0000"/>
                </a:solidFill>
              </a:rPr>
              <a:t>04/04/19</a:t>
            </a:r>
          </a:p>
          <a:p>
            <a:r>
              <a:rPr lang="cy-GB" sz="2800" dirty="0" smtClean="0"/>
              <a:t>Cynlluniwch </a:t>
            </a:r>
            <a:r>
              <a:rPr lang="cy-GB" sz="2800" dirty="0"/>
              <a:t>ddeunyddiau hyrwyddo sy'n annog defnyddio’ch gwasanaeth</a:t>
            </a:r>
            <a:endParaRPr lang="en-US" sz="2800" dirty="0"/>
          </a:p>
          <a:p>
            <a:endParaRPr lang="en-GB" sz="2800" b="1" dirty="0" smtClean="0"/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447800"/>
            <a:ext cx="3822192" cy="4678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i="1" dirty="0" smtClean="0"/>
              <a:t>Assignment 2 (40</a:t>
            </a:r>
            <a:r>
              <a:rPr lang="en-GB" sz="2800" b="1" i="1" dirty="0"/>
              <a:t>%) </a:t>
            </a:r>
            <a:endParaRPr lang="en-GB" sz="2800" b="1" i="1" dirty="0" smtClean="0"/>
          </a:p>
          <a:p>
            <a:r>
              <a:rPr lang="en-GB" sz="2800" b="1" i="1" dirty="0" smtClean="0"/>
              <a:t>Pack ( 2000 words)</a:t>
            </a:r>
          </a:p>
          <a:p>
            <a:r>
              <a:rPr lang="en-GB" sz="2800" b="1" i="1" dirty="0" smtClean="0">
                <a:solidFill>
                  <a:srgbClr val="FF0000"/>
                </a:solidFill>
              </a:rPr>
              <a:t>04/04/19</a:t>
            </a:r>
          </a:p>
          <a:p>
            <a:pPr fontAlgn="base" hangingPunct="0"/>
            <a:r>
              <a:rPr lang="en-GB" sz="2800" dirty="0" smtClean="0"/>
              <a:t>Design </a:t>
            </a:r>
            <a:r>
              <a:rPr lang="en-GB" sz="2800" dirty="0"/>
              <a:t>promotional materials encouraging the use of your service.</a:t>
            </a:r>
            <a:endParaRPr lang="en-US" sz="2800" dirty="0"/>
          </a:p>
          <a:p>
            <a:pPr fontAlgn="base" hangingPunct="0"/>
            <a:endParaRPr lang="en-GB" sz="2800" b="1" i="1" dirty="0" smtClean="0"/>
          </a:p>
          <a:p>
            <a:pPr marL="64008" indent="0">
              <a:buNone/>
            </a:pPr>
            <a:endParaRPr lang="en-GB" sz="2800" dirty="0"/>
          </a:p>
          <a:p>
            <a:endParaRPr lang="en-GB" sz="2800" dirty="0" smtClean="0"/>
          </a:p>
          <a:p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161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/>
              <a:t>Ymrymuso</a:t>
            </a:r>
            <a:endParaRPr lang="en-GB" sz="3200" dirty="0" smtClean="0"/>
          </a:p>
          <a:p>
            <a:r>
              <a:rPr lang="en-GB" sz="3200" dirty="0" err="1" smtClean="0"/>
              <a:t>Dewis</a:t>
            </a:r>
            <a:endParaRPr lang="en-GB" sz="3200" dirty="0" smtClean="0"/>
          </a:p>
          <a:p>
            <a:r>
              <a:rPr lang="en-GB" sz="3200" dirty="0" err="1" smtClean="0"/>
              <a:t>Nodweddion</a:t>
            </a:r>
            <a:r>
              <a:rPr lang="en-GB" sz="3200" dirty="0" smtClean="0"/>
              <a:t> a </a:t>
            </a:r>
            <a:r>
              <a:rPr lang="en-GB" sz="3200" dirty="0" err="1" smtClean="0"/>
              <a:t>Pwrpas</a:t>
            </a:r>
            <a:r>
              <a:rPr lang="en-GB" sz="3200" dirty="0" smtClean="0"/>
              <a:t> </a:t>
            </a:r>
            <a:r>
              <a:rPr lang="en-GB" sz="3200" dirty="0" err="1"/>
              <a:t>Cynllunio</a:t>
            </a:r>
            <a:r>
              <a:rPr lang="en-GB" sz="3200" dirty="0"/>
              <a:t> Person </a:t>
            </a:r>
            <a:r>
              <a:rPr lang="en-GB" sz="3200" dirty="0" err="1"/>
              <a:t>Ganolog</a:t>
            </a:r>
            <a:endParaRPr lang="en-GB" sz="3200" dirty="0"/>
          </a:p>
          <a:p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Empowerment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Choice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Features and Role </a:t>
            </a: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of Person Centred Planning</a:t>
            </a:r>
          </a:p>
          <a:p>
            <a:endParaRPr lang="en-GB" sz="32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12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Thompson’s 1992 model of inequalities and </a:t>
            </a:r>
            <a:r>
              <a:rPr lang="en-GB" dirty="0" err="1" smtClean="0"/>
              <a:t>discriminatioN</a:t>
            </a:r>
            <a:r>
              <a:rPr lang="en-GB" dirty="0" smtClean="0"/>
              <a:t> : </a:t>
            </a:r>
            <a:r>
              <a:rPr lang="en-GB" b="1" dirty="0" smtClean="0">
                <a:solidFill>
                  <a:srgbClr val="FF0000"/>
                </a:solidFill>
              </a:rPr>
              <a:t>PCS </a:t>
            </a:r>
            <a:r>
              <a:rPr lang="en-GB" dirty="0" smtClean="0"/>
              <a:t>( 2006)</a:t>
            </a:r>
            <a:endParaRPr lang="cy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373835"/>
              </p:ext>
            </p:extLst>
          </p:nvPr>
        </p:nvGraphicFramePr>
        <p:xfrm>
          <a:off x="990600" y="1752600"/>
          <a:ext cx="6781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686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700" dirty="0" err="1" smtClean="0"/>
              <a:t>Anghydraddoldeb</a:t>
            </a:r>
            <a:r>
              <a:rPr lang="en-GB" sz="2700" dirty="0" smtClean="0"/>
              <a:t> a </a:t>
            </a:r>
            <a:r>
              <a:rPr lang="en-GB" sz="2700" dirty="0" err="1" smtClean="0"/>
              <a:t>chamwahaniaethu</a:t>
            </a: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sz="2700" dirty="0" smtClean="0"/>
              <a:t>Inequalities </a:t>
            </a:r>
            <a:r>
              <a:rPr lang="en-GB" sz="2700" dirty="0"/>
              <a:t>and discrimination</a:t>
            </a:r>
            <a:r>
              <a:rPr lang="en-GB" dirty="0"/>
              <a:t/>
            </a:r>
            <a:br>
              <a:rPr lang="en-GB" dirty="0"/>
            </a:b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559808"/>
          </a:xfrm>
        </p:spPr>
        <p:txBody>
          <a:bodyPr>
            <a:noAutofit/>
          </a:bodyPr>
          <a:lstStyle/>
          <a:p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ddefnyddiol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sefyllfaoedd</a:t>
            </a:r>
            <a:r>
              <a:rPr lang="en-GB" dirty="0" smtClean="0"/>
              <a:t> o </a:t>
            </a:r>
            <a:r>
              <a:rPr lang="en-GB" dirty="0" err="1" smtClean="0"/>
              <a:t>safbwynt</a:t>
            </a:r>
            <a:r>
              <a:rPr lang="en-GB" dirty="0" smtClean="0"/>
              <a:t> 3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Mae’r</a:t>
            </a:r>
            <a:r>
              <a:rPr lang="en-GB" dirty="0" smtClean="0"/>
              <a:t> 3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gysylltiedig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rhyngweithio’n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endParaRPr lang="en-GB" dirty="0" smtClean="0"/>
          </a:p>
          <a:p>
            <a:r>
              <a:rPr lang="en-GB" dirty="0" smtClean="0"/>
              <a:t>P- </a:t>
            </a:r>
            <a:r>
              <a:rPr lang="en-GB" dirty="0" err="1" smtClean="0"/>
              <a:t>personol</a:t>
            </a:r>
            <a:r>
              <a:rPr lang="en-GB" dirty="0" smtClean="0"/>
              <a:t>- </a:t>
            </a:r>
            <a:r>
              <a:rPr lang="en-GB" dirty="0" err="1" smtClean="0"/>
              <a:t>meddyliau</a:t>
            </a:r>
            <a:r>
              <a:rPr lang="en-GB" dirty="0" smtClean="0"/>
              <a:t>, </a:t>
            </a:r>
            <a:r>
              <a:rPr lang="en-GB" dirty="0" err="1" smtClean="0"/>
              <a:t>teimladau</a:t>
            </a:r>
            <a:r>
              <a:rPr lang="en-GB" dirty="0" smtClean="0"/>
              <a:t>, </a:t>
            </a:r>
            <a:r>
              <a:rPr lang="en-GB" dirty="0" err="1" smtClean="0"/>
              <a:t>agweddau</a:t>
            </a:r>
            <a:endParaRPr lang="en-GB" dirty="0" smtClean="0"/>
          </a:p>
          <a:p>
            <a:r>
              <a:rPr lang="en-GB" dirty="0" smtClean="0"/>
              <a:t>C- </a:t>
            </a:r>
            <a:r>
              <a:rPr lang="en-GB" dirty="0" err="1" smtClean="0"/>
              <a:t>consensws</a:t>
            </a:r>
            <a:r>
              <a:rPr lang="en-GB" dirty="0" smtClean="0"/>
              <a:t>, </a:t>
            </a:r>
            <a:r>
              <a:rPr lang="en-GB" dirty="0" err="1" smtClean="0"/>
              <a:t>diwylliant</a:t>
            </a:r>
            <a:r>
              <a:rPr lang="en-GB" dirty="0" smtClean="0"/>
              <a:t>, </a:t>
            </a:r>
            <a:r>
              <a:rPr lang="en-GB" dirty="0" err="1" smtClean="0"/>
              <a:t>cydymffurfio</a:t>
            </a:r>
            <a:r>
              <a:rPr lang="en-GB" dirty="0" smtClean="0"/>
              <a:t>, </a:t>
            </a:r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anysgrifenedig</a:t>
            </a:r>
            <a:endParaRPr lang="en-GB" dirty="0" smtClean="0"/>
          </a:p>
          <a:p>
            <a:r>
              <a:rPr lang="en-GB" dirty="0" smtClean="0"/>
              <a:t>S- </a:t>
            </a:r>
            <a:r>
              <a:rPr lang="en-GB" dirty="0" err="1" smtClean="0"/>
              <a:t>strwythur</a:t>
            </a:r>
            <a:r>
              <a:rPr lang="en-GB" dirty="0" smtClean="0"/>
              <a:t>, </a:t>
            </a:r>
            <a:r>
              <a:rPr lang="en-GB" dirty="0" err="1" smtClean="0"/>
              <a:t>rhaniadau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, </a:t>
            </a:r>
            <a:r>
              <a:rPr lang="en-GB" dirty="0" err="1" smtClean="0"/>
              <a:t>gorthrwm</a:t>
            </a:r>
            <a:r>
              <a:rPr lang="en-GB" dirty="0" smtClean="0"/>
              <a:t>, </a:t>
            </a:r>
            <a:r>
              <a:rPr lang="en-GB" dirty="0" err="1" smtClean="0"/>
              <a:t>camwahaniaethu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sefydliadol</a:t>
            </a:r>
            <a:r>
              <a:rPr lang="en-GB" dirty="0" smtClean="0"/>
              <a:t>, </a:t>
            </a:r>
            <a:r>
              <a:rPr lang="en-GB" dirty="0" err="1" smtClean="0"/>
              <a:t>wedi</a:t>
            </a:r>
            <a:r>
              <a:rPr lang="en-GB" dirty="0" smtClean="0"/>
              <a:t> ‘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gweu</a:t>
            </a:r>
            <a:r>
              <a:rPr lang="en-GB" dirty="0" smtClean="0"/>
              <a:t>’ </a:t>
            </a:r>
            <a:r>
              <a:rPr lang="en-GB" dirty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fewn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i="1" dirty="0" smtClean="0"/>
              <a:t>Helpful to analyse situation in terms of 3 levels</a:t>
            </a:r>
          </a:p>
          <a:p>
            <a:r>
              <a:rPr lang="en-GB" i="1" dirty="0" smtClean="0"/>
              <a:t>The 3 levels (PCS) are interlinked and interact constantly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P-</a:t>
            </a:r>
            <a:r>
              <a:rPr lang="en-GB" i="1" dirty="0" smtClean="0"/>
              <a:t> personal – thoughts, feelings, attitudes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C</a:t>
            </a:r>
            <a:r>
              <a:rPr lang="en-GB" i="1" dirty="0" smtClean="0"/>
              <a:t>- cultural, consensus, conformity, unwritten rules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S</a:t>
            </a:r>
            <a:r>
              <a:rPr lang="en-GB" i="1" dirty="0" smtClean="0"/>
              <a:t>- structural, social divisions, oppression &amp; discrimination are institutionalised, ‘sewn in’</a:t>
            </a:r>
          </a:p>
          <a:p>
            <a:r>
              <a:rPr lang="en-GB" i="1" dirty="0" smtClean="0"/>
              <a:t>Thompson, 2006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22153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2400" dirty="0" err="1">
                <a:solidFill>
                  <a:prstClr val="black"/>
                </a:solidFill>
              </a:rPr>
              <a:t>Anghydraddoldeb</a:t>
            </a:r>
            <a:r>
              <a:rPr lang="en-GB" sz="2400" dirty="0">
                <a:solidFill>
                  <a:prstClr val="black"/>
                </a:solidFill>
              </a:rPr>
              <a:t> a </a:t>
            </a:r>
            <a:r>
              <a:rPr lang="en-GB" sz="2400" dirty="0" err="1">
                <a:solidFill>
                  <a:prstClr val="black"/>
                </a:solidFill>
              </a:rPr>
              <a:t>chamwahaniaethu</a:t>
            </a:r>
            <a:r>
              <a:rPr lang="en-GB" sz="2400" dirty="0">
                <a:solidFill>
                  <a:prstClr val="black"/>
                </a:solidFill>
              </a:rPr>
              <a:t/>
            </a:r>
            <a:br>
              <a:rPr lang="en-GB" sz="2400" dirty="0">
                <a:solidFill>
                  <a:prstClr val="black"/>
                </a:solidFill>
              </a:rPr>
            </a:br>
            <a:r>
              <a:rPr lang="en-GB" sz="2400" dirty="0">
                <a:solidFill>
                  <a:prstClr val="black"/>
                </a:solidFill>
              </a:rPr>
              <a:t>Inequalities and discrimination</a:t>
            </a:r>
            <a:br>
              <a:rPr lang="en-GB" sz="2400" dirty="0">
                <a:solidFill>
                  <a:prstClr val="black"/>
                </a:solidFill>
              </a:rPr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Mae </a:t>
            </a:r>
            <a:r>
              <a:rPr lang="en-GB" sz="2400" dirty="0" err="1"/>
              <a:t>d</a:t>
            </a:r>
            <a:r>
              <a:rPr lang="en-GB" sz="2400" dirty="0" err="1" smtClean="0"/>
              <a:t>adansoddi</a:t>
            </a:r>
            <a:r>
              <a:rPr lang="en-GB" sz="2400" dirty="0" smtClean="0"/>
              <a:t> PCS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arddangos</a:t>
            </a:r>
            <a:r>
              <a:rPr lang="en-GB" sz="2400" dirty="0" smtClean="0"/>
              <a:t> y </a:t>
            </a:r>
            <a:r>
              <a:rPr lang="en-GB" sz="2400" dirty="0" err="1" smtClean="0"/>
              <a:t>gwahanol</a:t>
            </a:r>
            <a:r>
              <a:rPr lang="en-GB" sz="2400" dirty="0" smtClean="0"/>
              <a:t> </a:t>
            </a:r>
            <a:r>
              <a:rPr lang="en-GB" sz="2400" dirty="0" err="1" smtClean="0"/>
              <a:t>lefelau</a:t>
            </a:r>
            <a:r>
              <a:rPr lang="en-GB" sz="2400" dirty="0" smtClean="0"/>
              <a:t> </a:t>
            </a:r>
            <a:r>
              <a:rPr lang="en-GB" sz="2400" dirty="0" err="1" smtClean="0"/>
              <a:t>mae</a:t>
            </a:r>
            <a:r>
              <a:rPr lang="en-GB" sz="2400" dirty="0" smtClean="0"/>
              <a:t> </a:t>
            </a:r>
            <a:r>
              <a:rPr lang="en-GB" sz="2400" dirty="0" err="1" smtClean="0"/>
              <a:t>camwahaniaethu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digwydd</a:t>
            </a:r>
            <a:endParaRPr lang="en-GB" sz="2400" dirty="0" smtClean="0"/>
          </a:p>
          <a:p>
            <a:r>
              <a:rPr lang="en-GB" sz="2400" dirty="0" err="1" smtClean="0"/>
              <a:t>Arddangosir</a:t>
            </a:r>
            <a:r>
              <a:rPr lang="en-GB" sz="2400" dirty="0" smtClean="0"/>
              <a:t> </a:t>
            </a:r>
            <a:r>
              <a:rPr lang="en-GB" sz="2400" dirty="0" err="1" smtClean="0"/>
              <a:t>annigonolrwydd</a:t>
            </a:r>
            <a:r>
              <a:rPr lang="en-GB" sz="2400" dirty="0" smtClean="0"/>
              <a:t> </a:t>
            </a:r>
            <a:r>
              <a:rPr lang="en-GB" sz="2400" dirty="0" err="1" smtClean="0"/>
              <a:t>eglurhad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stopio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lefel</a:t>
            </a:r>
            <a:r>
              <a:rPr lang="en-GB" sz="2400" dirty="0" smtClean="0"/>
              <a:t> </a:t>
            </a:r>
            <a:r>
              <a:rPr lang="en-GB" sz="2400" dirty="0" err="1" smtClean="0"/>
              <a:t>unigol</a:t>
            </a:r>
            <a:endParaRPr lang="en-GB" sz="2400" dirty="0" smtClean="0"/>
          </a:p>
          <a:p>
            <a:r>
              <a:rPr lang="en-GB" sz="2400" dirty="0" err="1" smtClean="0"/>
              <a:t>Dydy</a:t>
            </a:r>
            <a:r>
              <a:rPr lang="en-GB" sz="2400" dirty="0" smtClean="0"/>
              <a:t> </a:t>
            </a:r>
            <a:r>
              <a:rPr lang="en-GB" sz="2400" dirty="0" err="1" smtClean="0"/>
              <a:t>gorthrwm</a:t>
            </a:r>
            <a:r>
              <a:rPr lang="en-GB" sz="2400" dirty="0" smtClean="0"/>
              <a:t> </a:t>
            </a:r>
            <a:r>
              <a:rPr lang="en-GB" sz="2400" dirty="0" err="1" smtClean="0"/>
              <a:t>ddim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deillio</a:t>
            </a:r>
            <a:r>
              <a:rPr lang="en-GB" sz="2400" dirty="0" smtClean="0"/>
              <a:t> o </a:t>
            </a:r>
            <a:r>
              <a:rPr lang="en-GB" sz="2400" dirty="0" err="1" smtClean="0"/>
              <a:t>weithrediadau</a:t>
            </a:r>
            <a:r>
              <a:rPr lang="en-GB" sz="2400" dirty="0" smtClean="0"/>
              <a:t> </a:t>
            </a:r>
            <a:r>
              <a:rPr lang="en-GB" sz="2400" dirty="0" err="1" smtClean="0"/>
              <a:t>unigol</a:t>
            </a:r>
            <a:endParaRPr lang="en-GB" sz="2400" dirty="0" smtClean="0"/>
          </a:p>
          <a:p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medru</a:t>
            </a:r>
            <a:r>
              <a:rPr lang="en-GB" sz="2400" dirty="0" smtClean="0"/>
              <a:t> bod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sefydliadol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/>
          </a:bodyPr>
          <a:lstStyle/>
          <a:p>
            <a:r>
              <a:rPr lang="en-GB" sz="2400" i="1" dirty="0" smtClean="0"/>
              <a:t>PCS analysis shows the different levels at which discrimination operates</a:t>
            </a:r>
          </a:p>
          <a:p>
            <a:r>
              <a:rPr lang="en-GB" sz="2400" i="1" dirty="0" smtClean="0"/>
              <a:t>Inadequacy of explanations that stop at the individual level</a:t>
            </a:r>
          </a:p>
          <a:p>
            <a:r>
              <a:rPr lang="en-GB" sz="2400" i="1" dirty="0" smtClean="0"/>
              <a:t>Oppression does not derive from individual actions </a:t>
            </a:r>
          </a:p>
          <a:p>
            <a:r>
              <a:rPr lang="en-GB" sz="2400" i="1" dirty="0" smtClean="0"/>
              <a:t>Can be and is often institutional</a:t>
            </a:r>
          </a:p>
          <a:p>
            <a:r>
              <a:rPr lang="en-GB" i="1" dirty="0" smtClean="0"/>
              <a:t>Thompson 2006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878074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>
              <a:defRPr/>
            </a:pPr>
            <a:r>
              <a:rPr lang="en-US" sz="4000" dirty="0" err="1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Tasg</a:t>
            </a: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/ Task</a:t>
            </a:r>
            <a:b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</a:br>
            <a:r>
              <a:rPr lang="en-US" sz="4000" dirty="0" smtClean="0">
                <a:solidFill>
                  <a:srgbClr val="2C7C9F"/>
                </a:solidFill>
                <a:latin typeface="News Gothic MT"/>
                <a:ea typeface="+mj-ea"/>
                <a:cs typeface="News Gothic MT"/>
              </a:rPr>
              <a:t>Power / Empowerment</a:t>
            </a:r>
            <a:endParaRPr lang="en-US" sz="4000" dirty="0">
              <a:solidFill>
                <a:srgbClr val="2C7C9F"/>
              </a:solidFill>
              <a:latin typeface="News Gothic MT"/>
              <a:ea typeface="+mj-ea"/>
              <a:cs typeface="News Gothic M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latin typeface="News Gothic MT" charset="0"/>
              </a:rPr>
              <a:t>Yn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unigol</a:t>
            </a:r>
            <a:r>
              <a:rPr lang="en-US" altLang="cy-GB" sz="3200" dirty="0" smtClean="0">
                <a:latin typeface="News Gothic MT" charset="0"/>
              </a:rPr>
              <a:t>: </a:t>
            </a:r>
            <a:r>
              <a:rPr lang="en-US" altLang="cy-GB" sz="3200" dirty="0" err="1" smtClean="0">
                <a:latin typeface="News Gothic MT" charset="0"/>
              </a:rPr>
              <a:t>meddyliwch</a:t>
            </a:r>
            <a:r>
              <a:rPr lang="en-US" altLang="cy-GB" sz="3200" dirty="0" smtClean="0">
                <a:latin typeface="News Gothic MT" charset="0"/>
              </a:rPr>
              <a:t> am 3 </a:t>
            </a:r>
            <a:r>
              <a:rPr lang="en-US" altLang="cy-GB" sz="3200" dirty="0" err="1" smtClean="0">
                <a:latin typeface="News Gothic MT" charset="0"/>
              </a:rPr>
              <a:t>tro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yn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eich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bywyd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lle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rydych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wedi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teimlo’n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bwerus</a:t>
            </a:r>
            <a:r>
              <a:rPr lang="en-US" altLang="cy-GB" sz="3200" dirty="0" smtClean="0">
                <a:latin typeface="News Gothic MT" charset="0"/>
              </a:rPr>
              <a:t> a 3 </a:t>
            </a:r>
            <a:r>
              <a:rPr lang="en-US" altLang="cy-GB" sz="3200" dirty="0" err="1" smtClean="0">
                <a:latin typeface="News Gothic MT" charset="0"/>
              </a:rPr>
              <a:t>tro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eich</a:t>
            </a:r>
            <a:r>
              <a:rPr lang="en-US" altLang="cy-GB" sz="3200" dirty="0" smtClean="0">
                <a:latin typeface="News Gothic MT" charset="0"/>
              </a:rPr>
              <a:t> bod </a:t>
            </a:r>
            <a:r>
              <a:rPr lang="en-US" altLang="cy-GB" sz="3200" dirty="0" err="1" smtClean="0">
                <a:latin typeface="News Gothic MT" charset="0"/>
              </a:rPr>
              <a:t>wedi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teimlo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yn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ddib</a:t>
            </a:r>
            <a:r>
              <a:rPr lang="en-US" altLang="cy-GB" sz="3200" dirty="0" err="1" smtClean="0">
                <a:latin typeface="Lucida Sans Unicode"/>
                <a:cs typeface="Lucida Sans Unicode"/>
              </a:rPr>
              <a:t>ŵ</a:t>
            </a:r>
            <a:r>
              <a:rPr lang="en-US" altLang="cy-GB" sz="3200" dirty="0" err="1" smtClean="0">
                <a:latin typeface="News Gothic MT" charset="0"/>
              </a:rPr>
              <a:t>er</a:t>
            </a:r>
            <a:endParaRPr lang="en-US" altLang="cy-GB" sz="3200" dirty="0" smtClean="0">
              <a:latin typeface="News Gothic MT" charset="0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smtClean="0">
                <a:latin typeface="News Gothic MT" charset="0"/>
              </a:rPr>
              <a:t>Beth </a:t>
            </a:r>
            <a:r>
              <a:rPr lang="en-US" altLang="cy-GB" sz="3200" dirty="0" err="1" smtClean="0">
                <a:latin typeface="News Gothic MT" charset="0"/>
              </a:rPr>
              <a:t>oedd</a:t>
            </a:r>
            <a:r>
              <a:rPr lang="en-US" altLang="cy-GB" sz="3200" dirty="0" smtClean="0">
                <a:latin typeface="News Gothic MT" charset="0"/>
              </a:rPr>
              <a:t> </a:t>
            </a:r>
            <a:r>
              <a:rPr lang="en-US" altLang="cy-GB" sz="3200" dirty="0" err="1" smtClean="0">
                <a:latin typeface="News Gothic MT" charset="0"/>
              </a:rPr>
              <a:t>natur</a:t>
            </a:r>
            <a:r>
              <a:rPr lang="en-US" altLang="cy-GB" sz="3200" dirty="0" smtClean="0">
                <a:latin typeface="News Gothic MT" charset="0"/>
              </a:rPr>
              <a:t> y </a:t>
            </a:r>
            <a:r>
              <a:rPr lang="en-US" altLang="cy-GB" sz="3200" dirty="0" err="1" smtClean="0">
                <a:latin typeface="News Gothic MT" charset="0"/>
              </a:rPr>
              <a:t>p</a:t>
            </a:r>
            <a:r>
              <a:rPr lang="en-US" altLang="cy-GB" sz="3200" dirty="0" err="1" smtClean="0">
                <a:latin typeface="Lucida Sans Unicode"/>
                <a:cs typeface="Lucida Sans Unicode"/>
              </a:rPr>
              <a:t>ŵer</a:t>
            </a:r>
            <a:r>
              <a:rPr lang="en-US" altLang="cy-GB" sz="3200" dirty="0" smtClean="0">
                <a:latin typeface="Lucida Sans Unicode"/>
                <a:cs typeface="Lucida Sans Unicode"/>
              </a:rPr>
              <a:t>?</a:t>
            </a:r>
            <a:endParaRPr lang="en-US" altLang="cy-GB" sz="3200" dirty="0" smtClean="0">
              <a:latin typeface="News Gothic MT" charset="0"/>
            </a:endParaRPr>
          </a:p>
          <a:p>
            <a:pPr marL="0" indent="0" eaLnBrk="1"/>
            <a:endParaRPr lang="en-US" altLang="cy-GB" sz="3200" dirty="0" smtClean="0">
              <a:latin typeface="News Gothic MT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/>
              <a:t>Individually: identify 3 times in your life when you felt powerful and 3 times in your life when you have felt </a:t>
            </a:r>
            <a:r>
              <a:rPr lang="en-US" sz="2800" i="1" dirty="0" smtClean="0"/>
              <a:t>powerless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i="1" dirty="0" smtClean="0"/>
              <a:t>What was the nature of the power?</a:t>
            </a:r>
          </a:p>
          <a:p>
            <a:endParaRPr lang="en-US" sz="2800" dirty="0"/>
          </a:p>
          <a:p>
            <a:endParaRPr lang="cy-GB" sz="2800" dirty="0"/>
          </a:p>
        </p:txBody>
      </p:sp>
      <p:pic>
        <p:nvPicPr>
          <p:cNvPr id="1026" name="Picture 2" descr="C:\Users\l.roberts\AppData\Local\Microsoft\Windows\Temporary Internet Files\Content.IE5\HEPN0LIZ\powerful-0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58" y="152400"/>
            <a:ext cx="2597258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831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 eaLnBrk="1">
              <a:defRPr/>
            </a:pPr>
            <a:r>
              <a:rPr lang="en-US" sz="4400" dirty="0" err="1" smtClean="0">
                <a:solidFill>
                  <a:schemeClr val="accent1"/>
                </a:solidFill>
                <a:ea typeface="+mj-ea"/>
                <a:cs typeface="News Gothic MT"/>
              </a:rPr>
              <a:t>Natur</a:t>
            </a:r>
            <a:r>
              <a:rPr lang="en-US" sz="4400" dirty="0" smtClean="0">
                <a:solidFill>
                  <a:schemeClr val="accent1"/>
                </a:solidFill>
                <a:ea typeface="+mj-ea"/>
                <a:cs typeface="News Gothic MT"/>
              </a:rPr>
              <a:t> </a:t>
            </a:r>
            <a:r>
              <a:rPr lang="en-US" sz="4400" dirty="0" err="1" smtClean="0">
                <a:solidFill>
                  <a:schemeClr val="accent1"/>
                </a:solidFill>
                <a:ea typeface="+mj-ea"/>
                <a:cs typeface="News Gothic MT"/>
              </a:rPr>
              <a:t>p</a:t>
            </a:r>
            <a:r>
              <a:rPr lang="en-US" sz="4400" dirty="0" err="1" smtClean="0">
                <a:solidFill>
                  <a:schemeClr val="accent1"/>
                </a:solidFill>
                <a:ea typeface="+mj-ea"/>
                <a:cs typeface="Lucida Sans Unicode"/>
              </a:rPr>
              <a:t>ŵer</a:t>
            </a:r>
            <a:r>
              <a:rPr lang="en-US" sz="4400" dirty="0" smtClean="0">
                <a:solidFill>
                  <a:schemeClr val="accent1"/>
                </a:solidFill>
                <a:ea typeface="+mj-ea"/>
                <a:cs typeface="Lucida Sans Unicode"/>
              </a:rPr>
              <a:t/>
            </a:r>
            <a:br>
              <a:rPr lang="en-US" sz="4400" dirty="0" smtClean="0">
                <a:solidFill>
                  <a:schemeClr val="accent1"/>
                </a:solidFill>
                <a:ea typeface="+mj-ea"/>
                <a:cs typeface="Lucida Sans Unicode"/>
              </a:rPr>
            </a:br>
            <a:r>
              <a:rPr lang="en-US" sz="4400" dirty="0" smtClean="0">
                <a:solidFill>
                  <a:schemeClr val="accent1"/>
                </a:solidFill>
                <a:latin typeface="News Gothic MT"/>
                <a:ea typeface="+mj-ea"/>
                <a:cs typeface="News Gothic MT"/>
              </a:rPr>
              <a:t>Nature of power</a:t>
            </a:r>
            <a:endParaRPr lang="en-US" sz="4400" dirty="0">
              <a:solidFill>
                <a:schemeClr val="accent1"/>
              </a:solidFill>
              <a:latin typeface="News Gothic MT"/>
              <a:ea typeface="+mj-ea"/>
              <a:cs typeface="News Gothic M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 eaLnBrk="1"/>
            <a:r>
              <a:rPr lang="en-US" altLang="cy-GB" sz="3200" dirty="0" smtClean="0"/>
              <a:t>Mae </a:t>
            </a:r>
            <a:r>
              <a:rPr lang="en-US" altLang="cy-GB" sz="3200" dirty="0" err="1" smtClean="0"/>
              <a:t>p</a:t>
            </a:r>
            <a:r>
              <a:rPr lang="en-US" altLang="cy-GB" sz="3200" dirty="0" err="1" smtClean="0">
                <a:cs typeface="Lucida Sans Unicode"/>
              </a:rPr>
              <a:t>ŵer</a:t>
            </a:r>
            <a:r>
              <a:rPr lang="en-US" altLang="cy-GB" sz="3200" dirty="0" smtClean="0">
                <a:cs typeface="Lucida Sans Unicode"/>
              </a:rPr>
              <a:t> </a:t>
            </a:r>
            <a:r>
              <a:rPr lang="en-US" altLang="cy-GB" sz="3200" dirty="0" err="1" smtClean="0">
                <a:cs typeface="Lucida Sans Unicode"/>
              </a:rPr>
              <a:t>yn</a:t>
            </a:r>
            <a:r>
              <a:rPr lang="en-US" altLang="cy-GB" sz="3200" dirty="0" smtClean="0">
                <a:cs typeface="Lucida Sans Unicode"/>
              </a:rPr>
              <a:t> </a:t>
            </a:r>
            <a:r>
              <a:rPr lang="en-US" altLang="cy-GB" sz="3200" dirty="0" err="1" smtClean="0">
                <a:cs typeface="Lucida Sans Unicode"/>
              </a:rPr>
              <a:t>medru</a:t>
            </a:r>
            <a:r>
              <a:rPr lang="en-US" altLang="cy-GB" sz="3200" dirty="0" smtClean="0">
                <a:cs typeface="Lucida Sans Unicode"/>
              </a:rPr>
              <a:t> bod </a:t>
            </a:r>
            <a:r>
              <a:rPr lang="en-US" altLang="cy-GB" sz="3200" dirty="0" err="1" smtClean="0">
                <a:cs typeface="Lucida Sans Unicode"/>
              </a:rPr>
              <a:t>yn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Emosiynol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Wleidyddol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Economaidd</a:t>
            </a:r>
            <a:endParaRPr lang="en-US" altLang="cy-GB" sz="3200" dirty="0" smtClean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Diwylliannol</a:t>
            </a:r>
            <a:r>
              <a:rPr lang="en-US" altLang="cy-GB" sz="3200" dirty="0" smtClean="0">
                <a:cs typeface="Lucida Sans Unicode"/>
              </a:rPr>
              <a:t> </a:t>
            </a:r>
            <a:endParaRPr lang="en-US" altLang="cy-GB" sz="3200" dirty="0">
              <a:cs typeface="Lucida Sans Unicode"/>
            </a:endParaRPr>
          </a:p>
          <a:p>
            <a:pPr marL="457200" indent="-457200" eaLnBrk="1">
              <a:buFont typeface="Arial" panose="020B0604020202020204" pitchFamily="34" charset="0"/>
              <a:buChar char="•"/>
            </a:pPr>
            <a:r>
              <a:rPr lang="en-US" altLang="cy-GB" sz="3200" dirty="0" err="1" smtClean="0">
                <a:cs typeface="Lucida Sans Unicode"/>
              </a:rPr>
              <a:t>Corfforol</a:t>
            </a:r>
            <a:endParaRPr lang="en-US" altLang="cy-GB" sz="3200" dirty="0" smtClean="0">
              <a:cs typeface="Lucida Sans Unicode"/>
            </a:endParaRPr>
          </a:p>
          <a:p>
            <a:pPr marL="0" indent="0" eaLnBrk="1"/>
            <a:endParaRPr lang="en-US" altLang="cy-GB" sz="3200" dirty="0" smtClean="0">
              <a:latin typeface="News Gothic MT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4648200" y="1676400"/>
            <a:ext cx="4038600" cy="5180013"/>
          </a:xfrm>
        </p:spPr>
        <p:txBody>
          <a:bodyPr/>
          <a:lstStyle/>
          <a:p>
            <a:pPr marL="0" indent="0" eaLnBrk="1"/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Power can be: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 smtClean="0">
                <a:latin typeface="Miriam" panose="020B0502050101010101" pitchFamily="34" charset="-79"/>
                <a:cs typeface="Miriam" panose="020B0502050101010101" pitchFamily="34" charset="-79"/>
              </a:rPr>
              <a:t>Emotional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 smtClean="0">
                <a:latin typeface="Miriam" panose="020B0502050101010101" pitchFamily="34" charset="-79"/>
                <a:cs typeface="Miriam" panose="020B0502050101010101" pitchFamily="34" charset="-79"/>
              </a:rPr>
              <a:t>Political</a:t>
            </a:r>
            <a:endParaRPr lang="en-US" altLang="cy-GB" sz="3200" i="1" dirty="0">
              <a:latin typeface="Miriam" panose="020B0502050101010101" pitchFamily="34" charset="-79"/>
              <a:cs typeface="Miriam" panose="020B0502050101010101" pitchFamily="34" charset="-79"/>
            </a:endParaRP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Economic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Cultural</a:t>
            </a:r>
          </a:p>
          <a:p>
            <a:pPr marL="0" indent="0" eaLnBrk="1">
              <a:buFontTx/>
              <a:buChar char="•"/>
            </a:pPr>
            <a:r>
              <a:rPr lang="en-US" altLang="cy-GB" sz="3200" i="1" dirty="0">
                <a:latin typeface="Miriam" panose="020B0502050101010101" pitchFamily="34" charset="-79"/>
                <a:cs typeface="Miriam" panose="020B0502050101010101" pitchFamily="34" charset="-79"/>
              </a:rPr>
              <a:t>Physical……..</a:t>
            </a:r>
          </a:p>
          <a:p>
            <a:endParaRPr lang="cy-GB" i="1" dirty="0"/>
          </a:p>
        </p:txBody>
      </p:sp>
      <p:pic>
        <p:nvPicPr>
          <p:cNvPr id="9" name="Picture 2" descr="C:\Users\l.roberts\AppData\Local\Microsoft\Windows\Temporary Internet Files\Content.IE5\HEPN0LIZ\powerful-0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58" y="152400"/>
            <a:ext cx="3130658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483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/>
        <p:txBody>
          <a:bodyPr lIns="0" tIns="0" rIns="0" bIns="0" anchor="b">
            <a:normAutofit fontScale="90000"/>
          </a:bodyPr>
          <a:lstStyle/>
          <a:p>
            <a:pPr algn="r" defTabSz="914400" eaLnBrk="1">
              <a:defRPr/>
            </a:pPr>
            <a:r>
              <a:rPr lang="en-US" sz="4600" dirty="0" err="1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>Ymbweru</a:t>
            </a:r>
            <a:r>
              <a:rPr lang="en-US" sz="4600" dirty="0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/>
            </a:r>
            <a:br>
              <a:rPr lang="en-US" sz="4600" dirty="0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</a:br>
            <a:r>
              <a:rPr lang="en-US" sz="4600" i="1" dirty="0" smtClean="0">
                <a:solidFill>
                  <a:srgbClr val="2C7C9F"/>
                </a:solidFill>
                <a:latin typeface="News Gothic MT" charset="0"/>
                <a:ea typeface="+mj-ea"/>
                <a:cs typeface="News Gothic MT" charset="0"/>
                <a:sym typeface="News Gothic MT" charset="0"/>
              </a:rPr>
              <a:t>Empowerment</a:t>
            </a:r>
            <a:endParaRPr lang="en-US" i="1" dirty="0" smtClean="0">
              <a:ea typeface="+mj-ea"/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152400" y="1536192"/>
            <a:ext cx="4191000" cy="3877056"/>
          </a:xfrm>
        </p:spPr>
        <p:txBody>
          <a:bodyPr lIns="0" tIns="0" rIns="0" bIns="0">
            <a:noAutofit/>
          </a:bodyPr>
          <a:lstStyle/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smtClean="0"/>
              <a:t>Y broses </a:t>
            </a:r>
            <a:r>
              <a:rPr lang="en-US" altLang="cy-GB" dirty="0" err="1" smtClean="0"/>
              <a:t>lle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mae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unigolion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sydd</a:t>
            </a:r>
            <a:r>
              <a:rPr lang="en-US" altLang="cy-GB" dirty="0" smtClean="0"/>
              <a:t> â </a:t>
            </a:r>
            <a:r>
              <a:rPr lang="en-US" altLang="cy-GB" dirty="0" err="1" smtClean="0"/>
              <a:t>diffyg</a:t>
            </a:r>
            <a:r>
              <a:rPr lang="en-US" altLang="cy-GB" dirty="0" smtClean="0"/>
              <a:t> </a:t>
            </a:r>
            <a:r>
              <a:rPr lang="en-US" altLang="cy-GB" dirty="0" err="1" smtClean="0"/>
              <a:t>p</a:t>
            </a:r>
            <a:r>
              <a:rPr lang="en-US" altLang="cy-GB" dirty="0" err="1" smtClean="0">
                <a:cs typeface="Lucida Sans Unicode"/>
              </a:rPr>
              <a:t>ŵer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dod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fwy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pwerus</a:t>
            </a:r>
            <a:endParaRPr lang="en-US" altLang="cy-GB" dirty="0" smtClean="0">
              <a:cs typeface="Lucida Sans Unicode"/>
            </a:endParaRPr>
          </a:p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dechrau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cael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ei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gynnwys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gan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ysgrifennwyr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polisi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yr</a:t>
            </a:r>
            <a:r>
              <a:rPr lang="en-US" altLang="cy-GB" dirty="0" smtClean="0">
                <a:cs typeface="Lucida Sans Unicode"/>
              </a:rPr>
              <a:t> 1980au </a:t>
            </a:r>
            <a:r>
              <a:rPr lang="en-US" altLang="cy-GB" dirty="0" err="1" smtClean="0">
                <a:cs typeface="Lucida Sans Unicode"/>
              </a:rPr>
              <a:t>drwy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flaengareddau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fel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eiriolaeth</a:t>
            </a:r>
            <a:r>
              <a:rPr lang="en-US" altLang="cy-GB" dirty="0" smtClean="0">
                <a:cs typeface="Lucida Sans Unicode"/>
              </a:rPr>
              <a:t> ac </a:t>
            </a:r>
            <a:r>
              <a:rPr lang="en-US" altLang="cy-GB" dirty="0" err="1" smtClean="0">
                <a:cs typeface="Lucida Sans Unicode"/>
              </a:rPr>
              <a:t>ymwneud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gan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ddefnyddwyr</a:t>
            </a:r>
            <a:r>
              <a:rPr lang="en-US" altLang="cy-GB" dirty="0" smtClean="0">
                <a:cs typeface="Lucida Sans Unicode"/>
              </a:rPr>
              <a:t> a </a:t>
            </a:r>
            <a:r>
              <a:rPr lang="en-US" altLang="cy-GB" dirty="0" err="1" smtClean="0">
                <a:cs typeface="Lucida Sans Unicode"/>
              </a:rPr>
              <a:t>gofalwyr</a:t>
            </a:r>
            <a:endParaRPr lang="en-US" altLang="cy-GB" dirty="0" smtClean="0">
              <a:cs typeface="Lucida Sans Unicode"/>
            </a:endParaRPr>
          </a:p>
          <a:p>
            <a:pPr marL="698500" indent="-69850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dirty="0" smtClean="0">
                <a:cs typeface="Lucida Sans Unicode"/>
              </a:rPr>
              <a:t>Y </a:t>
            </a:r>
            <a:r>
              <a:rPr lang="en-US" altLang="cy-GB" dirty="0" err="1" smtClean="0">
                <a:cs typeface="Lucida Sans Unicode"/>
              </a:rPr>
              <a:t>sylweddoliad</a:t>
            </a:r>
            <a:r>
              <a:rPr lang="en-US" altLang="cy-GB" dirty="0" smtClean="0">
                <a:cs typeface="Lucida Sans Unicode"/>
              </a:rPr>
              <a:t> taw </a:t>
            </a:r>
            <a:r>
              <a:rPr lang="en-US" altLang="cy-GB" dirty="0" err="1" smtClean="0">
                <a:cs typeface="Lucida Sans Unicode"/>
              </a:rPr>
              <a:t>nid</a:t>
            </a:r>
            <a:r>
              <a:rPr lang="en-US" altLang="cy-GB" dirty="0" smtClean="0">
                <a:cs typeface="Lucida Sans Unicode"/>
              </a:rPr>
              <a:t> ‘top down’ </a:t>
            </a:r>
            <a:r>
              <a:rPr lang="en-US" altLang="cy-GB" dirty="0" err="1" smtClean="0">
                <a:cs typeface="Lucida Sans Unicode"/>
              </a:rPr>
              <a:t>yw</a:t>
            </a:r>
            <a:r>
              <a:rPr lang="en-US" altLang="cy-GB" dirty="0" smtClean="0">
                <a:cs typeface="Lucida Sans Unicode"/>
              </a:rPr>
              <a:t> o </a:t>
            </a:r>
            <a:r>
              <a:rPr lang="en-US" altLang="cy-GB" dirty="0" err="1" smtClean="0">
                <a:cs typeface="Lucida Sans Unicode"/>
              </a:rPr>
              <a:t>angenrheidrwydd</a:t>
            </a:r>
            <a:r>
              <a:rPr lang="en-US" altLang="cy-GB" dirty="0" smtClean="0">
                <a:cs typeface="Lucida Sans Unicode"/>
              </a:rPr>
              <a:t> y dull </a:t>
            </a:r>
            <a:r>
              <a:rPr lang="en-US" altLang="cy-GB" dirty="0" err="1" smtClean="0">
                <a:cs typeface="Lucida Sans Unicode"/>
              </a:rPr>
              <a:t>mwyaf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effeithiol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i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herio</a:t>
            </a:r>
            <a:r>
              <a:rPr lang="en-US" altLang="cy-GB" dirty="0" smtClean="0">
                <a:cs typeface="Lucida Sans Unicode"/>
              </a:rPr>
              <a:t> </a:t>
            </a:r>
            <a:r>
              <a:rPr lang="en-US" altLang="cy-GB" dirty="0" err="1" smtClean="0">
                <a:cs typeface="Lucida Sans Unicode"/>
              </a:rPr>
              <a:t>anfantais</a:t>
            </a:r>
            <a:endParaRPr lang="en-US" altLang="cy-GB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169408"/>
          </a:xfrm>
        </p:spPr>
        <p:txBody>
          <a:bodyPr>
            <a:normAutofit fontScale="85000" lnSpcReduction="20000"/>
          </a:bodyPr>
          <a:lstStyle/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The process by which individuals who lack power can become more powerful</a:t>
            </a:r>
          </a:p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Began to be embraced by policy makers in 1980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’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s through initiatives such as advocacy and user and </a:t>
            </a:r>
            <a:r>
              <a:rPr lang="en-US" altLang="ja-JP" sz="2800" i="1" dirty="0" err="1">
                <a:solidFill>
                  <a:schemeClr val="tx1"/>
                </a:solidFill>
                <a:latin typeface="News Gothic MT" charset="0"/>
                <a:sym typeface="News Gothic MT" charset="0"/>
              </a:rPr>
              <a:t>carer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involvement</a:t>
            </a:r>
          </a:p>
          <a:p>
            <a:pPr lvl="0" defTabSz="914400" eaLnBrk="1">
              <a:spcBef>
                <a:spcPts val="2000"/>
              </a:spcBef>
              <a:buClr>
                <a:srgbClr val="6FB7D7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cy-GB" sz="2800" i="1" dirty="0" err="1">
                <a:solidFill>
                  <a:schemeClr val="tx1"/>
                </a:solidFill>
                <a:latin typeface="News Gothic MT" charset="0"/>
                <a:sym typeface="News Gothic MT" charset="0"/>
              </a:rPr>
              <a:t>Realisation</a:t>
            </a:r>
            <a:r>
              <a:rPr lang="en-US" altLang="cy-GB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that 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‘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top down</a:t>
            </a:r>
            <a:r>
              <a:rPr lang="ja-JP" altLang="en-US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’</a:t>
            </a:r>
            <a:r>
              <a:rPr lang="en-US" altLang="ja-JP" sz="2800" i="1" dirty="0">
                <a:solidFill>
                  <a:schemeClr val="tx1"/>
                </a:solidFill>
                <a:latin typeface="News Gothic MT" charset="0"/>
                <a:sym typeface="News Gothic MT" charset="0"/>
              </a:rPr>
              <a:t> may not be the most effective way of challenging disadvantage</a:t>
            </a:r>
            <a:endParaRPr lang="en-US" altLang="cy-GB" sz="2800" i="1" dirty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en-GB" dirty="0" smtClean="0"/>
          </a:p>
          <a:p>
            <a:pPr marL="68580" indent="0">
              <a:buNone/>
            </a:pPr>
            <a:endParaRPr lang="en-GB" dirty="0"/>
          </a:p>
          <a:p>
            <a:pPr marL="68580" indent="0">
              <a:buNone/>
            </a:pPr>
            <a:endParaRPr lang="en-GB" dirty="0" smtClean="0"/>
          </a:p>
          <a:p>
            <a:pPr marL="68580" indent="0">
              <a:buNone/>
            </a:pPr>
            <a:endParaRPr lang="en-GB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7467600" y="6368113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 </a:t>
            </a:r>
            <a:r>
              <a:rPr lang="en-GB" sz="1600" dirty="0"/>
              <a:t>Booth, 2014)</a:t>
            </a:r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236129453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Ymbweru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Empowerment</a:t>
            </a:r>
            <a:endParaRPr lang="cy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762000" y="1219200"/>
            <a:ext cx="3657600" cy="4559808"/>
          </a:xfrm>
        </p:spPr>
        <p:txBody>
          <a:bodyPr>
            <a:noAutofit/>
          </a:bodyPr>
          <a:lstStyle/>
          <a:p>
            <a:r>
              <a:rPr lang="en-GB" dirty="0" smtClean="0"/>
              <a:t>Cael </a:t>
            </a:r>
            <a:r>
              <a:rPr lang="en-GB" dirty="0" err="1" smtClean="0"/>
              <a:t>mwy</a:t>
            </a:r>
            <a:r>
              <a:rPr lang="en-GB" dirty="0" smtClean="0"/>
              <a:t> o </a:t>
            </a:r>
            <a:r>
              <a:rPr lang="en-GB" dirty="0" err="1" smtClean="0"/>
              <a:t>reolaeth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hunan</a:t>
            </a:r>
            <a:endParaRPr lang="en-GB" dirty="0" smtClean="0"/>
          </a:p>
          <a:p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defnyddio’ch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</a:t>
            </a:r>
            <a:r>
              <a:rPr lang="en-GB" dirty="0" err="1" smtClean="0"/>
              <a:t>â’ch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endParaRPr lang="en-GB" dirty="0" smtClean="0"/>
          </a:p>
          <a:p>
            <a:r>
              <a:rPr lang="en-GB" dirty="0" err="1" smtClean="0"/>
              <a:t>Goresgyn</a:t>
            </a:r>
            <a:r>
              <a:rPr lang="en-GB" dirty="0" smtClean="0"/>
              <a:t> </a:t>
            </a:r>
            <a:r>
              <a:rPr lang="en-GB" dirty="0" err="1" smtClean="0"/>
              <a:t>anhawsterau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gwrdd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a </a:t>
            </a:r>
            <a:r>
              <a:rPr lang="en-GB" dirty="0" err="1" smtClean="0"/>
              <a:t>dyheadau</a:t>
            </a:r>
            <a:endParaRPr lang="en-GB" dirty="0" smtClean="0"/>
          </a:p>
          <a:p>
            <a:r>
              <a:rPr lang="en-GB" dirty="0" smtClean="0"/>
              <a:t>Cael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llais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glywed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endParaRPr lang="en-GB" dirty="0" smtClean="0"/>
          </a:p>
          <a:p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herio</a:t>
            </a:r>
            <a:r>
              <a:rPr lang="en-GB" dirty="0" smtClean="0"/>
              <a:t> </a:t>
            </a:r>
            <a:r>
              <a:rPr lang="en-GB" dirty="0" err="1" smtClean="0"/>
              <a:t>anghydraddoldeb</a:t>
            </a:r>
            <a:r>
              <a:rPr lang="en-GB" dirty="0" smtClean="0"/>
              <a:t>, a </a:t>
            </a:r>
            <a:r>
              <a:rPr lang="en-GB" dirty="0" err="1" smtClean="0"/>
              <a:t>gorthrwm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r>
              <a:rPr lang="en-GB" dirty="0" smtClean="0"/>
              <a:t> chi a </a:t>
            </a:r>
            <a:r>
              <a:rPr lang="en-GB" dirty="0" err="1" smtClean="0"/>
              <a:t>bywyd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5321808"/>
          </a:xfrm>
        </p:spPr>
        <p:txBody>
          <a:bodyPr>
            <a:normAutofit fontScale="92500" lnSpcReduction="10000"/>
          </a:bodyPr>
          <a:lstStyle/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Gaining more control over your own life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Being able to use your own resources to meet your own needs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Overcoming obstacles to meet your needs and aspirations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Having your voice heard in decision-making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22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Being able to challenge inequality, inequity and oppression in yours/others lives</a:t>
            </a:r>
          </a:p>
          <a:p>
            <a:pPr marL="419100" lvl="0" indent="-419100">
              <a:lnSpc>
                <a:spcPct val="90000"/>
              </a:lnSpc>
              <a:spcBef>
                <a:spcPts val="1600"/>
              </a:spcBef>
              <a:buClr>
                <a:srgbClr val="6FB7D7"/>
              </a:buClr>
              <a:buSzPct val="110000"/>
              <a:buFont typeface="Wingdings 2" charset="0"/>
              <a:buChar char="●"/>
              <a:defRPr/>
            </a:pPr>
            <a:r>
              <a:rPr lang="en-US" sz="17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(</a:t>
            </a:r>
            <a:r>
              <a:rPr lang="en-US" sz="1700" i="1" dirty="0" err="1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Dalrymple</a:t>
            </a:r>
            <a:r>
              <a:rPr lang="en-US" sz="1700" i="1" dirty="0">
                <a:latin typeface="News Gothic MT" charset="0"/>
                <a:ea typeface="ＭＳ Ｐゴシック"/>
                <a:cs typeface="News Gothic MT" charset="0"/>
                <a:sym typeface="News Gothic MT" charset="0"/>
              </a:rPr>
              <a:t> and Burke, 2001 cited in Booth, 2014)</a:t>
            </a:r>
            <a:endParaRPr lang="en-US" sz="1700" i="1" dirty="0">
              <a:latin typeface="Helvetica"/>
              <a:ea typeface="ＭＳ Ｐゴシック"/>
              <a:cs typeface="Helvetica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2066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US" sz="4600" kern="0" cap="none" dirty="0" err="1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>Ymbweru</a:t>
            </a:r>
            <a:r>
              <a:rPr lang="en-US" sz="4600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/>
            </a:r>
            <a:br>
              <a:rPr lang="en-US" sz="4600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</a:br>
            <a:r>
              <a:rPr lang="en-US" sz="4600" i="1" kern="0" cap="none" dirty="0">
                <a:solidFill>
                  <a:srgbClr val="2C7C9F"/>
                </a:solidFill>
                <a:latin typeface="News Gothic MT" charset="0"/>
                <a:ea typeface="MS PGothic" pitchFamily="34" charset="-128"/>
                <a:cs typeface="News Gothic MT" charset="0"/>
                <a:sym typeface="News Gothic MT" charset="0"/>
              </a:rPr>
              <a:t>Empowerment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Dydy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gofal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sydyn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p</a:t>
            </a:r>
            <a:r>
              <a:rPr lang="en-GB" dirty="0" err="1" smtClean="0">
                <a:cs typeface="Lucida Sans Unicode"/>
              </a:rPr>
              <a:t>ŵer</a:t>
            </a:r>
            <a:r>
              <a:rPr lang="en-GB" dirty="0" smtClean="0">
                <a:cs typeface="Lucida Sans Unicode"/>
              </a:rPr>
              <a:t> I </a:t>
            </a:r>
            <a:r>
              <a:rPr lang="en-GB" dirty="0" err="1" smtClean="0">
                <a:cs typeface="Lucida Sans Unicode"/>
              </a:rPr>
              <a:t>bobl</a:t>
            </a:r>
            <a:endParaRPr lang="en-GB" dirty="0" smtClean="0">
              <a:cs typeface="Lucida Sans Unicode"/>
            </a:endParaRPr>
          </a:p>
          <a:p>
            <a:r>
              <a:rPr lang="en-GB" dirty="0" err="1" smtClean="0">
                <a:cs typeface="Lucida Sans Unicode"/>
              </a:rPr>
              <a:t>Maent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yn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anelu</a:t>
            </a:r>
            <a:r>
              <a:rPr lang="en-GB" dirty="0" smtClean="0">
                <a:cs typeface="Lucida Sans Unicode"/>
              </a:rPr>
              <a:t> at </a:t>
            </a:r>
            <a:r>
              <a:rPr lang="en-GB" dirty="0" err="1" smtClean="0">
                <a:cs typeface="Lucida Sans Unicode"/>
              </a:rPr>
              <a:t>leihau’r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diffyg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pŵer</a:t>
            </a:r>
            <a:r>
              <a:rPr lang="en-GB" dirty="0" smtClean="0">
                <a:cs typeface="Lucida Sans Unicode"/>
              </a:rPr>
              <a:t> a </a:t>
            </a:r>
            <a:r>
              <a:rPr lang="en-GB" dirty="0" err="1" smtClean="0">
                <a:cs typeface="Lucida Sans Unicode"/>
              </a:rPr>
              <a:t>brofir</a:t>
            </a:r>
            <a:r>
              <a:rPr lang="en-GB" dirty="0" smtClean="0">
                <a:cs typeface="Lucida Sans Unicode"/>
              </a:rPr>
              <a:t> an </a:t>
            </a:r>
            <a:r>
              <a:rPr lang="en-GB" dirty="0" err="1" smtClean="0">
                <a:cs typeface="Lucida Sans Unicode"/>
              </a:rPr>
              <a:t>unigolion</a:t>
            </a:r>
            <a:r>
              <a:rPr lang="en-GB" dirty="0" smtClean="0">
                <a:cs typeface="Lucida Sans Unicode"/>
              </a:rPr>
              <a:t> a </a:t>
            </a:r>
            <a:r>
              <a:rPr lang="en-GB" dirty="0" err="1" smtClean="0">
                <a:cs typeface="Lucida Sans Unicode"/>
              </a:rPr>
              <a:t>grwpiau</a:t>
            </a:r>
            <a:r>
              <a:rPr lang="en-GB" dirty="0" smtClean="0">
                <a:cs typeface="Lucida Sans Unicode"/>
              </a:rPr>
              <a:t> </a:t>
            </a:r>
          </a:p>
          <a:p>
            <a:endParaRPr lang="en-GB" dirty="0">
              <a:cs typeface="Lucida Sans Unicode"/>
            </a:endParaRPr>
          </a:p>
          <a:p>
            <a:r>
              <a:rPr lang="en-GB" dirty="0" smtClean="0">
                <a:cs typeface="Lucida Sans Unicode"/>
              </a:rPr>
              <a:t>Mae </a:t>
            </a:r>
            <a:r>
              <a:rPr lang="en-GB" dirty="0" err="1" smtClean="0">
                <a:cs typeface="Lucida Sans Unicode"/>
              </a:rPr>
              <a:t>safbwynt</a:t>
            </a:r>
            <a:r>
              <a:rPr lang="en-GB" dirty="0" smtClean="0">
                <a:cs typeface="Lucida Sans Unicode"/>
              </a:rPr>
              <a:t> o </a:t>
            </a:r>
            <a:r>
              <a:rPr lang="en-GB" dirty="0" err="1" smtClean="0">
                <a:cs typeface="Lucida Sans Unicode"/>
              </a:rPr>
              <a:t>ymbweru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yn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ein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galluogi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ni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symud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ffwrdd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o’r</a:t>
            </a:r>
            <a:r>
              <a:rPr lang="en-GB" dirty="0" smtClean="0">
                <a:cs typeface="Lucida Sans Unicode"/>
              </a:rPr>
              <a:t> model </a:t>
            </a:r>
            <a:r>
              <a:rPr lang="en-GB" dirty="0" err="1" smtClean="0">
                <a:cs typeface="Lucida Sans Unicode"/>
              </a:rPr>
              <a:t>meddygol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i’r</a:t>
            </a:r>
            <a:r>
              <a:rPr lang="en-GB" dirty="0" smtClean="0">
                <a:cs typeface="Lucida Sans Unicode"/>
              </a:rPr>
              <a:t> model </a:t>
            </a:r>
            <a:r>
              <a:rPr lang="en-GB" dirty="0" err="1" smtClean="0">
                <a:cs typeface="Lucida Sans Unicode"/>
              </a:rPr>
              <a:t>cymdeithasol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Health and social care practitioners do not instantly give people power</a:t>
            </a:r>
          </a:p>
          <a:p>
            <a:r>
              <a:rPr lang="en-GB" i="1" dirty="0" smtClean="0"/>
              <a:t>They aim to reduce the powerlessness that individuals and groups experience</a:t>
            </a:r>
          </a:p>
          <a:p>
            <a:pPr marL="68580" indent="0">
              <a:buNone/>
            </a:pPr>
            <a:r>
              <a:rPr lang="en-GB" i="1" dirty="0" smtClean="0"/>
              <a:t>(</a:t>
            </a:r>
            <a:r>
              <a:rPr lang="en-GB" i="1" dirty="0" err="1" smtClean="0"/>
              <a:t>Dalrymple</a:t>
            </a:r>
            <a:r>
              <a:rPr lang="en-GB" i="1" dirty="0" smtClean="0"/>
              <a:t> </a:t>
            </a:r>
            <a:r>
              <a:rPr lang="en-GB" i="1" dirty="0"/>
              <a:t>&amp; Burke </a:t>
            </a:r>
            <a:r>
              <a:rPr lang="en-GB" i="1" dirty="0" smtClean="0"/>
              <a:t>1995)</a:t>
            </a:r>
            <a:endParaRPr lang="cy-GB" i="1" dirty="0"/>
          </a:p>
          <a:p>
            <a:endParaRPr lang="en-GB" i="1" dirty="0" smtClean="0"/>
          </a:p>
          <a:p>
            <a:r>
              <a:rPr lang="en-GB" i="1" dirty="0" smtClean="0"/>
              <a:t>Am empowerment perspective enables us to move away from a medical model to a social model</a:t>
            </a:r>
          </a:p>
        </p:txBody>
      </p:sp>
      <p:pic>
        <p:nvPicPr>
          <p:cNvPr id="46" name="Picture 3" descr="C:\Users\l.roberts\AppData\Local\Microsoft\Windows\Temporary Internet Files\Content.IE5\6IDJCSBB\group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52400"/>
            <a:ext cx="2209800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72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smtClean="0"/>
              <a:t>choice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712208"/>
          </a:xfrm>
        </p:spPr>
        <p:txBody>
          <a:bodyPr>
            <a:normAutofit/>
          </a:bodyPr>
          <a:lstStyle/>
          <a:p>
            <a:r>
              <a:rPr lang="en-GB" dirty="0"/>
              <a:t>Choice is the most powerful word and the most abused word in the current lexicon of the disabilities services system (</a:t>
            </a:r>
            <a:r>
              <a:rPr lang="en-GB" dirty="0" err="1"/>
              <a:t>Smull</a:t>
            </a:r>
            <a:r>
              <a:rPr lang="en-GB" dirty="0"/>
              <a:t> in O’Brien &amp; O’Brien, 2000, p. 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Hoffter</a:t>
            </a:r>
            <a:r>
              <a:rPr lang="en-GB" dirty="0" smtClean="0"/>
              <a:t>/ </a:t>
            </a:r>
            <a:r>
              <a:rPr lang="en-GB" dirty="0" err="1" smtClean="0"/>
              <a:t>Dewis</a:t>
            </a:r>
            <a:r>
              <a:rPr lang="en-GB" dirty="0" smtClean="0"/>
              <a:t>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rhywun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hoffu</a:t>
            </a:r>
            <a:r>
              <a:rPr lang="en-GB" dirty="0" smtClean="0"/>
              <a:t>,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dymuniadau</a:t>
            </a:r>
            <a:r>
              <a:rPr lang="en-GB" dirty="0" smtClean="0"/>
              <a:t> </a:t>
            </a:r>
            <a:r>
              <a:rPr lang="en-GB" dirty="0" err="1" smtClean="0"/>
              <a:t>a’u</a:t>
            </a:r>
            <a:r>
              <a:rPr lang="en-GB" dirty="0" smtClean="0"/>
              <a:t> </a:t>
            </a:r>
            <a:r>
              <a:rPr lang="en-GB" dirty="0" err="1" smtClean="0"/>
              <a:t>breuddwydion</a:t>
            </a:r>
            <a:endParaRPr lang="en-GB" dirty="0" smtClean="0"/>
          </a:p>
          <a:p>
            <a:r>
              <a:rPr lang="en-GB" dirty="0" err="1" smtClean="0"/>
              <a:t>Cyfleoedd</a:t>
            </a:r>
            <a:r>
              <a:rPr lang="en-GB" dirty="0" smtClean="0"/>
              <a:t> –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endParaRPr lang="en-GB" dirty="0" smtClean="0"/>
          </a:p>
          <a:p>
            <a:r>
              <a:rPr lang="en-GB" dirty="0" err="1" smtClean="0"/>
              <a:t>Rheolaeth</a:t>
            </a:r>
            <a:r>
              <a:rPr lang="en-GB" dirty="0" smtClean="0"/>
              <a:t>-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awdurdod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gymryd</a:t>
            </a:r>
            <a:r>
              <a:rPr lang="en-GB" dirty="0" smtClean="0"/>
              <a:t> </a:t>
            </a:r>
            <a:r>
              <a:rPr lang="en-GB" dirty="0" err="1" smtClean="0"/>
              <a:t>cyfe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ddiwallu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940808"/>
          </a:xfrm>
        </p:spPr>
        <p:txBody>
          <a:bodyPr>
            <a:normAutofit/>
          </a:bodyPr>
          <a:lstStyle/>
          <a:p>
            <a:r>
              <a:rPr lang="en-GB" i="1" dirty="0" smtClean="0"/>
              <a:t>Choice is the most powerful word and the most abused word in the current lexicon of the disabilities services system (</a:t>
            </a:r>
            <a:r>
              <a:rPr lang="en-GB" i="1" dirty="0" err="1" smtClean="0"/>
              <a:t>Smull</a:t>
            </a:r>
            <a:r>
              <a:rPr lang="en-GB" i="1" dirty="0" smtClean="0"/>
              <a:t> in O’Brien &amp; O’Brien, 2000</a:t>
            </a:r>
            <a:r>
              <a:rPr lang="en-GB" i="1" dirty="0"/>
              <a:t>)</a:t>
            </a:r>
            <a:endParaRPr lang="en-GB" i="1" dirty="0" smtClean="0"/>
          </a:p>
          <a:p>
            <a:r>
              <a:rPr lang="en-GB" i="1" dirty="0" smtClean="0"/>
              <a:t>Preferences- what someone likes, and their desires and dreams</a:t>
            </a:r>
          </a:p>
          <a:p>
            <a:r>
              <a:rPr lang="en-GB" i="1" dirty="0" smtClean="0"/>
              <a:t>Opportunities- what is available</a:t>
            </a:r>
          </a:p>
          <a:p>
            <a:r>
              <a:rPr lang="en-GB" i="1" dirty="0" smtClean="0"/>
              <a:t>Control- the authority to make use of an opportunity to satisfy a preference</a:t>
            </a:r>
            <a:endParaRPr lang="cy-GB" i="1" dirty="0"/>
          </a:p>
        </p:txBody>
      </p:sp>
      <p:pic>
        <p:nvPicPr>
          <p:cNvPr id="1026" name="Picture 2" descr="C:\Users\l.roberts\AppData\Local\Microsoft\Windows\Temporary Internet Files\Content.IE5\HEPN0LIZ\choice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3810000" cy="141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97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RHEOLAETH</a:t>
            </a:r>
            <a:br>
              <a:rPr lang="en-GB" dirty="0" smtClean="0"/>
            </a:br>
            <a:r>
              <a:rPr lang="en-GB" dirty="0" smtClean="0"/>
              <a:t>control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49408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gysyniad</a:t>
            </a:r>
            <a:r>
              <a:rPr lang="en-GB" dirty="0" smtClean="0"/>
              <a:t> </a:t>
            </a:r>
            <a:r>
              <a:rPr lang="en-GB" dirty="0" err="1" smtClean="0"/>
              <a:t>cymhleth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golygu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penderfyniadau</a:t>
            </a:r>
            <a:endParaRPr lang="en-GB" dirty="0" smtClean="0"/>
          </a:p>
          <a:p>
            <a:r>
              <a:rPr lang="en-GB" dirty="0" err="1" smtClean="0"/>
              <a:t>Dydy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eisiau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eithaf</a:t>
            </a:r>
            <a:endParaRPr lang="en-GB" dirty="0" smtClean="0"/>
          </a:p>
          <a:p>
            <a:r>
              <a:rPr lang="en-GB" dirty="0" err="1" smtClean="0"/>
              <a:t>Dylid</a:t>
            </a:r>
            <a:r>
              <a:rPr lang="en-GB" dirty="0" smtClean="0"/>
              <a:t> faint o </a:t>
            </a:r>
            <a:r>
              <a:rPr lang="en-GB" dirty="0" err="1" smtClean="0"/>
              <a:t>rheolaeth</a:t>
            </a:r>
            <a:r>
              <a:rPr lang="en-GB" dirty="0" smtClean="0"/>
              <a:t> a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fedrwn</a:t>
            </a:r>
            <a:r>
              <a:rPr lang="en-GB" dirty="0" smtClean="0"/>
              <a:t> </a:t>
            </a:r>
            <a:r>
              <a:rPr lang="en-GB" dirty="0" err="1" smtClean="0"/>
              <a:t>rheoli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ffwythiant</a:t>
            </a:r>
            <a:r>
              <a:rPr lang="en-GB" dirty="0" smtClean="0"/>
              <a:t> </a:t>
            </a:r>
            <a:r>
              <a:rPr lang="en-GB" dirty="0" err="1" smtClean="0"/>
              <a:t>o’n</a:t>
            </a:r>
            <a:r>
              <a:rPr lang="en-GB" dirty="0" smtClean="0"/>
              <a:t> </a:t>
            </a:r>
            <a:r>
              <a:rPr lang="en-GB" dirty="0" err="1" smtClean="0"/>
              <a:t>dymuniadau</a:t>
            </a:r>
            <a:r>
              <a:rPr lang="en-GB" dirty="0" smtClean="0"/>
              <a:t> </a:t>
            </a:r>
            <a:r>
              <a:rPr lang="en-GB" dirty="0" err="1" smtClean="0"/>
              <a:t>a’n</a:t>
            </a:r>
            <a:r>
              <a:rPr lang="en-GB" dirty="0" smtClean="0"/>
              <a:t> </a:t>
            </a:r>
            <a:r>
              <a:rPr lang="en-GB" dirty="0" err="1" smtClean="0"/>
              <a:t>capasiti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stereoteipio</a:t>
            </a:r>
            <a:r>
              <a:rPr lang="en-GB" dirty="0" smtClean="0"/>
              <a:t> p </a:t>
            </a:r>
            <a:r>
              <a:rPr lang="en-GB" dirty="0" err="1" smtClean="0"/>
              <a:t>bobl</a:t>
            </a:r>
            <a:r>
              <a:rPr lang="en-GB" dirty="0" smtClean="0"/>
              <a:t> ag </a:t>
            </a:r>
            <a:r>
              <a:rPr lang="en-GB" dirty="0" err="1" smtClean="0"/>
              <a:t>anghenion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dwys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achosi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esgeuluso</a:t>
            </a:r>
            <a:r>
              <a:rPr lang="en-GB" dirty="0" smtClean="0"/>
              <a:t> </a:t>
            </a:r>
            <a:r>
              <a:rPr lang="en-GB" dirty="0" err="1" smtClean="0"/>
              <a:t>capasiti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07408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 smtClean="0"/>
              <a:t>Control is a complex concept</a:t>
            </a:r>
          </a:p>
          <a:p>
            <a:r>
              <a:rPr lang="en-GB" i="1" dirty="0" smtClean="0"/>
              <a:t>Having control means having to make decisions</a:t>
            </a:r>
          </a:p>
          <a:p>
            <a:r>
              <a:rPr lang="en-GB" i="1" dirty="0" smtClean="0"/>
              <a:t>Most of us do not want absolute control</a:t>
            </a:r>
          </a:p>
          <a:p>
            <a:r>
              <a:rPr lang="en-GB" i="1" dirty="0" smtClean="0"/>
              <a:t>How much control we have and what we have a control over should be a function of desire and capacity</a:t>
            </a:r>
          </a:p>
          <a:p>
            <a:r>
              <a:rPr lang="en-GB" i="1" dirty="0" smtClean="0"/>
              <a:t>However, our stereotypes of people with significant learning disabilities cause us to overlook capacities</a:t>
            </a:r>
          </a:p>
          <a:p>
            <a:r>
              <a:rPr lang="en-GB" dirty="0"/>
              <a:t>(</a:t>
            </a:r>
            <a:r>
              <a:rPr lang="en-GB" dirty="0" err="1"/>
              <a:t>Smull</a:t>
            </a:r>
            <a:r>
              <a:rPr lang="en-GB" dirty="0"/>
              <a:t> in O’Brien &amp; O’Brien, </a:t>
            </a:r>
            <a:r>
              <a:rPr lang="en-GB" dirty="0" smtClean="0"/>
              <a:t>2000</a:t>
            </a:r>
            <a:r>
              <a:rPr lang="en-GB" dirty="0"/>
              <a:t>)</a:t>
            </a:r>
          </a:p>
          <a:p>
            <a:endParaRPr lang="cy-GB" dirty="0"/>
          </a:p>
        </p:txBody>
      </p:sp>
      <p:pic>
        <p:nvPicPr>
          <p:cNvPr id="2050" name="Picture 2" descr="C:\Users\l.roberts\AppData\Local\Microsoft\Windows\Temporary Internet Files\Content.IE5\VT7L4AUG\contr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9209"/>
            <a:ext cx="2419350" cy="1312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9260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gwahaniaethu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angen</a:t>
            </a:r>
            <a:r>
              <a:rPr lang="en-GB" dirty="0" smtClean="0"/>
              <a:t> I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adnabod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eisiau</a:t>
            </a:r>
            <a:r>
              <a:rPr lang="en-GB" dirty="0" smtClean="0"/>
              <a:t> ac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rheolaeth</a:t>
            </a:r>
            <a:r>
              <a:rPr lang="en-GB" dirty="0" smtClean="0"/>
              <a:t> </a:t>
            </a:r>
            <a:r>
              <a:rPr lang="en-GB" dirty="0" err="1" smtClean="0"/>
              <a:t>dros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o’u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Important to differentiate between giving control and sharing control</a:t>
            </a:r>
          </a:p>
          <a:p>
            <a:r>
              <a:rPr lang="en-GB" i="1" dirty="0" smtClean="0"/>
              <a:t>We need to recognise that all people want and needs control over some aspects of their lives</a:t>
            </a:r>
          </a:p>
          <a:p>
            <a:r>
              <a:rPr lang="en-GB" sz="1800" dirty="0"/>
              <a:t>(</a:t>
            </a:r>
            <a:r>
              <a:rPr lang="en-GB" sz="1800" dirty="0" err="1"/>
              <a:t>Smull</a:t>
            </a:r>
            <a:r>
              <a:rPr lang="en-GB" sz="1800" dirty="0"/>
              <a:t> in O’Brien &amp; O’Brien, </a:t>
            </a:r>
            <a:r>
              <a:rPr lang="en-GB" sz="1800" dirty="0" smtClean="0"/>
              <a:t>2000</a:t>
            </a:r>
            <a:r>
              <a:rPr lang="en-GB" sz="1800" dirty="0"/>
              <a:t>)</a:t>
            </a:r>
            <a:endParaRPr lang="cy-GB" sz="1800" dirty="0"/>
          </a:p>
        </p:txBody>
      </p:sp>
      <p:pic>
        <p:nvPicPr>
          <p:cNvPr id="3074" name="Picture 2" descr="C:\Users\l.roberts\AppData\Local\Microsoft\Windows\Temporary Internet Files\Content.IE5\VT7L4AUG\control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993397"/>
            <a:ext cx="24193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5688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Gwerthoedd</a:t>
            </a:r>
            <a:r>
              <a:rPr lang="en-GB" dirty="0" smtClean="0"/>
              <a:t> CPG/ </a:t>
            </a:r>
            <a:br>
              <a:rPr lang="en-GB" dirty="0" smtClean="0"/>
            </a:br>
            <a:r>
              <a:rPr lang="en-GB" i="1" dirty="0" smtClean="0"/>
              <a:t>values of  PCP</a:t>
            </a:r>
            <a:endParaRPr lang="cy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Presenoldeb</a:t>
            </a:r>
            <a:r>
              <a:rPr lang="en-GB" sz="3200" dirty="0" smtClean="0"/>
              <a:t> </a:t>
            </a:r>
            <a:r>
              <a:rPr lang="en-GB" sz="3200" dirty="0" err="1" smtClean="0"/>
              <a:t>cymunedol</a:t>
            </a:r>
            <a:endParaRPr lang="en-GB" sz="3200" dirty="0" smtClean="0"/>
          </a:p>
          <a:p>
            <a:r>
              <a:rPr lang="en-GB" sz="3200" dirty="0" err="1" smtClean="0"/>
              <a:t>Dewis</a:t>
            </a:r>
            <a:r>
              <a:rPr lang="en-GB" sz="3200" dirty="0" smtClean="0"/>
              <a:t>/ </a:t>
            </a:r>
            <a:r>
              <a:rPr lang="en-GB" sz="3200" dirty="0" err="1" smtClean="0"/>
              <a:t>rheolaeth</a:t>
            </a:r>
            <a:endParaRPr lang="en-GB" sz="3200" dirty="0" smtClean="0"/>
          </a:p>
          <a:p>
            <a:r>
              <a:rPr lang="en-GB" sz="3200" dirty="0" err="1" smtClean="0"/>
              <a:t>Cymhwysedd</a:t>
            </a:r>
            <a:endParaRPr lang="en-GB" sz="3200" dirty="0" smtClean="0"/>
          </a:p>
          <a:p>
            <a:r>
              <a:rPr lang="en-GB" sz="3200" dirty="0" err="1" smtClean="0"/>
              <a:t>Enw</a:t>
            </a:r>
            <a:r>
              <a:rPr lang="en-GB" sz="3200" dirty="0" smtClean="0"/>
              <a:t> da/ parch</a:t>
            </a:r>
          </a:p>
          <a:p>
            <a:r>
              <a:rPr lang="en-GB" sz="3200" dirty="0" err="1" smtClean="0"/>
              <a:t>Perthnasau</a:t>
            </a:r>
            <a:endParaRPr lang="cy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4407408"/>
          </a:xfrm>
        </p:spPr>
        <p:txBody>
          <a:bodyPr>
            <a:normAutofit/>
          </a:bodyPr>
          <a:lstStyle/>
          <a:p>
            <a:r>
              <a:rPr lang="en-GB" sz="3200" i="1" dirty="0" smtClean="0"/>
              <a:t>Community presence</a:t>
            </a:r>
          </a:p>
          <a:p>
            <a:r>
              <a:rPr lang="en-GB" sz="3200" i="1" dirty="0" smtClean="0"/>
              <a:t>Choice/ control</a:t>
            </a:r>
          </a:p>
          <a:p>
            <a:r>
              <a:rPr lang="en-GB" sz="3200" i="1" dirty="0" smtClean="0"/>
              <a:t>Competence</a:t>
            </a:r>
          </a:p>
          <a:p>
            <a:r>
              <a:rPr lang="en-GB" sz="3200" i="1" dirty="0" smtClean="0"/>
              <a:t>Reputation/ respect</a:t>
            </a:r>
          </a:p>
          <a:p>
            <a:r>
              <a:rPr lang="en-GB" sz="3200" i="1" dirty="0" smtClean="0"/>
              <a:t>Relationships</a:t>
            </a:r>
          </a:p>
          <a:p>
            <a:r>
              <a:rPr lang="en-GB" sz="1600" dirty="0" smtClean="0"/>
              <a:t>(Mercer, 2003)</a:t>
            </a:r>
            <a:endParaRPr lang="cy-GB" sz="1600" dirty="0"/>
          </a:p>
        </p:txBody>
      </p:sp>
      <p:pic>
        <p:nvPicPr>
          <p:cNvPr id="5135" name="Picture 15" descr="C:\Users\l.roberts\AppData\Local\Microsoft\Windows\Temporary Internet Files\Content.IE5\5KQJEYQZ\Circle_Of_Hands_by_Circleoffriends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2400"/>
            <a:ext cx="2374433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06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Presenoldeb</a:t>
            </a:r>
            <a:r>
              <a:rPr lang="en-GB" sz="2800" dirty="0" smtClean="0"/>
              <a:t> </a:t>
            </a:r>
            <a:r>
              <a:rPr lang="en-GB" sz="2800" dirty="0" err="1" smtClean="0"/>
              <a:t>cymunedol</a:t>
            </a:r>
            <a:endParaRPr lang="en-GB" sz="2800" dirty="0" smtClean="0"/>
          </a:p>
          <a:p>
            <a:r>
              <a:rPr lang="en-GB" sz="2800" dirty="0" err="1" smtClean="0"/>
              <a:t>Rhannu</a:t>
            </a:r>
            <a:r>
              <a:rPr lang="en-GB" sz="2800" dirty="0" smtClean="0"/>
              <a:t> </a:t>
            </a:r>
            <a:r>
              <a:rPr lang="en-GB" sz="2800" dirty="0" err="1" smtClean="0"/>
              <a:t>lleoedd</a:t>
            </a:r>
            <a:r>
              <a:rPr lang="en-GB" sz="2800" dirty="0" smtClean="0"/>
              <a:t> </a:t>
            </a:r>
            <a:r>
              <a:rPr lang="en-GB" sz="2800" dirty="0" err="1" smtClean="0"/>
              <a:t>cyffredin</a:t>
            </a:r>
            <a:r>
              <a:rPr lang="en-GB" sz="2800" dirty="0" smtClean="0"/>
              <a:t> a </a:t>
            </a:r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gwerthfawr</a:t>
            </a:r>
            <a:r>
              <a:rPr lang="en-GB" sz="2800" dirty="0" smtClean="0"/>
              <a:t> </a:t>
            </a:r>
            <a:r>
              <a:rPr lang="en-GB" sz="2800" dirty="0" err="1" smtClean="0"/>
              <a:t>gydag</a:t>
            </a:r>
            <a:r>
              <a:rPr lang="en-GB" sz="2800" dirty="0" smtClean="0"/>
              <a:t> </a:t>
            </a:r>
            <a:r>
              <a:rPr lang="en-GB" sz="2800" dirty="0" err="1" smtClean="0"/>
              <a:t>eraill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Community presence</a:t>
            </a:r>
          </a:p>
          <a:p>
            <a:r>
              <a:rPr lang="en-GB" sz="2800" i="1" dirty="0" smtClean="0"/>
              <a:t>Sharing ordinary places and valued activities with others</a:t>
            </a:r>
          </a:p>
          <a:p>
            <a:pPr lvl="0">
              <a:buClr>
                <a:srgbClr val="6EA0B0"/>
              </a:buClr>
            </a:pPr>
            <a:r>
              <a:rPr lang="en-GB" sz="1600" dirty="0" smtClean="0">
                <a:solidFill>
                  <a:prstClr val="black"/>
                </a:solidFill>
              </a:rPr>
              <a:t>(</a:t>
            </a:r>
            <a:r>
              <a:rPr lang="en-GB" sz="1600" dirty="0">
                <a:solidFill>
                  <a:prstClr val="black"/>
                </a:solidFill>
              </a:rPr>
              <a:t>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cy-GB" sz="2800" dirty="0"/>
          </a:p>
        </p:txBody>
      </p:sp>
      <p:pic>
        <p:nvPicPr>
          <p:cNvPr id="10244" name="Picture 4" descr="C:\Users\l.roberts\AppData\Local\Microsoft\Windows\Temporary Internet Files\Content.IE5\S9T0P2O1\community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8600"/>
            <a:ext cx="77724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42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274638"/>
            <a:ext cx="6096000" cy="1143000"/>
          </a:xfrm>
        </p:spPr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Dewis</a:t>
            </a:r>
            <a:r>
              <a:rPr lang="en-GB" sz="2800" dirty="0" smtClean="0"/>
              <a:t> / </a:t>
            </a:r>
            <a:r>
              <a:rPr lang="en-GB" sz="2800" dirty="0" err="1" smtClean="0"/>
              <a:t>rheolaeth</a:t>
            </a:r>
            <a:endParaRPr lang="en-GB" sz="2800" dirty="0" smtClean="0"/>
          </a:p>
          <a:p>
            <a:r>
              <a:rPr lang="en-GB" sz="2800" dirty="0" err="1" smtClean="0"/>
              <a:t>Rhyddid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wneud</a:t>
            </a:r>
            <a:r>
              <a:rPr lang="en-GB" sz="2800" dirty="0" smtClean="0"/>
              <a:t> </a:t>
            </a:r>
            <a:r>
              <a:rPr lang="en-GB" sz="2800" dirty="0" err="1" smtClean="0"/>
              <a:t>penderfyniadau</a:t>
            </a:r>
            <a:r>
              <a:rPr lang="en-GB" sz="2800" dirty="0" smtClean="0"/>
              <a:t>,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matrion</a:t>
            </a:r>
            <a:r>
              <a:rPr lang="en-GB" sz="2800" dirty="0" smtClean="0"/>
              <a:t> bob </a:t>
            </a:r>
            <a:r>
              <a:rPr lang="en-GB" sz="2800" dirty="0" err="1" smtClean="0"/>
              <a:t>dydd</a:t>
            </a:r>
            <a:r>
              <a:rPr lang="en-GB" sz="2800" dirty="0" smtClean="0"/>
              <a:t>, ac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materion</a:t>
            </a:r>
            <a:r>
              <a:rPr lang="en-GB" sz="2800" dirty="0" smtClean="0"/>
              <a:t> </a:t>
            </a:r>
            <a:r>
              <a:rPr lang="en-GB" sz="2800" dirty="0" err="1" smtClean="0"/>
              <a:t>mawr</a:t>
            </a:r>
            <a:r>
              <a:rPr lang="en-GB" sz="2800" dirty="0" smtClean="0"/>
              <a:t>,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medru</a:t>
            </a:r>
            <a:r>
              <a:rPr lang="en-GB" sz="2800" dirty="0" smtClean="0"/>
              <a:t> </a:t>
            </a:r>
            <a:r>
              <a:rPr lang="en-GB" sz="2800" dirty="0" err="1" smtClean="0"/>
              <a:t>newid</a:t>
            </a:r>
            <a:r>
              <a:rPr lang="en-GB" sz="2800" dirty="0" smtClean="0"/>
              <a:t> </a:t>
            </a:r>
            <a:r>
              <a:rPr lang="en-GB" sz="2800" dirty="0" err="1" smtClean="0"/>
              <a:t>bywyd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Choice / control</a:t>
            </a:r>
          </a:p>
          <a:p>
            <a:r>
              <a:rPr lang="en-GB" sz="2800" i="1" dirty="0" smtClean="0"/>
              <a:t>Freedom to make decisions , both in everyday matters and large, life-defining matters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pPr marL="68580" indent="0">
              <a:buNone/>
            </a:pPr>
            <a:endParaRPr lang="cy-GB" sz="2800" dirty="0"/>
          </a:p>
        </p:txBody>
      </p:sp>
      <p:pic>
        <p:nvPicPr>
          <p:cNvPr id="9219" name="Picture 3" descr="C:\Users\l.roberts\AppData\Local\Microsoft\Windows\Temporary Internet Files\Content.IE5\UU4Z21D1\word-choic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57715"/>
            <a:ext cx="63246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Cymhwysedd</a:t>
            </a:r>
            <a:endParaRPr lang="en-GB" sz="2800" dirty="0" smtClean="0"/>
          </a:p>
          <a:p>
            <a:r>
              <a:rPr lang="en-GB" sz="2800" dirty="0" err="1" smtClean="0"/>
              <a:t>Cyfleoedd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gymryd</a:t>
            </a:r>
            <a:r>
              <a:rPr lang="en-GB" sz="2800" dirty="0" smtClean="0"/>
              <a:t> </a:t>
            </a:r>
            <a:r>
              <a:rPr lang="en-GB" sz="2800" dirty="0" err="1" smtClean="0"/>
              <a:t>rhan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gweithgareddau</a:t>
            </a:r>
            <a:r>
              <a:rPr lang="en-GB" sz="2800" dirty="0" smtClean="0"/>
              <a:t> </a:t>
            </a:r>
            <a:r>
              <a:rPr lang="en-GB" sz="2800" dirty="0" err="1" smtClean="0"/>
              <a:t>ystyrlon</a:t>
            </a:r>
            <a:r>
              <a:rPr lang="en-GB" sz="2800" dirty="0" smtClean="0"/>
              <a:t>, </a:t>
            </a:r>
            <a:r>
              <a:rPr lang="en-GB" sz="2800" dirty="0" err="1" smtClean="0"/>
              <a:t>ymarferol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pha</a:t>
            </a:r>
            <a:r>
              <a:rPr lang="en-GB" sz="2800" dirty="0" smtClean="0"/>
              <a:t> </a:t>
            </a:r>
            <a:r>
              <a:rPr lang="en-GB" sz="2800" dirty="0" err="1" smtClean="0"/>
              <a:t>bynnag</a:t>
            </a:r>
            <a:r>
              <a:rPr lang="en-GB" sz="2800" dirty="0" smtClean="0"/>
              <a:t> </a:t>
            </a:r>
            <a:r>
              <a:rPr lang="en-GB" sz="2800" dirty="0" err="1" smtClean="0"/>
              <a:t>lefel</a:t>
            </a:r>
            <a:r>
              <a:rPr lang="en-GB" sz="2800" dirty="0" smtClean="0"/>
              <a:t> o </a:t>
            </a:r>
            <a:r>
              <a:rPr lang="en-GB" sz="2800" dirty="0" err="1" smtClean="0"/>
              <a:t>gefnogaeth</a:t>
            </a:r>
            <a:r>
              <a:rPr lang="en-GB" sz="2800" dirty="0" smtClean="0"/>
              <a:t>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angen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en-GB" sz="2800" i="1" dirty="0" smtClean="0"/>
              <a:t>Competence</a:t>
            </a:r>
          </a:p>
          <a:p>
            <a:r>
              <a:rPr lang="en-GB" sz="2800" i="1" dirty="0" smtClean="0"/>
              <a:t>Opportunities to engage in meaningful, functional activities with whatever level of assistance is required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en-GB" sz="2800" dirty="0" smtClean="0"/>
          </a:p>
          <a:p>
            <a:endParaRPr lang="cy-GB" sz="2800" dirty="0"/>
          </a:p>
        </p:txBody>
      </p:sp>
      <p:pic>
        <p:nvPicPr>
          <p:cNvPr id="8209" name="Picture 17" descr="C:\Users\l.roberts\AppData\Local\Microsoft\Windows\Temporary Internet Files\Content.IE5\UU4Z21D1\7167416842_27e1144d97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98450"/>
            <a:ext cx="434340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1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Enw</a:t>
            </a:r>
            <a:r>
              <a:rPr lang="en-GB" sz="2800" dirty="0" smtClean="0"/>
              <a:t> da/ Parch</a:t>
            </a:r>
          </a:p>
          <a:p>
            <a:r>
              <a:rPr lang="en-GB" sz="2800" dirty="0" smtClean="0"/>
              <a:t>Cael </a:t>
            </a:r>
            <a:r>
              <a:rPr lang="en-GB" sz="2800" dirty="0" err="1" smtClean="0"/>
              <a:t>lle</a:t>
            </a:r>
            <a:r>
              <a:rPr lang="en-GB" sz="2800" dirty="0" smtClean="0"/>
              <a:t> </a:t>
            </a:r>
            <a:r>
              <a:rPr lang="en-GB" sz="2800" dirty="0" err="1" smtClean="0"/>
              <a:t>sydd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werthfawrogi</a:t>
            </a:r>
            <a:r>
              <a:rPr lang="en-GB" sz="2800" dirty="0" smtClean="0"/>
              <a:t> </a:t>
            </a:r>
            <a:r>
              <a:rPr lang="en-GB" sz="2800" dirty="0" err="1" smtClean="0"/>
              <a:t>neu</a:t>
            </a:r>
            <a:r>
              <a:rPr lang="en-GB" sz="2800" dirty="0" smtClean="0"/>
              <a:t> </a:t>
            </a:r>
            <a:r>
              <a:rPr lang="en-GB" sz="2800" dirty="0" err="1" smtClean="0"/>
              <a:t>rôl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gymuned</a:t>
            </a:r>
            <a:r>
              <a:rPr lang="en-GB" sz="2800" dirty="0" smtClean="0"/>
              <a:t>, a </a:t>
            </a:r>
            <a:r>
              <a:rPr lang="en-GB" sz="2800" dirty="0" err="1" smtClean="0"/>
              <a:t>chael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gweld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</a:t>
            </a:r>
            <a:r>
              <a:rPr lang="en-GB" sz="2800" dirty="0" err="1" smtClean="0"/>
              <a:t>eraill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ffyrdd</a:t>
            </a:r>
            <a:r>
              <a:rPr lang="en-GB" sz="2800" dirty="0" smtClean="0"/>
              <a:t> </a:t>
            </a:r>
            <a:r>
              <a:rPr lang="en-GB" sz="2800" dirty="0" err="1" smtClean="0"/>
              <a:t>positif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i="1" dirty="0" smtClean="0"/>
              <a:t>Reputation / respect</a:t>
            </a:r>
          </a:p>
          <a:p>
            <a:r>
              <a:rPr lang="en-GB" sz="2800" i="1" dirty="0" smtClean="0"/>
              <a:t>Having a valued place or role in one’s community and being seen by others in positive ways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endParaRPr lang="cy-GB" sz="2800" dirty="0"/>
          </a:p>
        </p:txBody>
      </p:sp>
      <p:pic>
        <p:nvPicPr>
          <p:cNvPr id="7181" name="Picture 13" descr="C:\Users\l.roberts\AppData\Local\Microsoft\Windows\Temporary Internet Files\Content.IE5\S9T0P2O1\respec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8600"/>
            <a:ext cx="51816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623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Perthnasau</a:t>
            </a:r>
            <a:endParaRPr lang="en-GB" sz="2400" dirty="0" smtClean="0"/>
          </a:p>
          <a:p>
            <a:r>
              <a:rPr lang="en-GB" sz="2400" dirty="0" err="1" smtClean="0"/>
              <a:t>Datblygiad</a:t>
            </a:r>
            <a:r>
              <a:rPr lang="en-GB" sz="2400" dirty="0" smtClean="0"/>
              <a:t> o </a:t>
            </a:r>
            <a:r>
              <a:rPr lang="en-GB" sz="2400" dirty="0" err="1" smtClean="0"/>
              <a:t>rhwydwaith</a:t>
            </a:r>
            <a:r>
              <a:rPr lang="en-GB" sz="2400" dirty="0" smtClean="0"/>
              <a:t> o </a:t>
            </a:r>
            <a:r>
              <a:rPr lang="en-GB" sz="2400" dirty="0" err="1" smtClean="0"/>
              <a:t>perthnasau</a:t>
            </a:r>
            <a:r>
              <a:rPr lang="en-GB" sz="2400" dirty="0" smtClean="0"/>
              <a:t> </a:t>
            </a:r>
            <a:r>
              <a:rPr lang="en-GB" sz="2400" dirty="0" err="1" smtClean="0"/>
              <a:t>personol</a:t>
            </a:r>
            <a:r>
              <a:rPr lang="en-GB" sz="2400" dirty="0" smtClean="0"/>
              <a:t> a </a:t>
            </a:r>
            <a:r>
              <a:rPr lang="en-GB" sz="2400" dirty="0" err="1" smtClean="0"/>
              <a:t>chyfeillgarwch</a:t>
            </a:r>
            <a:r>
              <a:rPr lang="en-GB" sz="2400" dirty="0" smtClean="0"/>
              <a:t>,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eu</a:t>
            </a:r>
            <a:r>
              <a:rPr lang="en-GB" sz="2400" dirty="0" smtClean="0"/>
              <a:t> </a:t>
            </a:r>
            <a:r>
              <a:rPr lang="en-GB" sz="2400" dirty="0" err="1" smtClean="0"/>
              <a:t>tro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darparu’r</a:t>
            </a:r>
            <a:r>
              <a:rPr lang="en-GB" sz="2400" dirty="0" smtClean="0"/>
              <a:t> </a:t>
            </a:r>
            <a:r>
              <a:rPr lang="en-GB" sz="2400" dirty="0" err="1" smtClean="0"/>
              <a:t>cyd-destun</a:t>
            </a:r>
            <a:r>
              <a:rPr lang="en-GB" sz="2400" dirty="0" smtClean="0"/>
              <a:t> </a:t>
            </a:r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dirty="0" err="1" smtClean="0"/>
              <a:t>gefnogaeth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berson</a:t>
            </a:r>
            <a:r>
              <a:rPr lang="en-GB" sz="2400" dirty="0" smtClean="0"/>
              <a:t> </a:t>
            </a:r>
            <a:r>
              <a:rPr lang="en-GB" sz="2400" dirty="0" err="1" smtClean="0"/>
              <a:t>ymwneud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gweithgareddau</a:t>
            </a:r>
            <a:r>
              <a:rPr lang="en-GB" sz="2400" dirty="0" smtClean="0"/>
              <a:t> a </a:t>
            </a:r>
            <a:r>
              <a:rPr lang="en-GB" sz="2400" dirty="0" err="1" smtClean="0"/>
              <a:t>ddewison</a:t>
            </a:r>
            <a:r>
              <a:rPr lang="en-GB" sz="2400" dirty="0" smtClean="0"/>
              <a:t> </a:t>
            </a:r>
            <a:r>
              <a:rPr lang="en-GB" sz="2400" dirty="0" err="1" smtClean="0"/>
              <a:t>nhw</a:t>
            </a:r>
            <a:endParaRPr lang="en-GB" sz="2400" dirty="0" smtClean="0"/>
          </a:p>
          <a:p>
            <a:pPr marL="68580" indent="0">
              <a:buNone/>
            </a:pP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400" i="1" dirty="0" smtClean="0"/>
              <a:t>Relationships</a:t>
            </a:r>
          </a:p>
          <a:p>
            <a:r>
              <a:rPr lang="en-GB" sz="2400" i="1" dirty="0" smtClean="0"/>
              <a:t>Development of a network of personal relationships and friendships, which in turn provides the context and the support for a person to engage in self chosen activities</a:t>
            </a:r>
          </a:p>
          <a:p>
            <a:pPr lvl="0">
              <a:buClr>
                <a:srgbClr val="6EA0B0"/>
              </a:buClr>
            </a:pPr>
            <a:r>
              <a:rPr lang="en-GB" sz="1600" dirty="0">
                <a:solidFill>
                  <a:prstClr val="black"/>
                </a:solidFill>
              </a:rPr>
              <a:t>(Mercer, 2003)</a:t>
            </a:r>
            <a:endParaRPr lang="cy-GB" sz="1600" dirty="0">
              <a:solidFill>
                <a:prstClr val="black"/>
              </a:solidFill>
            </a:endParaRPr>
          </a:p>
          <a:p>
            <a:pPr marL="68580" indent="0">
              <a:buNone/>
            </a:pPr>
            <a:endParaRPr lang="cy-GB" sz="2400" dirty="0"/>
          </a:p>
        </p:txBody>
      </p:sp>
      <p:pic>
        <p:nvPicPr>
          <p:cNvPr id="6151" name="Picture 7" descr="C:\Users\l.roberts\AppData\Local\Microsoft\Windows\Temporary Internet Files\Content.IE5\VGH11Z05\best_friends[19]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74972"/>
            <a:ext cx="5048250" cy="109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32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smtClean="0"/>
              <a:t>SESIWN NESAF </a:t>
            </a:r>
            <a:br>
              <a:rPr lang="en-GB" dirty="0" smtClean="0"/>
            </a:br>
            <a:r>
              <a:rPr lang="en-GB" dirty="0" smtClean="0"/>
              <a:t>NEXT SESSION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/>
              <a:t>Mathau</a:t>
            </a:r>
            <a:r>
              <a:rPr lang="en-GB" sz="4000" dirty="0" smtClean="0"/>
              <a:t> o GPG</a:t>
            </a:r>
            <a:endParaRPr lang="cy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Approaches used in PCP</a:t>
            </a:r>
            <a:endParaRPr lang="cy-GB" sz="3600" dirty="0"/>
          </a:p>
        </p:txBody>
      </p:sp>
      <p:pic>
        <p:nvPicPr>
          <p:cNvPr id="11267" name="Picture 3" descr="C:\Users\l.roberts\AppData\Local\Microsoft\Windows\Temporary Internet Files\Content.IE5\S9T0P2O1\DiscussionForum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2971800"/>
            <a:ext cx="4286250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27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Booth , J. (2014) Lecture 6  - Empowerment and Social Change SJSI6017. University of Wales Trinity Saint David. Unpublished.</a:t>
            </a:r>
          </a:p>
          <a:p>
            <a:r>
              <a:rPr 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Dalrymple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J. &amp; Burke, B. (1995). </a:t>
            </a: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Anti-oppressive practice: social care and the law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Buckingham, Open University Press. </a:t>
            </a: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Mercer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M. ( 2003)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Person </a:t>
            </a: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Planning. Helping People with Disabilities Achieve Personal Outcomes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Illinois: High Tide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Press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O’Brien.J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&amp; O’Brien, C.L ( 2000)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 Little Book About Person Centred Planning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Ontario: Inclusion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Press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Thompson, N. ( 2006) Anti-discriminatory practice. ( 4</a:t>
            </a:r>
            <a:r>
              <a:rPr lang="en-GB" sz="18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 Basingstoke: Palgrave Macmillan</a:t>
            </a:r>
          </a:p>
        </p:txBody>
      </p:sp>
    </p:spTree>
    <p:extLst>
      <p:ext uri="{BB962C8B-B14F-4D97-AF65-F5344CB8AC3E}">
        <p14:creationId xmlns:p14="http://schemas.microsoft.com/office/powerpoint/2010/main" val="107388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</TotalTime>
  <Words>1454</Words>
  <Application>Microsoft Office PowerPoint</Application>
  <PresentationFormat>On-screen Show (4:3)</PresentationFormat>
  <Paragraphs>191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MS PGothic</vt:lpstr>
      <vt:lpstr>MS PGothic</vt:lpstr>
      <vt:lpstr>Arial</vt:lpstr>
      <vt:lpstr>Helvetica</vt:lpstr>
      <vt:lpstr>Lucida Sans Unicode</vt:lpstr>
      <vt:lpstr>Miriam</vt:lpstr>
      <vt:lpstr>News Gothic MT</vt:lpstr>
      <vt:lpstr>Wingdings 2</vt:lpstr>
      <vt:lpstr>Wingdings 3</vt:lpstr>
      <vt:lpstr>Urban Pop</vt:lpstr>
      <vt:lpstr>SJEU6006/C Person Centred Planning/ Cynllunio Person Ganolog</vt:lpstr>
      <vt:lpstr>Nod y Modiwl / Module Aim</vt:lpstr>
      <vt:lpstr>Deilliant  Dysgu perthnasol Relevant Learning Outcome </vt:lpstr>
      <vt:lpstr>Aseiniadau / Assignments</vt:lpstr>
      <vt:lpstr>Aseiniadau / Assignments</vt:lpstr>
      <vt:lpstr>Gorolwg / Overview</vt:lpstr>
      <vt:lpstr>Thompson’s 1992 model of inequalities and discriminatioN : PCS ( 2006)</vt:lpstr>
      <vt:lpstr>Anghydraddoldeb a chamwahaniaethu Inequalities and discrimination </vt:lpstr>
      <vt:lpstr>Anghydraddoldeb a chamwahaniaethu Inequalities and discrimination </vt:lpstr>
      <vt:lpstr>Tasg/ Task Power / Empowerment</vt:lpstr>
      <vt:lpstr>Natur pŵer Nature of power</vt:lpstr>
      <vt:lpstr>Ymbweru Empowerment</vt:lpstr>
      <vt:lpstr>Ymbweru Empowerment</vt:lpstr>
      <vt:lpstr>Ymbweru Empowerment</vt:lpstr>
      <vt:lpstr>choice</vt:lpstr>
      <vt:lpstr>RHEOLAETH control</vt:lpstr>
      <vt:lpstr>PowerPoint Presentation</vt:lpstr>
      <vt:lpstr>Gwerthoedd CPG/  values of  PCP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SESIWN NESAF  NEXT SESSION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Lynwen Roberts</cp:lastModifiedBy>
  <cp:revision>74</cp:revision>
  <dcterms:created xsi:type="dcterms:W3CDTF">2014-08-18T08:44:16Z</dcterms:created>
  <dcterms:modified xsi:type="dcterms:W3CDTF">2018-09-11T11:16:51Z</dcterms:modified>
</cp:coreProperties>
</file>