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313" r:id="rId3"/>
    <p:sldId id="315" r:id="rId4"/>
    <p:sldId id="312" r:id="rId5"/>
    <p:sldId id="316" r:id="rId6"/>
    <p:sldId id="317" r:id="rId7"/>
    <p:sldId id="318" r:id="rId8"/>
    <p:sldId id="319" r:id="rId9"/>
    <p:sldId id="320" r:id="rId10"/>
    <p:sldId id="314" r:id="rId11"/>
    <p:sldId id="31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42" autoAdjust="0"/>
    <p:restoredTop sz="94195" autoAdjust="0"/>
  </p:normalViewPr>
  <p:slideViewPr>
    <p:cSldViewPr snapToGrid="0">
      <p:cViewPr varScale="1">
        <p:scale>
          <a:sx n="110" d="100"/>
          <a:sy n="110" d="100"/>
        </p:scale>
        <p:origin x="600" y="96"/>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03/12/2018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03/12/2018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03/12/2018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03/12/2018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03/12/2018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hyperlink" Target="http://echosvoice.co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eslide.com/visuals-are-key-to-presentation-success/" TargetMode="External"/><Relationship Id="rId2" Type="http://schemas.openxmlformats.org/officeDocument/2006/relationships/hyperlink" Target="http://www.eslide.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tompeters.co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elearningbrothers.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0ADFFC45-3DC9-4433-926F-043E879D9D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xmlns="" id="{B5F26A87-0610-435F-AA13-BD658385C9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xmlns="" id="{E6321436-5AAD-4FB6-BB0D-316D4540E82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xmlns="" id="{94B0BD33-3D46-4F43-947A-825DFEF6106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xmlns="" id="{92E26C27-E1F5-47DC-9F83-469D196C55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xmlns="" id="{95F944E7-2B4E-4AE2-B4DB-846FF8AE0B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xmlns="" id="{FF14952D-390F-46CC-B302-73DDD9C416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xmlns="" id="{867CDE55-B22A-40D0-882A-9452919EEC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xmlns="" id="{8C409231-C942-4808-B529-DAC32A7DB0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2" y="1282701"/>
            <a:ext cx="5375678" cy="4307148"/>
          </a:xfrm>
        </p:spPr>
        <p:txBody>
          <a:bodyPr anchor="ctr">
            <a:normAutofit/>
          </a:bodyPr>
          <a:lstStyle/>
          <a:p>
            <a:pPr algn="l"/>
            <a:r>
              <a:rPr lang="en-GB"/>
              <a:t>Presentation </a:t>
            </a:r>
            <a:r>
              <a:rPr lang="en-GB" smtClean="0"/>
              <a:t>Preparation</a:t>
            </a:r>
            <a:endParaRPr lang="en-GB" dirty="0"/>
          </a:p>
        </p:txBody>
      </p:sp>
      <p:sp>
        <p:nvSpPr>
          <p:cNvPr id="21" name="Freeform: Shape 20">
            <a:extLst>
              <a:ext uri="{FF2B5EF4-FFF2-40B4-BE49-F238E27FC236}">
                <a16:creationId xmlns:a16="http://schemas.microsoft.com/office/drawing/2014/main" xmlns="" id="{69370F01-B8C9-4CE4-824C-92B2792E6E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r>
              <a:rPr lang="en-GB" dirty="0">
                <a:solidFill>
                  <a:schemeClr val="bg1"/>
                </a:solidFill>
              </a:rPr>
              <a:t>Presentations due: </a:t>
            </a:r>
            <a:br>
              <a:rPr lang="en-GB" dirty="0">
                <a:solidFill>
                  <a:schemeClr val="bg1"/>
                </a:solidFill>
              </a:rPr>
            </a:br>
            <a:r>
              <a:rPr lang="en-GB" dirty="0">
                <a:solidFill>
                  <a:schemeClr val="bg1"/>
                </a:solidFill>
              </a:rPr>
              <a:t>Week Commencing January 14</a:t>
            </a:r>
            <a:r>
              <a:rPr lang="en-GB" baseline="30000" dirty="0">
                <a:solidFill>
                  <a:schemeClr val="bg1"/>
                </a:solidFill>
              </a:rPr>
              <a:t>th</a:t>
            </a:r>
            <a:r>
              <a:rPr lang="en-GB" dirty="0">
                <a:solidFill>
                  <a:schemeClr val="bg1"/>
                </a:solidFill>
              </a:rPr>
              <a:t> 2019</a:t>
            </a: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xmlns=""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234017-4996-43A9-BBCF-CE773C408257}"/>
              </a:ext>
            </a:extLst>
          </p:cNvPr>
          <p:cNvSpPr>
            <a:spLocks noGrp="1"/>
          </p:cNvSpPr>
          <p:nvPr>
            <p:ph type="title"/>
          </p:nvPr>
        </p:nvSpPr>
        <p:spPr/>
        <p:txBody>
          <a:bodyPr/>
          <a:lstStyle/>
          <a:p>
            <a:r>
              <a:rPr lang="en-GB" dirty="0"/>
              <a:t>Purpose of today is to:	</a:t>
            </a:r>
          </a:p>
        </p:txBody>
      </p:sp>
      <p:sp>
        <p:nvSpPr>
          <p:cNvPr id="3" name="Content Placeholder 2">
            <a:extLst>
              <a:ext uri="{FF2B5EF4-FFF2-40B4-BE49-F238E27FC236}">
                <a16:creationId xmlns:a16="http://schemas.microsoft.com/office/drawing/2014/main" xmlns="" id="{3EC20247-9F4B-4E4B-9431-D6E9C0C2D5A2}"/>
              </a:ext>
            </a:extLst>
          </p:cNvPr>
          <p:cNvSpPr>
            <a:spLocks noGrp="1"/>
          </p:cNvSpPr>
          <p:nvPr>
            <p:ph idx="1"/>
          </p:nvPr>
        </p:nvSpPr>
        <p:spPr>
          <a:xfrm>
            <a:off x="677333" y="2160589"/>
            <a:ext cx="8852429" cy="3880773"/>
          </a:xfrm>
        </p:spPr>
        <p:txBody>
          <a:bodyPr/>
          <a:lstStyle/>
          <a:p>
            <a:r>
              <a:rPr lang="en-GB" dirty="0"/>
              <a:t>Build on your current presentation skills and abilities</a:t>
            </a:r>
          </a:p>
          <a:p>
            <a:r>
              <a:rPr lang="en-GB" dirty="0"/>
              <a:t>Assist you with improvisation and overcoming the feeling of anxiety or nerves</a:t>
            </a:r>
          </a:p>
          <a:p>
            <a:r>
              <a:rPr lang="en-GB" dirty="0"/>
              <a:t>Remove any tension from the class prior to presentation day</a:t>
            </a:r>
          </a:p>
          <a:p>
            <a:r>
              <a:rPr lang="en-GB" dirty="0"/>
              <a:t>Prepare you for future careers, recruitment and promotion processes.</a:t>
            </a:r>
          </a:p>
          <a:p>
            <a:pPr marL="0" indent="0">
              <a:buNone/>
            </a:pPr>
            <a:endParaRPr lang="en-GB" dirty="0"/>
          </a:p>
        </p:txBody>
      </p:sp>
      <p:sp>
        <p:nvSpPr>
          <p:cNvPr id="4" name="Slide Number Placeholder 3">
            <a:extLst>
              <a:ext uri="{FF2B5EF4-FFF2-40B4-BE49-F238E27FC236}">
                <a16:creationId xmlns:a16="http://schemas.microsoft.com/office/drawing/2014/main" xmlns="" id="{2173F792-4DA6-4512-9240-1EBF145F880F}"/>
              </a:ext>
            </a:extLst>
          </p:cNvPr>
          <p:cNvSpPr>
            <a:spLocks noGrp="1"/>
          </p:cNvSpPr>
          <p:nvPr>
            <p:ph type="sldNum" sz="quarter" idx="12"/>
          </p:nvPr>
        </p:nvSpPr>
        <p:spPr/>
        <p:txBody>
          <a:bodyPr/>
          <a:lstStyle/>
          <a:p>
            <a:fld id="{5DFEDB64-84C3-4240-BCBA-134AE1D9082C}" type="slidenum">
              <a:rPr lang="en-GB" smtClean="0"/>
              <a:t>2</a:t>
            </a:fld>
            <a:endParaRPr lang="en-GB"/>
          </a:p>
        </p:txBody>
      </p:sp>
    </p:spTree>
    <p:extLst>
      <p:ext uri="{BB962C8B-B14F-4D97-AF65-F5344CB8AC3E}">
        <p14:creationId xmlns:p14="http://schemas.microsoft.com/office/powerpoint/2010/main" val="121654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7FB38254-E953-49B7-B33E-8FAB3AD03555}"/>
              </a:ext>
            </a:extLst>
          </p:cNvPr>
          <p:cNvSpPr>
            <a:spLocks noGrp="1"/>
          </p:cNvSpPr>
          <p:nvPr>
            <p:ph type="title"/>
          </p:nvPr>
        </p:nvSpPr>
        <p:spPr/>
        <p:txBody>
          <a:bodyPr/>
          <a:lstStyle/>
          <a:p>
            <a:r>
              <a:rPr lang="en-GB" dirty="0"/>
              <a:t>Everyone take a piece of paper from the pot… </a:t>
            </a:r>
          </a:p>
        </p:txBody>
      </p:sp>
      <p:sp>
        <p:nvSpPr>
          <p:cNvPr id="6" name="Text Placeholder 5">
            <a:extLst>
              <a:ext uri="{FF2B5EF4-FFF2-40B4-BE49-F238E27FC236}">
                <a16:creationId xmlns:a16="http://schemas.microsoft.com/office/drawing/2014/main" xmlns="" id="{7B613D3A-5D1B-4A55-88F7-6C0954216B82}"/>
              </a:ext>
            </a:extLst>
          </p:cNvPr>
          <p:cNvSpPr>
            <a:spLocks noGrp="1"/>
          </p:cNvSpPr>
          <p:nvPr>
            <p:ph type="body" idx="1"/>
          </p:nvPr>
        </p:nvSpPr>
        <p:spPr>
          <a:xfrm>
            <a:off x="677334" y="4241800"/>
            <a:ext cx="8596668" cy="1570962"/>
          </a:xfrm>
        </p:spPr>
        <p:txBody>
          <a:bodyPr>
            <a:normAutofit/>
          </a:bodyPr>
          <a:lstStyle/>
          <a:p>
            <a:pPr algn="ctr"/>
            <a:r>
              <a:rPr lang="en-GB" sz="4000" u="sng" dirty="0"/>
              <a:t>DO NOT READ IT </a:t>
            </a:r>
            <a:br>
              <a:rPr lang="en-GB" sz="4000" u="sng" dirty="0"/>
            </a:br>
            <a:r>
              <a:rPr lang="en-GB" sz="4000" u="sng" dirty="0"/>
              <a:t>UNTIL INSTRUCTED</a:t>
            </a:r>
          </a:p>
        </p:txBody>
      </p:sp>
      <p:sp>
        <p:nvSpPr>
          <p:cNvPr id="4" name="Slide Number Placeholder 3">
            <a:extLst>
              <a:ext uri="{FF2B5EF4-FFF2-40B4-BE49-F238E27FC236}">
                <a16:creationId xmlns:a16="http://schemas.microsoft.com/office/drawing/2014/main" xmlns="" id="{5F138185-0C2D-4B21-868E-8FA0D3B25DB0}"/>
              </a:ext>
            </a:extLst>
          </p:cNvPr>
          <p:cNvSpPr>
            <a:spLocks noGrp="1"/>
          </p:cNvSpPr>
          <p:nvPr>
            <p:ph type="sldNum" sz="quarter" idx="12"/>
          </p:nvPr>
        </p:nvSpPr>
        <p:spPr/>
        <p:txBody>
          <a:bodyPr/>
          <a:lstStyle/>
          <a:p>
            <a:fld id="{5DFEDB64-84C3-4240-BCBA-134AE1D9082C}" type="slidenum">
              <a:rPr lang="en-GB" smtClean="0"/>
              <a:t>3</a:t>
            </a:fld>
            <a:endParaRPr lang="en-GB"/>
          </a:p>
        </p:txBody>
      </p:sp>
    </p:spTree>
    <p:extLst>
      <p:ext uri="{BB962C8B-B14F-4D97-AF65-F5344CB8AC3E}">
        <p14:creationId xmlns:p14="http://schemas.microsoft.com/office/powerpoint/2010/main" val="9343779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34B93C-1F06-4BA1-84A6-A0A586920C47}"/>
              </a:ext>
            </a:extLst>
          </p:cNvPr>
          <p:cNvSpPr>
            <a:spLocks noGrp="1"/>
          </p:cNvSpPr>
          <p:nvPr>
            <p:ph type="ctrTitle"/>
          </p:nvPr>
        </p:nvSpPr>
        <p:spPr>
          <a:xfrm>
            <a:off x="1473027" y="3247496"/>
            <a:ext cx="7766936" cy="1646302"/>
          </a:xfrm>
        </p:spPr>
        <p:txBody>
          <a:bodyPr/>
          <a:lstStyle/>
          <a:p>
            <a:pPr algn="ctr"/>
            <a:r>
              <a:rPr lang="en-GB" sz="9600" dirty="0"/>
              <a:t>2</a:t>
            </a:r>
            <a:br>
              <a:rPr lang="en-GB" sz="9600" dirty="0"/>
            </a:br>
            <a:r>
              <a:rPr lang="en-GB" sz="9600" dirty="0"/>
              <a:t>Minute</a:t>
            </a:r>
            <a:br>
              <a:rPr lang="en-GB" sz="9600" dirty="0"/>
            </a:br>
            <a:r>
              <a:rPr lang="en-GB" sz="9600" dirty="0"/>
              <a:t>Lessons</a:t>
            </a:r>
          </a:p>
        </p:txBody>
      </p:sp>
      <p:sp>
        <p:nvSpPr>
          <p:cNvPr id="3" name="Subtitle 2">
            <a:extLst>
              <a:ext uri="{FF2B5EF4-FFF2-40B4-BE49-F238E27FC236}">
                <a16:creationId xmlns:a16="http://schemas.microsoft.com/office/drawing/2014/main" xmlns="" id="{89D60C55-22E6-4EB7-9DDA-924B73DDC640}"/>
              </a:ext>
            </a:extLst>
          </p:cNvPr>
          <p:cNvSpPr>
            <a:spLocks noGrp="1"/>
          </p:cNvSpPr>
          <p:nvPr>
            <p:ph type="subTitle" idx="1"/>
          </p:nvPr>
        </p:nvSpPr>
        <p:spPr>
          <a:xfrm>
            <a:off x="228600" y="5492912"/>
            <a:ext cx="7766936" cy="1096899"/>
          </a:xfrm>
        </p:spPr>
        <p:txBody>
          <a:bodyPr>
            <a:normAutofit lnSpcReduction="10000"/>
          </a:bodyPr>
          <a:lstStyle/>
          <a:p>
            <a:pPr algn="l"/>
            <a:r>
              <a:rPr lang="en-GB" dirty="0"/>
              <a:t>Select a topic from the pile, and present on that for 2 minutes,</a:t>
            </a:r>
          </a:p>
          <a:p>
            <a:pPr algn="l"/>
            <a:r>
              <a:rPr lang="en-GB" dirty="0"/>
              <a:t>It does </a:t>
            </a:r>
            <a:r>
              <a:rPr lang="en-GB" u="sng" dirty="0"/>
              <a:t>not</a:t>
            </a:r>
            <a:r>
              <a:rPr lang="en-GB" dirty="0"/>
              <a:t> have to be factual, but needs to be coherent,</a:t>
            </a:r>
          </a:p>
          <a:p>
            <a:pPr algn="l"/>
            <a:r>
              <a:rPr lang="en-GB" dirty="0"/>
              <a:t>Have fun with your topic, and feel free to share your knowledge.</a:t>
            </a:r>
          </a:p>
        </p:txBody>
      </p:sp>
      <p:sp>
        <p:nvSpPr>
          <p:cNvPr id="4" name="Slide Number Placeholder 3">
            <a:extLst>
              <a:ext uri="{FF2B5EF4-FFF2-40B4-BE49-F238E27FC236}">
                <a16:creationId xmlns:a16="http://schemas.microsoft.com/office/drawing/2014/main" xmlns="" id="{4C51E14C-FCF0-43A9-AFD1-C09E7AA7119A}"/>
              </a:ext>
            </a:extLst>
          </p:cNvPr>
          <p:cNvSpPr>
            <a:spLocks noGrp="1"/>
          </p:cNvSpPr>
          <p:nvPr>
            <p:ph type="sldNum" sz="quarter" idx="12"/>
          </p:nvPr>
        </p:nvSpPr>
        <p:spPr/>
        <p:txBody>
          <a:bodyPr/>
          <a:lstStyle/>
          <a:p>
            <a:fld id="{5DFEDB64-84C3-4240-BCBA-134AE1D9082C}" type="slidenum">
              <a:rPr lang="en-GB" smtClean="0"/>
              <a:t>4</a:t>
            </a:fld>
            <a:endParaRPr lang="en-GB"/>
          </a:p>
        </p:txBody>
      </p:sp>
    </p:spTree>
    <p:extLst>
      <p:ext uri="{BB962C8B-B14F-4D97-AF65-F5344CB8AC3E}">
        <p14:creationId xmlns:p14="http://schemas.microsoft.com/office/powerpoint/2010/main" val="35255905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DFEDB64-84C3-4240-BCBA-134AE1D9082C}" type="slidenum">
              <a:rPr lang="en-GB" smtClean="0"/>
              <a:t>5</a:t>
            </a:fld>
            <a:endParaRPr lang="en-GB"/>
          </a:p>
        </p:txBody>
      </p:sp>
      <p:pic>
        <p:nvPicPr>
          <p:cNvPr id="3" name="ChrisAnderson_GreatTEDTalk_2016V-480p-e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525" y="1"/>
            <a:ext cx="12201525" cy="6858000"/>
          </a:xfrm>
          <a:prstGeom prst="rect">
            <a:avLst/>
          </a:prstGeom>
        </p:spPr>
      </p:pic>
    </p:spTree>
    <p:extLst>
      <p:ext uri="{BB962C8B-B14F-4D97-AF65-F5344CB8AC3E}">
        <p14:creationId xmlns:p14="http://schemas.microsoft.com/office/powerpoint/2010/main" val="68455615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hlinkClick r:id="rId2"/>
              </a:rPr>
              <a:t>Echo </a:t>
            </a:r>
            <a:r>
              <a:rPr lang="en-GB" b="1" u="sng" dirty="0" err="1">
                <a:hlinkClick r:id="rId2"/>
              </a:rPr>
              <a:t>Swinford</a:t>
            </a:r>
            <a:r>
              <a:rPr lang="en-GB" b="1" dirty="0"/>
              <a:t>, Echosvoice.com</a:t>
            </a:r>
            <a:r>
              <a:rPr lang="en-GB" dirty="0"/>
              <a:t/>
            </a:r>
            <a:br>
              <a:rPr lang="en-GB" dirty="0"/>
            </a:br>
            <a:endParaRPr lang="en-GB" dirty="0"/>
          </a:p>
        </p:txBody>
      </p:sp>
      <p:sp>
        <p:nvSpPr>
          <p:cNvPr id="3" name="Content Placeholder 2"/>
          <p:cNvSpPr>
            <a:spLocks noGrp="1"/>
          </p:cNvSpPr>
          <p:nvPr>
            <p:ph idx="1"/>
          </p:nvPr>
        </p:nvSpPr>
        <p:spPr/>
        <p:txBody>
          <a:bodyPr/>
          <a:lstStyle/>
          <a:p>
            <a:r>
              <a:rPr lang="en-GB" b="1" dirty="0"/>
              <a:t> </a:t>
            </a:r>
            <a:r>
              <a:rPr lang="en-GB" b="1" i="1" dirty="0"/>
              <a:t>Tip: Tell the audience the point</a:t>
            </a:r>
            <a:endParaRPr lang="en-GB" b="1" dirty="0"/>
          </a:p>
          <a:p>
            <a:r>
              <a:rPr lang="en-GB" dirty="0"/>
              <a:t>“I’m sure I’ll make a lot of people angry when I say this, but when I see a presentation that’s full of unreadable graphs and tables, what goes through my head is, “Wow, this guy wants me to see how hard he worked to crunch all these numbers.” We’re not in third grade, and I don’t need you to show me your work. What I </a:t>
            </a:r>
            <a:r>
              <a:rPr lang="en-GB" i="1" dirty="0"/>
              <a:t>do</a:t>
            </a:r>
            <a:r>
              <a:rPr lang="en-GB" dirty="0"/>
              <a:t> need is for you to show me what’s relevant and tell me what your point is. If you think I’m going to want the detailed background info, then give me that in a leave-behind because I can read your 12-point type on a sheet of paper. But I can’t on the screen, so don’t bother.</a:t>
            </a:r>
          </a:p>
          <a:p>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6</a:t>
            </a:fld>
            <a:endParaRPr lang="en-GB"/>
          </a:p>
        </p:txBody>
      </p:sp>
    </p:spTree>
    <p:extLst>
      <p:ext uri="{BB962C8B-B14F-4D97-AF65-F5344CB8AC3E}">
        <p14:creationId xmlns:p14="http://schemas.microsoft.com/office/powerpoint/2010/main" val="1926216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hlinkClick r:id="rId2"/>
              </a:rPr>
              <a:t>Alan </a:t>
            </a:r>
            <a:r>
              <a:rPr lang="en-GB" b="1" dirty="0" err="1">
                <a:hlinkClick r:id="rId2"/>
              </a:rPr>
              <a:t>Goeman</a:t>
            </a:r>
            <a:r>
              <a:rPr lang="en-GB" b="1" dirty="0"/>
              <a:t>, eSlide.com</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b="1" i="1" dirty="0" smtClean="0"/>
              <a:t>Tip </a:t>
            </a:r>
            <a:r>
              <a:rPr lang="en-GB" b="1" i="1" dirty="0"/>
              <a:t>#1:  Start with a good template</a:t>
            </a:r>
            <a:endParaRPr lang="en-GB" b="1" dirty="0"/>
          </a:p>
          <a:p>
            <a:r>
              <a:rPr lang="en-GB" dirty="0"/>
              <a:t>Before creating slides, make sure you are using a template that defines global properties like fonts, </a:t>
            </a:r>
            <a:r>
              <a:rPr lang="en-GB" dirty="0" err="1"/>
              <a:t>colors</a:t>
            </a:r>
            <a:r>
              <a:rPr lang="en-GB" dirty="0"/>
              <a:t> and object/chart styles. A small investment of time at the beginning to define these prevents a large loss of productivity at the end rebuilding content to look consistent.</a:t>
            </a:r>
          </a:p>
          <a:p>
            <a:r>
              <a:rPr lang="en-GB" b="1" i="1" dirty="0"/>
              <a:t>Tip #2 Choose visuals wisely</a:t>
            </a:r>
            <a:endParaRPr lang="en-GB" b="1" dirty="0"/>
          </a:p>
          <a:p>
            <a:r>
              <a:rPr lang="en-GB" dirty="0"/>
              <a:t>Adding visuals to your slides makes them more impactful and more memorable, but only if they help clarify your message. Use professional quality images (not free clip-art) that relate to your most important points, and make them large enough to be easily visible. For more info see: </a:t>
            </a:r>
            <a:r>
              <a:rPr lang="en-GB" dirty="0">
                <a:hlinkClick r:id="rId3"/>
              </a:rPr>
              <a:t>http://eslide.com/visuals-are-key-to-presentation-success/</a:t>
            </a:r>
            <a:endParaRPr lang="en-GB" dirty="0"/>
          </a:p>
          <a:p>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7</a:t>
            </a:fld>
            <a:endParaRPr lang="en-GB"/>
          </a:p>
        </p:txBody>
      </p:sp>
    </p:spTree>
    <p:extLst>
      <p:ext uri="{BB962C8B-B14F-4D97-AF65-F5344CB8AC3E}">
        <p14:creationId xmlns:p14="http://schemas.microsoft.com/office/powerpoint/2010/main" val="17912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hlinkClick r:id="rId2"/>
              </a:rPr>
              <a:t> Tom Peters</a:t>
            </a:r>
            <a:r>
              <a:rPr lang="en-GB" b="1" dirty="0"/>
              <a:t>, Author of In Search of Excellence</a:t>
            </a:r>
            <a:endParaRPr lang="en-GB" dirty="0"/>
          </a:p>
        </p:txBody>
      </p:sp>
      <p:sp>
        <p:nvSpPr>
          <p:cNvPr id="3" name="Content Placeholder 2"/>
          <p:cNvSpPr>
            <a:spLocks noGrp="1"/>
          </p:cNvSpPr>
          <p:nvPr>
            <p:ph idx="1"/>
          </p:nvPr>
        </p:nvSpPr>
        <p:spPr/>
        <p:txBody>
          <a:bodyPr/>
          <a:lstStyle/>
          <a:p>
            <a:r>
              <a:rPr lang="en-GB" i="1" dirty="0"/>
              <a:t> </a:t>
            </a:r>
            <a:r>
              <a:rPr lang="en-GB" b="1" i="1" dirty="0"/>
              <a:t>Tip </a:t>
            </a:r>
            <a:r>
              <a:rPr lang="en-GB" b="1" i="1" dirty="0" smtClean="0"/>
              <a:t>#1</a:t>
            </a:r>
            <a:r>
              <a:rPr lang="en-GB" i="1" dirty="0" smtClean="0"/>
              <a:t> </a:t>
            </a:r>
            <a:r>
              <a:rPr lang="en-GB" i="1" dirty="0"/>
              <a:t>The slides are the fabric. In a big space, don’t let the AV folks flip back and forth between an image of you and a slide. Folks need time to digest the slide, write down a key point, whatever.</a:t>
            </a:r>
            <a:endParaRPr lang="en-GB" dirty="0"/>
          </a:p>
          <a:p>
            <a:r>
              <a:rPr lang="en-GB" i="1" dirty="0"/>
              <a:t> </a:t>
            </a:r>
            <a:r>
              <a:rPr lang="en-GB" b="1" i="1" dirty="0"/>
              <a:t>Tip </a:t>
            </a:r>
            <a:r>
              <a:rPr lang="en-GB" b="1" i="1" dirty="0" smtClean="0"/>
              <a:t>#2 </a:t>
            </a:r>
            <a:r>
              <a:rPr lang="en-GB" i="1" dirty="0"/>
              <a:t>The de facto argument is captured by the flow of slides; I want the slide structure per se to spell out the message; no leaps of faith required. </a:t>
            </a:r>
            <a:endParaRPr lang="en-GB" dirty="0"/>
          </a:p>
          <a:p>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8</a:t>
            </a:fld>
            <a:endParaRPr lang="en-GB"/>
          </a:p>
        </p:txBody>
      </p:sp>
    </p:spTree>
    <p:extLst>
      <p:ext uri="{BB962C8B-B14F-4D97-AF65-F5344CB8AC3E}">
        <p14:creationId xmlns:p14="http://schemas.microsoft.com/office/powerpoint/2010/main" val="1278961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hlinkClick r:id="rId2"/>
              </a:rPr>
              <a:t>Andrew </a:t>
            </a:r>
            <a:r>
              <a:rPr lang="en-GB" b="1" u="sng" dirty="0" err="1">
                <a:hlinkClick r:id="rId2"/>
              </a:rPr>
              <a:t>Scivally</a:t>
            </a:r>
            <a:r>
              <a:rPr lang="en-GB" b="1" dirty="0"/>
              <a:t>, eLearningBrothers.com</a:t>
            </a:r>
            <a:r>
              <a:rPr lang="en-GB" dirty="0"/>
              <a:t/>
            </a:r>
            <a:br>
              <a:rPr lang="en-GB" dirty="0"/>
            </a:br>
            <a:endParaRPr lang="en-GB" dirty="0"/>
          </a:p>
        </p:txBody>
      </p:sp>
      <p:sp>
        <p:nvSpPr>
          <p:cNvPr id="3" name="Content Placeholder 2"/>
          <p:cNvSpPr>
            <a:spLocks noGrp="1"/>
          </p:cNvSpPr>
          <p:nvPr>
            <p:ph idx="1"/>
          </p:nvPr>
        </p:nvSpPr>
        <p:spPr/>
        <p:txBody>
          <a:bodyPr>
            <a:normAutofit fontScale="92500"/>
          </a:bodyPr>
          <a:lstStyle/>
          <a:p>
            <a:r>
              <a:rPr lang="en-GB" b="1" i="1" dirty="0" smtClean="0"/>
              <a:t>Tip </a:t>
            </a:r>
            <a:r>
              <a:rPr lang="en-GB" b="1" i="1" dirty="0"/>
              <a:t>#1: I know that it's an old </a:t>
            </a:r>
            <a:r>
              <a:rPr lang="en-GB" b="1" i="1" dirty="0" err="1"/>
              <a:t>cliche</a:t>
            </a:r>
            <a:r>
              <a:rPr lang="en-GB" b="1" i="1" dirty="0"/>
              <a:t> but it's true....pictures really are worth a 1,000 words.</a:t>
            </a:r>
            <a:endParaRPr lang="en-GB" b="1" dirty="0"/>
          </a:p>
          <a:p>
            <a:r>
              <a:rPr lang="en-GB" dirty="0"/>
              <a:t>The majority of us are visual learners. We learn and retain more from an image than from only reading and/or listening. The best image is not a "gratuitous", pretty picture. Rather an image that explains a concept, such as an infographic. I love the images on the bottom of the front page of USA Today. They always have a nice graphic that explains a concept without me actually reading an article.</a:t>
            </a:r>
          </a:p>
          <a:p>
            <a:r>
              <a:rPr lang="en-GB" b="1" i="1" dirty="0" smtClean="0"/>
              <a:t>Tip #2: Catch the audiences’ attention by doing this</a:t>
            </a:r>
            <a:endParaRPr lang="en-GB" b="1" dirty="0" smtClean="0"/>
          </a:p>
          <a:p>
            <a:r>
              <a:rPr lang="en-GB" dirty="0" smtClean="0"/>
              <a:t>We </a:t>
            </a:r>
            <a:r>
              <a:rPr lang="en-GB" dirty="0"/>
              <a:t>are shallow readers/learners. Ever watched a person on an airplane as they "read" a magazine? They flip through it quickly until something grabs their attention such as </a:t>
            </a:r>
            <a:r>
              <a:rPr lang="en-GB" dirty="0" err="1"/>
              <a:t>colors</a:t>
            </a:r>
            <a:r>
              <a:rPr lang="en-GB" dirty="0"/>
              <a:t>, images, headlines, etc. We view presentations and online training in the same way. Give people something that catches their attention. Concise headers, appropriate use of </a:t>
            </a:r>
            <a:r>
              <a:rPr lang="en-GB" dirty="0" err="1"/>
              <a:t>colors</a:t>
            </a:r>
            <a:r>
              <a:rPr lang="en-GB" dirty="0"/>
              <a:t>, meaningful images, etc.</a:t>
            </a:r>
          </a:p>
          <a:p>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9</a:t>
            </a:fld>
            <a:endParaRPr lang="en-GB"/>
          </a:p>
        </p:txBody>
      </p:sp>
    </p:spTree>
    <p:extLst>
      <p:ext uri="{BB962C8B-B14F-4D97-AF65-F5344CB8AC3E}">
        <p14:creationId xmlns:p14="http://schemas.microsoft.com/office/powerpoint/2010/main" val="355603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6AB4F24-546B-45A4-AA14-6DE8FCCA745D}"/>
              </a:ext>
            </a:extLst>
          </p:cNvPr>
          <p:cNvSpPr>
            <a:spLocks noGrp="1"/>
          </p:cNvSpPr>
          <p:nvPr>
            <p:ph type="title"/>
          </p:nvPr>
        </p:nvSpPr>
        <p:spPr/>
        <p:txBody>
          <a:bodyPr/>
          <a:lstStyle/>
          <a:p>
            <a:r>
              <a:rPr lang="en-GB" dirty="0"/>
              <a:t>Handy tips:</a:t>
            </a:r>
          </a:p>
        </p:txBody>
      </p:sp>
      <p:sp>
        <p:nvSpPr>
          <p:cNvPr id="3" name="Content Placeholder 2">
            <a:extLst>
              <a:ext uri="{FF2B5EF4-FFF2-40B4-BE49-F238E27FC236}">
                <a16:creationId xmlns:a16="http://schemas.microsoft.com/office/drawing/2014/main" xmlns="" id="{E7687855-482E-46EF-B1FC-126360D2AEC8}"/>
              </a:ext>
            </a:extLst>
          </p:cNvPr>
          <p:cNvSpPr>
            <a:spLocks noGrp="1"/>
          </p:cNvSpPr>
          <p:nvPr>
            <p:ph idx="1"/>
          </p:nvPr>
        </p:nvSpPr>
        <p:spPr>
          <a:xfrm>
            <a:off x="677334" y="2160589"/>
            <a:ext cx="9095316" cy="3880773"/>
          </a:xfrm>
        </p:spPr>
        <p:txBody>
          <a:bodyPr>
            <a:normAutofit/>
          </a:bodyPr>
          <a:lstStyle/>
          <a:p>
            <a:r>
              <a:rPr lang="en-GB" dirty="0"/>
              <a:t>Work as a team; share information and sources,</a:t>
            </a:r>
          </a:p>
          <a:p>
            <a:r>
              <a:rPr lang="en-GB" dirty="0"/>
              <a:t>Remember, you are not in competition with each other,</a:t>
            </a:r>
          </a:p>
          <a:p>
            <a:r>
              <a:rPr lang="en-GB" dirty="0"/>
              <a:t>Make notes, but know your topic area and do not read directly off the cards,</a:t>
            </a:r>
          </a:p>
          <a:p>
            <a:r>
              <a:rPr lang="en-GB" dirty="0"/>
              <a:t>Read, read and read some more!</a:t>
            </a:r>
          </a:p>
          <a:p>
            <a:pPr marL="0" indent="0">
              <a:buNone/>
            </a:pPr>
            <a:endParaRPr lang="en-GB" sz="3600" dirty="0"/>
          </a:p>
          <a:p>
            <a:pPr marL="0" indent="0">
              <a:buNone/>
            </a:pPr>
            <a:r>
              <a:rPr lang="en-GB" sz="3600" dirty="0"/>
              <a:t>Fail to prepare… prepare to fail!</a:t>
            </a:r>
          </a:p>
          <a:p>
            <a:pPr marL="0" indent="0">
              <a:buNone/>
            </a:pPr>
            <a:r>
              <a:rPr lang="en-GB" dirty="0"/>
              <a:t>Utilise Thursday’s lecture time effectively and prepare a plan for your presentations.</a:t>
            </a:r>
          </a:p>
        </p:txBody>
      </p:sp>
      <p:sp>
        <p:nvSpPr>
          <p:cNvPr id="4" name="Slide Number Placeholder 3">
            <a:extLst>
              <a:ext uri="{FF2B5EF4-FFF2-40B4-BE49-F238E27FC236}">
                <a16:creationId xmlns:a16="http://schemas.microsoft.com/office/drawing/2014/main" xmlns="" id="{45D8CB03-5F1D-4BB1-B5C5-16C944E83D27}"/>
              </a:ext>
            </a:extLst>
          </p:cNvPr>
          <p:cNvSpPr>
            <a:spLocks noGrp="1"/>
          </p:cNvSpPr>
          <p:nvPr>
            <p:ph type="sldNum" sz="quarter" idx="12"/>
          </p:nvPr>
        </p:nvSpPr>
        <p:spPr/>
        <p:txBody>
          <a:bodyPr/>
          <a:lstStyle/>
          <a:p>
            <a:fld id="{5DFEDB64-84C3-4240-BCBA-134AE1D9082C}" type="slidenum">
              <a:rPr lang="en-GB" smtClean="0"/>
              <a:t>10</a:t>
            </a:fld>
            <a:endParaRPr lang="en-GB"/>
          </a:p>
        </p:txBody>
      </p:sp>
    </p:spTree>
    <p:extLst>
      <p:ext uri="{BB962C8B-B14F-4D97-AF65-F5344CB8AC3E}">
        <p14:creationId xmlns:p14="http://schemas.microsoft.com/office/powerpoint/2010/main" val="3005181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xmlns=""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xmlns=""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63725577"/>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397</Words>
  <Application>Microsoft Office PowerPoint</Application>
  <PresentationFormat>Widescreen</PresentationFormat>
  <Paragraphs>49</Paragraphs>
  <Slides>11</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Presentation Preparation</vt:lpstr>
      <vt:lpstr>Purpose of today is to: </vt:lpstr>
      <vt:lpstr>Everyone take a piece of paper from the pot… </vt:lpstr>
      <vt:lpstr>2 Minute Lessons</vt:lpstr>
      <vt:lpstr>PowerPoint Presentation</vt:lpstr>
      <vt:lpstr>Echo Swinford, Echosvoice.com </vt:lpstr>
      <vt:lpstr>Alan Goeman, eSlide.com </vt:lpstr>
      <vt:lpstr> Tom Peters, Author of In Search of Excellence</vt:lpstr>
      <vt:lpstr>Andrew Scivally, eLearningBrothers.com </vt:lpstr>
      <vt:lpstr>Handy tips:</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Big Society vs Shared Society</dc:title>
  <dc:creator>Cairn F Newton-Evans</dc:creator>
  <cp:lastModifiedBy>Cairn Newton-Evans</cp:lastModifiedBy>
  <cp:revision>15</cp:revision>
  <dcterms:created xsi:type="dcterms:W3CDTF">2018-11-21T22:24:24Z</dcterms:created>
  <dcterms:modified xsi:type="dcterms:W3CDTF">2018-12-03T11:58:12Z</dcterms:modified>
</cp:coreProperties>
</file>