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7" r:id="rId2"/>
    <p:sldId id="262" r:id="rId3"/>
    <p:sldId id="265" r:id="rId4"/>
    <p:sldId id="259" r:id="rId5"/>
    <p:sldId id="263" r:id="rId6"/>
    <p:sldId id="271" r:id="rId7"/>
    <p:sldId id="270" r:id="rId8"/>
    <p:sldId id="269" r:id="rId9"/>
    <p:sldId id="258" r:id="rId10"/>
    <p:sldId id="260" r:id="rId11"/>
    <p:sldId id="266" r:id="rId12"/>
    <p:sldId id="267" r:id="rId13"/>
    <p:sldId id="264" r:id="rId14"/>
    <p:sldId id="272" r:id="rId15"/>
    <p:sldId id="273" r:id="rId16"/>
    <p:sldId id="274" r:id="rId17"/>
    <p:sldId id="276" r:id="rId18"/>
    <p:sldId id="280" r:id="rId19"/>
    <p:sldId id="281" r:id="rId20"/>
    <p:sldId id="277" r:id="rId21"/>
    <p:sldId id="279" r:id="rId22"/>
    <p:sldId id="287" r:id="rId23"/>
    <p:sldId id="286" r:id="rId24"/>
    <p:sldId id="278" r:id="rId25"/>
    <p:sldId id="282" r:id="rId26"/>
    <p:sldId id="283" r:id="rId27"/>
    <p:sldId id="284" r:id="rId28"/>
    <p:sldId id="285" r:id="rId29"/>
    <p:sldId id="28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33" autoAdjust="0"/>
    <p:restoredTop sz="94660"/>
  </p:normalViewPr>
  <p:slideViewPr>
    <p:cSldViewPr snapToGrid="0">
      <p:cViewPr>
        <p:scale>
          <a:sx n="50" d="100"/>
          <a:sy n="50" d="100"/>
        </p:scale>
        <p:origin x="1128" y="1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CB147B-2B91-4E80-BB2C-F3A39D29573E}" type="datetimeFigureOut">
              <a:rPr lang="en-GB" smtClean="0"/>
              <a:t>18/11/2019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812B88-8F67-47A6-BC85-01779DCCB438}" type="slidenum">
              <a:rPr lang="en-GB" smtClean="0"/>
              <a:t>‹#›</a:t>
            </a:fld>
            <a:endParaRPr lang="en-GB"/>
          </a:p>
        </p:txBody>
      </p:sp>
    </p:spTree>
    <p:extLst>
      <p:ext uri="{BB962C8B-B14F-4D97-AF65-F5344CB8AC3E}">
        <p14:creationId xmlns:p14="http://schemas.microsoft.com/office/powerpoint/2010/main" val="911009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0CE0811-B863-4E23-9F0C-E52BBE43B731}" type="slidenum">
              <a:rPr lang="en-GB" smtClean="0"/>
              <a:t>2</a:t>
            </a:fld>
            <a:endParaRPr lang="en-GB"/>
          </a:p>
        </p:txBody>
      </p:sp>
    </p:spTree>
    <p:extLst>
      <p:ext uri="{BB962C8B-B14F-4D97-AF65-F5344CB8AC3E}">
        <p14:creationId xmlns:p14="http://schemas.microsoft.com/office/powerpoint/2010/main" val="4013743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B9EA69-33E1-47C5-9D29-8F7E96A6669B}" type="slidenum">
              <a:rPr lang="en-US" smtClean="0"/>
              <a:t>3</a:t>
            </a:fld>
            <a:endParaRPr lang="en-US"/>
          </a:p>
        </p:txBody>
      </p:sp>
    </p:spTree>
    <p:extLst>
      <p:ext uri="{BB962C8B-B14F-4D97-AF65-F5344CB8AC3E}">
        <p14:creationId xmlns:p14="http://schemas.microsoft.com/office/powerpoint/2010/main" val="364696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Arial" pitchFamily="34" charset="0"/>
              <a:buChar char="•"/>
            </a:pPr>
            <a:r>
              <a:rPr lang="en-GB" sz="1200" dirty="0" smtClean="0"/>
              <a:t>Since the 1980s, Liverpool has adopted an urban regeneration strategy that has attempted to make the service sector an alternative basis of the Merseyside economy in the wake of the decline of the region’s manufacturing and dockland industries</a:t>
            </a:r>
          </a:p>
          <a:p>
            <a:pPr marL="285750" indent="-285750" algn="just">
              <a:buFont typeface="Arial" pitchFamily="34" charset="0"/>
              <a:buChar char="•"/>
            </a:pPr>
            <a:endParaRPr lang="en-GB" sz="1200" dirty="0" smtClean="0"/>
          </a:p>
          <a:p>
            <a:pPr marL="285750" indent="-285750" algn="just">
              <a:buFont typeface="Arial" pitchFamily="34" charset="0"/>
              <a:buChar char="•"/>
            </a:pPr>
            <a:r>
              <a:rPr lang="en-GB" sz="1200" dirty="0" smtClean="0"/>
              <a:t>During this period, several major new museums and galleries have opened in Liverpool (</a:t>
            </a:r>
            <a:r>
              <a:rPr lang="en-GB" sz="1200" dirty="0" err="1" smtClean="0"/>
              <a:t>inc.</a:t>
            </a:r>
            <a:r>
              <a:rPr lang="en-GB" sz="1200" dirty="0" smtClean="0"/>
              <a:t> Merseyside Maritime Museum [opened 1980], Tate Liverpool [1988], International Slavery Museum [2007], and Museum of Liverpool [2011]), with the Walker Art Gallery and the rebranded World Museum Liverpool also receiving multimillion pound makeovers </a:t>
            </a:r>
          </a:p>
          <a:p>
            <a:endParaRPr lang="en-GB" dirty="0"/>
          </a:p>
        </p:txBody>
      </p:sp>
      <p:sp>
        <p:nvSpPr>
          <p:cNvPr id="4" name="Slide Number Placeholder 3"/>
          <p:cNvSpPr>
            <a:spLocks noGrp="1"/>
          </p:cNvSpPr>
          <p:nvPr>
            <p:ph type="sldNum" sz="quarter" idx="10"/>
          </p:nvPr>
        </p:nvSpPr>
        <p:spPr/>
        <p:txBody>
          <a:bodyPr/>
          <a:lstStyle/>
          <a:p>
            <a:fld id="{6F812B88-8F67-47A6-BC85-01779DCCB438}" type="slidenum">
              <a:rPr lang="en-GB" smtClean="0"/>
              <a:t>4</a:t>
            </a:fld>
            <a:endParaRPr lang="en-GB"/>
          </a:p>
        </p:txBody>
      </p:sp>
    </p:spTree>
    <p:extLst>
      <p:ext uri="{BB962C8B-B14F-4D97-AF65-F5344CB8AC3E}">
        <p14:creationId xmlns:p14="http://schemas.microsoft.com/office/powerpoint/2010/main" val="2622050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640E84-6DB2-4670-927B-7D1739C5FE7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29231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1DD1CB-F09A-4DC9-B551-23FB4F2FD3F2}" type="slidenum">
              <a:rPr lang="en-GB" smtClean="0"/>
              <a:t>7</a:t>
            </a:fld>
            <a:endParaRPr lang="en-GB"/>
          </a:p>
        </p:txBody>
      </p:sp>
    </p:spTree>
    <p:extLst>
      <p:ext uri="{BB962C8B-B14F-4D97-AF65-F5344CB8AC3E}">
        <p14:creationId xmlns:p14="http://schemas.microsoft.com/office/powerpoint/2010/main" val="3127535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7798C11-0D44-4FF2-8F10-5039624FED15}" type="slidenum">
              <a:rPr lang="en-US" smtClean="0">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1689114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7798C11-0D44-4FF2-8F10-5039624FED15}"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1929362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7798C11-0D44-4FF2-8F10-5039624FED15}" type="slidenum">
              <a:rPr lang="en-US" smtClean="0"/>
              <a:t>17</a:t>
            </a:fld>
            <a:endParaRPr lang="en-US"/>
          </a:p>
        </p:txBody>
      </p:sp>
    </p:spTree>
    <p:extLst>
      <p:ext uri="{BB962C8B-B14F-4D97-AF65-F5344CB8AC3E}">
        <p14:creationId xmlns:p14="http://schemas.microsoft.com/office/powerpoint/2010/main" val="518965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However</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this should not be seen as having been met with a muted response by Chinese based in Liverpool.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Recent historical studies have focused on transnational institutions established by the Chinese diaspora, and evidence of this remains visible in Liverpool today. Still active in the city is a branch of the Chi Kung Tong, a group of Chinese ‘freemasons’ which traces its roots back to the 1880s, plus the See Yep Chinese Association, founded 1906 – whilst the participation of Chinese seafarers in British trade unions can also be dated around the same time. </a:t>
            </a:r>
          </a:p>
          <a:p>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7798C11-0D44-4FF2-8F10-5039624FED15}"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23137057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7798C11-0D44-4FF2-8F10-5039624FED15}" type="slidenum">
              <a:rPr lang="en-US" smtClean="0"/>
              <a:t>19</a:t>
            </a:fld>
            <a:endParaRPr lang="en-US"/>
          </a:p>
        </p:txBody>
      </p:sp>
    </p:spTree>
    <p:extLst>
      <p:ext uri="{BB962C8B-B14F-4D97-AF65-F5344CB8AC3E}">
        <p14:creationId xmlns:p14="http://schemas.microsoft.com/office/powerpoint/2010/main" val="18241754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1DD1CB-F09A-4DC9-B551-23FB4F2FD3F2}"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39068338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To cite on example, since 2012 the John </a:t>
            </a:r>
            <a:r>
              <a:rPr lang="en-GB" sz="1200" kern="1200" dirty="0" err="1" smtClean="0">
                <a:solidFill>
                  <a:schemeClr val="tx1"/>
                </a:solidFill>
                <a:effectLst/>
                <a:latin typeface="+mn-lt"/>
                <a:ea typeface="+mn-ea"/>
                <a:cs typeface="+mn-cs"/>
              </a:rPr>
              <a:t>Moores</a:t>
            </a:r>
            <a:r>
              <a:rPr lang="en-GB" sz="1200" kern="1200" dirty="0" smtClean="0">
                <a:solidFill>
                  <a:schemeClr val="tx1"/>
                </a:solidFill>
                <a:effectLst/>
                <a:latin typeface="+mn-lt"/>
                <a:ea typeface="+mn-ea"/>
                <a:cs typeface="+mn-cs"/>
              </a:rPr>
              <a:t> Painting Prize – held at the Walker Art Gallery on a biannual basis from 1957 onwards – has been accompanied by a parallel competition in Shanghai, with five winning Chinese artworks then put on display in Liverpool.</a:t>
            </a:r>
            <a:endParaRPr lang="en-US" dirty="0"/>
          </a:p>
        </p:txBody>
      </p:sp>
      <p:sp>
        <p:nvSpPr>
          <p:cNvPr id="4" name="Slide Number Placeholder 3"/>
          <p:cNvSpPr>
            <a:spLocks noGrp="1"/>
          </p:cNvSpPr>
          <p:nvPr>
            <p:ph type="sldNum" sz="quarter" idx="10"/>
          </p:nvPr>
        </p:nvSpPr>
        <p:spPr/>
        <p:txBody>
          <a:bodyPr/>
          <a:lstStyle/>
          <a:p>
            <a:fld id="{67798C11-0D44-4FF2-8F10-5039624FED15}" type="slidenum">
              <a:rPr lang="en-US" smtClean="0"/>
              <a:t>21</a:t>
            </a:fld>
            <a:endParaRPr lang="en-US"/>
          </a:p>
        </p:txBody>
      </p:sp>
    </p:spTree>
    <p:extLst>
      <p:ext uri="{BB962C8B-B14F-4D97-AF65-F5344CB8AC3E}">
        <p14:creationId xmlns:p14="http://schemas.microsoft.com/office/powerpoint/2010/main" val="16072623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67798C11-0D44-4FF2-8F10-5039624FED15}" type="slidenum">
              <a:rPr lang="en-US" smtClean="0"/>
              <a:t>22</a:t>
            </a:fld>
            <a:endParaRPr lang="en-US"/>
          </a:p>
        </p:txBody>
      </p:sp>
    </p:spTree>
    <p:extLst>
      <p:ext uri="{BB962C8B-B14F-4D97-AF65-F5344CB8AC3E}">
        <p14:creationId xmlns:p14="http://schemas.microsoft.com/office/powerpoint/2010/main" val="21648817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The Museum of Liverpool – opened in 2011 – devotes an entire exhibition to Liverpool’s connections with China, and Shanghai more specifically.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Displays in ‘East Meets West: The Story of Shanghai and Liverpool’ include ceramics, furniture and clothing originally sourced from the Orient, with the gallery also illustrating how these commodities influenced domestic fashions in Britain.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Attention is also paid to the history of Liverpool’s Chinatown, with displays of family trees and personal items belonging to members of the Anglo-Chinese community, with discrimination experienced by immigrants in Liverpool highlighted in a film that documents how hundreds of Chinese men who served in Britain’s Merchant Navy were forcibly deported after World War Two.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Also exhibits</a:t>
            </a:r>
            <a:r>
              <a:rPr lang="en-GB" sz="1200" kern="1200" baseline="0" dirty="0" smtClean="0">
                <a:solidFill>
                  <a:schemeClr val="tx1"/>
                </a:solidFill>
                <a:effectLst/>
                <a:latin typeface="+mn-lt"/>
                <a:ea typeface="+mn-ea"/>
                <a:cs typeface="+mn-cs"/>
              </a:rPr>
              <a:t> concentrating on Expo 2010</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F21A97E-5DC0-42E0-AA79-BED777C54D23}" type="slidenum">
              <a:rPr lang="en-US" smtClean="0"/>
              <a:pPr/>
              <a:t>23</a:t>
            </a:fld>
            <a:endParaRPr lang="en-US"/>
          </a:p>
        </p:txBody>
      </p:sp>
    </p:spTree>
    <p:extLst>
      <p:ext uri="{BB962C8B-B14F-4D97-AF65-F5344CB8AC3E}">
        <p14:creationId xmlns:p14="http://schemas.microsoft.com/office/powerpoint/2010/main" val="2984334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Testament to the way local politicians and businesses have increasingly looked to relations with Shanghai as a way of boosting Merseyside’s economy – the most high profile example of this being Liverpool’s participation at the Shanghai World Expo in 2010.</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Funded by the Northwest Development Agency and Liverpool City Council, the Liverpool Pavilion at Expo 2010 was intended to advertise the city as “a quality destination for business, tourists and students,” and it was complete with videos starring Sir Paul McCartney plus Everton and Liverpool footballers.  Appropriately, therefore, Expo 2010 receives several mentions in the ‘East Meets West’ gallery, most notably via a video chronicling the experiences of Liverpool schoolchildren who visited Shanghai for the event.</a:t>
            </a:r>
            <a:endParaRPr lang="en-US" dirty="0"/>
          </a:p>
        </p:txBody>
      </p:sp>
      <p:sp>
        <p:nvSpPr>
          <p:cNvPr id="4" name="Slide Number Placeholder 3"/>
          <p:cNvSpPr>
            <a:spLocks noGrp="1"/>
          </p:cNvSpPr>
          <p:nvPr>
            <p:ph type="sldNum" sz="quarter" idx="10"/>
          </p:nvPr>
        </p:nvSpPr>
        <p:spPr/>
        <p:txBody>
          <a:bodyPr/>
          <a:lstStyle/>
          <a:p>
            <a:fld id="{67798C11-0D44-4FF2-8F10-5039624FED15}" type="slidenum">
              <a:rPr lang="en-US" smtClean="0"/>
              <a:t>24</a:t>
            </a:fld>
            <a:endParaRPr lang="en-US"/>
          </a:p>
        </p:txBody>
      </p:sp>
    </p:spTree>
    <p:extLst>
      <p:ext uri="{BB962C8B-B14F-4D97-AF65-F5344CB8AC3E}">
        <p14:creationId xmlns:p14="http://schemas.microsoft.com/office/powerpoint/2010/main" val="9068590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Now, it is undeniable that many of the commercial buildings on the western Shanghai riverfront resemble some of those located in Liverpool – I can attest from personal experience that the Bund’s HSBC Building and the Customs bear remarkable similarity to the Royal Liver and Port of Liverpool buildings.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F21A97E-5DC0-42E0-AA79-BED777C54D23}" type="slidenum">
              <a:rPr lang="en-US" smtClean="0">
                <a:solidFill>
                  <a:prstClr val="black"/>
                </a:solidFill>
              </a:rPr>
              <a:pPr/>
              <a:t>25</a:t>
            </a:fld>
            <a:endParaRPr lang="en-US">
              <a:solidFill>
                <a:prstClr val="black"/>
              </a:solidFill>
            </a:endParaRPr>
          </a:p>
        </p:txBody>
      </p:sp>
    </p:spTree>
    <p:extLst>
      <p:ext uri="{BB962C8B-B14F-4D97-AF65-F5344CB8AC3E}">
        <p14:creationId xmlns:p14="http://schemas.microsoft.com/office/powerpoint/2010/main" val="22237821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Conspicuously, though, the same cannot be said of the skyscrapers found across from the Bund the Huangpu at </a:t>
            </a:r>
            <a:r>
              <a:rPr lang="en-GB" sz="1200" kern="1200" dirty="0" err="1" smtClean="0">
                <a:solidFill>
                  <a:schemeClr val="tx1"/>
                </a:solidFill>
                <a:effectLst/>
                <a:latin typeface="+mn-lt"/>
                <a:ea typeface="+mn-ea"/>
                <a:cs typeface="+mn-cs"/>
              </a:rPr>
              <a:t>Pudong</a:t>
            </a:r>
            <a:r>
              <a:rPr lang="en-GB" sz="1200" kern="1200" dirty="0" smtClean="0">
                <a:solidFill>
                  <a:schemeClr val="tx1"/>
                </a:solidFill>
                <a:effectLst/>
                <a:latin typeface="+mn-lt"/>
                <a:ea typeface="+mn-ea"/>
                <a:cs typeface="+mn-cs"/>
              </a:rPr>
              <a:t>, the size and concentration of which outstrip anything standing either side of the Mersey.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7798C11-0D44-4FF2-8F10-5039624FED15}" type="slidenum">
              <a:rPr lang="en-US" smtClean="0"/>
              <a:t>26</a:t>
            </a:fld>
            <a:endParaRPr lang="en-US"/>
          </a:p>
        </p:txBody>
      </p:sp>
    </p:spTree>
    <p:extLst>
      <p:ext uri="{BB962C8B-B14F-4D97-AF65-F5344CB8AC3E}">
        <p14:creationId xmlns:p14="http://schemas.microsoft.com/office/powerpoint/2010/main" val="34306734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This could, however, be set to change if major projects currently in the offing ever get off the ground. </a:t>
            </a:r>
          </a:p>
          <a:p>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 March 2013, the UK government effectively gave its approval to Liverpool Waters, a scheme which promises to transform the North Liverpool skyline, via the renovation of disused docklands and the construction of new multi-story buildings.</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Costed at an estimated £10 billion, Liverpool Waters is being undertaken by the Peel Group, a private real estate conglomerate responsible for major capital projects such as </a:t>
            </a:r>
            <a:r>
              <a:rPr lang="en-GB" sz="1200" kern="1200" dirty="0" err="1" smtClean="0">
                <a:solidFill>
                  <a:schemeClr val="tx1"/>
                </a:solidFill>
                <a:effectLst/>
                <a:latin typeface="+mn-lt"/>
                <a:ea typeface="+mn-ea"/>
                <a:cs typeface="+mn-cs"/>
              </a:rPr>
              <a:t>MediaCity</a:t>
            </a:r>
            <a:r>
              <a:rPr lang="en-GB" sz="1200" kern="1200" dirty="0" smtClean="0">
                <a:solidFill>
                  <a:schemeClr val="tx1"/>
                </a:solidFill>
                <a:effectLst/>
                <a:latin typeface="+mn-lt"/>
                <a:ea typeface="+mn-ea"/>
                <a:cs typeface="+mn-cs"/>
              </a:rPr>
              <a:t> and the Trafford Centre in Greater Manchester. </a:t>
            </a: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Indeed, Liverpool Waters is part of Peel’s wider investment in the England’s northwest trade and transportation infrastructure</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Adding to a portfolio that includes ownership of the Mersey Docks and Harbour Company, Liverpool John Lennon Airport, </a:t>
            </a:r>
            <a:r>
              <a:rPr lang="en-GB" sz="1200" kern="1200" dirty="0" err="1" smtClean="0">
                <a:solidFill>
                  <a:schemeClr val="tx1"/>
                </a:solidFill>
                <a:effectLst/>
                <a:latin typeface="+mn-lt"/>
                <a:ea typeface="+mn-ea"/>
                <a:cs typeface="+mn-cs"/>
              </a:rPr>
              <a:t>Heysham</a:t>
            </a:r>
            <a:r>
              <a:rPr lang="en-GB" sz="1200" kern="1200" dirty="0" smtClean="0">
                <a:solidFill>
                  <a:schemeClr val="tx1"/>
                </a:solidFill>
                <a:effectLst/>
                <a:latin typeface="+mn-lt"/>
                <a:ea typeface="+mn-ea"/>
                <a:cs typeface="+mn-cs"/>
              </a:rPr>
              <a:t> Docks and the Bridgewater and Manchester Ship canals, the Peel Group is in the process of building Liverpool 2, a container terminal which will double the size of the Port of Liverpool’s shipping facilities. </a:t>
            </a:r>
          </a:p>
          <a:p>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This is one element of the ambitious ‘</a:t>
            </a:r>
            <a:r>
              <a:rPr lang="en-GB" sz="1200" kern="1200" dirty="0" err="1" smtClean="0">
                <a:solidFill>
                  <a:schemeClr val="tx1"/>
                </a:solidFill>
                <a:effectLst/>
                <a:latin typeface="+mn-lt"/>
                <a:ea typeface="+mn-ea"/>
                <a:cs typeface="+mn-cs"/>
              </a:rPr>
              <a:t>Superport</a:t>
            </a:r>
            <a:r>
              <a:rPr lang="en-GB" sz="1200" kern="1200" dirty="0" smtClean="0">
                <a:solidFill>
                  <a:schemeClr val="tx1"/>
                </a:solidFill>
                <a:effectLst/>
                <a:latin typeface="+mn-lt"/>
                <a:ea typeface="+mn-ea"/>
                <a:cs typeface="+mn-cs"/>
              </a:rPr>
              <a:t>’ project – a private sector-led initiative which proposes to enhance Liverpool’s “ability to support and service global supply chains”: plans include a deep sea terminal able to house large container ships, specifically those from China.</a:t>
            </a:r>
          </a:p>
          <a:p>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At the same time, China is regarded as a potential source of funding for these redevelopment schemes: for example, in January 2011, representatives of the Peel Group and Liverpool City Council attended talks hosted by the aforementioned George Osborne and Li Keqiang [LEE KUH CHEEANG]. Further signalling its intentions in this respect, Peel has pledged to name Liverpool Waters’ tallest building ‘Shanghai Tower,’ with the group sponsoring Liverpool’s Pavilion at Expo 2010.</a:t>
            </a: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This activity offers a necessary backdrop for understanding displays about China in the Museum of Liverpool – the iconography of the Bund and the Pier Hand stakes a claim for an association between the two cities’ waterfronts that the Peel Group seeks to profit from and enhance. </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Furthermore, museums in Liverpool are connected to Peel in a variety of ways. The custodian of several riverside properties, National Museums Liverpool is one of a number of landowners and businesses which make up the Liverpool Waterfront Business Partnership, a capacity in which representatives of the museums group sits alongside counterparts from the Peel Group.</a:t>
            </a:r>
            <a:r>
              <a:rPr lang="en-GB" sz="1200" kern="1200" baseline="300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 </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On top of this, Peel enjoys a cosy relationship with National Museums Liverpool: its subsidiary Peel Ports is a Corporate Member of the museums group – a status that permits use of the Peel logo in NML publications and which entitles the company to use museum venues for private functions.</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7798C11-0D44-4FF2-8F10-5039624FED15}" type="slidenum">
              <a:rPr lang="en-US" smtClean="0"/>
              <a:t>27</a:t>
            </a:fld>
            <a:endParaRPr lang="en-US"/>
          </a:p>
        </p:txBody>
      </p:sp>
    </p:spTree>
    <p:extLst>
      <p:ext uri="{BB962C8B-B14F-4D97-AF65-F5344CB8AC3E}">
        <p14:creationId xmlns:p14="http://schemas.microsoft.com/office/powerpoint/2010/main" val="29920795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7798C11-0D44-4FF2-8F10-5039624FED15}" type="slidenum">
              <a:rPr lang="en-US" smtClean="0"/>
              <a:t>28</a:t>
            </a:fld>
            <a:endParaRPr lang="en-US"/>
          </a:p>
        </p:txBody>
      </p:sp>
    </p:spTree>
    <p:extLst>
      <p:ext uri="{BB962C8B-B14F-4D97-AF65-F5344CB8AC3E}">
        <p14:creationId xmlns:p14="http://schemas.microsoft.com/office/powerpoint/2010/main" val="26935175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1DD1CB-F09A-4DC9-B551-23FB4F2FD3F2}" type="slidenum">
              <a:rPr lang="en-GB" smtClean="0"/>
              <a:t>29</a:t>
            </a:fld>
            <a:endParaRPr lang="en-GB"/>
          </a:p>
        </p:txBody>
      </p:sp>
    </p:spTree>
    <p:extLst>
      <p:ext uri="{BB962C8B-B14F-4D97-AF65-F5344CB8AC3E}">
        <p14:creationId xmlns:p14="http://schemas.microsoft.com/office/powerpoint/2010/main" val="8558108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11/18/2019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69146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85656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11/18/2019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12854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77341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56040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01551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69935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72660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28032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76447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11/18/2019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954263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11/18/2019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478765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11/18/2019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92029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812063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961107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467711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11/18/2019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82823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11/18/2019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156652030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hyperlink" Target="http://www.nationalarchives.gov.uk/catalogue/ExternalRequest.asp?RequestReference=PREM%2019/577"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emf"/></Relationships>
</file>

<file path=ppt/slides/_rels/slide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hyperlink" Target="http://www.liverpoolworldheritage.com/Images/Printable_map_with_street_names.pdf"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hyperlink" Target="https://www.youtube.com/watch?v=-uk8QxNXPdY" TargetMode="External"/><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liverpoolmuseums.org.uk/about/reports-plans-policies/documents/national-museums-liverpool-strategic-plan-2018-2019.docx" TargetMode="External"/><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liverpoolmuseums.org.uk/about/reports-plans-policies/documents/national-museums-liverpool-strategic-plan-2018-2019.docx" TargetMode="External"/><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s>
</file>

<file path=ppt/slides/_rels/slide1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42.png"/><Relationship Id="rId4" Type="http://schemas.openxmlformats.org/officeDocument/2006/relationships/image" Target="../media/image41.png"/></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46.jpg"/></Relationships>
</file>

<file path=ppt/slides/_rels/slide1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50.png"/><Relationship Id="rId4" Type="http://schemas.openxmlformats.org/officeDocument/2006/relationships/image" Target="../media/image49.png"/></Relationships>
</file>

<file path=ppt/slides/_rels/slide2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53.png"/><Relationship Id="rId4" Type="http://schemas.openxmlformats.org/officeDocument/2006/relationships/image" Target="../media/image52.png"/></Relationships>
</file>

<file path=ppt/slides/_rels/slide2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jpeg"/></Relationships>
</file>

<file path=ppt/slides/_rels/slide23.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61.png"/><Relationship Id="rId11" Type="http://schemas.openxmlformats.org/officeDocument/2006/relationships/image" Target="../media/image66.png"/><Relationship Id="rId5" Type="http://schemas.openxmlformats.org/officeDocument/2006/relationships/image" Target="../media/image60.png"/><Relationship Id="rId10" Type="http://schemas.openxmlformats.org/officeDocument/2006/relationships/image" Target="../media/image65.png"/><Relationship Id="rId4" Type="http://schemas.openxmlformats.org/officeDocument/2006/relationships/image" Target="../media/image59.png"/><Relationship Id="rId9" Type="http://schemas.openxmlformats.org/officeDocument/2006/relationships/image" Target="../media/image64.png"/></Relationships>
</file>

<file path=ppt/slides/_rels/slide24.xml.rels><?xml version="1.0" encoding="UTF-8" standalone="yes"?>
<Relationships xmlns="http://schemas.openxmlformats.org/package/2006/relationships"><Relationship Id="rId3" Type="http://schemas.openxmlformats.org/officeDocument/2006/relationships/image" Target="../media/image67.png"/><Relationship Id="rId7" Type="http://schemas.openxmlformats.org/officeDocument/2006/relationships/image" Target="../media/image70.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69.png"/><Relationship Id="rId5" Type="http://schemas.openxmlformats.org/officeDocument/2006/relationships/hyperlink" Target="https://www.youtube.com/watch?v=bAC9aS55Foo" TargetMode="External"/><Relationship Id="rId4" Type="http://schemas.openxmlformats.org/officeDocument/2006/relationships/image" Target="../media/image68.png"/></Relationships>
</file>

<file path=ppt/slides/_rels/slide25.xml.rels><?xml version="1.0" encoding="UTF-8" standalone="yes"?>
<Relationships xmlns="http://schemas.openxmlformats.org/package/2006/relationships"><Relationship Id="rId3" Type="http://schemas.openxmlformats.org/officeDocument/2006/relationships/image" Target="../media/image71.jpeg"/><Relationship Id="rId7" Type="http://schemas.openxmlformats.org/officeDocument/2006/relationships/image" Target="../media/image75.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74.png"/><Relationship Id="rId5" Type="http://schemas.openxmlformats.org/officeDocument/2006/relationships/image" Target="../media/image73.jpeg"/><Relationship Id="rId4" Type="http://schemas.openxmlformats.org/officeDocument/2006/relationships/image" Target="../media/image72.png"/></Relationships>
</file>

<file path=ppt/slides/_rels/slide2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77.png"/></Relationships>
</file>

<file path=ppt/slides/_rels/slide27.xml.rels><?xml version="1.0" encoding="UTF-8" standalone="yes"?>
<Relationships xmlns="http://schemas.openxmlformats.org/package/2006/relationships"><Relationship Id="rId8" Type="http://schemas.openxmlformats.org/officeDocument/2006/relationships/image" Target="../media/image83.png"/><Relationship Id="rId3" Type="http://schemas.openxmlformats.org/officeDocument/2006/relationships/image" Target="../media/image78.png"/><Relationship Id="rId7" Type="http://schemas.openxmlformats.org/officeDocument/2006/relationships/image" Target="../media/image82.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81.png"/><Relationship Id="rId5" Type="http://schemas.openxmlformats.org/officeDocument/2006/relationships/image" Target="../media/image80.gif"/><Relationship Id="rId10" Type="http://schemas.openxmlformats.org/officeDocument/2006/relationships/image" Target="../media/image85.png"/><Relationship Id="rId4" Type="http://schemas.openxmlformats.org/officeDocument/2006/relationships/image" Target="../media/image79.png"/><Relationship Id="rId9" Type="http://schemas.openxmlformats.org/officeDocument/2006/relationships/image" Target="../media/image84.png"/></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87.png"/><Relationship Id="rId4" Type="http://schemas.openxmlformats.org/officeDocument/2006/relationships/image" Target="../media/image86.png"/></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89.png"/><Relationship Id="rId4" Type="http://schemas.openxmlformats.org/officeDocument/2006/relationships/image" Target="../media/image8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2146305"/>
            <a:ext cx="9448800" cy="1825096"/>
          </a:xfrm>
        </p:spPr>
        <p:txBody>
          <a:bodyPr>
            <a:normAutofit fontScale="90000"/>
          </a:bodyPr>
          <a:lstStyle/>
          <a:p>
            <a:r>
              <a:rPr lang="en-GB" dirty="0"/>
              <a:t>Week </a:t>
            </a:r>
            <a:r>
              <a:rPr lang="en-GB" dirty="0" smtClean="0"/>
              <a:t>7 </a:t>
            </a:r>
            <a:r>
              <a:rPr lang="en-GB" dirty="0"/>
              <a:t>Heritage Tourism and Urban Regeneration in </a:t>
            </a:r>
            <a:r>
              <a:rPr lang="en-GB" dirty="0" smtClean="0"/>
              <a:t>Liverpool – part </a:t>
            </a:r>
            <a:r>
              <a:rPr lang="en-GB" dirty="0" smtClean="0"/>
              <a:t>two</a:t>
            </a:r>
            <a:endParaRPr lang="en-GB" dirty="0"/>
          </a:p>
        </p:txBody>
      </p:sp>
      <p:sp>
        <p:nvSpPr>
          <p:cNvPr id="3" name="Subtitle 2"/>
          <p:cNvSpPr>
            <a:spLocks noGrp="1"/>
          </p:cNvSpPr>
          <p:nvPr>
            <p:ph type="subTitle" idx="1"/>
          </p:nvPr>
        </p:nvSpPr>
        <p:spPr>
          <a:xfrm>
            <a:off x="1371600" y="4161901"/>
            <a:ext cx="9448800" cy="685800"/>
          </a:xfrm>
        </p:spPr>
        <p:txBody>
          <a:bodyPr>
            <a:normAutofit/>
          </a:bodyPr>
          <a:lstStyle/>
          <a:p>
            <a:r>
              <a:rPr lang="en-GB" dirty="0" smtClean="0"/>
              <a:t>Alexander Scott</a:t>
            </a:r>
            <a:endParaRPr lang="en-GB" dirty="0"/>
          </a:p>
        </p:txBody>
      </p:sp>
    </p:spTree>
    <p:extLst>
      <p:ext uri="{BB962C8B-B14F-4D97-AF65-F5344CB8AC3E}">
        <p14:creationId xmlns:p14="http://schemas.microsoft.com/office/powerpoint/2010/main" val="21958900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12871" y="0"/>
            <a:ext cx="4679129" cy="3509347"/>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3407203"/>
            <a:ext cx="4679129" cy="3450797"/>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0"/>
            <a:ext cx="4631635" cy="3456070"/>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560365" y="3407202"/>
            <a:ext cx="4631635" cy="3450797"/>
          </a:xfrm>
          <a:prstGeom prst="rect">
            <a:avLst/>
          </a:prstGeom>
        </p:spPr>
      </p:pic>
      <p:pic>
        <p:nvPicPr>
          <p:cNvPr id="8"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9368" y="0"/>
            <a:ext cx="3991087" cy="3991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35508" y="3991087"/>
            <a:ext cx="1937104" cy="28669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726319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
            <a:ext cx="12191999" cy="7830854"/>
          </a:xfrm>
          <a:prstGeom prst="rect">
            <a:avLst/>
          </a:prstGeom>
        </p:spPr>
        <p:txBody>
          <a:bodyPr wrap="square" lIns="540000" tIns="540000" rIns="504000" bIns="540000">
            <a:spAutoFit/>
          </a:bodyPr>
          <a:lstStyle/>
          <a:p>
            <a:pPr algn="just"/>
            <a:endParaRPr lang="en-GB" dirty="0" smtClean="0"/>
          </a:p>
          <a:p>
            <a:pPr algn="just"/>
            <a:endParaRPr lang="en-GB" dirty="0"/>
          </a:p>
          <a:p>
            <a:pPr algn="just"/>
            <a:endParaRPr lang="en-GB" dirty="0"/>
          </a:p>
          <a:p>
            <a:endParaRPr lang="en-GB" sz="1600" dirty="0"/>
          </a:p>
          <a:p>
            <a:endParaRPr lang="en-GB" sz="1600" dirty="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a:p>
          <a:p>
            <a:pPr algn="just"/>
            <a:r>
              <a:rPr lang="en-GB" sz="3200" dirty="0" smtClean="0"/>
              <a:t>“Y</a:t>
            </a:r>
            <a:r>
              <a:rPr lang="en-GB" sz="2800" dirty="0" smtClean="0"/>
              <a:t>et </a:t>
            </a:r>
            <a:r>
              <a:rPr lang="en-GB" sz="2800" dirty="0"/>
              <a:t>there are strengths. There is a substantial City Centre with grand architectural heritage. It is still an attractive and lively place. There is a strong tradition of office work and entertainment, and outstanding cultural (Walker Art Gallery and Philharmonic orchestra) and sporting (</a:t>
            </a:r>
            <a:r>
              <a:rPr lang="en-GB" sz="1000" dirty="0"/>
              <a:t>Liverpool and </a:t>
            </a:r>
            <a:r>
              <a:rPr lang="en-GB" sz="2800" dirty="0"/>
              <a:t>Everton FC) assets … We must build on these things.”</a:t>
            </a:r>
          </a:p>
          <a:p>
            <a:pPr marL="285750" indent="-285750" algn="r">
              <a:buFontTx/>
              <a:buChar char="-"/>
            </a:pPr>
            <a:r>
              <a:rPr lang="en-GB" dirty="0" smtClean="0"/>
              <a:t>Michael </a:t>
            </a:r>
            <a:r>
              <a:rPr lang="en-GB" dirty="0"/>
              <a:t>Heseltine, ‘It Took a Riot,’ memo to Prime Minister and the cabinet, August 13 1981 (NA </a:t>
            </a:r>
            <a:r>
              <a:rPr lang="en-GB" dirty="0">
                <a:hlinkClick r:id="rId3" tooltip="links to the catalogue"/>
              </a:rPr>
              <a:t>PREM 19/577</a:t>
            </a:r>
            <a:r>
              <a:rPr lang="en-GB" dirty="0"/>
              <a:t>), p. 4.</a:t>
            </a:r>
          </a:p>
          <a:p>
            <a:pPr marL="285750" indent="-285750">
              <a:buFontTx/>
              <a:buChar char="-"/>
            </a:pPr>
            <a:endParaRPr lang="en-GB" sz="2800" b="1" dirty="0"/>
          </a:p>
        </p:txBody>
      </p:sp>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4862" y="1"/>
            <a:ext cx="4947137" cy="2773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329238" y="1"/>
            <a:ext cx="2100262" cy="2666024"/>
          </a:xfrm>
          <a:prstGeom prst="rect">
            <a:avLst/>
          </a:prstGeom>
        </p:spPr>
        <p:txBody>
          <a:bodyPr wrap="square" lIns="360000" tIns="360000" rIns="360000" bIns="360000">
            <a:spAutoFit/>
          </a:bodyPr>
          <a:lstStyle/>
          <a:p>
            <a:pPr algn="r"/>
            <a:r>
              <a:rPr lang="en-GB" dirty="0"/>
              <a:t>Michael Heseltine </a:t>
            </a:r>
            <a:r>
              <a:rPr lang="en-GB" dirty="0" smtClean="0"/>
              <a:t>at the Albert Dock during its renovation; in 2014 </a:t>
            </a:r>
            <a:endParaRPr lang="en-GB" dirty="0"/>
          </a:p>
        </p:txBody>
      </p:sp>
      <p:pic>
        <p:nvPicPr>
          <p:cNvPr id="1331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
            <a:ext cx="5329238" cy="3544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522262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137740"/>
            <a:ext cx="7376306" cy="5226581"/>
          </a:xfrm>
          <a:prstGeom prst="rect">
            <a:avLst/>
          </a:prstGeom>
        </p:spPr>
      </p:pic>
      <p:pic>
        <p:nvPicPr>
          <p:cNvPr id="3" name="Picture 2"/>
          <p:cNvPicPr>
            <a:picLocks noChangeAspect="1"/>
          </p:cNvPicPr>
          <p:nvPr/>
        </p:nvPicPr>
        <p:blipFill>
          <a:blip r:embed="rId4"/>
          <a:stretch>
            <a:fillRect/>
          </a:stretch>
        </p:blipFill>
        <p:spPr>
          <a:xfrm>
            <a:off x="8002593" y="-34247"/>
            <a:ext cx="3121041" cy="1608336"/>
          </a:xfrm>
          <a:prstGeom prst="rect">
            <a:avLst/>
          </a:prstGeom>
        </p:spPr>
      </p:pic>
      <p:pic>
        <p:nvPicPr>
          <p:cNvPr id="4" name="Picture 3"/>
          <p:cNvPicPr>
            <a:picLocks noChangeAspect="1"/>
          </p:cNvPicPr>
          <p:nvPr/>
        </p:nvPicPr>
        <p:blipFill>
          <a:blip r:embed="rId5"/>
          <a:stretch>
            <a:fillRect/>
          </a:stretch>
        </p:blipFill>
        <p:spPr>
          <a:xfrm>
            <a:off x="8546035" y="1564581"/>
            <a:ext cx="2228860" cy="2228860"/>
          </a:xfrm>
          <a:prstGeom prst="rect">
            <a:avLst/>
          </a:prstGeom>
        </p:spPr>
      </p:pic>
      <p:pic>
        <p:nvPicPr>
          <p:cNvPr id="5" name="Picture 4"/>
          <p:cNvPicPr>
            <a:picLocks noChangeAspect="1"/>
          </p:cNvPicPr>
          <p:nvPr/>
        </p:nvPicPr>
        <p:blipFill>
          <a:blip r:embed="rId6"/>
          <a:stretch>
            <a:fillRect/>
          </a:stretch>
        </p:blipFill>
        <p:spPr>
          <a:xfrm>
            <a:off x="6824133" y="5006537"/>
            <a:ext cx="5063067" cy="1768118"/>
          </a:xfrm>
          <a:prstGeom prst="rect">
            <a:avLst/>
          </a:prstGeom>
        </p:spPr>
      </p:pic>
      <p:pic>
        <p:nvPicPr>
          <p:cNvPr id="6" name="Picture 5"/>
          <p:cNvPicPr>
            <a:picLocks noChangeAspect="1"/>
          </p:cNvPicPr>
          <p:nvPr/>
        </p:nvPicPr>
        <p:blipFill>
          <a:blip r:embed="rId7"/>
          <a:stretch>
            <a:fillRect/>
          </a:stretch>
        </p:blipFill>
        <p:spPr>
          <a:xfrm>
            <a:off x="7903103" y="3793441"/>
            <a:ext cx="3514725" cy="1295400"/>
          </a:xfrm>
          <a:prstGeom prst="rect">
            <a:avLst/>
          </a:prstGeom>
        </p:spPr>
      </p:pic>
      <p:pic>
        <p:nvPicPr>
          <p:cNvPr id="7" name="Picture 6"/>
          <p:cNvPicPr>
            <a:picLocks noChangeAspect="1"/>
          </p:cNvPicPr>
          <p:nvPr/>
        </p:nvPicPr>
        <p:blipFill>
          <a:blip r:embed="rId8"/>
          <a:stretch>
            <a:fillRect/>
          </a:stretch>
        </p:blipFill>
        <p:spPr>
          <a:xfrm>
            <a:off x="203200" y="5284863"/>
            <a:ext cx="5220653" cy="1435466"/>
          </a:xfrm>
          <a:prstGeom prst="rect">
            <a:avLst/>
          </a:prstGeom>
        </p:spPr>
      </p:pic>
    </p:spTree>
    <p:extLst>
      <p:ext uri="{BB962C8B-B14F-4D97-AF65-F5344CB8AC3E}">
        <p14:creationId xmlns:p14="http://schemas.microsoft.com/office/powerpoint/2010/main" val="24700827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287866" y="1557338"/>
            <a:ext cx="11633200" cy="2709862"/>
          </a:xfrm>
        </p:spPr>
        <p:txBody>
          <a:bodyPr>
            <a:normAutofit fontScale="90000"/>
          </a:bodyPr>
          <a:lstStyle/>
          <a:p>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a:solidFill>
                  <a:srgbClr val="FF0000"/>
                </a:solidFill>
                <a:effectLst>
                  <a:outerShdw blurRad="38100" dist="38100" dir="2700000" algn="tl">
                    <a:srgbClr val="000000">
                      <a:alpha val="43137"/>
                    </a:srgbClr>
                  </a:outerShdw>
                </a:effectLst>
              </a:rPr>
              <a:t/>
            </a:r>
            <a:br>
              <a:rPr lang="en-GB" b="1" dirty="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FF0000"/>
                </a:solidFill>
                <a:effectLst>
                  <a:outerShdw blurRad="38100" dist="38100" dir="2700000" algn="tl">
                    <a:srgbClr val="000000">
                      <a:alpha val="43137"/>
                    </a:srgbClr>
                  </a:outerShdw>
                </a:effectLst>
              </a:rPr>
              <a:t>Scouse today</a:t>
            </a:r>
            <a:br>
              <a:rPr lang="en-GB" b="1" dirty="0" smtClean="0">
                <a:solidFill>
                  <a:srgbClr val="FF0000"/>
                </a:solidFill>
                <a:effectLst>
                  <a:outerShdw blurRad="38100" dist="38100" dir="2700000" algn="tl">
                    <a:srgbClr val="000000">
                      <a:alpha val="43137"/>
                    </a:srgbClr>
                  </a:outerShdw>
                </a:effectLst>
              </a:rPr>
            </a:br>
            <a:r>
              <a:rPr lang="en-GB" b="1" dirty="0" smtClean="0">
                <a:solidFill>
                  <a:srgbClr val="0070C0"/>
                </a:solidFill>
                <a:effectLst>
                  <a:outerShdw blurRad="38100" dist="38100" dir="2700000" algn="tl">
                    <a:srgbClr val="000000">
                      <a:alpha val="43137"/>
                    </a:srgbClr>
                  </a:outerShdw>
                </a:effectLst>
              </a:rPr>
              <a:t>A symbol of commodification, regeneration and gentrification?</a:t>
            </a:r>
            <a:br>
              <a:rPr lang="en-GB" b="1" dirty="0" smtClean="0">
                <a:solidFill>
                  <a:srgbClr val="0070C0"/>
                </a:solidFill>
                <a:effectLst>
                  <a:outerShdw blurRad="38100" dist="38100" dir="2700000" algn="tl">
                    <a:srgbClr val="000000">
                      <a:alpha val="43137"/>
                    </a:srgbClr>
                  </a:outerShdw>
                </a:effectLst>
              </a:rPr>
            </a:br>
            <a:r>
              <a:rPr lang="en-GB" sz="1600" b="1" dirty="0"/>
              <a:t/>
            </a:r>
            <a:br>
              <a:rPr lang="en-GB" sz="1600" b="1" dirty="0"/>
            </a:br>
            <a:r>
              <a:rPr lang="en-GB" sz="1600" b="1" dirty="0"/>
              <a:t>See </a:t>
            </a:r>
            <a:r>
              <a:rPr lang="en-GB" sz="1600" dirty="0"/>
              <a:t>Ciara </a:t>
            </a:r>
            <a:r>
              <a:rPr lang="en-GB" sz="1600" dirty="0" err="1"/>
              <a:t>Kierans</a:t>
            </a:r>
            <a:r>
              <a:rPr lang="en-GB" sz="1600" dirty="0"/>
              <a:t>  </a:t>
            </a:r>
            <a:r>
              <a:rPr lang="en-GB" sz="1600" dirty="0"/>
              <a:t>and Jane </a:t>
            </a:r>
            <a:r>
              <a:rPr lang="en-GB" sz="1600" dirty="0" err="1"/>
              <a:t>Haeney</a:t>
            </a:r>
            <a:r>
              <a:rPr lang="en-GB" sz="1600" dirty="0"/>
              <a:t>, ‘The </a:t>
            </a:r>
            <a:r>
              <a:rPr lang="en-GB" sz="1600" dirty="0"/>
              <a:t>‘Social Life’ of Scouse: Understanding Changing Contemporary Liverpool through Changing Food </a:t>
            </a:r>
            <a:r>
              <a:rPr lang="en-GB" sz="1600" dirty="0"/>
              <a:t>Practices,’ </a:t>
            </a:r>
            <a:r>
              <a:rPr lang="en-GB" sz="1600" i="1" dirty="0"/>
              <a:t>Cultural </a:t>
            </a:r>
            <a:r>
              <a:rPr lang="en-GB" sz="1600" i="1" dirty="0"/>
              <a:t>Sociology</a:t>
            </a:r>
            <a:r>
              <a:rPr lang="en-GB" sz="1600" dirty="0"/>
              <a:t> </a:t>
            </a:r>
            <a:r>
              <a:rPr lang="en-GB" sz="1600" dirty="0" smtClean="0"/>
              <a:t>4:1 </a:t>
            </a:r>
            <a:r>
              <a:rPr lang="en-GB" sz="1600" dirty="0"/>
              <a:t>(March 2010): 101–122.</a:t>
            </a:r>
            <a:r>
              <a:rPr lang="en-US" sz="1300" dirty="0"/>
              <a:t/>
            </a:r>
            <a:br>
              <a:rPr lang="en-US" sz="1300" dirty="0"/>
            </a:br>
            <a:endParaRPr lang="en-GB" sz="1300" b="1" dirty="0">
              <a:solidFill>
                <a:srgbClr val="FF0000"/>
              </a:solidFill>
              <a:effectLst>
                <a:outerShdw blurRad="38100" dist="38100" dir="2700000" algn="tl">
                  <a:srgbClr val="000000">
                    <a:alpha val="43137"/>
                  </a:srgbClr>
                </a:outerShdw>
              </a:effectLst>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8503" y="289660"/>
            <a:ext cx="2448272" cy="3744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37412" y="289660"/>
            <a:ext cx="2768729" cy="3683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5"/>
          <a:stretch>
            <a:fillRect/>
          </a:stretch>
        </p:blipFill>
        <p:spPr>
          <a:xfrm>
            <a:off x="6970278" y="289660"/>
            <a:ext cx="3670110" cy="3670110"/>
          </a:xfrm>
          <a:prstGeom prst="rect">
            <a:avLst/>
          </a:prstGeom>
        </p:spPr>
      </p:pic>
    </p:spTree>
    <p:extLst>
      <p:ext uri="{BB962C8B-B14F-4D97-AF65-F5344CB8AC3E}">
        <p14:creationId xmlns:p14="http://schemas.microsoft.com/office/powerpoint/2010/main" val="39378757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12471" r="1533" b="23642"/>
          <a:stretch/>
        </p:blipFill>
        <p:spPr>
          <a:xfrm>
            <a:off x="186813" y="324465"/>
            <a:ext cx="12005187" cy="5987845"/>
          </a:xfrm>
          <a:prstGeom prst="rect">
            <a:avLst/>
          </a:prstGeom>
        </p:spPr>
      </p:pic>
      <p:sp>
        <p:nvSpPr>
          <p:cNvPr id="3" name="Rectangle 2"/>
          <p:cNvSpPr/>
          <p:nvPr/>
        </p:nvSpPr>
        <p:spPr>
          <a:xfrm>
            <a:off x="3195483" y="5397909"/>
            <a:ext cx="5987845" cy="655005"/>
          </a:xfrm>
          <a:prstGeom prst="rect">
            <a:avLst/>
          </a:prstGeom>
        </p:spPr>
        <p:txBody>
          <a:bodyPr wrap="square">
            <a:spAutoFit/>
          </a:bodyPr>
          <a:lstStyle/>
          <a:p>
            <a:r>
              <a:rPr lang="en-GB" dirty="0" smtClean="0"/>
              <a:t>https://www.liverpoolworldheritage.com/why-is-liverpool-a-world-heritage-site/</a:t>
            </a:r>
            <a:endParaRPr lang="en-GB" dirty="0"/>
          </a:p>
        </p:txBody>
      </p:sp>
    </p:spTree>
    <p:extLst>
      <p:ext uri="{BB962C8B-B14F-4D97-AF65-F5344CB8AC3E}">
        <p14:creationId xmlns:p14="http://schemas.microsoft.com/office/powerpoint/2010/main" val="10113107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a:spLocks noChangeArrowheads="1"/>
          </p:cNvSpPr>
          <p:nvPr/>
        </p:nvSpPr>
        <p:spPr bwMode="auto">
          <a:xfrm>
            <a:off x="1524001"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1" name="Picture 2" descr="C:\Users\Alex\Documents\PhD\Liverpool Images\UNESCO map 1 (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71252" y="-159930"/>
            <a:ext cx="9920748" cy="701793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0" y="3262533"/>
            <a:ext cx="2840809" cy="2025509"/>
          </a:xfrm>
          <a:prstGeom prst="rect">
            <a:avLst/>
          </a:prstGeom>
        </p:spPr>
        <p:txBody>
          <a:bodyPr wrap="square" lIns="360000" tIns="180000" rIns="360000" bIns="180000">
            <a:spAutoFit/>
          </a:bodyPr>
          <a:lstStyle/>
          <a:p>
            <a:r>
              <a:rPr lang="en-GB" sz="1200" i="1" dirty="0"/>
              <a:t>Above image Map </a:t>
            </a:r>
            <a:r>
              <a:rPr lang="en-GB" sz="1200" i="1" dirty="0"/>
              <a:t>of </a:t>
            </a:r>
            <a:r>
              <a:rPr lang="en-GB" sz="1200" i="1" dirty="0"/>
              <a:t>central Liverpool </a:t>
            </a:r>
            <a:r>
              <a:rPr lang="en-GB" sz="1200" i="1" dirty="0"/>
              <a:t>UNESCO World Heritage s</a:t>
            </a:r>
            <a:r>
              <a:rPr lang="en-GB" sz="1200" i="1" dirty="0"/>
              <a:t>ite . </a:t>
            </a:r>
            <a:r>
              <a:rPr lang="en-GB" sz="1200" i="1" dirty="0"/>
              <a:t>From Liverpool </a:t>
            </a:r>
            <a:r>
              <a:rPr lang="en-GB" sz="1200" i="1" dirty="0"/>
              <a:t>World Heritage, </a:t>
            </a:r>
            <a:r>
              <a:rPr lang="en-GB" sz="1200" dirty="0"/>
              <a:t>Official Map and Guide </a:t>
            </a:r>
            <a:r>
              <a:rPr lang="en-GB" sz="1200" i="1" dirty="0">
                <a:hlinkClick r:id="rId4"/>
              </a:rPr>
              <a:t>http</a:t>
            </a:r>
            <a:r>
              <a:rPr lang="en-GB" sz="1200" i="1" dirty="0">
                <a:hlinkClick r:id="rId4"/>
              </a:rPr>
              <a:t>://</a:t>
            </a:r>
            <a:r>
              <a:rPr lang="en-GB" sz="1200" i="1" dirty="0" smtClean="0">
                <a:hlinkClick r:id="rId4"/>
              </a:rPr>
              <a:t>www.liverpoolworldheritage.com/Images/Printable_map_with_street_names.pdf</a:t>
            </a:r>
            <a:endParaRPr lang="en-GB" sz="1200" i="1" dirty="0"/>
          </a:p>
        </p:txBody>
      </p:sp>
      <p:pic>
        <p:nvPicPr>
          <p:cNvPr id="7"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l="7483"/>
          <a:stretch/>
        </p:blipFill>
        <p:spPr bwMode="auto">
          <a:xfrm>
            <a:off x="0" y="-109157"/>
            <a:ext cx="6607277" cy="1287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907774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7984" t="14989" r="9517" b="4760"/>
          <a:stretch/>
        </p:blipFill>
        <p:spPr>
          <a:xfrm>
            <a:off x="1" y="0"/>
            <a:ext cx="5928852" cy="4433599"/>
          </a:xfrm>
          <a:prstGeom prst="rect">
            <a:avLst/>
          </a:prstGeom>
        </p:spPr>
      </p:pic>
      <p:pic>
        <p:nvPicPr>
          <p:cNvPr id="3" name="Picture 2"/>
          <p:cNvPicPr>
            <a:picLocks noChangeAspect="1"/>
          </p:cNvPicPr>
          <p:nvPr/>
        </p:nvPicPr>
        <p:blipFill rotWithShape="1">
          <a:blip r:embed="rId3"/>
          <a:srcRect l="968" t="10897" r="1532" b="8851"/>
          <a:stretch/>
        </p:blipFill>
        <p:spPr>
          <a:xfrm>
            <a:off x="4611329" y="2061298"/>
            <a:ext cx="7580671" cy="4796702"/>
          </a:xfrm>
          <a:prstGeom prst="rect">
            <a:avLst/>
          </a:prstGeom>
        </p:spPr>
      </p:pic>
    </p:spTree>
    <p:extLst>
      <p:ext uri="{BB962C8B-B14F-4D97-AF65-F5344CB8AC3E}">
        <p14:creationId xmlns:p14="http://schemas.microsoft.com/office/powerpoint/2010/main" val="18321504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idx="1"/>
          </p:nvPr>
        </p:nvPicPr>
        <p:blipFill>
          <a:blip r:embed="rId2"/>
          <a:stretch>
            <a:fillRect/>
          </a:stretch>
        </p:blipFill>
        <p:spPr>
          <a:xfrm>
            <a:off x="7986605" y="178858"/>
            <a:ext cx="3360424" cy="4024313"/>
          </a:xfrm>
          <a:prstGeom prst="rect">
            <a:avLst/>
          </a:prstGeom>
        </p:spPr>
      </p:pic>
      <p:pic>
        <p:nvPicPr>
          <p:cNvPr id="4" name="Picture 3"/>
          <p:cNvPicPr>
            <a:picLocks noChangeAspect="1"/>
          </p:cNvPicPr>
          <p:nvPr/>
        </p:nvPicPr>
        <p:blipFill>
          <a:blip r:embed="rId3"/>
          <a:stretch>
            <a:fillRect/>
          </a:stretch>
        </p:blipFill>
        <p:spPr>
          <a:xfrm>
            <a:off x="207434" y="178858"/>
            <a:ext cx="7620000" cy="6353175"/>
          </a:xfrm>
          <a:prstGeom prst="rect">
            <a:avLst/>
          </a:prstGeom>
        </p:spPr>
      </p:pic>
      <p:pic>
        <p:nvPicPr>
          <p:cNvPr id="6" name="Picture 5"/>
          <p:cNvPicPr>
            <a:picLocks noChangeAspect="1"/>
          </p:cNvPicPr>
          <p:nvPr/>
        </p:nvPicPr>
        <p:blipFill>
          <a:blip r:embed="rId4"/>
          <a:stretch>
            <a:fillRect/>
          </a:stretch>
        </p:blipFill>
        <p:spPr>
          <a:xfrm>
            <a:off x="9236290" y="3902290"/>
            <a:ext cx="2955710" cy="2955710"/>
          </a:xfrm>
          <a:prstGeom prst="rect">
            <a:avLst/>
          </a:prstGeom>
        </p:spPr>
      </p:pic>
      <p:sp>
        <p:nvSpPr>
          <p:cNvPr id="7" name="Rectangle 6"/>
          <p:cNvSpPr/>
          <p:nvPr/>
        </p:nvSpPr>
        <p:spPr>
          <a:xfrm>
            <a:off x="487780" y="5936734"/>
            <a:ext cx="5899372" cy="646331"/>
          </a:xfrm>
          <a:prstGeom prst="rect">
            <a:avLst/>
          </a:prstGeom>
        </p:spPr>
        <p:txBody>
          <a:bodyPr wrap="none">
            <a:spAutoFit/>
          </a:bodyPr>
          <a:lstStyle/>
          <a:p>
            <a:r>
              <a:rPr lang="en-GB" dirty="0" smtClean="0">
                <a:hlinkClick r:id="rId5"/>
              </a:rPr>
              <a:t>https://www.youtube.com/watch?v=-uk8QxNXPdY</a:t>
            </a:r>
            <a:endParaRPr lang="en-GB" dirty="0" smtClean="0"/>
          </a:p>
          <a:p>
            <a:endParaRPr lang="en-GB" dirty="0"/>
          </a:p>
        </p:txBody>
      </p:sp>
    </p:spTree>
    <p:extLst>
      <p:ext uri="{BB962C8B-B14F-4D97-AF65-F5344CB8AC3E}">
        <p14:creationId xmlns:p14="http://schemas.microsoft.com/office/powerpoint/2010/main" val="39410653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rotWithShape="1">
          <a:blip r:embed="rId2"/>
          <a:srcRect l="-1" r="689" b="6647"/>
          <a:stretch/>
        </p:blipFill>
        <p:spPr>
          <a:xfrm>
            <a:off x="9034711" y="459573"/>
            <a:ext cx="2941389" cy="3756827"/>
          </a:xfrm>
          <a:prstGeom prst="rect">
            <a:avLst/>
          </a:prstGeom>
        </p:spPr>
      </p:pic>
      <p:pic>
        <p:nvPicPr>
          <p:cNvPr id="4" name="Picture 3"/>
          <p:cNvPicPr>
            <a:picLocks noChangeAspect="1"/>
          </p:cNvPicPr>
          <p:nvPr/>
        </p:nvPicPr>
        <p:blipFill>
          <a:blip r:embed="rId3"/>
          <a:stretch>
            <a:fillRect/>
          </a:stretch>
        </p:blipFill>
        <p:spPr>
          <a:xfrm>
            <a:off x="282543" y="285348"/>
            <a:ext cx="7143750" cy="4105275"/>
          </a:xfrm>
          <a:prstGeom prst="rect">
            <a:avLst/>
          </a:prstGeom>
        </p:spPr>
      </p:pic>
      <p:pic>
        <p:nvPicPr>
          <p:cNvPr id="6" name="Picture 5"/>
          <p:cNvPicPr>
            <a:picLocks noChangeAspect="1"/>
          </p:cNvPicPr>
          <p:nvPr/>
        </p:nvPicPr>
        <p:blipFill>
          <a:blip r:embed="rId4"/>
          <a:stretch>
            <a:fillRect/>
          </a:stretch>
        </p:blipFill>
        <p:spPr>
          <a:xfrm>
            <a:off x="5533604" y="3857213"/>
            <a:ext cx="3785378" cy="2835040"/>
          </a:xfrm>
          <a:prstGeom prst="rect">
            <a:avLst/>
          </a:prstGeom>
        </p:spPr>
      </p:pic>
      <p:pic>
        <p:nvPicPr>
          <p:cNvPr id="7" name="Picture 6"/>
          <p:cNvPicPr>
            <a:picLocks noChangeAspect="1"/>
          </p:cNvPicPr>
          <p:nvPr/>
        </p:nvPicPr>
        <p:blipFill>
          <a:blip r:embed="rId5"/>
          <a:stretch>
            <a:fillRect/>
          </a:stretch>
        </p:blipFill>
        <p:spPr>
          <a:xfrm>
            <a:off x="2895600" y="4486465"/>
            <a:ext cx="2141537" cy="2141537"/>
          </a:xfrm>
          <a:prstGeom prst="rect">
            <a:avLst/>
          </a:prstGeom>
        </p:spPr>
      </p:pic>
    </p:spTree>
    <p:extLst>
      <p:ext uri="{BB962C8B-B14F-4D97-AF65-F5344CB8AC3E}">
        <p14:creationId xmlns:p14="http://schemas.microsoft.com/office/powerpoint/2010/main" val="358662687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61147" y="50801"/>
            <a:ext cx="9144001" cy="1835027"/>
          </a:xfrm>
          <a:prstGeom prst="rect">
            <a:avLst/>
          </a:prstGeom>
        </p:spPr>
        <p:txBody>
          <a:bodyPr wrap="square" lIns="360000" tIns="360000" rIns="360000" bIns="360000">
            <a:spAutoFit/>
          </a:bodyPr>
          <a:lstStyle/>
          <a:p>
            <a:pPr algn="ctr"/>
            <a:endParaRPr lang="en-GB" dirty="0"/>
          </a:p>
          <a:p>
            <a:pPr algn="ctr"/>
            <a:endParaRPr lang="en-GB" dirty="0"/>
          </a:p>
          <a:p>
            <a:endParaRPr lang="en-GB" b="1" u="sng" dirty="0"/>
          </a:p>
          <a:p>
            <a:endParaRPr lang="en-GB" b="1" u="sng" dirty="0"/>
          </a:p>
        </p:txBody>
      </p:sp>
      <p:sp>
        <p:nvSpPr>
          <p:cNvPr id="13" name="TextBox 12"/>
          <p:cNvSpPr txBox="1"/>
          <p:nvPr/>
        </p:nvSpPr>
        <p:spPr>
          <a:xfrm>
            <a:off x="6333067" y="287867"/>
            <a:ext cx="5401452" cy="4518499"/>
          </a:xfrm>
          <a:prstGeom prst="rect">
            <a:avLst/>
          </a:prstGeom>
          <a:noFill/>
        </p:spPr>
        <p:txBody>
          <a:bodyPr wrap="square" lIns="360000" tIns="180000" rIns="360000" bIns="180000" rtlCol="0">
            <a:spAutoFit/>
          </a:bodyPr>
          <a:lstStyle/>
          <a:p>
            <a:pPr marL="457200" indent="-457200">
              <a:buFont typeface="Arial" panose="020B0604020202020204" pitchFamily="34" charset="0"/>
              <a:buChar char="•"/>
              <a:defRPr/>
            </a:pPr>
            <a:r>
              <a:rPr lang="en-US" sz="3200" kern="0" dirty="0" smtClean="0"/>
              <a:t>National Museums and Galleries on Merseyside (now National Museums Liverpool) est. 1986 after the abolition of Merseyside County Council</a:t>
            </a:r>
          </a:p>
          <a:p>
            <a:pPr algn="just">
              <a:defRPr/>
            </a:pPr>
            <a:endParaRPr lang="en-US" sz="1400" kern="0" dirty="0"/>
          </a:p>
        </p:txBody>
      </p:sp>
      <p:pic>
        <p:nvPicPr>
          <p:cNvPr id="4" name="Picture 3"/>
          <p:cNvPicPr>
            <a:picLocks noChangeAspect="1"/>
          </p:cNvPicPr>
          <p:nvPr/>
        </p:nvPicPr>
        <p:blipFill>
          <a:blip r:embed="rId2"/>
          <a:stretch>
            <a:fillRect/>
          </a:stretch>
        </p:blipFill>
        <p:spPr>
          <a:xfrm>
            <a:off x="0" y="-141309"/>
            <a:ext cx="6115050" cy="3638550"/>
          </a:xfrm>
          <a:prstGeom prst="rect">
            <a:avLst/>
          </a:prstGeom>
        </p:spPr>
      </p:pic>
      <p:pic>
        <p:nvPicPr>
          <p:cNvPr id="5" name="Picture 4"/>
          <p:cNvPicPr>
            <a:picLocks noChangeAspect="1"/>
          </p:cNvPicPr>
          <p:nvPr/>
        </p:nvPicPr>
        <p:blipFill>
          <a:blip r:embed="rId3"/>
          <a:stretch>
            <a:fillRect/>
          </a:stretch>
        </p:blipFill>
        <p:spPr>
          <a:xfrm>
            <a:off x="48715" y="3497241"/>
            <a:ext cx="2439860" cy="3168649"/>
          </a:xfrm>
          <a:prstGeom prst="rect">
            <a:avLst/>
          </a:prstGeom>
        </p:spPr>
      </p:pic>
    </p:spTree>
    <p:extLst>
      <p:ext uri="{BB962C8B-B14F-4D97-AF65-F5344CB8AC3E}">
        <p14:creationId xmlns:p14="http://schemas.microsoft.com/office/powerpoint/2010/main" val="27992709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6645729" cy="2436170"/>
          </a:xfrm>
          <a:prstGeom prst="rect">
            <a:avLst/>
          </a:prstGeom>
        </p:spPr>
      </p:pic>
      <p:pic>
        <p:nvPicPr>
          <p:cNvPr id="4" name="Picture 3"/>
          <p:cNvPicPr>
            <a:picLocks noChangeAspect="1"/>
          </p:cNvPicPr>
          <p:nvPr/>
        </p:nvPicPr>
        <p:blipFill>
          <a:blip r:embed="rId3"/>
          <a:stretch>
            <a:fillRect/>
          </a:stretch>
        </p:blipFill>
        <p:spPr>
          <a:xfrm>
            <a:off x="5143500" y="2012156"/>
            <a:ext cx="7048500" cy="4845844"/>
          </a:xfrm>
          <a:prstGeom prst="rect">
            <a:avLst/>
          </a:prstGeom>
        </p:spPr>
      </p:pic>
    </p:spTree>
    <p:extLst>
      <p:ext uri="{BB962C8B-B14F-4D97-AF65-F5344CB8AC3E}">
        <p14:creationId xmlns:p14="http://schemas.microsoft.com/office/powerpoint/2010/main" val="6712663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61147" y="50801"/>
            <a:ext cx="9144001" cy="1835027"/>
          </a:xfrm>
          <a:prstGeom prst="rect">
            <a:avLst/>
          </a:prstGeom>
        </p:spPr>
        <p:txBody>
          <a:bodyPr wrap="square" lIns="360000" tIns="360000" rIns="360000" bIns="360000">
            <a:spAutoFit/>
          </a:bodyPr>
          <a:lstStyle/>
          <a:p>
            <a:pPr algn="ctr"/>
            <a:endParaRPr lang="en-GB" dirty="0"/>
          </a:p>
          <a:p>
            <a:pPr algn="ctr"/>
            <a:endParaRPr lang="en-GB" dirty="0"/>
          </a:p>
          <a:p>
            <a:endParaRPr lang="en-GB" b="1" u="sng" dirty="0"/>
          </a:p>
          <a:p>
            <a:endParaRPr lang="en-GB" b="1" u="sng" dirty="0"/>
          </a:p>
        </p:txBody>
      </p:sp>
      <p:pic>
        <p:nvPicPr>
          <p:cNvPr id="4" name="Picture 3"/>
          <p:cNvPicPr>
            <a:picLocks noChangeAspect="1"/>
          </p:cNvPicPr>
          <p:nvPr/>
        </p:nvPicPr>
        <p:blipFill rotWithShape="1">
          <a:blip r:embed="rId2"/>
          <a:srcRect t="-1" r="48870" b="-1975"/>
          <a:stretch/>
        </p:blipFill>
        <p:spPr>
          <a:xfrm>
            <a:off x="0" y="-141310"/>
            <a:ext cx="3126658" cy="3710419"/>
          </a:xfrm>
          <a:prstGeom prst="rect">
            <a:avLst/>
          </a:prstGeom>
        </p:spPr>
      </p:pic>
      <p:sp>
        <p:nvSpPr>
          <p:cNvPr id="10" name="Content Placeholder 2"/>
          <p:cNvSpPr txBox="1">
            <a:spLocks/>
          </p:cNvSpPr>
          <p:nvPr/>
        </p:nvSpPr>
        <p:spPr>
          <a:xfrm>
            <a:off x="3752850" y="382692"/>
            <a:ext cx="7897147" cy="6372833"/>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just">
              <a:buNone/>
            </a:pPr>
            <a:r>
              <a:rPr lang="en-GB" dirty="0"/>
              <a:t>“Liverpool’s cultural offer, including its museums, is without parallel in any UK regional city. National Museums Liverpool is the largest cultural organisation within the City Region, and hence we work closely with our city partners to deliver an innovative cultural offer to our visitors to ensure Liverpool enhances its position as </a:t>
            </a:r>
            <a:r>
              <a:rPr lang="en-GB" b="1" dirty="0">
                <a:solidFill>
                  <a:srgbClr val="FFFF00"/>
                </a:solidFill>
              </a:rPr>
              <a:t>a cultural destination </a:t>
            </a:r>
            <a:r>
              <a:rPr lang="en-GB" dirty="0"/>
              <a:t>that delivers increasing social and economic value. </a:t>
            </a:r>
          </a:p>
          <a:p>
            <a:pPr marL="0" indent="0" algn="just">
              <a:buNone/>
            </a:pPr>
            <a:r>
              <a:rPr lang="en-GB" dirty="0"/>
              <a:t> </a:t>
            </a:r>
            <a:r>
              <a:rPr lang="en-GB" dirty="0" smtClean="0"/>
              <a:t>	“… In </a:t>
            </a:r>
            <a:r>
              <a:rPr lang="en-GB" dirty="0"/>
              <a:t>a period of public spending reductions this responsibility grows even greater; we </a:t>
            </a:r>
            <a:r>
              <a:rPr lang="en-GB" dirty="0">
                <a:solidFill>
                  <a:srgbClr val="FFFF00"/>
                </a:solidFill>
              </a:rPr>
              <a:t>can help mitigate the social consequences of adverse economic conditio</a:t>
            </a:r>
            <a:r>
              <a:rPr lang="en-GB" dirty="0"/>
              <a:t>ns by ensuring we offer an excellent service to the widest possible public.</a:t>
            </a:r>
          </a:p>
          <a:p>
            <a:pPr marL="0" indent="0" algn="just">
              <a:buFont typeface="Arial" panose="020B0604020202020204" pitchFamily="34" charset="0"/>
              <a:buNone/>
            </a:pPr>
            <a:r>
              <a:rPr lang="en-GB" dirty="0" smtClean="0"/>
              <a:t>	“ … “We work closely with our partners to support tourism to the Liverpool City Region. As the largest cultural organisation in the North West, we are the largest single factor in attracting tourists to the city region. </a:t>
            </a:r>
            <a:r>
              <a:rPr lang="en-GB" dirty="0" smtClean="0">
                <a:solidFill>
                  <a:srgbClr val="FFFF00"/>
                </a:solidFill>
              </a:rPr>
              <a:t>We contribute £53m and more than 1,200 jobs to the local economy</a:t>
            </a:r>
            <a:r>
              <a:rPr lang="en-GB" dirty="0" smtClean="0"/>
              <a:t>. In addition we have a significant positive effect on our audience’s wellbeing. Education and social impact sit at the heart of everything we do.”</a:t>
            </a:r>
          </a:p>
          <a:p>
            <a:pPr algn="r">
              <a:buFontTx/>
              <a:buChar char="-"/>
            </a:pPr>
            <a:r>
              <a:rPr lang="en-GB" dirty="0" smtClean="0"/>
              <a:t>National Museums Liverpool, </a:t>
            </a:r>
            <a:r>
              <a:rPr lang="en-GB" i="1" dirty="0" smtClean="0">
                <a:hlinkClick r:id="rId3"/>
              </a:rPr>
              <a:t>Strategic Plan 2018–2019</a:t>
            </a:r>
            <a:endParaRPr lang="en-GB" i="1" dirty="0" smtClean="0"/>
          </a:p>
          <a:p>
            <a:pPr>
              <a:buFontTx/>
              <a:buChar char="-"/>
            </a:pPr>
            <a:endParaRPr lang="en-GB" dirty="0" smtClean="0"/>
          </a:p>
          <a:p>
            <a:pPr marL="0" indent="0">
              <a:buFont typeface="Arial" panose="020B0604020202020204" pitchFamily="34" charset="0"/>
              <a:buNone/>
            </a:pPr>
            <a:endParaRPr lang="en-GB" dirty="0" smtClean="0"/>
          </a:p>
          <a:p>
            <a:pPr marL="0" indent="0">
              <a:buFont typeface="Arial" panose="020B0604020202020204" pitchFamily="34" charset="0"/>
              <a:buNone/>
            </a:pPr>
            <a:endParaRPr lang="en-GB" dirty="0"/>
          </a:p>
        </p:txBody>
      </p:sp>
      <p:pic>
        <p:nvPicPr>
          <p:cNvPr id="11" name="Picture 10"/>
          <p:cNvPicPr>
            <a:picLocks noChangeAspect="1"/>
          </p:cNvPicPr>
          <p:nvPr/>
        </p:nvPicPr>
        <p:blipFill rotWithShape="1">
          <a:blip r:embed="rId2"/>
          <a:srcRect l="49201" t="-1268"/>
          <a:stretch/>
        </p:blipFill>
        <p:spPr>
          <a:xfrm>
            <a:off x="-21141" y="3124200"/>
            <a:ext cx="3147800" cy="3733800"/>
          </a:xfrm>
          <a:prstGeom prst="rect">
            <a:avLst/>
          </a:prstGeom>
        </p:spPr>
      </p:pic>
    </p:spTree>
    <p:extLst>
      <p:ext uri="{BB962C8B-B14F-4D97-AF65-F5344CB8AC3E}">
        <p14:creationId xmlns:p14="http://schemas.microsoft.com/office/powerpoint/2010/main" val="17665926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61147" y="50801"/>
            <a:ext cx="9144001" cy="1835027"/>
          </a:xfrm>
          <a:prstGeom prst="rect">
            <a:avLst/>
          </a:prstGeom>
        </p:spPr>
        <p:txBody>
          <a:bodyPr wrap="square" lIns="360000" tIns="360000" rIns="360000" bIns="360000">
            <a:spAutoFit/>
          </a:bodyPr>
          <a:lstStyle/>
          <a:p>
            <a:pPr algn="ctr"/>
            <a:endParaRPr lang="en-GB" dirty="0"/>
          </a:p>
          <a:p>
            <a:pPr algn="ctr"/>
            <a:endParaRPr lang="en-GB" dirty="0"/>
          </a:p>
          <a:p>
            <a:endParaRPr lang="en-GB" b="1" u="sng" dirty="0"/>
          </a:p>
          <a:p>
            <a:endParaRPr lang="en-GB" b="1" u="sng" dirty="0"/>
          </a:p>
        </p:txBody>
      </p:sp>
      <p:pic>
        <p:nvPicPr>
          <p:cNvPr id="4" name="Picture 3"/>
          <p:cNvPicPr>
            <a:picLocks noChangeAspect="1"/>
          </p:cNvPicPr>
          <p:nvPr/>
        </p:nvPicPr>
        <p:blipFill rotWithShape="1">
          <a:blip r:embed="rId2"/>
          <a:srcRect t="-1" r="48870" b="-1975"/>
          <a:stretch/>
        </p:blipFill>
        <p:spPr>
          <a:xfrm>
            <a:off x="0" y="-141310"/>
            <a:ext cx="3126658" cy="3710419"/>
          </a:xfrm>
          <a:prstGeom prst="rect">
            <a:avLst/>
          </a:prstGeom>
        </p:spPr>
      </p:pic>
      <p:sp>
        <p:nvSpPr>
          <p:cNvPr id="10" name="Content Placeholder 2"/>
          <p:cNvSpPr txBox="1">
            <a:spLocks/>
          </p:cNvSpPr>
          <p:nvPr/>
        </p:nvSpPr>
        <p:spPr>
          <a:xfrm>
            <a:off x="3295650" y="382692"/>
            <a:ext cx="8705850" cy="6372833"/>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GB" b="1" dirty="0" smtClean="0"/>
              <a:t>NML Strategic </a:t>
            </a:r>
            <a:r>
              <a:rPr lang="en-GB" b="1" dirty="0"/>
              <a:t>objectives for 2018/19</a:t>
            </a:r>
            <a:br>
              <a:rPr lang="en-GB" b="1" dirty="0"/>
            </a:br>
            <a:endParaRPr lang="en-GB" dirty="0"/>
          </a:p>
          <a:p>
            <a:pPr lvl="0"/>
            <a:r>
              <a:rPr lang="en-GB" b="1" dirty="0" smtClean="0"/>
              <a:t>To </a:t>
            </a:r>
            <a:r>
              <a:rPr lang="en-GB" b="1" dirty="0"/>
              <a:t>deliver a socially inclusive, educational, ethical, diverse, and innovative museum service that delights and inspires our ‘in-venue’ and digital visitors.</a:t>
            </a:r>
            <a:endParaRPr lang="en-GB" dirty="0"/>
          </a:p>
          <a:p>
            <a:pPr lvl="0"/>
            <a:r>
              <a:rPr lang="en-GB" b="1" dirty="0"/>
              <a:t>To ensure that National Museums Liverpool has a diverse workforce and is a place where people want to, and are proud to, work. </a:t>
            </a:r>
            <a:endParaRPr lang="en-GB" dirty="0"/>
          </a:p>
          <a:p>
            <a:pPr lvl="0"/>
            <a:r>
              <a:rPr lang="en-GB" b="1" dirty="0"/>
              <a:t>To be ambitious in our </a:t>
            </a:r>
            <a:r>
              <a:rPr lang="en-GB" b="1" dirty="0">
                <a:solidFill>
                  <a:srgbClr val="FFFF00"/>
                </a:solidFill>
              </a:rPr>
              <a:t>income generation plans</a:t>
            </a:r>
            <a:r>
              <a:rPr lang="en-GB" b="1" dirty="0"/>
              <a:t> and reshape our resources where necessary to remain financially sustainable.</a:t>
            </a:r>
            <a:endParaRPr lang="en-GB" dirty="0"/>
          </a:p>
          <a:p>
            <a:pPr lvl="0"/>
            <a:r>
              <a:rPr lang="en-GB" b="1" dirty="0"/>
              <a:t>To develop appropriate </a:t>
            </a:r>
            <a:r>
              <a:rPr lang="en-GB" b="1" dirty="0">
                <a:solidFill>
                  <a:srgbClr val="FFFF00"/>
                </a:solidFill>
              </a:rPr>
              <a:t>partnerships which offer strategic development opportunities regionally</a:t>
            </a:r>
            <a:r>
              <a:rPr lang="en-GB" b="1" dirty="0"/>
              <a:t>, nationally and internationally.</a:t>
            </a:r>
            <a:endParaRPr lang="en-GB" dirty="0"/>
          </a:p>
          <a:p>
            <a:pPr lvl="0"/>
            <a:r>
              <a:rPr lang="en-GB" b="1" dirty="0"/>
              <a:t>To engage with the UK Government to maximise the impact National Museums Liverpool has on </a:t>
            </a:r>
            <a:r>
              <a:rPr lang="en-GB" b="1" dirty="0">
                <a:solidFill>
                  <a:srgbClr val="FFFF00"/>
                </a:solidFill>
              </a:rPr>
              <a:t>soft power initiatives</a:t>
            </a:r>
            <a:r>
              <a:rPr lang="en-GB" b="1" dirty="0"/>
              <a:t>.</a:t>
            </a:r>
            <a:endParaRPr lang="en-GB" dirty="0"/>
          </a:p>
          <a:p>
            <a:pPr lvl="0"/>
            <a:r>
              <a:rPr lang="en-GB" b="1" dirty="0"/>
              <a:t>To engage with the Liverpool City Region and the City to ensure culture continues to </a:t>
            </a:r>
            <a:r>
              <a:rPr lang="en-GB" b="1" dirty="0">
                <a:solidFill>
                  <a:srgbClr val="FFFF00"/>
                </a:solidFill>
              </a:rPr>
              <a:t>drive economic growth</a:t>
            </a:r>
            <a:r>
              <a:rPr lang="en-GB" b="1" dirty="0"/>
              <a:t>, positive social impact and </a:t>
            </a:r>
            <a:r>
              <a:rPr lang="en-GB" b="1" dirty="0" err="1">
                <a:solidFill>
                  <a:srgbClr val="FFFF00"/>
                </a:solidFill>
              </a:rPr>
              <a:t>placemaking</a:t>
            </a:r>
            <a:r>
              <a:rPr lang="en-GB" b="1" dirty="0"/>
              <a:t> in the region,</a:t>
            </a:r>
            <a:endParaRPr lang="en-GB" dirty="0"/>
          </a:p>
          <a:p>
            <a:pPr algn="r">
              <a:buFontTx/>
              <a:buChar char="-"/>
            </a:pPr>
            <a:r>
              <a:rPr lang="en-GB" dirty="0" smtClean="0"/>
              <a:t>National Museums Liverpool, </a:t>
            </a:r>
            <a:r>
              <a:rPr lang="en-GB" i="1" dirty="0" smtClean="0">
                <a:hlinkClick r:id="rId3"/>
              </a:rPr>
              <a:t>Strategic Plan 2018–2019</a:t>
            </a:r>
            <a:endParaRPr lang="en-GB" i="1" dirty="0" smtClean="0"/>
          </a:p>
          <a:p>
            <a:pPr>
              <a:buFontTx/>
              <a:buChar char="-"/>
            </a:pPr>
            <a:endParaRPr lang="en-GB" dirty="0" smtClean="0"/>
          </a:p>
          <a:p>
            <a:pPr marL="0" indent="0">
              <a:buFont typeface="Arial" panose="020B0604020202020204" pitchFamily="34" charset="0"/>
              <a:buNone/>
            </a:pPr>
            <a:endParaRPr lang="en-GB" dirty="0" smtClean="0"/>
          </a:p>
          <a:p>
            <a:pPr marL="0" indent="0">
              <a:buFont typeface="Arial" panose="020B0604020202020204" pitchFamily="34" charset="0"/>
              <a:buNone/>
            </a:pPr>
            <a:endParaRPr lang="en-GB" dirty="0"/>
          </a:p>
        </p:txBody>
      </p:sp>
      <p:pic>
        <p:nvPicPr>
          <p:cNvPr id="11" name="Picture 10"/>
          <p:cNvPicPr>
            <a:picLocks noChangeAspect="1"/>
          </p:cNvPicPr>
          <p:nvPr/>
        </p:nvPicPr>
        <p:blipFill rotWithShape="1">
          <a:blip r:embed="rId2"/>
          <a:srcRect l="49201" t="-1268"/>
          <a:stretch/>
        </p:blipFill>
        <p:spPr>
          <a:xfrm>
            <a:off x="-21141" y="3124200"/>
            <a:ext cx="3147800" cy="3733800"/>
          </a:xfrm>
          <a:prstGeom prst="rect">
            <a:avLst/>
          </a:prstGeom>
        </p:spPr>
      </p:pic>
    </p:spTree>
    <p:extLst>
      <p:ext uri="{BB962C8B-B14F-4D97-AF65-F5344CB8AC3E}">
        <p14:creationId xmlns:p14="http://schemas.microsoft.com/office/powerpoint/2010/main" val="16450495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8426" t="16298" r="21975" b="15606"/>
          <a:stretch/>
        </p:blipFill>
        <p:spPr>
          <a:xfrm>
            <a:off x="0" y="0"/>
            <a:ext cx="7263442" cy="4244195"/>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63443" y="3161581"/>
            <a:ext cx="4928558" cy="3696419"/>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400000">
            <a:off x="9210496" y="425929"/>
            <a:ext cx="3407434" cy="2555576"/>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5400000">
            <a:off x="1961431" y="3838757"/>
            <a:ext cx="3450564" cy="2587923"/>
          </a:xfrm>
          <a:prstGeom prst="rect">
            <a:avLst/>
          </a:prstGeom>
        </p:spPr>
      </p:pic>
    </p:spTree>
    <p:extLst>
      <p:ext uri="{BB962C8B-B14F-4D97-AF65-F5344CB8AC3E}">
        <p14:creationId xmlns:p14="http://schemas.microsoft.com/office/powerpoint/2010/main" val="31514855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rotWithShape="1">
          <a:blip r:embed="rId3"/>
          <a:srcRect t="35555" r="1211" b="6879"/>
          <a:stretch/>
        </p:blipFill>
        <p:spPr>
          <a:xfrm>
            <a:off x="-14239" y="0"/>
            <a:ext cx="12206239" cy="4247923"/>
          </a:xfrm>
          <a:prstGeom prst="rect">
            <a:avLst/>
          </a:prstGeom>
        </p:spPr>
      </p:pic>
      <p:pic>
        <p:nvPicPr>
          <p:cNvPr id="5" name="Picture 4"/>
          <p:cNvPicPr>
            <a:picLocks noChangeAspect="1"/>
          </p:cNvPicPr>
          <p:nvPr/>
        </p:nvPicPr>
        <p:blipFill rotWithShape="1">
          <a:blip r:embed="rId4"/>
          <a:srcRect l="14356" t="42117" r="37108" b="5820"/>
          <a:stretch/>
        </p:blipFill>
        <p:spPr>
          <a:xfrm>
            <a:off x="-14239" y="3838827"/>
            <a:ext cx="4717418" cy="3022096"/>
          </a:xfrm>
          <a:prstGeom prst="rect">
            <a:avLst/>
          </a:prstGeom>
        </p:spPr>
      </p:pic>
      <p:pic>
        <p:nvPicPr>
          <p:cNvPr id="6" name="Picture 5"/>
          <p:cNvPicPr>
            <a:picLocks noChangeAspect="1"/>
          </p:cNvPicPr>
          <p:nvPr/>
        </p:nvPicPr>
        <p:blipFill>
          <a:blip r:embed="rId5"/>
          <a:stretch>
            <a:fillRect/>
          </a:stretch>
        </p:blipFill>
        <p:spPr>
          <a:xfrm>
            <a:off x="5086349" y="3836198"/>
            <a:ext cx="7004915" cy="3021802"/>
          </a:xfrm>
          <a:prstGeom prst="rect">
            <a:avLst/>
          </a:prstGeom>
        </p:spPr>
      </p:pic>
    </p:spTree>
    <p:extLst>
      <p:ext uri="{BB962C8B-B14F-4D97-AF65-F5344CB8AC3E}">
        <p14:creationId xmlns:p14="http://schemas.microsoft.com/office/powerpoint/2010/main" val="187901156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10578" y="656245"/>
            <a:ext cx="4343400" cy="5038725"/>
          </a:xfrm>
          <a:prstGeom prst="rect">
            <a:avLst/>
          </a:prstGeom>
        </p:spPr>
      </p:pic>
      <p:pic>
        <p:nvPicPr>
          <p:cNvPr id="6" name="Picture 5"/>
          <p:cNvPicPr>
            <a:picLocks noChangeAspect="1"/>
          </p:cNvPicPr>
          <p:nvPr/>
        </p:nvPicPr>
        <p:blipFill>
          <a:blip r:embed="rId4"/>
          <a:stretch>
            <a:fillRect/>
          </a:stretch>
        </p:blipFill>
        <p:spPr>
          <a:xfrm>
            <a:off x="6145438" y="517226"/>
            <a:ext cx="4469159" cy="2353581"/>
          </a:xfrm>
          <a:prstGeom prst="rect">
            <a:avLst/>
          </a:prstGeom>
        </p:spPr>
      </p:pic>
      <p:sp>
        <p:nvSpPr>
          <p:cNvPr id="5" name="Rectangle 4"/>
          <p:cNvSpPr/>
          <p:nvPr/>
        </p:nvSpPr>
        <p:spPr>
          <a:xfrm>
            <a:off x="5960702" y="3778808"/>
            <a:ext cx="6210229" cy="2308324"/>
          </a:xfrm>
          <a:prstGeom prst="rect">
            <a:avLst/>
          </a:prstGeom>
        </p:spPr>
        <p:txBody>
          <a:bodyPr wrap="square">
            <a:spAutoFit/>
          </a:bodyPr>
          <a:lstStyle/>
          <a:p>
            <a:r>
              <a:rPr lang="en-GB" dirty="0" smtClean="0"/>
              <a:t>UK 2011 census</a:t>
            </a:r>
            <a:endParaRPr lang="en-US" dirty="0" smtClean="0"/>
          </a:p>
          <a:p>
            <a:endParaRPr lang="en-US" dirty="0"/>
          </a:p>
          <a:p>
            <a:r>
              <a:rPr lang="en-US" dirty="0" smtClean="0"/>
              <a:t>Asian/Asian </a:t>
            </a:r>
            <a:r>
              <a:rPr lang="en-US" dirty="0"/>
              <a:t>British: </a:t>
            </a:r>
            <a:r>
              <a:rPr lang="en-US" dirty="0" smtClean="0"/>
              <a:t>Chinese population</a:t>
            </a:r>
          </a:p>
          <a:p>
            <a:r>
              <a:rPr lang="en-GB" dirty="0" smtClean="0"/>
              <a:t>Merseyside</a:t>
            </a:r>
            <a:r>
              <a:rPr lang="en-GB" dirty="0"/>
              <a:t>: </a:t>
            </a:r>
            <a:r>
              <a:rPr lang="en-GB" dirty="0" smtClean="0"/>
              <a:t>11,554</a:t>
            </a:r>
          </a:p>
          <a:p>
            <a:r>
              <a:rPr lang="en-GB" dirty="0" smtClean="0"/>
              <a:t>Liverpool</a:t>
            </a:r>
            <a:r>
              <a:rPr lang="en-GB" dirty="0"/>
              <a:t>: </a:t>
            </a:r>
            <a:r>
              <a:rPr lang="en-GB" dirty="0" smtClean="0"/>
              <a:t>7978 (c. 1.7% of population)</a:t>
            </a:r>
          </a:p>
          <a:p>
            <a:endParaRPr lang="en-US" dirty="0" smtClean="0"/>
          </a:p>
          <a:p>
            <a:r>
              <a:rPr lang="en-US" dirty="0" smtClean="0"/>
              <a:t>Around </a:t>
            </a:r>
            <a:r>
              <a:rPr lang="en-US" dirty="0"/>
              <a:t>3,200 Chinese students were enrolled </a:t>
            </a:r>
            <a:r>
              <a:rPr lang="en-US" dirty="0" smtClean="0"/>
              <a:t>at the University of Liverpool in 2014 (source: </a:t>
            </a:r>
            <a:r>
              <a:rPr lang="en-US" i="1" dirty="0" smtClean="0"/>
              <a:t>China Daily</a:t>
            </a:r>
            <a:r>
              <a:rPr lang="en-US" dirty="0" smtClean="0"/>
              <a:t>)</a:t>
            </a:r>
            <a:endParaRPr lang="en-GB" dirty="0" smtClean="0"/>
          </a:p>
        </p:txBody>
      </p:sp>
    </p:spTree>
    <p:extLst>
      <p:ext uri="{BB962C8B-B14F-4D97-AF65-F5344CB8AC3E}">
        <p14:creationId xmlns:p14="http://schemas.microsoft.com/office/powerpoint/2010/main" val="116738654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529292" y="1"/>
            <a:ext cx="9138708" cy="917513"/>
          </a:xfrm>
          <a:prstGeom prst="rect">
            <a:avLst/>
          </a:prstGeom>
          <a:noFill/>
        </p:spPr>
        <p:txBody>
          <a:bodyPr wrap="square" lIns="360000" tIns="180000" rIns="360000" bIns="180000" rtlCol="0">
            <a:spAutoFit/>
          </a:bodyPr>
          <a:lstStyle/>
          <a:p>
            <a:endParaRPr lang="en-GB" dirty="0">
              <a:solidFill>
                <a:prstClr val="black"/>
              </a:solidFill>
            </a:endParaRPr>
          </a:p>
          <a:p>
            <a:endParaRPr lang="en-GB" dirty="0">
              <a:solidFill>
                <a:prstClr val="black"/>
              </a:solidFill>
            </a:endParaRPr>
          </a:p>
        </p:txBody>
      </p:sp>
      <p:pic>
        <p:nvPicPr>
          <p:cNvPr id="1026" name="Picture 2" descr="http://adventureeating.files.wordpress.com/2013/03/photo.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7521" y="765870"/>
            <a:ext cx="6861270" cy="5145953"/>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53253" y="765870"/>
            <a:ext cx="4230746" cy="5886254"/>
          </a:xfrm>
          <a:prstGeom prst="rect">
            <a:avLst/>
          </a:prstGeom>
        </p:spPr>
      </p:pic>
      <p:sp>
        <p:nvSpPr>
          <p:cNvPr id="9" name="TextBox 8"/>
          <p:cNvSpPr txBox="1"/>
          <p:nvPr/>
        </p:nvSpPr>
        <p:spPr>
          <a:xfrm>
            <a:off x="592976" y="6101399"/>
            <a:ext cx="5903073" cy="576293"/>
          </a:xfrm>
          <a:prstGeom prst="rect">
            <a:avLst/>
          </a:prstGeom>
          <a:noFill/>
        </p:spPr>
        <p:txBody>
          <a:bodyPr wrap="square" lIns="360000" tIns="72000" rIns="360000" bIns="72000" rtlCol="0">
            <a:spAutoFit/>
          </a:bodyPr>
          <a:lstStyle/>
          <a:p>
            <a:pPr algn="r"/>
            <a:r>
              <a:rPr lang="en-GB" sz="1400" dirty="0"/>
              <a:t>Headquarters of See Yep Association and Chi Kung Tong (Chinese freemasons), Nelson Street, Liverpool </a:t>
            </a:r>
          </a:p>
        </p:txBody>
      </p:sp>
      <p:sp>
        <p:nvSpPr>
          <p:cNvPr id="7" name="TextBox 6"/>
          <p:cNvSpPr txBox="1"/>
          <p:nvPr/>
        </p:nvSpPr>
        <p:spPr>
          <a:xfrm>
            <a:off x="2706668" y="0"/>
            <a:ext cx="9138708" cy="855958"/>
          </a:xfrm>
          <a:prstGeom prst="rect">
            <a:avLst/>
          </a:prstGeom>
          <a:noFill/>
        </p:spPr>
        <p:txBody>
          <a:bodyPr wrap="square" lIns="360000" tIns="180000" rIns="360000" bIns="180000" rtlCol="0">
            <a:spAutoFit/>
          </a:bodyPr>
          <a:lstStyle/>
          <a:p>
            <a:pPr algn="r"/>
            <a:r>
              <a:rPr lang="en-GB" sz="3200" b="1" dirty="0" smtClean="0">
                <a:solidFill>
                  <a:srgbClr val="FF0000"/>
                </a:solidFill>
              </a:rPr>
              <a:t>Chinatown</a:t>
            </a:r>
            <a:endParaRPr lang="en-US" sz="3200" b="1" dirty="0">
              <a:solidFill>
                <a:srgbClr val="FF0000"/>
              </a:solidFill>
            </a:endParaRPr>
          </a:p>
        </p:txBody>
      </p:sp>
    </p:spTree>
    <p:extLst>
      <p:ext uri="{BB962C8B-B14F-4D97-AF65-F5344CB8AC3E}">
        <p14:creationId xmlns:p14="http://schemas.microsoft.com/office/powerpoint/2010/main" val="166019721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249251" y="502276"/>
            <a:ext cx="9525000" cy="5524500"/>
          </a:xfrm>
          <a:prstGeom prst="rect">
            <a:avLst/>
          </a:prstGeom>
        </p:spPr>
      </p:pic>
    </p:spTree>
    <p:extLst>
      <p:ext uri="{BB962C8B-B14F-4D97-AF65-F5344CB8AC3E}">
        <p14:creationId xmlns:p14="http://schemas.microsoft.com/office/powerpoint/2010/main" val="424408298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6724650" y="444732"/>
            <a:ext cx="5467350" cy="5595717"/>
          </a:xfrm>
          <a:prstGeom prst="rect">
            <a:avLst/>
          </a:prstGeom>
          <a:noFill/>
        </p:spPr>
        <p:txBody>
          <a:bodyPr wrap="square" lIns="540000" tIns="180000" rIns="540000" bIns="180000" rtlCol="0">
            <a:spAutoFit/>
          </a:bodyPr>
          <a:lstStyle/>
          <a:p>
            <a:pPr algn="just"/>
            <a:r>
              <a:rPr lang="en-GB" sz="2000" dirty="0" smtClean="0">
                <a:solidFill>
                  <a:srgbClr val="FFFF00"/>
                </a:solidFill>
              </a:rPr>
              <a:t>“</a:t>
            </a:r>
            <a:r>
              <a:rPr lang="en-GB" sz="2000" dirty="0">
                <a:solidFill>
                  <a:srgbClr val="FFFF00"/>
                </a:solidFill>
              </a:rPr>
              <a:t>At the end of the millennium Chinatown [was] </a:t>
            </a:r>
            <a:r>
              <a:rPr lang="en-GB" sz="2000" b="1" dirty="0">
                <a:solidFill>
                  <a:srgbClr val="FFFF00"/>
                </a:solidFill>
              </a:rPr>
              <a:t>suddenly reinvented and refurbished with garish coloured dragon-headed lampposts, red-plastic pagoda-topped phone boxes </a:t>
            </a:r>
            <a:r>
              <a:rPr lang="en-GB" sz="2000" dirty="0">
                <a:solidFill>
                  <a:srgbClr val="FFFF00"/>
                </a:solidFill>
              </a:rPr>
              <a:t>... </a:t>
            </a:r>
            <a:endParaRPr lang="en-GB" sz="2000" dirty="0" smtClean="0">
              <a:solidFill>
                <a:srgbClr val="FFFF00"/>
              </a:solidFill>
            </a:endParaRPr>
          </a:p>
          <a:p>
            <a:pPr algn="just"/>
            <a:endParaRPr lang="en-GB" sz="2000" dirty="0">
              <a:solidFill>
                <a:srgbClr val="FFFF00"/>
              </a:solidFill>
            </a:endParaRPr>
          </a:p>
          <a:p>
            <a:pPr algn="just"/>
            <a:r>
              <a:rPr lang="en-GB" sz="2000" dirty="0">
                <a:solidFill>
                  <a:srgbClr val="FFFF00"/>
                </a:solidFill>
              </a:rPr>
              <a:t>“Were my grandfather to return today to [Chinatown], he would find a </a:t>
            </a:r>
            <a:r>
              <a:rPr lang="en-GB" sz="2000" b="1" dirty="0">
                <a:solidFill>
                  <a:srgbClr val="FFFF00"/>
                </a:solidFill>
              </a:rPr>
              <a:t>brilliant, garishly coloured red-lacquered Chinese arch </a:t>
            </a:r>
            <a:r>
              <a:rPr lang="en-GB" sz="2000" dirty="0">
                <a:solidFill>
                  <a:srgbClr val="FFFF00"/>
                </a:solidFill>
              </a:rPr>
              <a:t>imported from the People’s Republic and erected by the workers of China, the Chinese word for ‘Chinatown’ </a:t>
            </a:r>
            <a:r>
              <a:rPr lang="en-GB" sz="2000" i="1" dirty="0" err="1">
                <a:solidFill>
                  <a:srgbClr val="FFFF00"/>
                </a:solidFill>
              </a:rPr>
              <a:t>Zhongguocheng</a:t>
            </a:r>
            <a:r>
              <a:rPr lang="en-GB" sz="2000" dirty="0">
                <a:solidFill>
                  <a:srgbClr val="FFFF00"/>
                </a:solidFill>
              </a:rPr>
              <a:t> emblazoned across the upper part of the </a:t>
            </a:r>
            <a:r>
              <a:rPr lang="en-GB" sz="2000" dirty="0" smtClean="0">
                <a:solidFill>
                  <a:srgbClr val="FFFF00"/>
                </a:solidFill>
              </a:rPr>
              <a:t>monument</a:t>
            </a:r>
            <a:r>
              <a:rPr lang="en-GB" sz="2000" dirty="0" smtClean="0">
                <a:solidFill>
                  <a:srgbClr val="FFFF00"/>
                </a:solidFill>
              </a:rPr>
              <a:t>.</a:t>
            </a:r>
            <a:endParaRPr lang="en-GB" sz="2000" dirty="0" smtClean="0">
              <a:solidFill>
                <a:srgbClr val="FFFF00"/>
              </a:solidFill>
            </a:endParaRPr>
          </a:p>
        </p:txBody>
      </p:sp>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4000" b="7929"/>
          <a:stretch/>
        </p:blipFill>
        <p:spPr bwMode="auto">
          <a:xfrm>
            <a:off x="0" y="6582"/>
            <a:ext cx="6724650" cy="38213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38828" y="4122056"/>
            <a:ext cx="1571023" cy="20978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b="4472"/>
          <a:stretch/>
        </p:blipFill>
        <p:spPr bwMode="auto">
          <a:xfrm>
            <a:off x="0" y="4122057"/>
            <a:ext cx="1442153" cy="20978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TextBox 13"/>
          <p:cNvSpPr txBox="1"/>
          <p:nvPr/>
        </p:nvSpPr>
        <p:spPr>
          <a:xfrm>
            <a:off x="3093046" y="4326442"/>
            <a:ext cx="2622492" cy="1438068"/>
          </a:xfrm>
          <a:prstGeom prst="rect">
            <a:avLst/>
          </a:prstGeom>
          <a:noFill/>
        </p:spPr>
        <p:txBody>
          <a:bodyPr wrap="square" lIns="180000" tIns="72000" rIns="180000" bIns="72000" rtlCol="0">
            <a:spAutoFit/>
          </a:bodyPr>
          <a:lstStyle/>
          <a:p>
            <a:pPr algn="r"/>
            <a:r>
              <a:rPr lang="en-GB" sz="1400" i="1" dirty="0">
                <a:solidFill>
                  <a:prstClr val="black"/>
                </a:solidFill>
              </a:rPr>
              <a:t>Nelson Street, Liverpool, including the Chinese Arch. Erected in 2000, the Arch was built in China and a tangible  product of Liverpool’s ‘twinning’ with Shanghai </a:t>
            </a:r>
          </a:p>
        </p:txBody>
      </p:sp>
      <p:sp>
        <p:nvSpPr>
          <p:cNvPr id="10" name="TextBox 9"/>
          <p:cNvSpPr txBox="1"/>
          <p:nvPr/>
        </p:nvSpPr>
        <p:spPr>
          <a:xfrm>
            <a:off x="2880981" y="3850427"/>
            <a:ext cx="4400574" cy="2333286"/>
          </a:xfrm>
          <a:prstGeom prst="rect">
            <a:avLst/>
          </a:prstGeom>
          <a:noFill/>
        </p:spPr>
        <p:txBody>
          <a:bodyPr wrap="square" lIns="540000" tIns="180000" rIns="540000" bIns="180000" rtlCol="0">
            <a:spAutoFit/>
          </a:bodyPr>
          <a:lstStyle/>
          <a:p>
            <a:pPr marL="285750" indent="-285750" algn="just">
              <a:buFontTx/>
              <a:buChar char="-"/>
            </a:pPr>
            <a:endParaRPr lang="en-US" sz="1600" dirty="0" smtClean="0"/>
          </a:p>
          <a:p>
            <a:pPr marL="285750" indent="-285750" algn="just">
              <a:buFontTx/>
              <a:buChar char="-"/>
            </a:pPr>
            <a:r>
              <a:rPr lang="en-US" sz="1600" dirty="0" smtClean="0"/>
              <a:t>Gregory </a:t>
            </a:r>
            <a:r>
              <a:rPr lang="en-US" sz="1600" dirty="0"/>
              <a:t>B Lee, </a:t>
            </a:r>
            <a:r>
              <a:rPr lang="en-GB" sz="1600" i="1" dirty="0"/>
              <a:t>Chinas Unlimited: Making Imaginaries of China and </a:t>
            </a:r>
            <a:r>
              <a:rPr lang="en-GB" sz="1600" i="1" dirty="0" err="1"/>
              <a:t>Chineseness</a:t>
            </a:r>
            <a:r>
              <a:rPr lang="en-GB" sz="1600" i="1" dirty="0"/>
              <a:t> </a:t>
            </a:r>
            <a:r>
              <a:rPr lang="en-GB" sz="1600" dirty="0"/>
              <a:t>(Routledge: London, 2003), pp. 99, </a:t>
            </a:r>
            <a:r>
              <a:rPr lang="en-GB" sz="1600" dirty="0" smtClean="0"/>
              <a:t>112</a:t>
            </a:r>
          </a:p>
          <a:p>
            <a:pPr marL="285750" indent="-285750" algn="just">
              <a:buFontTx/>
              <a:buChar char="-"/>
            </a:pPr>
            <a:endParaRPr lang="en-GB" sz="1600" dirty="0"/>
          </a:p>
          <a:p>
            <a:pPr algn="just"/>
            <a:endParaRPr lang="en-GB" sz="1600" dirty="0">
              <a:solidFill>
                <a:prstClr val="black"/>
              </a:solidFill>
            </a:endParaRPr>
          </a:p>
        </p:txBody>
      </p:sp>
    </p:spTree>
    <p:extLst>
      <p:ext uri="{BB962C8B-B14F-4D97-AF65-F5344CB8AC3E}">
        <p14:creationId xmlns:p14="http://schemas.microsoft.com/office/powerpoint/2010/main" val="38076737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0" y="37315"/>
            <a:ext cx="8705850" cy="1656177"/>
          </a:xfrm>
          <a:prstGeom prst="rect">
            <a:avLst/>
          </a:prstGeom>
          <a:noFill/>
        </p:spPr>
        <p:txBody>
          <a:bodyPr wrap="square" lIns="180000" tIns="180000" rIns="180000" bIns="180000" rtlCol="0">
            <a:spAutoFit/>
          </a:bodyPr>
          <a:lstStyle/>
          <a:p>
            <a:pPr algn="ctr"/>
            <a:r>
              <a:rPr lang="en-US" sz="2800" b="1" dirty="0"/>
              <a:t>China in Contemporary Liverpool Museums:</a:t>
            </a:r>
          </a:p>
          <a:p>
            <a:pPr algn="ctr"/>
            <a:r>
              <a:rPr lang="en-US" sz="2800" b="1" dirty="0"/>
              <a:t>John </a:t>
            </a:r>
            <a:r>
              <a:rPr lang="en-US" sz="2800" b="1" dirty="0" err="1"/>
              <a:t>Moores</a:t>
            </a:r>
            <a:r>
              <a:rPr lang="en-US" sz="2800" b="1" dirty="0"/>
              <a:t> Painting Prize,</a:t>
            </a:r>
          </a:p>
          <a:p>
            <a:pPr algn="ctr"/>
            <a:r>
              <a:rPr lang="en-US" sz="2800" b="1" dirty="0"/>
              <a:t>Walker Art Gallery, Liverpool</a:t>
            </a:r>
          </a:p>
        </p:txBody>
      </p:sp>
      <p:pic>
        <p:nvPicPr>
          <p:cNvPr id="4102"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534" y="1693492"/>
            <a:ext cx="3822779" cy="28670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0" y="4855260"/>
            <a:ext cx="7292183" cy="1675807"/>
          </a:xfrm>
          <a:prstGeom prst="rect">
            <a:avLst/>
          </a:prstGeom>
        </p:spPr>
        <p:txBody>
          <a:bodyPr wrap="square" lIns="360000" tIns="144000" rIns="360000" bIns="144000">
            <a:spAutoFit/>
          </a:bodyPr>
          <a:lstStyle/>
          <a:p>
            <a:r>
              <a:rPr lang="en-GB" dirty="0"/>
              <a:t>Since 2012 the John </a:t>
            </a:r>
            <a:r>
              <a:rPr lang="en-GB" dirty="0" err="1"/>
              <a:t>Moores</a:t>
            </a:r>
            <a:r>
              <a:rPr lang="en-GB" dirty="0"/>
              <a:t> Painting Prize – held at the Walker Art Gallery (pictured above) on a biannual basis from 1957 onwards – has been accompanied by a parallel competition in Shanghai, with five winning Chinese artworks then put on display in Liverpool</a:t>
            </a:r>
            <a:r>
              <a:rPr lang="en-GB" dirty="0" smtClean="0"/>
              <a:t>.</a:t>
            </a:r>
            <a:endParaRPr lang="en-GB" dirty="0"/>
          </a:p>
        </p:txBody>
      </p:sp>
      <p:pic>
        <p:nvPicPr>
          <p:cNvPr id="2" name="Picture 1"/>
          <p:cNvPicPr>
            <a:picLocks noChangeAspect="1"/>
          </p:cNvPicPr>
          <p:nvPr/>
        </p:nvPicPr>
        <p:blipFill rotWithShape="1">
          <a:blip r:embed="rId4"/>
          <a:srcRect l="16857" t="21409" r="17917" b="10611"/>
          <a:stretch/>
        </p:blipFill>
        <p:spPr>
          <a:xfrm>
            <a:off x="4257847" y="1693492"/>
            <a:ext cx="4712474" cy="2867084"/>
          </a:xfrm>
          <a:prstGeom prst="rect">
            <a:avLst/>
          </a:prstGeom>
        </p:spPr>
      </p:pic>
      <p:pic>
        <p:nvPicPr>
          <p:cNvPr id="4" name="Picture 3"/>
          <p:cNvPicPr>
            <a:picLocks noChangeAspect="1"/>
          </p:cNvPicPr>
          <p:nvPr/>
        </p:nvPicPr>
        <p:blipFill>
          <a:blip r:embed="rId5"/>
          <a:stretch>
            <a:fillRect/>
          </a:stretch>
        </p:blipFill>
        <p:spPr>
          <a:xfrm>
            <a:off x="8705850" y="0"/>
            <a:ext cx="3486150" cy="6858000"/>
          </a:xfrm>
          <a:prstGeom prst="rect">
            <a:avLst/>
          </a:prstGeom>
        </p:spPr>
      </p:pic>
    </p:spTree>
    <p:extLst>
      <p:ext uri="{BB962C8B-B14F-4D97-AF65-F5344CB8AC3E}">
        <p14:creationId xmlns:p14="http://schemas.microsoft.com/office/powerpoint/2010/main" val="381713715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 y="0"/>
            <a:ext cx="6916739" cy="1471511"/>
          </a:xfrm>
          <a:prstGeom prst="rect">
            <a:avLst/>
          </a:prstGeom>
          <a:noFill/>
        </p:spPr>
        <p:txBody>
          <a:bodyPr wrap="square" lIns="180000" tIns="180000" rIns="180000" bIns="180000" rtlCol="0">
            <a:spAutoFit/>
          </a:bodyPr>
          <a:lstStyle/>
          <a:p>
            <a:pPr algn="ctr"/>
            <a:r>
              <a:rPr lang="en-US" sz="2400" b="1" dirty="0"/>
              <a:t>China in Contemporary Liverpool Museums:</a:t>
            </a:r>
          </a:p>
          <a:p>
            <a:pPr algn="ctr"/>
            <a:r>
              <a:rPr lang="en-US" sz="2400" b="1" dirty="0"/>
              <a:t>World Cultures Gallery,</a:t>
            </a:r>
          </a:p>
          <a:p>
            <a:pPr algn="ctr"/>
            <a:r>
              <a:rPr lang="en-US" sz="2400" b="1" dirty="0"/>
              <a:t>World Museum Liverpool</a:t>
            </a:r>
          </a:p>
        </p:txBody>
      </p:sp>
      <p:pic>
        <p:nvPicPr>
          <p:cNvPr id="4098" name="Picture 2" descr="C:\Users\Alex\Documents\PhD\Liverpool cosmopolitanism\China &amp; Liverpool\WP_20140613_00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16739" y="1"/>
            <a:ext cx="3751261" cy="3205223"/>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Alex\Documents\PhD\Liverpool cosmopolitanism\China &amp; Liverpool\WP_20140613_004.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4306"/>
          <a:stretch/>
        </p:blipFill>
        <p:spPr bwMode="auto">
          <a:xfrm>
            <a:off x="10140281" y="3166616"/>
            <a:ext cx="2051719" cy="3656551"/>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1945" y="1637912"/>
            <a:ext cx="4088748" cy="19918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6246254" y="3372157"/>
            <a:ext cx="3223542" cy="3245468"/>
          </a:xfrm>
          <a:prstGeom prst="rect">
            <a:avLst/>
          </a:prstGeom>
        </p:spPr>
        <p:txBody>
          <a:bodyPr wrap="square" lIns="360000" tIns="144000" rIns="360000" bIns="144000">
            <a:spAutoFit/>
          </a:bodyPr>
          <a:lstStyle/>
          <a:p>
            <a:endParaRPr lang="en-GB" sz="1600" dirty="0">
              <a:solidFill>
                <a:prstClr val="black"/>
              </a:solidFill>
            </a:endParaRPr>
          </a:p>
          <a:p>
            <a:r>
              <a:rPr lang="en-GB" sz="1600" i="1" dirty="0"/>
              <a:t>Pictured are a display panel and three bronze Bodhisattvas on show in the World Cultures gallery. On these items see: </a:t>
            </a:r>
            <a:r>
              <a:rPr lang="en-GB" sz="1600" i="1" dirty="0" smtClean="0"/>
              <a:t>Louise </a:t>
            </a:r>
            <a:r>
              <a:rPr lang="en-GB" sz="1600" i="1" dirty="0" err="1" smtClean="0"/>
              <a:t>Tythacott</a:t>
            </a:r>
            <a:r>
              <a:rPr lang="en-GB" sz="1600" i="1" dirty="0"/>
              <a:t>, </a:t>
            </a:r>
            <a:r>
              <a:rPr lang="en-GB" sz="1600" dirty="0"/>
              <a:t>The Lives of Chinese Objects: Buddhism, Imperialism and Display </a:t>
            </a:r>
            <a:r>
              <a:rPr lang="en-GB" sz="1600" i="1" dirty="0"/>
              <a:t>(</a:t>
            </a:r>
            <a:r>
              <a:rPr lang="en-GB" sz="1600" i="1" dirty="0" err="1"/>
              <a:t>Berghahn</a:t>
            </a:r>
            <a:r>
              <a:rPr lang="en-GB" sz="1600" i="1" dirty="0"/>
              <a:t>: Oxford, 2011)</a:t>
            </a:r>
          </a:p>
          <a:p>
            <a:endParaRPr lang="en-GB" sz="1600" dirty="0"/>
          </a:p>
        </p:txBody>
      </p:sp>
      <p:pic>
        <p:nvPicPr>
          <p:cNvPr id="2" name="Picture 1"/>
          <p:cNvPicPr>
            <a:picLocks noChangeAspect="1"/>
          </p:cNvPicPr>
          <p:nvPr/>
        </p:nvPicPr>
        <p:blipFill rotWithShape="1">
          <a:blip r:embed="rId6"/>
          <a:srcRect l="7758" t="23169" r="16163" b="7911"/>
          <a:stretch/>
        </p:blipFill>
        <p:spPr>
          <a:xfrm>
            <a:off x="141668" y="3629782"/>
            <a:ext cx="6104586" cy="3228218"/>
          </a:xfrm>
          <a:prstGeom prst="rect">
            <a:avLst/>
          </a:prstGeom>
        </p:spPr>
      </p:pic>
    </p:spTree>
    <p:extLst>
      <p:ext uri="{BB962C8B-B14F-4D97-AF65-F5344CB8AC3E}">
        <p14:creationId xmlns:p14="http://schemas.microsoft.com/office/powerpoint/2010/main" val="391604505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 y="-15429"/>
            <a:ext cx="11785601" cy="1717733"/>
          </a:xfrm>
          <a:prstGeom prst="rect">
            <a:avLst/>
          </a:prstGeom>
          <a:noFill/>
        </p:spPr>
        <p:txBody>
          <a:bodyPr wrap="square" lIns="180000" tIns="180000" rIns="180000" bIns="180000" rtlCol="0">
            <a:spAutoFit/>
          </a:bodyPr>
          <a:lstStyle/>
          <a:p>
            <a:r>
              <a:rPr lang="en-US" b="1" dirty="0"/>
              <a:t>China in Contemporary Liverpool Museums:</a:t>
            </a:r>
          </a:p>
          <a:p>
            <a:r>
              <a:rPr lang="en-GB" b="1" dirty="0"/>
              <a:t>‘East Meets West: The Story of Shanghai and Liverpool,’ </a:t>
            </a:r>
          </a:p>
          <a:p>
            <a:r>
              <a:rPr lang="en-GB" b="1" dirty="0"/>
              <a:t>Global City gallery, </a:t>
            </a:r>
          </a:p>
          <a:p>
            <a:r>
              <a:rPr lang="en-GB" b="1" dirty="0"/>
              <a:t>Museum of Liverpool</a:t>
            </a:r>
          </a:p>
          <a:p>
            <a:pPr marL="285750" indent="-285750">
              <a:buFont typeface="Arial" pitchFamily="34" charset="0"/>
              <a:buChar char="•"/>
            </a:pPr>
            <a:endParaRPr lang="en-US" sz="1600" dirty="0"/>
          </a:p>
        </p:txBody>
      </p:sp>
      <p:pic>
        <p:nvPicPr>
          <p:cNvPr id="1037" name="Picture 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02" y="3230662"/>
            <a:ext cx="5426725" cy="36063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9" name="Picture 1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54" y="1371979"/>
            <a:ext cx="2689673" cy="1905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92603" y="816074"/>
            <a:ext cx="1743075" cy="2414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44498" y="811175"/>
            <a:ext cx="108585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14353" y="1817650"/>
            <a:ext cx="1095375" cy="104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14354" y="2865400"/>
            <a:ext cx="1095375" cy="104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9"/>
          <a:stretch>
            <a:fillRect/>
          </a:stretch>
        </p:blipFill>
        <p:spPr>
          <a:xfrm>
            <a:off x="5750967" y="0"/>
            <a:ext cx="6441033" cy="4298404"/>
          </a:xfrm>
          <a:prstGeom prst="rect">
            <a:avLst/>
          </a:prstGeom>
        </p:spPr>
      </p:pic>
      <p:pic>
        <p:nvPicPr>
          <p:cNvPr id="14" name="Picture 4"/>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665117" y="3941469"/>
            <a:ext cx="1085850" cy="944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rotWithShape="1">
          <a:blip r:embed="rId11"/>
          <a:srcRect l="29121" t="40563" r="8984" b="8855"/>
          <a:stretch/>
        </p:blipFill>
        <p:spPr>
          <a:xfrm>
            <a:off x="5730348" y="4313833"/>
            <a:ext cx="5333172" cy="2544167"/>
          </a:xfrm>
          <a:prstGeom prst="rect">
            <a:avLst/>
          </a:prstGeom>
        </p:spPr>
      </p:pic>
    </p:spTree>
    <p:extLst>
      <p:ext uri="{BB962C8B-B14F-4D97-AF65-F5344CB8AC3E}">
        <p14:creationId xmlns:p14="http://schemas.microsoft.com/office/powerpoint/2010/main" val="222577345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762251" y="0"/>
            <a:ext cx="5429749" cy="3054234"/>
          </a:xfrm>
          <a:prstGeom prst="rect">
            <a:avLst/>
          </a:prstGeom>
        </p:spPr>
      </p:pic>
      <p:pic>
        <p:nvPicPr>
          <p:cNvPr id="3" name="Picture 2"/>
          <p:cNvPicPr>
            <a:picLocks noChangeAspect="1"/>
          </p:cNvPicPr>
          <p:nvPr/>
        </p:nvPicPr>
        <p:blipFill>
          <a:blip r:embed="rId4"/>
          <a:stretch>
            <a:fillRect/>
          </a:stretch>
        </p:blipFill>
        <p:spPr>
          <a:xfrm>
            <a:off x="0" y="0"/>
            <a:ext cx="6762251" cy="4546242"/>
          </a:xfrm>
          <a:prstGeom prst="rect">
            <a:avLst/>
          </a:prstGeom>
        </p:spPr>
      </p:pic>
      <p:sp>
        <p:nvSpPr>
          <p:cNvPr id="4" name="Rectangle 3"/>
          <p:cNvSpPr/>
          <p:nvPr/>
        </p:nvSpPr>
        <p:spPr>
          <a:xfrm>
            <a:off x="2174946" y="4713799"/>
            <a:ext cx="4312478" cy="923330"/>
          </a:xfrm>
          <a:prstGeom prst="rect">
            <a:avLst/>
          </a:prstGeom>
        </p:spPr>
        <p:txBody>
          <a:bodyPr wrap="square">
            <a:spAutoFit/>
          </a:bodyPr>
          <a:lstStyle/>
          <a:p>
            <a:r>
              <a:rPr lang="en-US" dirty="0">
                <a:hlinkClick r:id="rId5"/>
              </a:rPr>
              <a:t>https://</a:t>
            </a:r>
            <a:r>
              <a:rPr lang="en-US" dirty="0" smtClean="0">
                <a:hlinkClick r:id="rId5"/>
              </a:rPr>
              <a:t>www.youtube.com/watch?v=bAC9aS55Foo</a:t>
            </a:r>
            <a:endParaRPr lang="en-US" dirty="0" smtClean="0"/>
          </a:p>
          <a:p>
            <a:endParaRPr lang="en-US" dirty="0"/>
          </a:p>
        </p:txBody>
      </p:sp>
      <p:pic>
        <p:nvPicPr>
          <p:cNvPr id="5" name="Picture 4"/>
          <p:cNvPicPr>
            <a:picLocks noChangeAspect="1"/>
          </p:cNvPicPr>
          <p:nvPr/>
        </p:nvPicPr>
        <p:blipFill>
          <a:blip r:embed="rId6"/>
          <a:stretch>
            <a:fillRect/>
          </a:stretch>
        </p:blipFill>
        <p:spPr>
          <a:xfrm>
            <a:off x="6762251" y="3011241"/>
            <a:ext cx="5353317" cy="3405116"/>
          </a:xfrm>
          <a:prstGeom prst="rect">
            <a:avLst/>
          </a:prstGeom>
        </p:spPr>
      </p:pic>
      <p:pic>
        <p:nvPicPr>
          <p:cNvPr id="6" name="Picture 5"/>
          <p:cNvPicPr>
            <a:picLocks noChangeAspect="1"/>
          </p:cNvPicPr>
          <p:nvPr/>
        </p:nvPicPr>
        <p:blipFill>
          <a:blip r:embed="rId7"/>
          <a:stretch>
            <a:fillRect/>
          </a:stretch>
        </p:blipFill>
        <p:spPr>
          <a:xfrm>
            <a:off x="-1" y="4546242"/>
            <a:ext cx="2174947" cy="2311758"/>
          </a:xfrm>
          <a:prstGeom prst="rect">
            <a:avLst/>
          </a:prstGeom>
        </p:spPr>
      </p:pic>
      <p:sp>
        <p:nvSpPr>
          <p:cNvPr id="7" name="TextBox 6"/>
          <p:cNvSpPr txBox="1"/>
          <p:nvPr/>
        </p:nvSpPr>
        <p:spPr>
          <a:xfrm>
            <a:off x="2055484" y="5391274"/>
            <a:ext cx="9138708" cy="1348401"/>
          </a:xfrm>
          <a:prstGeom prst="rect">
            <a:avLst/>
          </a:prstGeom>
          <a:noFill/>
        </p:spPr>
        <p:txBody>
          <a:bodyPr wrap="square" lIns="360000" tIns="180000" rIns="360000" bIns="180000" rtlCol="0">
            <a:spAutoFit/>
          </a:bodyPr>
          <a:lstStyle/>
          <a:p>
            <a:r>
              <a:rPr lang="en-GB" sz="3200" b="1" dirty="0" smtClean="0">
                <a:solidFill>
                  <a:srgbClr val="FF0000"/>
                </a:solidFill>
              </a:rPr>
              <a:t>Contemporary issues:</a:t>
            </a:r>
          </a:p>
          <a:p>
            <a:r>
              <a:rPr lang="en-GB" sz="3200" b="1" dirty="0" smtClean="0">
                <a:solidFill>
                  <a:srgbClr val="FF0000"/>
                </a:solidFill>
              </a:rPr>
              <a:t>Expo 2010</a:t>
            </a:r>
            <a:endParaRPr lang="en-US" sz="3200" b="1" dirty="0" smtClean="0">
              <a:solidFill>
                <a:srgbClr val="FF0000"/>
              </a:solidFill>
            </a:endParaRPr>
          </a:p>
        </p:txBody>
      </p:sp>
    </p:spTree>
    <p:extLst>
      <p:ext uri="{BB962C8B-B14F-4D97-AF65-F5344CB8AC3E}">
        <p14:creationId xmlns:p14="http://schemas.microsoft.com/office/powerpoint/2010/main" val="396957677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Users\Public\Pictures\China, July 2013\Shanghai\GEDC0548.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72818" y="1"/>
            <a:ext cx="6119181" cy="4589386"/>
          </a:xfrm>
          <a:prstGeom prst="rect">
            <a:avLst/>
          </a:prstGeom>
          <a:noFill/>
          <a:extLst>
            <a:ext uri="{909E8E84-426E-40DD-AFC4-6F175D3DCCD1}">
              <a14:hiddenFill xmlns:a14="http://schemas.microsoft.com/office/drawing/2010/main">
                <a:solidFill>
                  <a:srgbClr val="FFFFFF"/>
                </a:solidFill>
              </a14:hiddenFill>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861048"/>
            <a:ext cx="4353785" cy="3012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descr="C:\Users\Public\Pictures\China, July 2013\Shanghai\GEDC1191.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7776" b="13429"/>
          <a:stretch/>
        </p:blipFill>
        <p:spPr bwMode="auto">
          <a:xfrm>
            <a:off x="0" y="-39280"/>
            <a:ext cx="6623302" cy="3900328"/>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p:cNvPicPr>
            <a:picLocks noChangeAspect="1" noChangeArrowheads="1"/>
          </p:cNvPicPr>
          <p:nvPr/>
        </p:nvPicPr>
        <p:blipFill rotWithShape="1">
          <a:blip r:embed="rId6">
            <a:extLst>
              <a:ext uri="{28A0092B-C50C-407E-A947-70E740481C1C}">
                <a14:useLocalDpi xmlns:a14="http://schemas.microsoft.com/office/drawing/2010/main" val="0"/>
              </a:ext>
            </a:extLst>
          </a:blip>
          <a:srcRect b="8112"/>
          <a:stretch/>
        </p:blipFill>
        <p:spPr bwMode="auto">
          <a:xfrm>
            <a:off x="4353784" y="4628668"/>
            <a:ext cx="3683276" cy="22450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7"/>
          <a:stretch>
            <a:fillRect/>
          </a:stretch>
        </p:blipFill>
        <p:spPr>
          <a:xfrm>
            <a:off x="8037059" y="4628668"/>
            <a:ext cx="3345705" cy="2229332"/>
          </a:xfrm>
          <a:prstGeom prst="rect">
            <a:avLst/>
          </a:prstGeom>
        </p:spPr>
      </p:pic>
    </p:spTree>
    <p:extLst>
      <p:ext uri="{BB962C8B-B14F-4D97-AF65-F5344CB8AC3E}">
        <p14:creationId xmlns:p14="http://schemas.microsoft.com/office/powerpoint/2010/main" val="17784232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7620000" y="0"/>
            <a:ext cx="4572000" cy="6858000"/>
          </a:xfrm>
          <a:prstGeom prst="rect">
            <a:avLst/>
          </a:prstGeom>
        </p:spPr>
      </p:pic>
      <p:pic>
        <p:nvPicPr>
          <p:cNvPr id="4" name="Picture 3"/>
          <p:cNvPicPr>
            <a:picLocks noChangeAspect="1"/>
          </p:cNvPicPr>
          <p:nvPr/>
        </p:nvPicPr>
        <p:blipFill>
          <a:blip r:embed="rId4"/>
          <a:stretch>
            <a:fillRect/>
          </a:stretch>
        </p:blipFill>
        <p:spPr>
          <a:xfrm>
            <a:off x="0" y="0"/>
            <a:ext cx="8178090" cy="5471886"/>
          </a:xfrm>
          <a:prstGeom prst="rect">
            <a:avLst/>
          </a:prstGeom>
        </p:spPr>
      </p:pic>
    </p:spTree>
    <p:extLst>
      <p:ext uri="{BB962C8B-B14F-4D97-AF65-F5344CB8AC3E}">
        <p14:creationId xmlns:p14="http://schemas.microsoft.com/office/powerpoint/2010/main" val="120659218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3" name="Picture 9"/>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3097"/>
          <a:stretch/>
        </p:blipFill>
        <p:spPr bwMode="auto">
          <a:xfrm>
            <a:off x="0" y="-39280"/>
            <a:ext cx="2411760" cy="33092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4"/>
          <p:cNvSpPr>
            <a:spLocks noChangeArrowheads="1"/>
          </p:cNvSpPr>
          <p:nvPr/>
        </p:nvSpPr>
        <p:spPr bwMode="auto">
          <a:xfrm>
            <a:off x="1524001"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99350" y="5598740"/>
            <a:ext cx="1793900" cy="651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6" name="Picture 4" descr="http://www.peel.co.uk/pictures/1%20Group%20mid%20fps/%7EjDz4ziDDDDy4winD3DwEwEOEZEMDsEMExEDD7X/liverpool2_may13.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427602"/>
            <a:ext cx="4672219" cy="1580309"/>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5130471"/>
            <a:ext cx="4693629" cy="1587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Box 11"/>
          <p:cNvSpPr txBox="1"/>
          <p:nvPr/>
        </p:nvSpPr>
        <p:spPr>
          <a:xfrm>
            <a:off x="10029656" y="4171951"/>
            <a:ext cx="1990895" cy="2222898"/>
          </a:xfrm>
          <a:prstGeom prst="rect">
            <a:avLst/>
          </a:prstGeom>
          <a:noFill/>
        </p:spPr>
        <p:txBody>
          <a:bodyPr wrap="square" lIns="360000" tIns="72000" rIns="360000" bIns="72000" rtlCol="0">
            <a:spAutoFit/>
          </a:bodyPr>
          <a:lstStyle/>
          <a:p>
            <a:pPr algn="r"/>
            <a:r>
              <a:rPr lang="en-GB" sz="1500" i="1" dirty="0"/>
              <a:t>Redevelopment plans for Liverpool Waters (</a:t>
            </a:r>
            <a:r>
              <a:rPr lang="en-GB" sz="1500" i="1" dirty="0" err="1"/>
              <a:t>inc.</a:t>
            </a:r>
            <a:r>
              <a:rPr lang="en-GB" sz="1500" i="1" dirty="0"/>
              <a:t> ‘Shanghai Tower’) and the Liverpool 2 port extension </a:t>
            </a:r>
          </a:p>
        </p:txBody>
      </p:sp>
      <p:pic>
        <p:nvPicPr>
          <p:cNvPr id="3" name="Picture 2"/>
          <p:cNvPicPr>
            <a:picLocks noChangeAspect="1"/>
          </p:cNvPicPr>
          <p:nvPr/>
        </p:nvPicPr>
        <p:blipFill>
          <a:blip r:embed="rId7"/>
          <a:stretch>
            <a:fillRect/>
          </a:stretch>
        </p:blipFill>
        <p:spPr>
          <a:xfrm>
            <a:off x="5369495" y="2097135"/>
            <a:ext cx="885825" cy="1428750"/>
          </a:xfrm>
          <a:prstGeom prst="rect">
            <a:avLst/>
          </a:prstGeom>
        </p:spPr>
      </p:pic>
      <p:pic>
        <p:nvPicPr>
          <p:cNvPr id="4" name="Picture 3"/>
          <p:cNvPicPr>
            <a:picLocks noChangeAspect="1"/>
          </p:cNvPicPr>
          <p:nvPr/>
        </p:nvPicPr>
        <p:blipFill>
          <a:blip r:embed="rId8"/>
          <a:stretch>
            <a:fillRect/>
          </a:stretch>
        </p:blipFill>
        <p:spPr>
          <a:xfrm>
            <a:off x="6746388" y="0"/>
            <a:ext cx="5445612" cy="3412583"/>
          </a:xfrm>
          <a:prstGeom prst="rect">
            <a:avLst/>
          </a:prstGeom>
        </p:spPr>
      </p:pic>
      <p:pic>
        <p:nvPicPr>
          <p:cNvPr id="5" name="Picture 4"/>
          <p:cNvPicPr>
            <a:picLocks noChangeAspect="1"/>
          </p:cNvPicPr>
          <p:nvPr/>
        </p:nvPicPr>
        <p:blipFill>
          <a:blip r:embed="rId9"/>
          <a:stretch>
            <a:fillRect/>
          </a:stretch>
        </p:blipFill>
        <p:spPr>
          <a:xfrm>
            <a:off x="4845262" y="3801800"/>
            <a:ext cx="5184394" cy="2916222"/>
          </a:xfrm>
          <a:prstGeom prst="rect">
            <a:avLst/>
          </a:prstGeom>
        </p:spPr>
      </p:pic>
      <p:pic>
        <p:nvPicPr>
          <p:cNvPr id="15" name="Picture 14"/>
          <p:cNvPicPr>
            <a:picLocks noChangeAspect="1"/>
          </p:cNvPicPr>
          <p:nvPr/>
        </p:nvPicPr>
        <p:blipFill rotWithShape="1">
          <a:blip r:embed="rId10"/>
          <a:srcRect l="27969" t="49796" r="30782" b="26627"/>
          <a:stretch/>
        </p:blipFill>
        <p:spPr>
          <a:xfrm>
            <a:off x="2453485" y="2686"/>
            <a:ext cx="4366498" cy="1918613"/>
          </a:xfrm>
          <a:prstGeom prst="rect">
            <a:avLst/>
          </a:prstGeom>
        </p:spPr>
      </p:pic>
      <p:pic>
        <p:nvPicPr>
          <p:cNvPr id="16" name="Picture 15"/>
          <p:cNvPicPr>
            <a:picLocks noChangeAspect="1"/>
          </p:cNvPicPr>
          <p:nvPr/>
        </p:nvPicPr>
        <p:blipFill rotWithShape="1">
          <a:blip r:embed="rId10"/>
          <a:srcRect l="157" t="78048" r="80157" b="9757"/>
          <a:stretch/>
        </p:blipFill>
        <p:spPr>
          <a:xfrm>
            <a:off x="5369495" y="1230590"/>
            <a:ext cx="1450488" cy="690709"/>
          </a:xfrm>
          <a:prstGeom prst="rect">
            <a:avLst/>
          </a:prstGeom>
        </p:spPr>
      </p:pic>
    </p:spTree>
    <p:extLst>
      <p:ext uri="{BB962C8B-B14F-4D97-AF65-F5344CB8AC3E}">
        <p14:creationId xmlns:p14="http://schemas.microsoft.com/office/powerpoint/2010/main" val="96274351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4624" t="16298" r="11095" b="12210"/>
          <a:stretch/>
        </p:blipFill>
        <p:spPr>
          <a:xfrm>
            <a:off x="3940934" y="1"/>
            <a:ext cx="8251065" cy="4179994"/>
          </a:xfrm>
          <a:prstGeom prst="rect">
            <a:avLst/>
          </a:prstGeom>
        </p:spPr>
      </p:pic>
      <p:pic>
        <p:nvPicPr>
          <p:cNvPr id="3" name="Picture 2"/>
          <p:cNvPicPr>
            <a:picLocks noChangeAspect="1"/>
          </p:cNvPicPr>
          <p:nvPr/>
        </p:nvPicPr>
        <p:blipFill>
          <a:blip r:embed="rId4"/>
          <a:stretch>
            <a:fillRect/>
          </a:stretch>
        </p:blipFill>
        <p:spPr>
          <a:xfrm>
            <a:off x="0" y="1"/>
            <a:ext cx="4073676" cy="3055257"/>
          </a:xfrm>
          <a:prstGeom prst="rect">
            <a:avLst/>
          </a:prstGeom>
        </p:spPr>
      </p:pic>
      <p:pic>
        <p:nvPicPr>
          <p:cNvPr id="4" name="Picture 3"/>
          <p:cNvPicPr>
            <a:picLocks noChangeAspect="1"/>
          </p:cNvPicPr>
          <p:nvPr/>
        </p:nvPicPr>
        <p:blipFill rotWithShape="1">
          <a:blip r:embed="rId5"/>
          <a:srcRect l="30122" t="17090" r="10462" b="21315"/>
          <a:stretch/>
        </p:blipFill>
        <p:spPr>
          <a:xfrm>
            <a:off x="0" y="3319589"/>
            <a:ext cx="5847008" cy="3538411"/>
          </a:xfrm>
          <a:prstGeom prst="rect">
            <a:avLst/>
          </a:prstGeom>
        </p:spPr>
      </p:pic>
    </p:spTree>
    <p:extLst>
      <p:ext uri="{BB962C8B-B14F-4D97-AF65-F5344CB8AC3E}">
        <p14:creationId xmlns:p14="http://schemas.microsoft.com/office/powerpoint/2010/main" val="60364477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a:spLocks noChangeArrowheads="1"/>
          </p:cNvSpPr>
          <p:nvPr/>
        </p:nvSpPr>
        <p:spPr bwMode="auto">
          <a:xfrm>
            <a:off x="1524001"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TextBox 4"/>
          <p:cNvSpPr txBox="1"/>
          <p:nvPr/>
        </p:nvSpPr>
        <p:spPr>
          <a:xfrm>
            <a:off x="8420100" y="-27384"/>
            <a:ext cx="3771900" cy="6688324"/>
          </a:xfrm>
          <a:prstGeom prst="rect">
            <a:avLst/>
          </a:prstGeom>
          <a:noFill/>
        </p:spPr>
        <p:txBody>
          <a:bodyPr wrap="square" lIns="360000" tIns="180000" rIns="360000" bIns="180000" rtlCol="0">
            <a:spAutoFit/>
          </a:bodyPr>
          <a:lstStyle/>
          <a:p>
            <a:pPr marL="285750" indent="-285750" algn="r">
              <a:buFont typeface="Arial" panose="020B0604020202020204" pitchFamily="34" charset="0"/>
              <a:buChar char="•"/>
            </a:pPr>
            <a:r>
              <a:rPr lang="en-GB" sz="1500" dirty="0" smtClean="0"/>
              <a:t>   </a:t>
            </a:r>
            <a:endParaRPr lang="en-GB" sz="1500" dirty="0"/>
          </a:p>
          <a:p>
            <a:pPr marL="285750" indent="-285750" algn="r">
              <a:buFont typeface="Arial" panose="020B0604020202020204" pitchFamily="34" charset="0"/>
              <a:buChar char="•"/>
            </a:pPr>
            <a:endParaRPr lang="en-GB" dirty="0"/>
          </a:p>
          <a:p>
            <a:pPr marL="285750" indent="-285750" algn="r">
              <a:buFont typeface="Arial" panose="020B0604020202020204" pitchFamily="34" charset="0"/>
              <a:buChar char="•"/>
            </a:pPr>
            <a:r>
              <a:rPr lang="en-GB" dirty="0" smtClean="0"/>
              <a:t>UNESCO raised  </a:t>
            </a:r>
            <a:r>
              <a:rPr lang="en-GB" dirty="0"/>
              <a:t>concerns about the construction of the Museum of Liverpool and </a:t>
            </a:r>
            <a:r>
              <a:rPr lang="en-GB" dirty="0" smtClean="0"/>
              <a:t>opposed the </a:t>
            </a:r>
            <a:r>
              <a:rPr lang="en-GB" dirty="0"/>
              <a:t>Liverpool Waters </a:t>
            </a:r>
            <a:r>
              <a:rPr lang="en-GB" dirty="0" smtClean="0"/>
              <a:t>project</a:t>
            </a:r>
          </a:p>
          <a:p>
            <a:pPr marL="285750" indent="-285750" algn="r">
              <a:buFont typeface="Arial" panose="020B0604020202020204" pitchFamily="34" charset="0"/>
              <a:buChar char="•"/>
            </a:pPr>
            <a:endParaRPr lang="en-GB" dirty="0" smtClean="0"/>
          </a:p>
          <a:p>
            <a:pPr marL="285750" indent="-285750" algn="r">
              <a:buFont typeface="Arial" panose="020B0604020202020204" pitchFamily="34" charset="0"/>
              <a:buChar char="•"/>
            </a:pPr>
            <a:r>
              <a:rPr lang="en-GB" dirty="0" smtClean="0"/>
              <a:t>In 2012, placed Liverpool on the ‘in danger’ list </a:t>
            </a:r>
            <a:endParaRPr lang="en-GB" dirty="0"/>
          </a:p>
          <a:p>
            <a:pPr marL="285750" indent="-285750" algn="r">
              <a:buFont typeface="Arial" panose="020B0604020202020204" pitchFamily="34" charset="0"/>
              <a:buChar char="•"/>
            </a:pPr>
            <a:endParaRPr lang="en-GB" dirty="0"/>
          </a:p>
          <a:p>
            <a:pPr marL="285750" indent="-285750" algn="r">
              <a:buFont typeface="Arial" panose="020B0604020202020204" pitchFamily="34" charset="0"/>
              <a:buChar char="•"/>
            </a:pPr>
            <a:r>
              <a:rPr lang="en-GB" dirty="0"/>
              <a:t>Rebuffing these objections, Liverpool’s Mayor Joe Anderson has been quoted as saying  </a:t>
            </a:r>
            <a:r>
              <a:rPr lang="en-GB" dirty="0"/>
              <a:t>“our city cannot be fossilised or preserved in aspic – we have to keep moving forward and evolving,” adding </a:t>
            </a:r>
            <a:r>
              <a:rPr lang="en-GB" dirty="0"/>
              <a:t>on several </a:t>
            </a:r>
            <a:r>
              <a:rPr lang="en-GB" dirty="0"/>
              <a:t>occasions: “we are not a </a:t>
            </a:r>
            <a:r>
              <a:rPr lang="en-GB" dirty="0"/>
              <a:t>museum”</a:t>
            </a:r>
          </a:p>
        </p:txBody>
      </p:sp>
      <p:pic>
        <p:nvPicPr>
          <p:cNvPr id="1028"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7483"/>
          <a:stretch/>
        </p:blipFill>
        <p:spPr bwMode="auto">
          <a:xfrm>
            <a:off x="0" y="-27384"/>
            <a:ext cx="5790477" cy="11278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rotWithShape="1">
          <a:blip r:embed="rId4"/>
          <a:srcRect l="28281" t="15243" r="3125" b="6708"/>
          <a:stretch/>
        </p:blipFill>
        <p:spPr>
          <a:xfrm>
            <a:off x="0" y="1257797"/>
            <a:ext cx="5372100" cy="4699058"/>
          </a:xfrm>
          <a:prstGeom prst="rect">
            <a:avLst/>
          </a:prstGeom>
        </p:spPr>
      </p:pic>
      <p:sp>
        <p:nvSpPr>
          <p:cNvPr id="6" name="Rectangle 5"/>
          <p:cNvSpPr/>
          <p:nvPr/>
        </p:nvSpPr>
        <p:spPr>
          <a:xfrm>
            <a:off x="268761" y="6114137"/>
            <a:ext cx="4301177" cy="369332"/>
          </a:xfrm>
          <a:prstGeom prst="rect">
            <a:avLst/>
          </a:prstGeom>
        </p:spPr>
        <p:txBody>
          <a:bodyPr wrap="none">
            <a:spAutoFit/>
          </a:bodyPr>
          <a:lstStyle/>
          <a:p>
            <a:r>
              <a:rPr lang="en-GB" dirty="0" smtClean="0"/>
              <a:t>https://whc.unesco.org/en/soc/3881</a:t>
            </a:r>
            <a:endParaRPr lang="en-GB" dirty="0"/>
          </a:p>
        </p:txBody>
      </p:sp>
      <p:pic>
        <p:nvPicPr>
          <p:cNvPr id="7" name="Picture 6"/>
          <p:cNvPicPr>
            <a:picLocks noChangeAspect="1"/>
          </p:cNvPicPr>
          <p:nvPr/>
        </p:nvPicPr>
        <p:blipFill rotWithShape="1">
          <a:blip r:embed="rId5"/>
          <a:srcRect l="11251" t="9553" r="38281" b="6911"/>
          <a:stretch/>
        </p:blipFill>
        <p:spPr>
          <a:xfrm>
            <a:off x="5372100" y="3308231"/>
            <a:ext cx="2789721" cy="3549769"/>
          </a:xfrm>
          <a:prstGeom prst="rect">
            <a:avLst/>
          </a:prstGeom>
        </p:spPr>
      </p:pic>
    </p:spTree>
    <p:extLst>
      <p:ext uri="{BB962C8B-B14F-4D97-AF65-F5344CB8AC3E}">
        <p14:creationId xmlns:p14="http://schemas.microsoft.com/office/powerpoint/2010/main" val="2238226847"/>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TotalTime>
  <Words>1773</Words>
  <Application>Microsoft Office PowerPoint</Application>
  <PresentationFormat>Widescreen</PresentationFormat>
  <Paragraphs>140</Paragraphs>
  <Slides>29</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Century Gothic</vt:lpstr>
      <vt:lpstr>Vapor Trail</vt:lpstr>
      <vt:lpstr>Week 7 Heritage Tourism and Urban Regeneration in Liverpool – part two</vt:lpstr>
      <vt:lpstr>PowerPoint Presentation</vt:lpstr>
      <vt:lpstr>PowerPoint Presentation</vt:lpstr>
      <vt:lpstr>PowerPoint Presentation</vt:lpstr>
      <vt:lpstr>          Scouse today A symbol of commodification, regeneration and gentrification?  See Ciara Kierans  and Jane Haeney, ‘The ‘Social Life’ of Scouse: Understanding Changing Contemporary Liverpool through Changing Food Practices,’ Cultural Sociology 4:1 (March 2010): 101–122.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7 Heritage Tourism and Urban Regeneration in Liverpool – part two</dc:title>
  <dc:creator>Alexander Scott</dc:creator>
  <cp:lastModifiedBy>Alexander Scott</cp:lastModifiedBy>
  <cp:revision>12</cp:revision>
  <dcterms:created xsi:type="dcterms:W3CDTF">2019-11-18T14:02:55Z</dcterms:created>
  <dcterms:modified xsi:type="dcterms:W3CDTF">2019-11-18T16:35:53Z</dcterms:modified>
</cp:coreProperties>
</file>