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9" r:id="rId5"/>
    <p:sldId id="257" r:id="rId6"/>
    <p:sldId id="445" r:id="rId7"/>
    <p:sldId id="535" r:id="rId8"/>
    <p:sldId id="446" r:id="rId9"/>
    <p:sldId id="538" r:id="rId10"/>
    <p:sldId id="432" r:id="rId11"/>
    <p:sldId id="265" r:id="rId12"/>
    <p:sldId id="358" r:id="rId13"/>
    <p:sldId id="467" r:id="rId14"/>
    <p:sldId id="469" r:id="rId15"/>
    <p:sldId id="533" r:id="rId16"/>
    <p:sldId id="336" r:id="rId17"/>
    <p:sldId id="370" r:id="rId18"/>
    <p:sldId id="462" r:id="rId19"/>
    <p:sldId id="536" r:id="rId20"/>
    <p:sldId id="461" r:id="rId21"/>
    <p:sldId id="559" r:id="rId22"/>
    <p:sldId id="560" r:id="rId23"/>
    <p:sldId id="438" r:id="rId24"/>
    <p:sldId id="507" r:id="rId25"/>
    <p:sldId id="421" r:id="rId26"/>
    <p:sldId id="508" r:id="rId27"/>
    <p:sldId id="472" r:id="rId28"/>
    <p:sldId id="509" r:id="rId29"/>
    <p:sldId id="369" r:id="rId30"/>
    <p:sldId id="510" r:id="rId31"/>
    <p:sldId id="393" r:id="rId32"/>
    <p:sldId id="569" r:id="rId33"/>
    <p:sldId id="476" r:id="rId34"/>
    <p:sldId id="511" r:id="rId35"/>
    <p:sldId id="561" r:id="rId36"/>
    <p:sldId id="474" r:id="rId37"/>
    <p:sldId id="562" r:id="rId38"/>
    <p:sldId id="436" r:id="rId39"/>
    <p:sldId id="418" r:id="rId40"/>
    <p:sldId id="570" r:id="rId41"/>
    <p:sldId id="483" r:id="rId42"/>
    <p:sldId id="26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C4AFB8-E553-4358-B395-6E8CB4D9E78B}" v="2" dt="2025-09-25T15:13:55.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helf-uwtsd.leganto.exlibrisgroup.com/leganto/nui/lists"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svg"/><Relationship Id="rId7" Type="http://schemas.openxmlformats.org/officeDocument/2006/relationships/image" Target="../media/image50.svg"/><Relationship Id="rId2" Type="http://schemas.openxmlformats.org/officeDocument/2006/relationships/image" Target="../media/image45.png"/><Relationship Id="rId1" Type="http://schemas.openxmlformats.org/officeDocument/2006/relationships/slideLayout" Target="../slideLayouts/slideLayout10.xml"/><Relationship Id="rId6" Type="http://schemas.openxmlformats.org/officeDocument/2006/relationships/image" Target="../media/image49.png"/><Relationship Id="rId11" Type="http://schemas.openxmlformats.org/officeDocument/2006/relationships/image" Target="../media/image54.svg"/><Relationship Id="rId5" Type="http://schemas.openxmlformats.org/officeDocument/2006/relationships/image" Target="../media/image48.sv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svg"/></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57.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0.png"/><Relationship Id="rId4" Type="http://schemas.openxmlformats.org/officeDocument/2006/relationships/image" Target="../media/image59.png"/></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0.xml"/><Relationship Id="rId4" Type="http://schemas.openxmlformats.org/officeDocument/2006/relationships/image" Target="../media/image63.svg"/></Relationships>
</file>

<file path=ppt/slides/_rels/slide2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1.png"/><Relationship Id="rId1" Type="http://schemas.openxmlformats.org/officeDocument/2006/relationships/slideLayout" Target="../slideLayouts/slideLayout10.xml"/><Relationship Id="rId4" Type="http://schemas.openxmlformats.org/officeDocument/2006/relationships/image" Target="../media/image65.svg"/></Relationships>
</file>

<file path=ppt/slides/_rels/slide2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75.png"/><Relationship Id="rId4" Type="http://schemas.openxmlformats.org/officeDocument/2006/relationships/image" Target="../media/image74.png"/></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WAVDA </a:t>
            </a:r>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Introduction to UWTSD Online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studies.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a:t>
            </a:r>
            <a:r>
              <a:rPr lang="en-GB" sz="2400">
                <a:solidFill>
                  <a:schemeClr val="tx1"/>
                </a:solidFill>
                <a:cs typeface="Arial" panose="020B0604020202020204" pitchFamily="34" charset="0"/>
              </a:rPr>
              <a:t>specialist Performing Arts </a:t>
            </a:r>
            <a:r>
              <a:rPr lang="en-GB" sz="2400" dirty="0">
                <a:solidFill>
                  <a:schemeClr val="tx1"/>
                </a:solidFill>
                <a:cs typeface="Arial" panose="020B0604020202020204" pitchFamily="34" charset="0"/>
              </a:rPr>
              <a:t>resources.</a:t>
            </a:r>
          </a:p>
        </p:txBody>
      </p:sp>
    </p:spTree>
    <p:extLst>
      <p:ext uri="{BB962C8B-B14F-4D97-AF65-F5344CB8AC3E}">
        <p14:creationId xmlns:p14="http://schemas.microsoft.com/office/powerpoint/2010/main" val="309010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sp>
        <p:nvSpPr>
          <p:cNvPr id="22" name="TextBox 21">
            <a:extLst>
              <a:ext uri="{FF2B5EF4-FFF2-40B4-BE49-F238E27FC236}">
                <a16:creationId xmlns:a16="http://schemas.microsoft.com/office/drawing/2014/main" id="{889170E5-D4E5-6B6B-0B81-E9BFB3356D5B}"/>
              </a:ext>
            </a:extLst>
          </p:cNvPr>
          <p:cNvSpPr txBox="1"/>
          <p:nvPr/>
        </p:nvSpPr>
        <p:spPr>
          <a:xfrm>
            <a:off x="7569317" y="1907458"/>
            <a:ext cx="3980652" cy="2862322"/>
          </a:xfrm>
          <a:prstGeom prst="rect">
            <a:avLst/>
          </a:prstGeom>
          <a:noFill/>
        </p:spPr>
        <p:txBody>
          <a:bodyPr wrap="square" rtlCol="0">
            <a:spAutoFit/>
          </a:bodyPr>
          <a:lstStyle/>
          <a:p>
            <a:r>
              <a:rPr lang="en-GB" sz="2000" i="0" dirty="0">
                <a:solidFill>
                  <a:srgbClr val="424242"/>
                </a:solidFill>
                <a:effectLst/>
              </a:rPr>
              <a:t>On the library website, you’ll find all the services and support available to help you.</a:t>
            </a:r>
          </a:p>
          <a:p>
            <a:br>
              <a:rPr lang="en-GB" sz="2000" dirty="0"/>
            </a:br>
            <a:r>
              <a:rPr lang="en-GB" sz="2000" i="0" dirty="0">
                <a:solidFill>
                  <a:srgbClr val="424242"/>
                </a:solidFill>
                <a:effectLst/>
              </a:rPr>
              <a:t>To get started, click on ‘Getting Started Guides’ to explore subject-specific guides that show you where to find useful information and support for your course.</a:t>
            </a:r>
            <a:endParaRPr lang="en-GB" sz="2000" dirty="0">
              <a:cs typeface="Calibri Light" panose="020F0302020204030204" pitchFamily="34" charset="0"/>
            </a:endParaRPr>
          </a:p>
        </p:txBody>
      </p:sp>
      <p:pic>
        <p:nvPicPr>
          <p:cNvPr id="8" name="Picture 7">
            <a:extLst>
              <a:ext uri="{FF2B5EF4-FFF2-40B4-BE49-F238E27FC236}">
                <a16:creationId xmlns:a16="http://schemas.microsoft.com/office/drawing/2014/main" id="{A64B0B87-11AB-82CE-E8D1-560D915D6D82}"/>
              </a:ext>
            </a:extLst>
          </p:cNvPr>
          <p:cNvPicPr>
            <a:picLocks noChangeAspect="1"/>
          </p:cNvPicPr>
          <p:nvPr/>
        </p:nvPicPr>
        <p:blipFill>
          <a:blip r:embed="rId3"/>
          <a:srcRect l="29423" t="12741" r="29808" b="8042"/>
          <a:stretch/>
        </p:blipFill>
        <p:spPr>
          <a:xfrm>
            <a:off x="698242" y="1907458"/>
            <a:ext cx="6719476" cy="3633359"/>
          </a:xfrm>
          <a:prstGeom prst="rect">
            <a:avLst/>
          </a:prstGeom>
        </p:spPr>
      </p:pic>
    </p:spTree>
    <p:extLst>
      <p:ext uri="{BB962C8B-B14F-4D97-AF65-F5344CB8AC3E}">
        <p14:creationId xmlns:p14="http://schemas.microsoft.com/office/powerpoint/2010/main" val="2226450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374074" y="5404127"/>
            <a:ext cx="3126318"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0D952045-5D02-D8AA-4066-483625542571}"/>
              </a:ext>
            </a:extLst>
          </p:cNvPr>
          <p:cNvPicPr>
            <a:picLocks noChangeAspect="1"/>
          </p:cNvPicPr>
          <p:nvPr/>
        </p:nvPicPr>
        <p:blipFill>
          <a:blip r:embed="rId3"/>
          <a:srcRect l="29448" t="12482" r="29816" b="11158"/>
          <a:stretch>
            <a:fillRect/>
          </a:stretch>
        </p:blipFill>
        <p:spPr>
          <a:xfrm>
            <a:off x="374074" y="1883169"/>
            <a:ext cx="5926827" cy="3091661"/>
          </a:xfrm>
          <a:prstGeom prst="rect">
            <a:avLst/>
          </a:prstGeom>
        </p:spPr>
      </p:pic>
      <p:sp>
        <p:nvSpPr>
          <p:cNvPr id="4" name="TextBox 3">
            <a:extLst>
              <a:ext uri="{FF2B5EF4-FFF2-40B4-BE49-F238E27FC236}">
                <a16:creationId xmlns:a16="http://schemas.microsoft.com/office/drawing/2014/main" id="{FFB3AFA7-9917-BDE6-D8CB-06C15E79BB26}"/>
              </a:ext>
            </a:extLst>
          </p:cNvPr>
          <p:cNvSpPr txBox="1"/>
          <p:nvPr/>
        </p:nvSpPr>
        <p:spPr>
          <a:xfrm>
            <a:off x="6463323" y="1337805"/>
            <a:ext cx="5354603" cy="4701287"/>
          </a:xfrm>
          <a:prstGeom prst="rect">
            <a:avLst/>
          </a:prstGeom>
          <a:noFill/>
        </p:spPr>
        <p:txBody>
          <a:bodyPr wrap="square" rtlCol="0">
            <a:spAutoFit/>
          </a:bodyPr>
          <a:lstStyle/>
          <a:p>
            <a:pPr algn="l">
              <a:spcBef>
                <a:spcPts val="600"/>
              </a:spcBef>
              <a:spcAft>
                <a:spcPts val="300"/>
              </a:spcAft>
              <a:buNone/>
            </a:pPr>
            <a:r>
              <a:rPr lang="en-GB" i="0" dirty="0">
                <a:solidFill>
                  <a:srgbClr val="424242"/>
                </a:solidFill>
                <a:effectLst/>
              </a:rPr>
              <a:t>Once you’ve chosen your subject, you’ll get access to everything you need, including:</a:t>
            </a:r>
          </a:p>
          <a:p>
            <a:pPr algn="l">
              <a:spcBef>
                <a:spcPts val="600"/>
              </a:spcBef>
              <a:spcAft>
                <a:spcPts val="300"/>
              </a:spcAft>
              <a:buNone/>
            </a:pPr>
            <a:endParaRPr lang="en-GB" i="0" dirty="0">
              <a:solidFill>
                <a:srgbClr val="424242"/>
              </a:solidFill>
              <a:effectLst/>
            </a:endParaRPr>
          </a:p>
          <a:p>
            <a:pPr algn="l">
              <a:spcBef>
                <a:spcPts val="300"/>
              </a:spcBef>
              <a:spcAft>
                <a:spcPts val="300"/>
              </a:spcAft>
              <a:buFont typeface="Arial" panose="020B0604020202020204" pitchFamily="34" charset="0"/>
              <a:buChar char="•"/>
            </a:pPr>
            <a:r>
              <a:rPr lang="en-GB" i="0" dirty="0">
                <a:solidFill>
                  <a:srgbClr val="424242"/>
                </a:solidFill>
                <a:effectLst/>
              </a:rPr>
              <a:t>Your library account</a:t>
            </a:r>
          </a:p>
          <a:p>
            <a:pPr algn="l">
              <a:spcBef>
                <a:spcPts val="300"/>
              </a:spcBef>
              <a:spcAft>
                <a:spcPts val="300"/>
              </a:spcAft>
              <a:buFont typeface="Arial" panose="020B0604020202020204" pitchFamily="34" charset="0"/>
              <a:buChar char="•"/>
            </a:pPr>
            <a:r>
              <a:rPr lang="en-GB" i="0" dirty="0">
                <a:solidFill>
                  <a:srgbClr val="424242"/>
                </a:solidFill>
                <a:effectLst/>
              </a:rPr>
              <a:t>Essential reading lists</a:t>
            </a:r>
          </a:p>
          <a:p>
            <a:pPr algn="l">
              <a:spcBef>
                <a:spcPts val="300"/>
              </a:spcBef>
              <a:spcAft>
                <a:spcPts val="300"/>
              </a:spcAft>
              <a:buFont typeface="Arial" panose="020B0604020202020204" pitchFamily="34" charset="0"/>
              <a:buChar char="•"/>
            </a:pPr>
            <a:r>
              <a:rPr lang="en-GB" i="0" dirty="0">
                <a:solidFill>
                  <a:srgbClr val="424242"/>
                </a:solidFill>
                <a:effectLst/>
              </a:rPr>
              <a:t>Digital skills support</a:t>
            </a:r>
          </a:p>
          <a:p>
            <a:pPr algn="l">
              <a:spcBef>
                <a:spcPts val="300"/>
              </a:spcBef>
              <a:spcAft>
                <a:spcPts val="300"/>
              </a:spcAft>
              <a:buFont typeface="Arial" panose="020B0604020202020204" pitchFamily="34" charset="0"/>
              <a:buChar char="•"/>
            </a:pPr>
            <a:r>
              <a:rPr lang="en-GB" i="0" dirty="0">
                <a:solidFill>
                  <a:srgbClr val="424242"/>
                </a:solidFill>
                <a:effectLst/>
              </a:rPr>
              <a:t>Referencing guides</a:t>
            </a:r>
          </a:p>
          <a:p>
            <a:pPr algn="l">
              <a:spcBef>
                <a:spcPts val="300"/>
              </a:spcBef>
              <a:spcAft>
                <a:spcPts val="300"/>
              </a:spcAft>
            </a:pPr>
            <a:endParaRPr lang="en-GB" i="0" dirty="0">
              <a:solidFill>
                <a:srgbClr val="424242"/>
              </a:solidFill>
              <a:effectLst/>
            </a:endParaRPr>
          </a:p>
          <a:p>
            <a:pPr algn="l">
              <a:spcBef>
                <a:spcPts val="600"/>
              </a:spcBef>
              <a:spcAft>
                <a:spcPts val="300"/>
              </a:spcAft>
            </a:pPr>
            <a:r>
              <a:rPr lang="en-GB" i="0" dirty="0">
                <a:solidFill>
                  <a:srgbClr val="424242"/>
                </a:solidFill>
                <a:effectLst/>
              </a:rPr>
              <a:t>You can also explore books, journals, and other resources tailored to your subject.</a:t>
            </a:r>
          </a:p>
          <a:p>
            <a:pPr algn="l">
              <a:spcBef>
                <a:spcPts val="600"/>
              </a:spcBef>
              <a:spcAft>
                <a:spcPts val="300"/>
              </a:spcAft>
            </a:pPr>
            <a:br>
              <a:rPr lang="en-GB" i="0" dirty="0">
                <a:solidFill>
                  <a:srgbClr val="424242"/>
                </a:solidFill>
                <a:effectLst/>
              </a:rPr>
            </a:br>
            <a:r>
              <a:rPr lang="en-GB" i="0" dirty="0">
                <a:solidFill>
                  <a:srgbClr val="424242"/>
                </a:solidFill>
                <a:effectLst/>
              </a:rPr>
              <a:t>Need help? You’ll find contact details for your Academic Liaison Librarian and Digital Skills Advisors—they’re here to support you throughout your studies.</a:t>
            </a:r>
          </a:p>
        </p:txBody>
      </p:sp>
    </p:spTree>
    <p:extLst>
      <p:ext uri="{BB962C8B-B14F-4D97-AF65-F5344CB8AC3E}">
        <p14:creationId xmlns:p14="http://schemas.microsoft.com/office/powerpoint/2010/main" val="3631409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484554" y="1613006"/>
            <a:ext cx="4400391" cy="3946767"/>
          </a:xfrm>
        </p:spPr>
        <p:txBody>
          <a:bodyPr>
            <a:noAutofit/>
          </a:bodyPr>
          <a:lstStyle/>
          <a:p>
            <a:pPr marL="0" indent="0">
              <a:buNone/>
            </a:pPr>
            <a:r>
              <a:rPr lang="en-GB" sz="1800" dirty="0"/>
              <a:t>Your lecturers have already picked out the key books, articles, and materials you’ll need—</a:t>
            </a:r>
            <a:br>
              <a:rPr lang="en-GB" sz="1800" dirty="0"/>
            </a:br>
            <a:r>
              <a:rPr lang="en-GB" sz="1800" dirty="0"/>
              <a:t>and they’re all in one place: </a:t>
            </a:r>
          </a:p>
          <a:p>
            <a:pPr marL="0" indent="0">
              <a:buNone/>
            </a:pPr>
            <a:endParaRPr lang="en-GB" sz="1800" dirty="0"/>
          </a:p>
          <a:p>
            <a:pPr marL="0" indent="0">
              <a:buNone/>
            </a:pPr>
            <a:r>
              <a:rPr lang="en-GB" sz="1800" dirty="0"/>
              <a:t>🧭 </a:t>
            </a:r>
            <a:r>
              <a:rPr lang="en-GB" sz="1800" b="1" dirty="0"/>
              <a:t>Where to Find Them:</a:t>
            </a:r>
            <a:endParaRPr lang="en-GB" sz="1800" dirty="0"/>
          </a:p>
          <a:p>
            <a:pPr marL="0" indent="0">
              <a:buNone/>
            </a:pPr>
            <a:r>
              <a:rPr lang="en-GB" sz="1800" dirty="0"/>
              <a:t>On your </a:t>
            </a:r>
            <a:r>
              <a:rPr lang="en-GB" sz="1800" b="1" dirty="0"/>
              <a:t>Moodle course pages.</a:t>
            </a:r>
            <a:endParaRPr lang="en-GB" sz="1800" dirty="0"/>
          </a:p>
          <a:p>
            <a:pPr marL="0" indent="0">
              <a:buNone/>
            </a:pPr>
            <a:r>
              <a:rPr lang="en-GB" sz="1800" dirty="0"/>
              <a:t>Or through the </a:t>
            </a:r>
            <a:r>
              <a:rPr lang="en-GB" sz="1800" b="1" dirty="0"/>
              <a:t>Library website.</a:t>
            </a:r>
          </a:p>
          <a:p>
            <a:pPr marL="0" indent="0">
              <a:buNone/>
            </a:pPr>
            <a:endParaRPr lang="en-GB" sz="1800" dirty="0"/>
          </a:p>
          <a:p>
            <a:pPr marL="0" indent="0">
              <a:buNone/>
            </a:pPr>
            <a:r>
              <a:rPr lang="en-GB" sz="1800" dirty="0"/>
              <a:t>✅ All managed by the library to make your life easier!</a:t>
            </a:r>
            <a:br>
              <a:rPr lang="en-GB" sz="1800" dirty="0"/>
            </a:br>
            <a:endParaRPr lang="en-GB" sz="1800"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6" name="Picture 5">
            <a:extLst>
              <a:ext uri="{FF2B5EF4-FFF2-40B4-BE49-F238E27FC236}">
                <a16:creationId xmlns:a16="http://schemas.microsoft.com/office/drawing/2014/main" id="{A56DF715-7B50-8B87-4987-44BCA5688B28}"/>
              </a:ext>
            </a:extLst>
          </p:cNvPr>
          <p:cNvPicPr>
            <a:picLocks noChangeAspect="1"/>
          </p:cNvPicPr>
          <p:nvPr/>
        </p:nvPicPr>
        <p:blipFill>
          <a:blip r:embed="rId3"/>
          <a:srcRect l="29359" t="12281" r="29359" b="5368"/>
          <a:stretch>
            <a:fillRect/>
          </a:stretch>
        </p:blipFill>
        <p:spPr>
          <a:xfrm>
            <a:off x="4884945" y="1613006"/>
            <a:ext cx="6822501" cy="3787425"/>
          </a:xfrm>
          <a:prstGeom prst="rect">
            <a:avLst/>
          </a:prstGeom>
        </p:spPr>
      </p:pic>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Why use them?</a:t>
            </a:r>
          </a:p>
        </p:txBody>
      </p:sp>
      <p:pic>
        <p:nvPicPr>
          <p:cNvPr id="8" name="Picture 7">
            <a:extLst>
              <a:ext uri="{FF2B5EF4-FFF2-40B4-BE49-F238E27FC236}">
                <a16:creationId xmlns:a16="http://schemas.microsoft.com/office/drawing/2014/main" id="{DA21E3D2-AD66-9EB0-734A-C4B975F4770A}"/>
              </a:ext>
            </a:extLst>
          </p:cNvPr>
          <p:cNvPicPr>
            <a:picLocks noChangeAspect="1"/>
          </p:cNvPicPr>
          <p:nvPr/>
        </p:nvPicPr>
        <p:blipFill>
          <a:blip r:embed="rId2"/>
          <a:srcRect l="29290" t="12766" r="29421" b="5530"/>
          <a:stretch>
            <a:fillRect/>
          </a:stretch>
        </p:blipFill>
        <p:spPr>
          <a:xfrm>
            <a:off x="470333" y="1883508"/>
            <a:ext cx="6415020" cy="3532554"/>
          </a:xfrm>
          <a:prstGeom prst="rect">
            <a:avLst/>
          </a:prstGeom>
        </p:spPr>
      </p:pic>
      <p:sp>
        <p:nvSpPr>
          <p:cNvPr id="9" name="TextBox 8">
            <a:extLst>
              <a:ext uri="{FF2B5EF4-FFF2-40B4-BE49-F238E27FC236}">
                <a16:creationId xmlns:a16="http://schemas.microsoft.com/office/drawing/2014/main" id="{A7374E2D-76BE-00B4-F876-4B467D9D054A}"/>
              </a:ext>
            </a:extLst>
          </p:cNvPr>
          <p:cNvSpPr txBox="1"/>
          <p:nvPr/>
        </p:nvSpPr>
        <p:spPr>
          <a:xfrm>
            <a:off x="7072923" y="1997839"/>
            <a:ext cx="4876799" cy="3139321"/>
          </a:xfrm>
          <a:prstGeom prst="rect">
            <a:avLst/>
          </a:prstGeom>
          <a:noFill/>
        </p:spPr>
        <p:txBody>
          <a:bodyPr wrap="square" rtlCol="0">
            <a:spAutoFit/>
          </a:bodyPr>
          <a:lstStyle/>
          <a:p>
            <a:r>
              <a:rPr lang="en-GB" dirty="0"/>
              <a:t>🎯 </a:t>
            </a:r>
            <a:r>
              <a:rPr lang="en-GB" b="1" dirty="0"/>
              <a:t>Focused Reading</a:t>
            </a:r>
            <a:r>
              <a:rPr lang="en-GB" dirty="0"/>
              <a:t>: Your lecturers have picked out the most important resources—clearly marked as </a:t>
            </a:r>
            <a:r>
              <a:rPr lang="en-GB" b="1" dirty="0"/>
              <a:t>Essential</a:t>
            </a:r>
            <a:r>
              <a:rPr lang="en-GB" dirty="0"/>
              <a:t> or </a:t>
            </a:r>
            <a:r>
              <a:rPr lang="en-GB" b="1" dirty="0"/>
              <a:t>Further Reading</a:t>
            </a:r>
            <a:r>
              <a:rPr lang="en-GB" dirty="0"/>
              <a:t>.</a:t>
            </a:r>
          </a:p>
          <a:p>
            <a:endParaRPr lang="en-GB" dirty="0"/>
          </a:p>
          <a:p>
            <a:r>
              <a:rPr lang="en-GB" dirty="0"/>
              <a:t>🔗 </a:t>
            </a:r>
            <a:r>
              <a:rPr lang="en-GB" b="1" dirty="0"/>
              <a:t>Easy Access</a:t>
            </a:r>
            <a:r>
              <a:rPr lang="en-GB" dirty="0"/>
              <a:t>: Click straight through to online content or check availability for printed items.</a:t>
            </a:r>
          </a:p>
          <a:p>
            <a:endParaRPr lang="en-GB" dirty="0"/>
          </a:p>
          <a:p>
            <a:r>
              <a:rPr lang="en-GB" dirty="0"/>
              <a:t>⭐ </a:t>
            </a:r>
            <a:r>
              <a:rPr lang="en-GB" b="1" dirty="0"/>
              <a:t>Stay Organised</a:t>
            </a:r>
            <a:r>
              <a:rPr lang="en-GB" dirty="0"/>
              <a:t>: Save your favourite resources, build your own list, and keep track of everything you’ll need for your assignments and reference lists.</a:t>
            </a:r>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461902" y="2545090"/>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t>(art political commentary) OR </a:t>
            </a:r>
          </a:p>
          <a:p>
            <a:r>
              <a:rPr lang="en-GB" sz="2000" dirty="0"/>
              <a:t>(social commentary in art) OR </a:t>
            </a:r>
          </a:p>
          <a:p>
            <a:r>
              <a:rPr lang="en-GB" sz="2000" dirty="0"/>
              <a:t>(art as activism) OR </a:t>
            </a:r>
          </a:p>
          <a:p>
            <a:r>
              <a:rPr lang="en-GB" sz="2000" dirty="0"/>
              <a:t>(political art history) OR </a:t>
            </a:r>
          </a:p>
          <a:p>
            <a:r>
              <a:rPr lang="en-GB" sz="2000" dirty="0"/>
              <a:t>(impact of art on society) OR </a:t>
            </a:r>
          </a:p>
          <a:p>
            <a:r>
              <a:rPr lang="en-GB" sz="2000" dirty="0"/>
              <a:t>(art political commentary) OR </a:t>
            </a:r>
          </a:p>
          <a:p>
            <a:r>
              <a:rPr lang="en-GB" sz="2000" dirty="0"/>
              <a:t>(social critique in art) OR </a:t>
            </a:r>
          </a:p>
          <a:p>
            <a:r>
              <a:rPr lang="en-GB" sz="2000" dirty="0"/>
              <a:t>(art as a tool for activism) OR </a:t>
            </a:r>
          </a:p>
          <a:p>
            <a:r>
              <a:rPr lang="en-GB" sz="2000" dirty="0"/>
              <a:t>(political art impact on society) OR </a:t>
            </a:r>
          </a:p>
          <a:p>
            <a:r>
              <a:rPr lang="en-GB" sz="2000" dirty="0"/>
              <a:t>(artistic expression and social change) OR </a:t>
            </a:r>
          </a:p>
          <a:p>
            <a:r>
              <a:rPr lang="en-GB" sz="2000" dirty="0"/>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514691" y="252284"/>
            <a:ext cx="11208245"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98709" y="2151852"/>
            <a:ext cx="4629193" cy="3939540"/>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dirty="0">
                <a:solidFill>
                  <a:srgbClr val="424242"/>
                </a:solidFill>
              </a:rPr>
              <a:t>Limit your search to e-resources only.</a:t>
            </a:r>
            <a:endParaRPr lang="en-GB" sz="20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77500" lnSpcReduction="20000"/>
          </a:bodyPr>
          <a:lstStyle/>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a:t>Related </a:t>
            </a:r>
            <a:r>
              <a:rPr lang="en-GB" dirty="0"/>
              <a:t>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3494140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378984"/>
            <a:ext cx="11209740" cy="4867509"/>
          </a:xfrm>
        </p:spPr>
        <p:txBody>
          <a:bodyPr>
            <a:noAutofit/>
          </a:bodyPr>
          <a:lstStyle/>
          <a:p>
            <a:pPr>
              <a:buFont typeface="Arial" panose="020B0604020202020204" pitchFamily="34" charset="0"/>
              <a:buChar char="•"/>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1800" b="1" i="0" dirty="0">
                <a:solidFill>
                  <a:srgbClr val="3A3A3A"/>
                </a:solidFill>
                <a:effectLst/>
                <a:highlight>
                  <a:srgbClr val="FFFFFF"/>
                </a:highlight>
              </a:rPr>
              <a:t> </a:t>
            </a:r>
            <a:r>
              <a:rPr lang="en-US" sz="1800" b="1" dirty="0">
                <a:hlinkClick r:id="rId5"/>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a:buFont typeface="Arial" panose="020B0604020202020204" pitchFamily="34" charset="0"/>
              <a:buChar char="•"/>
            </a:pPr>
            <a:r>
              <a:rPr lang="en-GB" sz="1800" b="1" dirty="0">
                <a:solidFill>
                  <a:srgbClr val="3A3A3A"/>
                </a:solidFill>
                <a:highlight>
                  <a:srgbClr val="FFFFFF"/>
                </a:highlight>
                <a:hlinkClick r:id="rId6"/>
              </a:rPr>
              <a:t>Human Anatomy Atlas</a:t>
            </a:r>
            <a:endParaRPr lang="en-GB" sz="1800" b="1" dirty="0">
              <a:solidFill>
                <a:srgbClr val="3A3A3A"/>
              </a:solidFill>
              <a:highlight>
                <a:srgbClr val="FFFFFF"/>
              </a:highlight>
            </a:endParaRPr>
          </a:p>
          <a:p>
            <a:pPr marL="0" indent="0">
              <a:buNone/>
            </a:pPr>
            <a:r>
              <a:rPr lang="en-GB" sz="1800" dirty="0">
                <a:highlight>
                  <a:srgbClr val="FFFFFF"/>
                </a:highlight>
              </a:rPr>
              <a:t>A comprehensive 3D atlas of the human body and of musculoskeletal structures and function, plus common injuries and conditions.</a:t>
            </a:r>
            <a:endParaRPr lang="en-GB" sz="1800" b="0" i="0" dirty="0">
              <a:solidFill>
                <a:srgbClr val="3A3A3A"/>
              </a:solidFill>
              <a:effectLst/>
              <a:highlight>
                <a:srgbClr val="FFFFFF"/>
              </a:highlight>
            </a:endParaRPr>
          </a:p>
          <a:p>
            <a:pPr marL="0" indent="0">
              <a:buNone/>
            </a:pPr>
            <a:endParaRPr lang="en-GB" sz="2000" b="0" i="0" dirty="0">
              <a:solidFill>
                <a:srgbClr val="3A3A3A"/>
              </a:solidFill>
              <a:effectLst/>
              <a:highlight>
                <a:srgbClr val="FFFFFF"/>
              </a:highlight>
            </a:endParaRP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455664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3A3A3A"/>
                </a:solidFill>
              </a:rPr>
              <a:t>BoB is a TV and radio service for education. </a:t>
            </a:r>
          </a:p>
          <a:p>
            <a:pPr marL="342900" indent="-342900">
              <a:buFont typeface="Arial" panose="020B0604020202020204" pitchFamily="34" charset="0"/>
              <a:buChar char="•"/>
            </a:pPr>
            <a:r>
              <a:rPr lang="en-GB" sz="2000"/>
              <a:t>Set up a personal account with your UWTDS details.</a:t>
            </a:r>
          </a:p>
          <a:p>
            <a:pPr marL="342900" indent="-342900">
              <a:buFont typeface="Arial" panose="020B0604020202020204" pitchFamily="34" charset="0"/>
              <a:buChar char="•"/>
            </a:pPr>
            <a:r>
              <a:rPr lang="en-GB" sz="2000"/>
              <a:t>Create your playlists or search for public playlists.</a:t>
            </a:r>
          </a:p>
          <a:p>
            <a:pPr marL="342900" indent="-342900">
              <a:buFont typeface="Arial" panose="020B0604020202020204" pitchFamily="34" charset="0"/>
              <a:buChar char="•"/>
            </a:pPr>
            <a:r>
              <a:rPr lang="en-GB" sz="200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817666" y="2751736"/>
            <a:ext cx="5278334" cy="3466530"/>
          </a:xfrm>
          <a:prstGeom prst="rect">
            <a:avLst/>
          </a:prstGeom>
        </p:spPr>
      </p:pic>
    </p:spTree>
    <p:extLst>
      <p:ext uri="{BB962C8B-B14F-4D97-AF65-F5344CB8AC3E}">
        <p14:creationId xmlns:p14="http://schemas.microsoft.com/office/powerpoint/2010/main" val="16377456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26980427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15159498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E16607F6-65E3-67BA-E768-2266F4EB1A86}"/>
              </a:ext>
            </a:extLst>
          </p:cNvPr>
          <p:cNvPicPr>
            <a:picLocks noChangeAspect="1"/>
          </p:cNvPicPr>
          <p:nvPr/>
        </p:nvPicPr>
        <p:blipFill>
          <a:blip r:embed="rId3"/>
          <a:srcRect l="1387" t="11417" r="432" b="5788"/>
          <a:stretch>
            <a:fillRect/>
          </a:stretch>
        </p:blipFill>
        <p:spPr>
          <a:xfrm>
            <a:off x="4514378" y="1567347"/>
            <a:ext cx="7438528" cy="4181875"/>
          </a:xfrm>
          <a:prstGeom prst="rect">
            <a:avLst/>
          </a:prstGeom>
        </p:spPr>
      </p:pic>
    </p:spTree>
    <p:extLst>
      <p:ext uri="{BB962C8B-B14F-4D97-AF65-F5344CB8AC3E}">
        <p14:creationId xmlns:p14="http://schemas.microsoft.com/office/powerpoint/2010/main" val="29260890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42788289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731</TotalTime>
  <Words>2208</Words>
  <Application>Microsoft Office PowerPoint</Application>
  <PresentationFormat>Widescreen</PresentationFormat>
  <Paragraphs>264</Paragraphs>
  <Slides>39</Slides>
  <Notes>3</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Library Research </vt:lpstr>
      <vt:lpstr>PowerPoint Presentation</vt:lpstr>
      <vt:lpstr>Using the library for research</vt:lpstr>
      <vt:lpstr>Aim of the session</vt:lpstr>
      <vt:lpstr>Services and support</vt:lpstr>
      <vt:lpstr>PowerPoint Presentation</vt:lpstr>
      <vt:lpstr>Getting Started Guides</vt:lpstr>
      <vt:lpstr>Choose from the A-Z list of subjects</vt:lpstr>
      <vt:lpstr>Online Resource Lists – your shortcut</vt:lpstr>
      <vt:lpstr>Why use them?</vt:lpstr>
      <vt:lpstr>Boost your research and referencing skills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Saving to your favourites</vt:lpstr>
      <vt:lpstr>Email favourites to yourself</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WGSN – Fashion &amp; Interiors</vt:lpstr>
      <vt:lpstr>What is Browzine?</vt:lpstr>
      <vt:lpstr>Browse by subject category</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2025-09-26T09:05:18Z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