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4"/>
  </p:notesMasterIdLst>
  <p:sldIdLst>
    <p:sldId id="393" r:id="rId2"/>
    <p:sldId id="365" r:id="rId3"/>
    <p:sldId id="385" r:id="rId4"/>
    <p:sldId id="374" r:id="rId5"/>
    <p:sldId id="384" r:id="rId6"/>
    <p:sldId id="427" r:id="rId7"/>
    <p:sldId id="392" r:id="rId8"/>
    <p:sldId id="391" r:id="rId9"/>
    <p:sldId id="377" r:id="rId10"/>
    <p:sldId id="410" r:id="rId11"/>
    <p:sldId id="411" r:id="rId12"/>
    <p:sldId id="469" r:id="rId13"/>
    <p:sldId id="420" r:id="rId14"/>
    <p:sldId id="422" r:id="rId15"/>
    <p:sldId id="412" r:id="rId16"/>
    <p:sldId id="423" r:id="rId17"/>
    <p:sldId id="424" r:id="rId18"/>
    <p:sldId id="425" r:id="rId19"/>
    <p:sldId id="404" r:id="rId20"/>
    <p:sldId id="395" r:id="rId21"/>
    <p:sldId id="373" r:id="rId22"/>
    <p:sldId id="363"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2592" autoAdjust="0"/>
  </p:normalViewPr>
  <p:slideViewPr>
    <p:cSldViewPr snapToGrid="0">
      <p:cViewPr varScale="1">
        <p:scale>
          <a:sx n="86" d="100"/>
          <a:sy n="86" d="100"/>
        </p:scale>
        <p:origin x="134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F4AE2-0377-4532-86B0-B7B346F069F0}" type="datetimeFigureOut">
              <a:rPr lang="en-GB" smtClean="0"/>
              <a:t>05/02/2025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4502B5-5E36-4AE1-A591-CCDF98DFDAC6}" type="slidenum">
              <a:rPr lang="en-GB" smtClean="0"/>
              <a:t>‹#›</a:t>
            </a:fld>
            <a:endParaRPr lang="en-GB"/>
          </a:p>
        </p:txBody>
      </p:sp>
    </p:spTree>
    <p:extLst>
      <p:ext uri="{BB962C8B-B14F-4D97-AF65-F5344CB8AC3E}">
        <p14:creationId xmlns:p14="http://schemas.microsoft.com/office/powerpoint/2010/main" val="3483320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Getting to know one another:</a:t>
            </a:r>
          </a:p>
          <a:p>
            <a:r>
              <a:rPr lang="en-GB" dirty="0"/>
              <a:t>Each student takes turn to introduce himself or herself. The introduction should include the following:</a:t>
            </a:r>
          </a:p>
          <a:p>
            <a:pPr marL="800100" lvl="1" indent="-457200">
              <a:buFont typeface="+mj-lt"/>
              <a:buAutoNum type="arabicPeriod"/>
            </a:pPr>
            <a:r>
              <a:rPr lang="en-GB" dirty="0"/>
              <a:t>Your full name.</a:t>
            </a:r>
          </a:p>
          <a:p>
            <a:pPr marL="800100" lvl="1" indent="-457200">
              <a:buFont typeface="+mj-lt"/>
              <a:buAutoNum type="arabicPeriod"/>
            </a:pPr>
            <a:r>
              <a:rPr lang="en-GB" dirty="0"/>
              <a:t>How you want to be called (e.g., first name, nickname, etc.)</a:t>
            </a:r>
          </a:p>
          <a:p>
            <a:pPr marL="800100" lvl="1" indent="-457200">
              <a:buFont typeface="+mj-lt"/>
              <a:buAutoNum type="arabicPeriod"/>
            </a:pPr>
            <a:r>
              <a:rPr lang="en-GB" dirty="0"/>
              <a:t>Your country of origin.</a:t>
            </a:r>
          </a:p>
          <a:p>
            <a:pPr marL="800100" lvl="1" indent="-457200">
              <a:buFont typeface="+mj-lt"/>
              <a:buAutoNum type="arabicPeriod"/>
            </a:pPr>
            <a:r>
              <a:rPr lang="en-GB" dirty="0"/>
              <a:t>What you are good at.</a:t>
            </a:r>
          </a:p>
          <a:p>
            <a:pPr marL="800100" lvl="1" indent="-457200">
              <a:buFont typeface="+mj-lt"/>
              <a:buAutoNum type="arabicPeriod"/>
            </a:pPr>
            <a:r>
              <a:rPr lang="en-GB" dirty="0"/>
              <a:t>Your working experience (if any).</a:t>
            </a:r>
          </a:p>
          <a:p>
            <a:pPr marL="800100" lvl="1" indent="-457200">
              <a:buFont typeface="+mj-lt"/>
              <a:buAutoNum type="arabicPeriod"/>
            </a:pPr>
            <a:r>
              <a:rPr lang="en-GB" dirty="0"/>
              <a:t>Your future career intention.</a:t>
            </a:r>
          </a:p>
          <a:p>
            <a:pPr marL="800100" lvl="1" indent="-457200">
              <a:buFont typeface="+mj-lt"/>
              <a:buAutoNum type="arabicPeriod"/>
            </a:pPr>
            <a:r>
              <a:rPr lang="en-GB" dirty="0"/>
              <a:t>What you expect to learn from this module and this semester.</a:t>
            </a:r>
          </a:p>
          <a:p>
            <a:endParaRPr lang="en-GB" dirty="0"/>
          </a:p>
          <a:p>
            <a:endParaRPr lang="en-GB" dirty="0"/>
          </a:p>
        </p:txBody>
      </p:sp>
      <p:sp>
        <p:nvSpPr>
          <p:cNvPr id="4" name="Slide Number Placeholder 3"/>
          <p:cNvSpPr>
            <a:spLocks noGrp="1"/>
          </p:cNvSpPr>
          <p:nvPr>
            <p:ph type="sldNum" sz="quarter" idx="5"/>
          </p:nvPr>
        </p:nvSpPr>
        <p:spPr/>
        <p:txBody>
          <a:bodyPr/>
          <a:lstStyle/>
          <a:p>
            <a:fld id="{374502B5-5E36-4AE1-A591-CCDF98DFDAC6}" type="slidenum">
              <a:rPr lang="en-GB" smtClean="0"/>
              <a:t>2</a:t>
            </a:fld>
            <a:endParaRPr lang="en-GB"/>
          </a:p>
        </p:txBody>
      </p:sp>
    </p:spTree>
    <p:extLst>
      <p:ext uri="{BB962C8B-B14F-4D97-AF65-F5344CB8AC3E}">
        <p14:creationId xmlns:p14="http://schemas.microsoft.com/office/powerpoint/2010/main" val="4082495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Are these organisations? What do they have in common? What is an organisation?</a:t>
            </a: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3</a:t>
            </a:fld>
            <a:endParaRPr lang="en-GB" altLang="en-US"/>
          </a:p>
        </p:txBody>
      </p:sp>
    </p:spTree>
    <p:extLst>
      <p:ext uri="{BB962C8B-B14F-4D97-AF65-F5344CB8AC3E}">
        <p14:creationId xmlns:p14="http://schemas.microsoft.com/office/powerpoint/2010/main" val="84187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35876E4E-07E0-13E5-5E1E-0839E678A1E9}"/>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A53B366B-FDF0-74A4-5279-7A51198F401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Source: Robbins &amp; Coulter (2020)</a:t>
            </a:r>
          </a:p>
          <a:p>
            <a:r>
              <a:rPr lang="en-GB" altLang="en-US" dirty="0"/>
              <a:t>Why it is important to work in organisation, rather than work individually, or in group/team?</a:t>
            </a:r>
          </a:p>
        </p:txBody>
      </p:sp>
      <p:sp>
        <p:nvSpPr>
          <p:cNvPr id="19460" name="Slide Number Placeholder 3">
            <a:extLst>
              <a:ext uri="{FF2B5EF4-FFF2-40B4-BE49-F238E27FC236}">
                <a16:creationId xmlns:a16="http://schemas.microsoft.com/office/drawing/2014/main" id="{8D9552B7-F76D-440C-30CB-3983F05749C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6D15C2A-7497-4DA4-854C-486167A47A7C}"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AA68E5A9-B535-A901-19F2-66582506F4E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30C57F57-7045-DEC7-F332-F30CE104E09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200" dirty="0"/>
              <a:t>“A formal organisation is deliberately planned and created with stated objectives. It is a pattern of roles, hierarchy of authority and responsibility” (Mullins and McLean, 2019, p.7)</a:t>
            </a:r>
          </a:p>
        </p:txBody>
      </p:sp>
      <p:sp>
        <p:nvSpPr>
          <p:cNvPr id="21508" name="Slide Number Placeholder 3">
            <a:extLst>
              <a:ext uri="{FF2B5EF4-FFF2-40B4-BE49-F238E27FC236}">
                <a16:creationId xmlns:a16="http://schemas.microsoft.com/office/drawing/2014/main" id="{890A34B4-0223-1165-6F45-006BF89DCD8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E4FDAD-5C1B-44ED-95A3-11A2E5D029BD}"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AA68E5A9-B535-A901-19F2-66582506F4E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30C57F57-7045-DEC7-F332-F30CE104E09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Question to the students: are you currently a member of any formal/informal organisations?</a:t>
            </a:r>
          </a:p>
          <a:p>
            <a:r>
              <a:rPr lang="en-GB" altLang="en-US" sz="1200" dirty="0"/>
              <a:t>“The informal organisation arises from the interaction of people working in the organisation, their psychological and social needs, and the development of groups with their own relationships and norms of behaviour, irrespective of those defined within the formal structure. The informal organisation is flexible and loosely structured, relationships may be left undefined, and membership is spontaneous with varying degrees of involvement” (Mullins and McLean, 2019, p.7)</a:t>
            </a:r>
          </a:p>
          <a:p>
            <a:endParaRPr lang="en-GB" altLang="en-US" dirty="0"/>
          </a:p>
        </p:txBody>
      </p:sp>
      <p:sp>
        <p:nvSpPr>
          <p:cNvPr id="21508" name="Slide Number Placeholder 3">
            <a:extLst>
              <a:ext uri="{FF2B5EF4-FFF2-40B4-BE49-F238E27FC236}">
                <a16:creationId xmlns:a16="http://schemas.microsoft.com/office/drawing/2014/main" id="{890A34B4-0223-1165-6F45-006BF89DCD8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E4FDAD-5C1B-44ED-95A3-11A2E5D029BD}"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extLst>
      <p:ext uri="{BB962C8B-B14F-4D97-AF65-F5344CB8AC3E}">
        <p14:creationId xmlns:p14="http://schemas.microsoft.com/office/powerpoint/2010/main" val="1798381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A0A3962-4C97-F285-C048-6A874E713F7B}"/>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3171B4ED-C75A-6C6A-0708-42446FCA5A3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Question to the students: what are the important components of an organisation? Why do we need to understand them? Provide one example for each item shown in the illustration.</a:t>
            </a:r>
          </a:p>
        </p:txBody>
      </p:sp>
      <p:sp>
        <p:nvSpPr>
          <p:cNvPr id="23556" name="Slide Number Placeholder 3">
            <a:extLst>
              <a:ext uri="{FF2B5EF4-FFF2-40B4-BE49-F238E27FC236}">
                <a16:creationId xmlns:a16="http://schemas.microsoft.com/office/drawing/2014/main" id="{9381C4F5-5542-B0BE-2558-62111D2A2C6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377312-60BD-49D3-A877-239E3120F923}"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9616C108-0DD1-D271-1906-916F08A79D74}"/>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B0F4D9E3-A61D-A295-9918-936F5514441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There are different types of organisations. How are these types differentiated from one another?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(Mullins, 2019, pp. 68-70)</a:t>
            </a:r>
          </a:p>
          <a:p>
            <a:endParaRPr lang="en-GB" altLang="en-US" dirty="0"/>
          </a:p>
        </p:txBody>
      </p:sp>
      <p:sp>
        <p:nvSpPr>
          <p:cNvPr id="25604" name="Slide Number Placeholder 3">
            <a:extLst>
              <a:ext uri="{FF2B5EF4-FFF2-40B4-BE49-F238E27FC236}">
                <a16:creationId xmlns:a16="http://schemas.microsoft.com/office/drawing/2014/main" id="{DCA5FC3F-1FA8-109C-006A-ABEFC120FAA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B4BBBD-37D9-4F8E-9F2C-036150E8C65D}"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i="0" dirty="0">
              <a:solidFill>
                <a:srgbClr val="0F0F0F"/>
              </a:solidFill>
              <a:effectLst/>
              <a:latin typeface="YouTube Sans"/>
            </a:endParaRP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9</a:t>
            </a:fld>
            <a:endParaRPr lang="en-GB" altLang="en-US"/>
          </a:p>
        </p:txBody>
      </p:sp>
    </p:spTree>
    <p:extLst>
      <p:ext uri="{BB962C8B-B14F-4D97-AF65-F5344CB8AC3E}">
        <p14:creationId xmlns:p14="http://schemas.microsoft.com/office/powerpoint/2010/main" val="2826666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4EFBF3-D380-7DCA-34A0-6368461082E4}"/>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5426578D-3ED0-5F63-292F-1885B84B4A7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From this definition, compare the notions of management and organisation. What is their relationship?</a:t>
            </a:r>
          </a:p>
          <a:p>
            <a:r>
              <a:rPr lang="en-GB" altLang="en-US"/>
              <a:t>(Mullins, 2019, p. 376)</a:t>
            </a:r>
          </a:p>
          <a:p>
            <a:r>
              <a:rPr lang="en-GB" altLang="en-US"/>
              <a:t>If there is no organisation, is it needed to have management? What are the differences between managing an organisation and managing something else (which is not an organisation)?</a:t>
            </a:r>
          </a:p>
          <a:p>
            <a:endParaRPr lang="en-GB" altLang="en-US"/>
          </a:p>
        </p:txBody>
      </p:sp>
      <p:sp>
        <p:nvSpPr>
          <p:cNvPr id="28676" name="Slide Number Placeholder 3">
            <a:extLst>
              <a:ext uri="{FF2B5EF4-FFF2-40B4-BE49-F238E27FC236}">
                <a16:creationId xmlns:a16="http://schemas.microsoft.com/office/drawing/2014/main" id="{D7A2B9AF-D07A-9007-4F3C-FA4EA3A6341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428315-489E-4A65-A671-6FCDA044E4F8}"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2195307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4EFBF3-D380-7DCA-34A0-6368461082E4}"/>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5426578D-3ED0-5F63-292F-1885B84B4A7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From this definition, compare the notions of management and organisation. What is their relationship?</a:t>
            </a:r>
          </a:p>
          <a:p>
            <a:r>
              <a:rPr lang="en-GB" altLang="en-US"/>
              <a:t>(Mullins, 2019, p. 376)</a:t>
            </a:r>
          </a:p>
          <a:p>
            <a:r>
              <a:rPr lang="en-GB" altLang="en-US"/>
              <a:t>If there is no organisation, is it needed to have management? What are the differences between managing an organisation and managing something else (which is not an organisation)?</a:t>
            </a:r>
          </a:p>
          <a:p>
            <a:endParaRPr lang="en-GB" altLang="en-US"/>
          </a:p>
        </p:txBody>
      </p:sp>
      <p:sp>
        <p:nvSpPr>
          <p:cNvPr id="28676" name="Slide Number Placeholder 3">
            <a:extLst>
              <a:ext uri="{FF2B5EF4-FFF2-40B4-BE49-F238E27FC236}">
                <a16:creationId xmlns:a16="http://schemas.microsoft.com/office/drawing/2014/main" id="{D7A2B9AF-D07A-9007-4F3C-FA4EA3A6341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428315-489E-4A65-A671-6FCDA044E4F8}"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1398474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2C59A9C7-8E34-E5C9-9040-9F0579531B2E}"/>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9FFC8D0E-20A7-B0DB-E074-7210173536B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Mullins and McLean, 2019, pp. 451-452</a:t>
            </a:r>
          </a:p>
          <a:p>
            <a:pPr eaLnBrk="1" hangingPunct="1"/>
            <a:endParaRPr lang="en-GB" altLang="en-US" dirty="0"/>
          </a:p>
        </p:txBody>
      </p:sp>
      <p:sp>
        <p:nvSpPr>
          <p:cNvPr id="16388" name="Slide Number Placeholder 3">
            <a:extLst>
              <a:ext uri="{FF2B5EF4-FFF2-40B4-BE49-F238E27FC236}">
                <a16:creationId xmlns:a16="http://schemas.microsoft.com/office/drawing/2014/main" id="{AC85ABC5-854B-5270-C51C-D96A8E83760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C1DBD4D-042E-43D3-9942-014EFF1FA961}"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3672620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1A507BF1-1F0D-CE7A-B74E-E9C453EA34A1}"/>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7349E478-023E-B0B8-7418-0646958B070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2292" name="Slide Number Placeholder 3">
            <a:extLst>
              <a:ext uri="{FF2B5EF4-FFF2-40B4-BE49-F238E27FC236}">
                <a16:creationId xmlns:a16="http://schemas.microsoft.com/office/drawing/2014/main" id="{340958B8-B7D2-084E-0650-24B6B05AC77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CC5F85-DDBC-4B53-A2F1-08060AECB37B}"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4EFBF3-D380-7DCA-34A0-6368461082E4}"/>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5426578D-3ED0-5F63-292F-1885B84B4A7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From this definition, compare the notions of management and organisation. What is their relationship?</a:t>
            </a:r>
          </a:p>
          <a:p>
            <a:r>
              <a:rPr lang="en-GB" altLang="en-US"/>
              <a:t>(Mullins, 2019, p. 376)</a:t>
            </a:r>
          </a:p>
          <a:p>
            <a:r>
              <a:rPr lang="en-GB" altLang="en-US"/>
              <a:t>If there is no organisation, is it needed to have management? What are the differences between managing an organisation and managing something else (which is not an organisation)?</a:t>
            </a:r>
          </a:p>
          <a:p>
            <a:endParaRPr lang="en-GB" altLang="en-US"/>
          </a:p>
        </p:txBody>
      </p:sp>
      <p:sp>
        <p:nvSpPr>
          <p:cNvPr id="28676" name="Slide Number Placeholder 3">
            <a:extLst>
              <a:ext uri="{FF2B5EF4-FFF2-40B4-BE49-F238E27FC236}">
                <a16:creationId xmlns:a16="http://schemas.microsoft.com/office/drawing/2014/main" id="{D7A2B9AF-D07A-9007-4F3C-FA4EA3A6341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428315-489E-4A65-A671-6FCDA044E4F8}"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extLst>
      <p:ext uri="{BB962C8B-B14F-4D97-AF65-F5344CB8AC3E}">
        <p14:creationId xmlns:p14="http://schemas.microsoft.com/office/powerpoint/2010/main" val="1808321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1A9E084-A7AC-B80C-143C-BD2EB306CFDA}"/>
              </a:ext>
            </a:extLst>
          </p:cNvPr>
          <p:cNvSpPr>
            <a:spLocks noGrp="1"/>
          </p:cNvSpPr>
          <p:nvPr>
            <p:ph type="ctrTitle"/>
          </p:nvPr>
        </p:nvSpPr>
        <p:spPr>
          <a:xfrm>
            <a:off x="2555797" y="2340520"/>
            <a:ext cx="4392613" cy="936625"/>
          </a:xfrm>
        </p:spPr>
        <p:txBody>
          <a:bodyPr/>
          <a:lstStyle/>
          <a:p>
            <a:r>
              <a:rPr lang="en-GB" altLang="en-US" b="1" dirty="0"/>
              <a:t>LCBB4009</a:t>
            </a:r>
          </a:p>
        </p:txBody>
      </p:sp>
      <p:sp>
        <p:nvSpPr>
          <p:cNvPr id="6147" name="Title 1">
            <a:extLst>
              <a:ext uri="{FF2B5EF4-FFF2-40B4-BE49-F238E27FC236}">
                <a16:creationId xmlns:a16="http://schemas.microsoft.com/office/drawing/2014/main" id="{210627B0-ED43-937B-A740-EA9CBF032A63}"/>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60DD82C9-E399-1C12-B0BB-13FC2EC63B77}"/>
              </a:ext>
            </a:extLst>
          </p:cNvPr>
          <p:cNvSpPr txBox="1">
            <a:spLocks noChangeArrowheads="1"/>
          </p:cNvSpPr>
          <p:nvPr/>
        </p:nvSpPr>
        <p:spPr bwMode="auto">
          <a:xfrm>
            <a:off x="24973" y="3025998"/>
            <a:ext cx="8733692" cy="288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1: Session 2</a:t>
            </a:r>
          </a:p>
          <a:p>
            <a:pPr algn="r">
              <a:lnSpc>
                <a:spcPct val="150000"/>
              </a:lnSpc>
              <a:spcBef>
                <a:spcPct val="0"/>
              </a:spcBef>
              <a:buFontTx/>
              <a:buNone/>
            </a:pPr>
            <a:r>
              <a:rPr lang="en-GB" altLang="en-US" sz="2400" dirty="0">
                <a:latin typeface="Arial" panose="020B0604020202020204" pitchFamily="34" charset="0"/>
              </a:rPr>
              <a:t>Introduction to Organisation, </a:t>
            </a:r>
          </a:p>
          <a:p>
            <a:pPr algn="r">
              <a:lnSpc>
                <a:spcPct val="150000"/>
              </a:lnSpc>
              <a:spcBef>
                <a:spcPct val="0"/>
              </a:spcBef>
              <a:buFontTx/>
              <a:buNone/>
            </a:pPr>
            <a:r>
              <a:rPr lang="en-GB" altLang="en-US" sz="2400" dirty="0">
                <a:latin typeface="Arial" panose="020B0604020202020204" pitchFamily="34" charset="0"/>
              </a:rPr>
              <a:t>Management, </a:t>
            </a:r>
          </a:p>
          <a:p>
            <a:pPr algn="r">
              <a:lnSpc>
                <a:spcPct val="150000"/>
              </a:lnSpc>
              <a:spcBef>
                <a:spcPct val="0"/>
              </a:spcBef>
              <a:buFontTx/>
              <a:buNone/>
            </a:pPr>
            <a:r>
              <a:rPr lang="en-GB" altLang="en-US" sz="2400" dirty="0">
                <a:latin typeface="Arial" panose="020B0604020202020204" pitchFamily="34" charset="0"/>
              </a:rPr>
              <a:t>Organisational Structure, </a:t>
            </a:r>
          </a:p>
          <a:p>
            <a:pPr algn="r">
              <a:lnSpc>
                <a:spcPct val="150000"/>
              </a:lnSpc>
              <a:spcBef>
                <a:spcPct val="0"/>
              </a:spcBef>
              <a:buFontTx/>
              <a:buNone/>
            </a:pPr>
            <a:r>
              <a:rPr lang="en-GB" altLang="en-US" sz="2400" dirty="0">
                <a:latin typeface="Arial" panose="020B0604020202020204" pitchFamily="34" charset="0"/>
              </a:rPr>
              <a:t>and Organisational Culture</a:t>
            </a:r>
          </a:p>
        </p:txBody>
      </p:sp>
      <p:sp>
        <p:nvSpPr>
          <p:cNvPr id="5" name="Subtitle 4">
            <a:extLst>
              <a:ext uri="{FF2B5EF4-FFF2-40B4-BE49-F238E27FC236}">
                <a16:creationId xmlns:a16="http://schemas.microsoft.com/office/drawing/2014/main" id="{DC6CEBAD-07F6-4518-73BA-5C543601B8BF}"/>
              </a:ext>
            </a:extLst>
          </p:cNvPr>
          <p:cNvSpPr txBox="1">
            <a:spLocks/>
          </p:cNvSpPr>
          <p:nvPr/>
        </p:nvSpPr>
        <p:spPr bwMode="auto">
          <a:xfrm>
            <a:off x="629690" y="891544"/>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9EB33EE-3C8B-795E-8955-82EACD8B4FBF}"/>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31979EF7-06E3-844F-E89E-2BF6640C1F9E}"/>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dirty="0"/>
              <a:t>By the end of this session, students should be aware of:</a:t>
            </a:r>
            <a:r>
              <a:rPr lang="en-GB" altLang="en-US" sz="1800" dirty="0"/>
              <a:t> </a:t>
            </a:r>
          </a:p>
          <a:p>
            <a:pPr marL="355600" indent="-355600" eaLnBrk="1" hangingPunct="1">
              <a:buFont typeface="Myriad Pro"/>
              <a:buAutoNum type="arabicPeriod"/>
            </a:pPr>
            <a:r>
              <a:rPr lang="en-GB" altLang="en-US" dirty="0"/>
              <a:t>Organisation</a:t>
            </a:r>
          </a:p>
          <a:p>
            <a:pPr marL="355600" indent="-355600" eaLnBrk="1" hangingPunct="1">
              <a:buFont typeface="Myriad Pro"/>
              <a:buAutoNum type="arabicPeriod"/>
            </a:pPr>
            <a:r>
              <a:rPr lang="en-GB" altLang="en-US" sz="2800" dirty="0"/>
              <a:t>Management</a:t>
            </a:r>
          </a:p>
          <a:p>
            <a:pPr marL="355600" indent="-355600" eaLnBrk="1" hangingPunct="1">
              <a:buFont typeface="Myriad Pro"/>
              <a:buAutoNum type="arabicPeriod"/>
            </a:pPr>
            <a:r>
              <a:rPr lang="en-GB" altLang="en-US" sz="2800" dirty="0"/>
              <a:t>Organisational structure</a:t>
            </a:r>
          </a:p>
          <a:p>
            <a:pPr marL="355600" indent="-355600" eaLnBrk="1" hangingPunct="1">
              <a:buFont typeface="Myriad Pro"/>
              <a:buAutoNum type="arabicPeriod"/>
            </a:pPr>
            <a:r>
              <a:rPr lang="en-GB" altLang="en-US" sz="2800" dirty="0"/>
              <a:t>Organisational culture</a:t>
            </a:r>
          </a:p>
        </p:txBody>
      </p:sp>
      <p:sp>
        <p:nvSpPr>
          <p:cNvPr id="4" name="Date Placeholder 3">
            <a:extLst>
              <a:ext uri="{FF2B5EF4-FFF2-40B4-BE49-F238E27FC236}">
                <a16:creationId xmlns:a16="http://schemas.microsoft.com/office/drawing/2014/main" id="{959B8DF3-E1FE-520A-825E-75846110939D}"/>
              </a:ext>
            </a:extLst>
          </p:cNvPr>
          <p:cNvSpPr>
            <a:spLocks noGrp="1"/>
          </p:cNvSpPr>
          <p:nvPr>
            <p:ph type="dt" sz="quarter" idx="10"/>
          </p:nvPr>
        </p:nvSpPr>
        <p:spPr/>
        <p:txBody>
          <a:bodyPr/>
          <a:lstStyle/>
          <a:p>
            <a:pPr>
              <a:defRPr/>
            </a:pPr>
            <a:fld id="{A537843A-38BC-484B-8097-D4EBC93D768D}" type="datetime1">
              <a:rPr lang="en-GB" altLang="en-US" smtClean="0"/>
              <a:pPr>
                <a:defRPr/>
              </a:pPr>
              <a:t>05/02/2025</a:t>
            </a:fld>
            <a:endParaRPr lang="en-GB" altLang="en-US"/>
          </a:p>
        </p:txBody>
      </p:sp>
      <p:sp>
        <p:nvSpPr>
          <p:cNvPr id="7173" name="Slide Number Placeholder 4">
            <a:extLst>
              <a:ext uri="{FF2B5EF4-FFF2-40B4-BE49-F238E27FC236}">
                <a16:creationId xmlns:a16="http://schemas.microsoft.com/office/drawing/2014/main" id="{125D9D86-1AF2-60C9-477B-7CB64F81B2C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034878C-B09D-4794-A6B0-B4C33E8763E4}"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BB78131-9BE6-273D-487E-C8144D29D7C8}"/>
              </a:ext>
            </a:extLst>
          </p:cNvPr>
          <p:cNvSpPr>
            <a:spLocks noGrp="1"/>
          </p:cNvSpPr>
          <p:nvPr>
            <p:ph type="title"/>
          </p:nvPr>
        </p:nvSpPr>
        <p:spPr/>
        <p:txBody>
          <a:bodyPr/>
          <a:lstStyle/>
          <a:p>
            <a:r>
              <a:rPr lang="en-GB" altLang="en-US" b="1" dirty="0"/>
              <a:t>Organisation – what is it?</a:t>
            </a:r>
          </a:p>
        </p:txBody>
      </p:sp>
      <p:sp>
        <p:nvSpPr>
          <p:cNvPr id="4" name="Date Placeholder 3">
            <a:extLst>
              <a:ext uri="{FF2B5EF4-FFF2-40B4-BE49-F238E27FC236}">
                <a16:creationId xmlns:a16="http://schemas.microsoft.com/office/drawing/2014/main" id="{BE63BC88-330C-30B9-FD4F-31C086D39796}"/>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17413" name="Slide Number Placeholder 4">
            <a:extLst>
              <a:ext uri="{FF2B5EF4-FFF2-40B4-BE49-F238E27FC236}">
                <a16:creationId xmlns:a16="http://schemas.microsoft.com/office/drawing/2014/main" id="{8D8351C0-952B-A549-4DAA-600C3B4362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328B8BE-ADEF-4F5D-97FA-266AAEF81E3A}"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pic>
        <p:nvPicPr>
          <p:cNvPr id="17414" name="Picture 6" descr="CONNECT">
            <a:extLst>
              <a:ext uri="{FF2B5EF4-FFF2-40B4-BE49-F238E27FC236}">
                <a16:creationId xmlns:a16="http://schemas.microsoft.com/office/drawing/2014/main" id="{6C9F8057-633C-F5B7-B36D-781C5D6298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0479" b="34448"/>
          <a:stretch>
            <a:fillRect/>
          </a:stretch>
        </p:blipFill>
        <p:spPr bwMode="auto">
          <a:xfrm>
            <a:off x="5348288" y="4310063"/>
            <a:ext cx="2995612" cy="78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12" descr="Make Your Logo Shine On A Quality, Custom Printed T Shirt">
            <a:extLst>
              <a:ext uri="{FF2B5EF4-FFF2-40B4-BE49-F238E27FC236}">
                <a16:creationId xmlns:a16="http://schemas.microsoft.com/office/drawing/2014/main" id="{B3AE8685-F8C0-6BFF-5C77-0B8FDBB184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05792" y="1220187"/>
            <a:ext cx="6332415" cy="4417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27E71591-496B-9515-746D-9273D093A406}"/>
              </a:ext>
            </a:extLst>
          </p:cNvPr>
          <p:cNvSpPr>
            <a:spLocks noGrp="1"/>
          </p:cNvSpPr>
          <p:nvPr>
            <p:ph type="title"/>
          </p:nvPr>
        </p:nvSpPr>
        <p:spPr/>
        <p:txBody>
          <a:bodyPr/>
          <a:lstStyle/>
          <a:p>
            <a:r>
              <a:rPr lang="en-GB" altLang="en-US" b="1" dirty="0"/>
              <a:t>Organisation - definition</a:t>
            </a:r>
          </a:p>
        </p:txBody>
      </p:sp>
      <p:sp>
        <p:nvSpPr>
          <p:cNvPr id="3" name="Content Placeholder 2">
            <a:extLst>
              <a:ext uri="{FF2B5EF4-FFF2-40B4-BE49-F238E27FC236}">
                <a16:creationId xmlns:a16="http://schemas.microsoft.com/office/drawing/2014/main" id="{37345AAA-B846-C1CF-FFD1-F60487F888ED}"/>
              </a:ext>
            </a:extLst>
          </p:cNvPr>
          <p:cNvSpPr>
            <a:spLocks noGrp="1"/>
          </p:cNvSpPr>
          <p:nvPr>
            <p:ph idx="1"/>
          </p:nvPr>
        </p:nvSpPr>
        <p:spPr>
          <a:xfrm>
            <a:off x="457200" y="1600200"/>
            <a:ext cx="2819400" cy="3916363"/>
          </a:xfrm>
        </p:spPr>
        <p:txBody>
          <a:bodyPr/>
          <a:lstStyle/>
          <a:p>
            <a:pPr>
              <a:defRPr/>
            </a:pPr>
            <a:r>
              <a:rPr lang="en-GB" sz="2400" dirty="0"/>
              <a:t>Group of people</a:t>
            </a:r>
          </a:p>
          <a:p>
            <a:pPr>
              <a:defRPr/>
            </a:pPr>
            <a:r>
              <a:rPr lang="en-GB" sz="2400" dirty="0"/>
              <a:t>Structure</a:t>
            </a:r>
          </a:p>
          <a:p>
            <a:pPr>
              <a:defRPr/>
            </a:pPr>
            <a:r>
              <a:rPr lang="en-GB" sz="2400" dirty="0"/>
              <a:t>Common goals</a:t>
            </a:r>
          </a:p>
        </p:txBody>
      </p:sp>
      <p:sp>
        <p:nvSpPr>
          <p:cNvPr id="4" name="Date Placeholder 3">
            <a:extLst>
              <a:ext uri="{FF2B5EF4-FFF2-40B4-BE49-F238E27FC236}">
                <a16:creationId xmlns:a16="http://schemas.microsoft.com/office/drawing/2014/main" id="{12F89E35-DAC6-F3FF-7F4B-048708077BD1}"/>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18437" name="Slide Number Placeholder 4">
            <a:extLst>
              <a:ext uri="{FF2B5EF4-FFF2-40B4-BE49-F238E27FC236}">
                <a16:creationId xmlns:a16="http://schemas.microsoft.com/office/drawing/2014/main" id="{4C83EE0A-D1D3-1163-AF4E-1A743A9F128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3C996F-295B-43B4-93E7-F4CB5E11CFD8}"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pic>
        <p:nvPicPr>
          <p:cNvPr id="18438" name="Picture 5">
            <a:extLst>
              <a:ext uri="{FF2B5EF4-FFF2-40B4-BE49-F238E27FC236}">
                <a16:creationId xmlns:a16="http://schemas.microsoft.com/office/drawing/2014/main" id="{170698E2-861F-4489-3FD3-08115FB1E3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01" t="5583" r="13841" b="13082"/>
          <a:stretch/>
        </p:blipFill>
        <p:spPr bwMode="auto">
          <a:xfrm>
            <a:off x="5342766" y="1479156"/>
            <a:ext cx="3344034" cy="3693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9" name="TextBox 7">
            <a:extLst>
              <a:ext uri="{FF2B5EF4-FFF2-40B4-BE49-F238E27FC236}">
                <a16:creationId xmlns:a16="http://schemas.microsoft.com/office/drawing/2014/main" id="{258E5C53-D97D-B1C9-3342-4364C9138A31}"/>
              </a:ext>
            </a:extLst>
          </p:cNvPr>
          <p:cNvSpPr txBox="1">
            <a:spLocks noChangeArrowheads="1"/>
          </p:cNvSpPr>
          <p:nvPr/>
        </p:nvSpPr>
        <p:spPr bwMode="auto">
          <a:xfrm>
            <a:off x="4555475" y="5234299"/>
            <a:ext cx="4472848" cy="36933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latin typeface="Arial" panose="020B0604020202020204" pitchFamily="34" charset="0"/>
              </a:rPr>
              <a:t>Source: Mullins and McLean (2019, p. 9)</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A74B2C7-1F36-EC4C-873A-212946F948EF}"/>
              </a:ext>
            </a:extLst>
          </p:cNvPr>
          <p:cNvSpPr>
            <a:spLocks noGrp="1"/>
          </p:cNvSpPr>
          <p:nvPr>
            <p:ph type="title"/>
          </p:nvPr>
        </p:nvSpPr>
        <p:spPr/>
        <p:txBody>
          <a:bodyPr/>
          <a:lstStyle/>
          <a:p>
            <a:r>
              <a:rPr lang="en-GB" altLang="en-US" b="1" dirty="0"/>
              <a:t>Organisation - types</a:t>
            </a:r>
          </a:p>
        </p:txBody>
      </p:sp>
      <p:sp>
        <p:nvSpPr>
          <p:cNvPr id="20483" name="Content Placeholder 2">
            <a:extLst>
              <a:ext uri="{FF2B5EF4-FFF2-40B4-BE49-F238E27FC236}">
                <a16:creationId xmlns:a16="http://schemas.microsoft.com/office/drawing/2014/main" id="{5068698C-27AC-AA67-6A26-792B87C7CDFC}"/>
              </a:ext>
            </a:extLst>
          </p:cNvPr>
          <p:cNvSpPr>
            <a:spLocks noGrp="1"/>
          </p:cNvSpPr>
          <p:nvPr>
            <p:ph idx="1"/>
          </p:nvPr>
        </p:nvSpPr>
        <p:spPr>
          <a:xfrm>
            <a:off x="457200" y="1600200"/>
            <a:ext cx="8229600" cy="3916363"/>
          </a:xfrm>
        </p:spPr>
        <p:txBody>
          <a:bodyPr/>
          <a:lstStyle/>
          <a:p>
            <a:r>
              <a:rPr lang="en-GB" altLang="en-US" sz="3200" dirty="0"/>
              <a:t>A formal organisation:</a:t>
            </a:r>
          </a:p>
          <a:p>
            <a:pPr lvl="1"/>
            <a:r>
              <a:rPr lang="en-GB" altLang="en-US" sz="2400" dirty="0"/>
              <a:t>is deliberately planned,</a:t>
            </a:r>
          </a:p>
          <a:p>
            <a:pPr lvl="1"/>
            <a:r>
              <a:rPr lang="en-GB" altLang="en-US" sz="2400" dirty="0"/>
              <a:t>is created with stated objectives,</a:t>
            </a:r>
          </a:p>
          <a:p>
            <a:pPr lvl="1"/>
            <a:r>
              <a:rPr lang="en-GB" altLang="en-US" sz="2400" dirty="0"/>
              <a:t>is a pattern of roles, hierarchy of authority and responsibility</a:t>
            </a:r>
          </a:p>
        </p:txBody>
      </p:sp>
      <p:sp>
        <p:nvSpPr>
          <p:cNvPr id="4" name="Date Placeholder 3">
            <a:extLst>
              <a:ext uri="{FF2B5EF4-FFF2-40B4-BE49-F238E27FC236}">
                <a16:creationId xmlns:a16="http://schemas.microsoft.com/office/drawing/2014/main" id="{A86ECB69-DBAB-D9B1-2BCF-BA3F940F20C3}"/>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20485" name="Slide Number Placeholder 4">
            <a:extLst>
              <a:ext uri="{FF2B5EF4-FFF2-40B4-BE49-F238E27FC236}">
                <a16:creationId xmlns:a16="http://schemas.microsoft.com/office/drawing/2014/main" id="{30DAD433-21FC-5337-DF21-E4A5A45574F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5C733F5-E96F-4497-944F-7054D32B0164}"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A74B2C7-1F36-EC4C-873A-212946F948EF}"/>
              </a:ext>
            </a:extLst>
          </p:cNvPr>
          <p:cNvSpPr>
            <a:spLocks noGrp="1"/>
          </p:cNvSpPr>
          <p:nvPr>
            <p:ph type="title"/>
          </p:nvPr>
        </p:nvSpPr>
        <p:spPr/>
        <p:txBody>
          <a:bodyPr/>
          <a:lstStyle/>
          <a:p>
            <a:r>
              <a:rPr lang="en-GB" altLang="en-US" b="1" dirty="0"/>
              <a:t>Organisation - types</a:t>
            </a:r>
          </a:p>
        </p:txBody>
      </p:sp>
      <p:sp>
        <p:nvSpPr>
          <p:cNvPr id="20483" name="Content Placeholder 2">
            <a:extLst>
              <a:ext uri="{FF2B5EF4-FFF2-40B4-BE49-F238E27FC236}">
                <a16:creationId xmlns:a16="http://schemas.microsoft.com/office/drawing/2014/main" id="{5068698C-27AC-AA67-6A26-792B87C7CDFC}"/>
              </a:ext>
            </a:extLst>
          </p:cNvPr>
          <p:cNvSpPr>
            <a:spLocks noGrp="1"/>
          </p:cNvSpPr>
          <p:nvPr>
            <p:ph idx="1"/>
          </p:nvPr>
        </p:nvSpPr>
        <p:spPr>
          <a:xfrm>
            <a:off x="457200" y="1600200"/>
            <a:ext cx="8229600" cy="3916363"/>
          </a:xfrm>
        </p:spPr>
        <p:txBody>
          <a:bodyPr/>
          <a:lstStyle/>
          <a:p>
            <a:r>
              <a:rPr lang="en-GB" altLang="en-US" sz="2800" dirty="0"/>
              <a:t>The informal organisation:</a:t>
            </a:r>
          </a:p>
          <a:p>
            <a:pPr lvl="1"/>
            <a:r>
              <a:rPr lang="en-GB" altLang="en-US" sz="2000" dirty="0"/>
              <a:t>is flexible,</a:t>
            </a:r>
          </a:p>
          <a:p>
            <a:pPr lvl="1"/>
            <a:r>
              <a:rPr lang="en-GB" altLang="en-US" sz="2000" dirty="0"/>
              <a:t>loosely structured,</a:t>
            </a:r>
          </a:p>
          <a:p>
            <a:pPr lvl="1"/>
            <a:r>
              <a:rPr lang="en-GB" altLang="en-US" sz="2000" dirty="0"/>
              <a:t>relationships may be left undefined,</a:t>
            </a:r>
          </a:p>
          <a:p>
            <a:pPr lvl="1"/>
            <a:r>
              <a:rPr lang="en-GB" altLang="en-US" sz="2000" dirty="0"/>
              <a:t>membership is spontaneous with varying degrees of involvement</a:t>
            </a:r>
          </a:p>
        </p:txBody>
      </p:sp>
      <p:sp>
        <p:nvSpPr>
          <p:cNvPr id="4" name="Date Placeholder 3">
            <a:extLst>
              <a:ext uri="{FF2B5EF4-FFF2-40B4-BE49-F238E27FC236}">
                <a16:creationId xmlns:a16="http://schemas.microsoft.com/office/drawing/2014/main" id="{A86ECB69-DBAB-D9B1-2BCF-BA3F940F20C3}"/>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20485" name="Slide Number Placeholder 4">
            <a:extLst>
              <a:ext uri="{FF2B5EF4-FFF2-40B4-BE49-F238E27FC236}">
                <a16:creationId xmlns:a16="http://schemas.microsoft.com/office/drawing/2014/main" id="{30DAD433-21FC-5337-DF21-E4A5A45574F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5C733F5-E96F-4497-944F-7054D32B0164}"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extLst>
      <p:ext uri="{BB962C8B-B14F-4D97-AF65-F5344CB8AC3E}">
        <p14:creationId xmlns:p14="http://schemas.microsoft.com/office/powerpoint/2010/main" val="1722156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CE12475F-C098-6AEE-001E-A4FA4C4305BF}"/>
              </a:ext>
            </a:extLst>
          </p:cNvPr>
          <p:cNvSpPr>
            <a:spLocks noGrp="1"/>
          </p:cNvSpPr>
          <p:nvPr>
            <p:ph type="title"/>
          </p:nvPr>
        </p:nvSpPr>
        <p:spPr/>
        <p:txBody>
          <a:bodyPr/>
          <a:lstStyle/>
          <a:p>
            <a:r>
              <a:rPr lang="en-GB" altLang="en-US" b="1" dirty="0"/>
              <a:t>Organisation – formal and informal</a:t>
            </a:r>
          </a:p>
        </p:txBody>
      </p:sp>
      <p:pic>
        <p:nvPicPr>
          <p:cNvPr id="22531" name="Content Placeholder 2">
            <a:extLst>
              <a:ext uri="{FF2B5EF4-FFF2-40B4-BE49-F238E27FC236}">
                <a16:creationId xmlns:a16="http://schemas.microsoft.com/office/drawing/2014/main" id="{B7DAC86B-A1B2-743C-596D-B5C52A7EFCC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12401"/>
          <a:stretch/>
        </p:blipFill>
        <p:spPr>
          <a:xfrm>
            <a:off x="3890035" y="1417638"/>
            <a:ext cx="5221557" cy="4290646"/>
          </a:xfrm>
        </p:spPr>
      </p:pic>
      <p:sp>
        <p:nvSpPr>
          <p:cNvPr id="4" name="Date Placeholder 3">
            <a:extLst>
              <a:ext uri="{FF2B5EF4-FFF2-40B4-BE49-F238E27FC236}">
                <a16:creationId xmlns:a16="http://schemas.microsoft.com/office/drawing/2014/main" id="{45448EEE-1D44-8927-552B-D8086E6BEE1C}"/>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22533" name="Slide Number Placeholder 4">
            <a:extLst>
              <a:ext uri="{FF2B5EF4-FFF2-40B4-BE49-F238E27FC236}">
                <a16:creationId xmlns:a16="http://schemas.microsoft.com/office/drawing/2014/main" id="{3456D5F0-3447-4C88-1280-9E3FCD4A0EC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F5A4D7D-178D-4000-96C3-BDA1481931E0}"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22534" name="TextBox 7">
            <a:extLst>
              <a:ext uri="{FF2B5EF4-FFF2-40B4-BE49-F238E27FC236}">
                <a16:creationId xmlns:a16="http://schemas.microsoft.com/office/drawing/2014/main" id="{C04099EA-B76D-5555-1AA4-FE3B11CD172B}"/>
              </a:ext>
            </a:extLst>
          </p:cNvPr>
          <p:cNvSpPr txBox="1">
            <a:spLocks noChangeArrowheads="1"/>
          </p:cNvSpPr>
          <p:nvPr/>
        </p:nvSpPr>
        <p:spPr bwMode="auto">
          <a:xfrm>
            <a:off x="250826" y="3013868"/>
            <a:ext cx="324814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dirty="0">
                <a:latin typeface="Arial" panose="020B0604020202020204" pitchFamily="34" charset="0"/>
              </a:rPr>
              <a:t>Source: Mullins and McLean (2019, p.73)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E22CCC7-592E-82DB-6521-F74973DD85E1}"/>
              </a:ext>
            </a:extLst>
          </p:cNvPr>
          <p:cNvSpPr>
            <a:spLocks noGrp="1"/>
          </p:cNvSpPr>
          <p:nvPr>
            <p:ph type="title"/>
          </p:nvPr>
        </p:nvSpPr>
        <p:spPr/>
        <p:txBody>
          <a:bodyPr/>
          <a:lstStyle/>
          <a:p>
            <a:r>
              <a:rPr lang="en-GB" altLang="en-US" b="1" dirty="0"/>
              <a:t>Organisation - types</a:t>
            </a:r>
          </a:p>
        </p:txBody>
      </p:sp>
      <p:sp>
        <p:nvSpPr>
          <p:cNvPr id="24579" name="Content Placeholder 2">
            <a:extLst>
              <a:ext uri="{FF2B5EF4-FFF2-40B4-BE49-F238E27FC236}">
                <a16:creationId xmlns:a16="http://schemas.microsoft.com/office/drawing/2014/main" id="{477839CA-6480-11A5-49A1-16B8BA8FAF91}"/>
              </a:ext>
            </a:extLst>
          </p:cNvPr>
          <p:cNvSpPr>
            <a:spLocks noGrp="1"/>
          </p:cNvSpPr>
          <p:nvPr>
            <p:ph idx="1"/>
          </p:nvPr>
        </p:nvSpPr>
        <p:spPr>
          <a:xfrm>
            <a:off x="457200" y="1600200"/>
            <a:ext cx="8229600" cy="3916363"/>
          </a:xfrm>
        </p:spPr>
        <p:txBody>
          <a:bodyPr/>
          <a:lstStyle/>
          <a:p>
            <a:r>
              <a:rPr lang="en-GB" altLang="en-US" sz="2400" dirty="0"/>
              <a:t>Private organisations: work is directed towards a commercial nature such as profit, return on capital employed, market standing or sales level.</a:t>
            </a:r>
          </a:p>
          <a:p>
            <a:r>
              <a:rPr lang="en-GB" altLang="en-US" sz="2400" dirty="0"/>
              <a:t>Public organisations: work is directed to the provision of a service to, and the well-being of, the community.</a:t>
            </a:r>
          </a:p>
          <a:p>
            <a:r>
              <a:rPr lang="en-GB" altLang="en-US" sz="2400" dirty="0"/>
              <a:t>For-profit and not-for-profit organisations</a:t>
            </a:r>
          </a:p>
        </p:txBody>
      </p:sp>
      <p:sp>
        <p:nvSpPr>
          <p:cNvPr id="4" name="Date Placeholder 3">
            <a:extLst>
              <a:ext uri="{FF2B5EF4-FFF2-40B4-BE49-F238E27FC236}">
                <a16:creationId xmlns:a16="http://schemas.microsoft.com/office/drawing/2014/main" id="{9979D37E-B518-45D8-78A7-344D28CDA444}"/>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24581" name="Slide Number Placeholder 4">
            <a:extLst>
              <a:ext uri="{FF2B5EF4-FFF2-40B4-BE49-F238E27FC236}">
                <a16:creationId xmlns:a16="http://schemas.microsoft.com/office/drawing/2014/main" id="{DD7A47DD-E4D0-80DA-68BC-7546FEFC4A1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164E995-6ABE-47FE-B7B1-13826AD466FA}"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6762503-7CCE-600D-FD69-58F83CC4EFE1}"/>
              </a:ext>
            </a:extLst>
          </p:cNvPr>
          <p:cNvSpPr>
            <a:spLocks noGrp="1"/>
          </p:cNvSpPr>
          <p:nvPr>
            <p:ph type="title"/>
          </p:nvPr>
        </p:nvSpPr>
        <p:spPr/>
        <p:txBody>
          <a:bodyPr/>
          <a:lstStyle/>
          <a:p>
            <a:r>
              <a:rPr lang="en-GB" altLang="en-US" b="1" dirty="0"/>
              <a:t>Management – what is it?</a:t>
            </a:r>
          </a:p>
        </p:txBody>
      </p:sp>
      <p:sp>
        <p:nvSpPr>
          <p:cNvPr id="26627" name="Content Placeholder 2">
            <a:extLst>
              <a:ext uri="{FF2B5EF4-FFF2-40B4-BE49-F238E27FC236}">
                <a16:creationId xmlns:a16="http://schemas.microsoft.com/office/drawing/2014/main" id="{EEBA97B1-FE41-0AC0-E476-8FB5D8AED2CC}"/>
              </a:ext>
            </a:extLst>
          </p:cNvPr>
          <p:cNvSpPr>
            <a:spLocks noGrp="1"/>
          </p:cNvSpPr>
          <p:nvPr>
            <p:ph idx="1"/>
          </p:nvPr>
        </p:nvSpPr>
        <p:spPr>
          <a:xfrm>
            <a:off x="457200" y="1600200"/>
            <a:ext cx="8229600" cy="3916363"/>
          </a:xfrm>
        </p:spPr>
        <p:txBody>
          <a:bodyPr/>
          <a:lstStyle/>
          <a:p>
            <a:r>
              <a:rPr lang="en-GB" altLang="en-US" dirty="0"/>
              <a:t>An integrating activity permeating all organisation’s operations.</a:t>
            </a:r>
          </a:p>
          <a:p>
            <a:r>
              <a:rPr lang="en-GB" altLang="en-US" dirty="0"/>
              <a:t>Is fundamental to the effective operation of work organisations.</a:t>
            </a:r>
          </a:p>
          <a:p>
            <a:endParaRPr lang="en-GB" altLang="en-US" dirty="0"/>
          </a:p>
        </p:txBody>
      </p:sp>
      <p:sp>
        <p:nvSpPr>
          <p:cNvPr id="4" name="Date Placeholder 3">
            <a:extLst>
              <a:ext uri="{FF2B5EF4-FFF2-40B4-BE49-F238E27FC236}">
                <a16:creationId xmlns:a16="http://schemas.microsoft.com/office/drawing/2014/main" id="{51068904-260B-AB56-3D2B-3CBE73E3B67F}"/>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26629" name="Slide Number Placeholder 4">
            <a:extLst>
              <a:ext uri="{FF2B5EF4-FFF2-40B4-BE49-F238E27FC236}">
                <a16:creationId xmlns:a16="http://schemas.microsoft.com/office/drawing/2014/main" id="{D3077941-14F7-C8DF-891B-7DD367ED532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08F37A-116B-4AD0-9CDC-1BF93613C14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B21A4F9-9967-6BCD-BD20-5595F270C1B9}"/>
              </a:ext>
            </a:extLst>
          </p:cNvPr>
          <p:cNvSpPr>
            <a:spLocks noGrp="1"/>
          </p:cNvSpPr>
          <p:nvPr>
            <p:ph type="title"/>
          </p:nvPr>
        </p:nvSpPr>
        <p:spPr/>
        <p:txBody>
          <a:bodyPr/>
          <a:lstStyle/>
          <a:p>
            <a:r>
              <a:rPr lang="en-GB" altLang="en-US" b="1" dirty="0"/>
              <a:t>Management - definition</a:t>
            </a:r>
          </a:p>
        </p:txBody>
      </p:sp>
      <p:sp>
        <p:nvSpPr>
          <p:cNvPr id="27651" name="Content Placeholder 2">
            <a:extLst>
              <a:ext uri="{FF2B5EF4-FFF2-40B4-BE49-F238E27FC236}">
                <a16:creationId xmlns:a16="http://schemas.microsoft.com/office/drawing/2014/main" id="{B97296A9-40B4-4B91-7AD1-BD66D0C81BC9}"/>
              </a:ext>
            </a:extLst>
          </p:cNvPr>
          <p:cNvSpPr>
            <a:spLocks noGrp="1"/>
          </p:cNvSpPr>
          <p:nvPr>
            <p:ph idx="1"/>
          </p:nvPr>
        </p:nvSpPr>
        <p:spPr>
          <a:xfrm>
            <a:off x="457200" y="1600200"/>
            <a:ext cx="8229600" cy="3916363"/>
          </a:xfrm>
        </p:spPr>
        <p:txBody>
          <a:bodyPr/>
          <a:lstStyle/>
          <a:p>
            <a:r>
              <a:rPr lang="en-GB" altLang="en-US" sz="2800" dirty="0"/>
              <a:t>Taking place within a structured organisational setting with prescribed roles;</a:t>
            </a:r>
          </a:p>
          <a:p>
            <a:r>
              <a:rPr lang="en-GB" altLang="en-US" sz="2800" dirty="0"/>
              <a:t>Directed towards the attainment of aims and objectives;</a:t>
            </a:r>
          </a:p>
          <a:p>
            <a:r>
              <a:rPr lang="en-GB" altLang="en-US" sz="2800" dirty="0"/>
              <a:t>Achieved through the efforts of other people; </a:t>
            </a:r>
          </a:p>
          <a:p>
            <a:r>
              <a:rPr lang="en-GB" altLang="en-US" sz="2800" dirty="0"/>
              <a:t>Using systems and procedures.</a:t>
            </a:r>
          </a:p>
          <a:p>
            <a:pPr marL="0" indent="0">
              <a:buNone/>
            </a:pPr>
            <a:r>
              <a:rPr lang="en-GB" altLang="en-US" sz="2800" dirty="0">
                <a:solidFill>
                  <a:srgbClr val="FF0000"/>
                </a:solidFill>
              </a:rPr>
              <a:t>Management is the art of getting things done through others.</a:t>
            </a:r>
          </a:p>
        </p:txBody>
      </p:sp>
      <p:sp>
        <p:nvSpPr>
          <p:cNvPr id="4" name="Date Placeholder 3">
            <a:extLst>
              <a:ext uri="{FF2B5EF4-FFF2-40B4-BE49-F238E27FC236}">
                <a16:creationId xmlns:a16="http://schemas.microsoft.com/office/drawing/2014/main" id="{0984D5DF-245C-9FDB-9034-B155292E0D4D}"/>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27653" name="Slide Number Placeholder 4">
            <a:extLst>
              <a:ext uri="{FF2B5EF4-FFF2-40B4-BE49-F238E27FC236}">
                <a16:creationId xmlns:a16="http://schemas.microsoft.com/office/drawing/2014/main" id="{DB7BBF25-7453-0CC2-3738-AB31AE1447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928DF8A-C77D-4F1B-B045-4D6BEA6008C9}"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extLst>
      <p:ext uri="{BB962C8B-B14F-4D97-AF65-F5344CB8AC3E}">
        <p14:creationId xmlns:p14="http://schemas.microsoft.com/office/powerpoint/2010/main" val="3428947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B21A4F9-9967-6BCD-BD20-5595F270C1B9}"/>
              </a:ext>
            </a:extLst>
          </p:cNvPr>
          <p:cNvSpPr>
            <a:spLocks noGrp="1"/>
          </p:cNvSpPr>
          <p:nvPr>
            <p:ph type="title"/>
          </p:nvPr>
        </p:nvSpPr>
        <p:spPr/>
        <p:txBody>
          <a:bodyPr/>
          <a:lstStyle/>
          <a:p>
            <a:r>
              <a:rPr lang="en-GB" altLang="en-US" b="1" dirty="0"/>
              <a:t>Organisational structure - definition</a:t>
            </a:r>
          </a:p>
        </p:txBody>
      </p:sp>
      <p:sp>
        <p:nvSpPr>
          <p:cNvPr id="27651" name="Content Placeholder 2">
            <a:extLst>
              <a:ext uri="{FF2B5EF4-FFF2-40B4-BE49-F238E27FC236}">
                <a16:creationId xmlns:a16="http://schemas.microsoft.com/office/drawing/2014/main" id="{B97296A9-40B4-4B91-7AD1-BD66D0C81BC9}"/>
              </a:ext>
            </a:extLst>
          </p:cNvPr>
          <p:cNvSpPr>
            <a:spLocks noGrp="1"/>
          </p:cNvSpPr>
          <p:nvPr>
            <p:ph idx="1"/>
          </p:nvPr>
        </p:nvSpPr>
        <p:spPr>
          <a:xfrm>
            <a:off x="457200" y="1600200"/>
            <a:ext cx="8229600" cy="3916363"/>
          </a:xfrm>
        </p:spPr>
        <p:txBody>
          <a:bodyPr/>
          <a:lstStyle/>
          <a:p>
            <a:r>
              <a:rPr lang="en-US" altLang="en-US" sz="2800" b="1" dirty="0" err="1"/>
              <a:t>Organisational</a:t>
            </a:r>
            <a:r>
              <a:rPr lang="en-US" altLang="en-US" sz="2800" b="1" dirty="0"/>
              <a:t> structure </a:t>
            </a:r>
            <a:r>
              <a:rPr lang="en-US" altLang="en-US" sz="2800" dirty="0"/>
              <a:t>is the formal system of task and authority relationships that controls how people are to cooperate and use resources to achieve the organization’s goals.</a:t>
            </a:r>
          </a:p>
          <a:p>
            <a:r>
              <a:rPr lang="en-US" altLang="en-US" sz="2800" b="1" dirty="0" err="1"/>
              <a:t>Organisational</a:t>
            </a:r>
            <a:r>
              <a:rPr lang="en-US" altLang="en-US" sz="2800" b="1" dirty="0"/>
              <a:t> chart </a:t>
            </a:r>
            <a:r>
              <a:rPr lang="en-US" altLang="en-US" sz="2800" dirty="0"/>
              <a:t>is the visual description of the organizational structure.</a:t>
            </a:r>
            <a:endParaRPr lang="en-GB" altLang="en-US" sz="2800" dirty="0"/>
          </a:p>
        </p:txBody>
      </p:sp>
      <p:sp>
        <p:nvSpPr>
          <p:cNvPr id="4" name="Date Placeholder 3">
            <a:extLst>
              <a:ext uri="{FF2B5EF4-FFF2-40B4-BE49-F238E27FC236}">
                <a16:creationId xmlns:a16="http://schemas.microsoft.com/office/drawing/2014/main" id="{0984D5DF-245C-9FDB-9034-B155292E0D4D}"/>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27653" name="Slide Number Placeholder 4">
            <a:extLst>
              <a:ext uri="{FF2B5EF4-FFF2-40B4-BE49-F238E27FC236}">
                <a16:creationId xmlns:a16="http://schemas.microsoft.com/office/drawing/2014/main" id="{DB7BBF25-7453-0CC2-3738-AB31AE1447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928DF8A-C77D-4F1B-B045-4D6BEA6008C9}"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extLst>
      <p:ext uri="{BB962C8B-B14F-4D97-AF65-F5344CB8AC3E}">
        <p14:creationId xmlns:p14="http://schemas.microsoft.com/office/powerpoint/2010/main" val="4019779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82EDDC1E-DC39-0C1A-9D72-73E176B619D2}"/>
              </a:ext>
            </a:extLst>
          </p:cNvPr>
          <p:cNvSpPr>
            <a:spLocks noGrp="1"/>
          </p:cNvSpPr>
          <p:nvPr>
            <p:ph type="title"/>
          </p:nvPr>
        </p:nvSpPr>
        <p:spPr>
          <a:xfrm>
            <a:off x="457200" y="198438"/>
            <a:ext cx="8229600" cy="1143000"/>
          </a:xfrm>
        </p:spPr>
        <p:txBody>
          <a:bodyPr/>
          <a:lstStyle/>
          <a:p>
            <a:r>
              <a:rPr lang="en-GB" altLang="en-US" b="1" dirty="0"/>
              <a:t>Organisational structure - purposes</a:t>
            </a:r>
            <a:endParaRPr lang="en-GB" altLang="en-US" dirty="0"/>
          </a:p>
        </p:txBody>
      </p:sp>
      <p:sp>
        <p:nvSpPr>
          <p:cNvPr id="15363" name="Content Placeholder 2">
            <a:extLst>
              <a:ext uri="{FF2B5EF4-FFF2-40B4-BE49-F238E27FC236}">
                <a16:creationId xmlns:a16="http://schemas.microsoft.com/office/drawing/2014/main" id="{AF8DF30B-386F-FE28-5B6B-502E6DD9A140}"/>
              </a:ext>
            </a:extLst>
          </p:cNvPr>
          <p:cNvSpPr>
            <a:spLocks noGrp="1"/>
          </p:cNvSpPr>
          <p:nvPr>
            <p:ph idx="1"/>
          </p:nvPr>
        </p:nvSpPr>
        <p:spPr>
          <a:xfrm>
            <a:off x="457200" y="1600200"/>
            <a:ext cx="8229600" cy="3916363"/>
          </a:xfrm>
        </p:spPr>
        <p:txBody>
          <a:bodyPr/>
          <a:lstStyle/>
          <a:p>
            <a:pPr>
              <a:defRPr/>
            </a:pPr>
            <a:r>
              <a:rPr lang="en-GB" altLang="en-US" sz="2000" dirty="0"/>
              <a:t>economic and efficient performance of the organisation and level of resource utilisation;</a:t>
            </a:r>
          </a:p>
          <a:p>
            <a:pPr>
              <a:defRPr/>
            </a:pPr>
            <a:r>
              <a:rPr lang="en-GB" altLang="en-US" sz="2000" dirty="0"/>
              <a:t>monitoring activities of the organisation;</a:t>
            </a:r>
          </a:p>
          <a:p>
            <a:pPr>
              <a:defRPr/>
            </a:pPr>
            <a:r>
              <a:rPr lang="en-GB" altLang="en-US" sz="2000" dirty="0"/>
              <a:t>accountability for areas of work undertaken by groups and individual members of the organisation;</a:t>
            </a:r>
          </a:p>
          <a:p>
            <a:pPr>
              <a:defRPr/>
            </a:pPr>
            <a:r>
              <a:rPr lang="en-GB" sz="2000" dirty="0"/>
              <a:t>co-ordination of different parts of the organisation and different areas of work;</a:t>
            </a:r>
          </a:p>
          <a:p>
            <a:pPr>
              <a:defRPr/>
            </a:pPr>
            <a:r>
              <a:rPr lang="en-GB" sz="2000" dirty="0"/>
              <a:t>flexibility in order to respond to future demands and developments, and to adapt to changing environmental influences;</a:t>
            </a:r>
          </a:p>
          <a:p>
            <a:pPr>
              <a:defRPr/>
            </a:pPr>
            <a:r>
              <a:rPr lang="en-GB" sz="2000" dirty="0"/>
              <a:t>and social satisfaction of members working in the organisation.</a:t>
            </a:r>
            <a:endParaRPr lang="en-GB" altLang="en-US" sz="2000" dirty="0"/>
          </a:p>
        </p:txBody>
      </p:sp>
      <p:sp>
        <p:nvSpPr>
          <p:cNvPr id="4" name="Date Placeholder 3">
            <a:extLst>
              <a:ext uri="{FF2B5EF4-FFF2-40B4-BE49-F238E27FC236}">
                <a16:creationId xmlns:a16="http://schemas.microsoft.com/office/drawing/2014/main" id="{56AEBDEA-12D0-DEDC-D96F-CE66A96950E9}"/>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15365" name="Slide Number Placeholder 4">
            <a:extLst>
              <a:ext uri="{FF2B5EF4-FFF2-40B4-BE49-F238E27FC236}">
                <a16:creationId xmlns:a16="http://schemas.microsoft.com/office/drawing/2014/main" id="{A924078F-955B-D188-868D-85E995C3EE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4CA798C-1078-4906-91EA-E6830EBAB3B0}"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extLst>
      <p:ext uri="{BB962C8B-B14F-4D97-AF65-F5344CB8AC3E}">
        <p14:creationId xmlns:p14="http://schemas.microsoft.com/office/powerpoint/2010/main" val="3055951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4DABC33-BF91-5713-BDEA-7085DE9403A3}"/>
              </a:ext>
            </a:extLst>
          </p:cNvPr>
          <p:cNvSpPr>
            <a:spLocks noGrp="1"/>
          </p:cNvSpPr>
          <p:nvPr>
            <p:ph type="title"/>
          </p:nvPr>
        </p:nvSpPr>
        <p:spPr>
          <a:xfrm>
            <a:off x="457200" y="198438"/>
            <a:ext cx="8229600" cy="1143000"/>
          </a:xfrm>
        </p:spPr>
        <p:txBody>
          <a:bodyPr/>
          <a:lstStyle/>
          <a:p>
            <a:r>
              <a:rPr lang="en-GB" altLang="en-US" b="1" dirty="0"/>
              <a:t>Organisational structure - examples</a:t>
            </a:r>
          </a:p>
        </p:txBody>
      </p:sp>
      <p:sp>
        <p:nvSpPr>
          <p:cNvPr id="4" name="Date Placeholder 3">
            <a:extLst>
              <a:ext uri="{FF2B5EF4-FFF2-40B4-BE49-F238E27FC236}">
                <a16:creationId xmlns:a16="http://schemas.microsoft.com/office/drawing/2014/main" id="{26F760FC-94B3-324A-B504-77DA7641254F}"/>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11269" name="Slide Number Placeholder 4">
            <a:extLst>
              <a:ext uri="{FF2B5EF4-FFF2-40B4-BE49-F238E27FC236}">
                <a16:creationId xmlns:a16="http://schemas.microsoft.com/office/drawing/2014/main" id="{6059DEC7-8BFB-0A65-792E-E77D10CE8D4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D7167D3-68E8-4387-BDD6-CD1CA74A6F04}"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pic>
        <p:nvPicPr>
          <p:cNvPr id="9" name="Picture 8" descr="A diagram of a company structure&#10;&#10;Description automatically generated">
            <a:extLst>
              <a:ext uri="{FF2B5EF4-FFF2-40B4-BE49-F238E27FC236}">
                <a16:creationId xmlns:a16="http://schemas.microsoft.com/office/drawing/2014/main" id="{9684364E-52EC-4403-FDAB-34DFDC3B49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1585" y="1233739"/>
            <a:ext cx="6060830" cy="4390522"/>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65E85-4D2D-2B4C-15A3-594C311009DD}"/>
              </a:ext>
            </a:extLst>
          </p:cNvPr>
          <p:cNvSpPr>
            <a:spLocks noGrp="1"/>
          </p:cNvSpPr>
          <p:nvPr>
            <p:ph type="title"/>
          </p:nvPr>
        </p:nvSpPr>
        <p:spPr>
          <a:xfrm>
            <a:off x="2722880" y="274638"/>
            <a:ext cx="5963920" cy="1143000"/>
          </a:xfrm>
        </p:spPr>
        <p:txBody>
          <a:bodyPr/>
          <a:lstStyle/>
          <a:p>
            <a:r>
              <a:rPr lang="en-GB" altLang="en-US" b="1" dirty="0"/>
              <a:t>Organisational structure</a:t>
            </a:r>
            <a:endParaRPr lang="en-GB" b="1" dirty="0"/>
          </a:p>
        </p:txBody>
      </p:sp>
      <p:sp>
        <p:nvSpPr>
          <p:cNvPr id="3" name="Content Placeholder 2">
            <a:extLst>
              <a:ext uri="{FF2B5EF4-FFF2-40B4-BE49-F238E27FC236}">
                <a16:creationId xmlns:a16="http://schemas.microsoft.com/office/drawing/2014/main" id="{13D98764-F571-A48E-A9D2-868EA4155496}"/>
              </a:ext>
            </a:extLst>
          </p:cNvPr>
          <p:cNvSpPr>
            <a:spLocks noGrp="1"/>
          </p:cNvSpPr>
          <p:nvPr>
            <p:ph idx="1"/>
          </p:nvPr>
        </p:nvSpPr>
        <p:spPr/>
        <p:txBody>
          <a:bodyPr/>
          <a:lstStyle/>
          <a:p>
            <a:r>
              <a:rPr lang="en-GB" dirty="0"/>
              <a:t>Activity: Individual work. 10 minutes.</a:t>
            </a:r>
          </a:p>
          <a:p>
            <a:r>
              <a:rPr lang="en-GB" dirty="0"/>
              <a:t>Identify an organisation that you would like to establish, or to work for.</a:t>
            </a:r>
          </a:p>
          <a:p>
            <a:r>
              <a:rPr lang="en-GB" dirty="0"/>
              <a:t>How do you like its organisational structure to be? Why?</a:t>
            </a:r>
          </a:p>
        </p:txBody>
      </p:sp>
      <p:sp>
        <p:nvSpPr>
          <p:cNvPr id="4" name="Title 1">
            <a:extLst>
              <a:ext uri="{FF2B5EF4-FFF2-40B4-BE49-F238E27FC236}">
                <a16:creationId xmlns:a16="http://schemas.microsoft.com/office/drawing/2014/main" id="{57C72EB4-C191-7B4C-917F-2785FF426B6D}"/>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a:latin typeface="Arial" panose="020B0604020202020204" pitchFamily="34" charset="0"/>
                <a:cs typeface="Arial" panose="020B0604020202020204" pitchFamily="34" charset="0"/>
              </a:rPr>
              <a:t>Activity</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1434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B21A4F9-9967-6BCD-BD20-5595F270C1B9}"/>
              </a:ext>
            </a:extLst>
          </p:cNvPr>
          <p:cNvSpPr>
            <a:spLocks noGrp="1"/>
          </p:cNvSpPr>
          <p:nvPr>
            <p:ph type="title"/>
          </p:nvPr>
        </p:nvSpPr>
        <p:spPr/>
        <p:txBody>
          <a:bodyPr/>
          <a:lstStyle/>
          <a:p>
            <a:r>
              <a:rPr lang="en-GB" altLang="en-US" b="1" dirty="0"/>
              <a:t>Organisational culture - definition</a:t>
            </a:r>
          </a:p>
        </p:txBody>
      </p:sp>
      <p:sp>
        <p:nvSpPr>
          <p:cNvPr id="27651" name="Content Placeholder 2">
            <a:extLst>
              <a:ext uri="{FF2B5EF4-FFF2-40B4-BE49-F238E27FC236}">
                <a16:creationId xmlns:a16="http://schemas.microsoft.com/office/drawing/2014/main" id="{B97296A9-40B4-4B91-7AD1-BD66D0C81BC9}"/>
              </a:ext>
            </a:extLst>
          </p:cNvPr>
          <p:cNvSpPr>
            <a:spLocks noGrp="1"/>
          </p:cNvSpPr>
          <p:nvPr>
            <p:ph idx="1"/>
          </p:nvPr>
        </p:nvSpPr>
        <p:spPr>
          <a:xfrm>
            <a:off x="457200" y="1600200"/>
            <a:ext cx="8229600" cy="3916363"/>
          </a:xfrm>
        </p:spPr>
        <p:txBody>
          <a:bodyPr/>
          <a:lstStyle/>
          <a:p>
            <a:r>
              <a:rPr lang="en-GB" altLang="en-US" sz="2800" dirty="0"/>
              <a:t>‘how things are done around here’.</a:t>
            </a:r>
          </a:p>
          <a:p>
            <a:r>
              <a:rPr lang="en-GB" altLang="en-US" sz="2800" dirty="0"/>
              <a:t>the shared values, principles, traditions, and ways of doing things that influence the way organizational members act and that distinguish the organization from other organizations</a:t>
            </a:r>
          </a:p>
        </p:txBody>
      </p:sp>
      <p:sp>
        <p:nvSpPr>
          <p:cNvPr id="4" name="Date Placeholder 3">
            <a:extLst>
              <a:ext uri="{FF2B5EF4-FFF2-40B4-BE49-F238E27FC236}">
                <a16:creationId xmlns:a16="http://schemas.microsoft.com/office/drawing/2014/main" id="{0984D5DF-245C-9FDB-9034-B155292E0D4D}"/>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27653" name="Slide Number Placeholder 4">
            <a:extLst>
              <a:ext uri="{FF2B5EF4-FFF2-40B4-BE49-F238E27FC236}">
                <a16:creationId xmlns:a16="http://schemas.microsoft.com/office/drawing/2014/main" id="{DB7BBF25-7453-0CC2-3738-AB31AE1447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928DF8A-C77D-4F1B-B045-4D6BEA6008C9}"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extLst>
      <p:ext uri="{BB962C8B-B14F-4D97-AF65-F5344CB8AC3E}">
        <p14:creationId xmlns:p14="http://schemas.microsoft.com/office/powerpoint/2010/main" val="19219266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65E85-4D2D-2B4C-15A3-594C311009DD}"/>
              </a:ext>
            </a:extLst>
          </p:cNvPr>
          <p:cNvSpPr>
            <a:spLocks noGrp="1"/>
          </p:cNvSpPr>
          <p:nvPr>
            <p:ph type="title"/>
          </p:nvPr>
        </p:nvSpPr>
        <p:spPr>
          <a:xfrm>
            <a:off x="2722880" y="274638"/>
            <a:ext cx="5963920" cy="1143000"/>
          </a:xfrm>
        </p:spPr>
        <p:txBody>
          <a:bodyPr/>
          <a:lstStyle/>
          <a:p>
            <a:r>
              <a:rPr lang="en-GB" altLang="en-US" b="1" dirty="0"/>
              <a:t>Organisational culture</a:t>
            </a:r>
            <a:endParaRPr lang="en-GB" b="1" dirty="0"/>
          </a:p>
        </p:txBody>
      </p:sp>
      <p:sp>
        <p:nvSpPr>
          <p:cNvPr id="3" name="Content Placeholder 2">
            <a:extLst>
              <a:ext uri="{FF2B5EF4-FFF2-40B4-BE49-F238E27FC236}">
                <a16:creationId xmlns:a16="http://schemas.microsoft.com/office/drawing/2014/main" id="{13D98764-F571-A48E-A9D2-868EA4155496}"/>
              </a:ext>
            </a:extLst>
          </p:cNvPr>
          <p:cNvSpPr>
            <a:spLocks noGrp="1"/>
          </p:cNvSpPr>
          <p:nvPr>
            <p:ph idx="1"/>
          </p:nvPr>
        </p:nvSpPr>
        <p:spPr/>
        <p:txBody>
          <a:bodyPr/>
          <a:lstStyle/>
          <a:p>
            <a:r>
              <a:rPr lang="en-GB" dirty="0"/>
              <a:t>Activity: Individual work. 10 minutes.</a:t>
            </a:r>
          </a:p>
          <a:p>
            <a:r>
              <a:rPr lang="en-GB" dirty="0"/>
              <a:t>Identify an organisation that you would like to establish, or to work for.</a:t>
            </a:r>
          </a:p>
          <a:p>
            <a:r>
              <a:rPr lang="en-GB" dirty="0"/>
              <a:t>How do you like its organisational culture to be? Why?</a:t>
            </a:r>
          </a:p>
        </p:txBody>
      </p:sp>
      <p:sp>
        <p:nvSpPr>
          <p:cNvPr id="4" name="Title 1">
            <a:extLst>
              <a:ext uri="{FF2B5EF4-FFF2-40B4-BE49-F238E27FC236}">
                <a16:creationId xmlns:a16="http://schemas.microsoft.com/office/drawing/2014/main" id="{57C72EB4-C191-7B4C-917F-2785FF426B6D}"/>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Tree>
    <p:extLst>
      <p:ext uri="{BB962C8B-B14F-4D97-AF65-F5344CB8AC3E}">
        <p14:creationId xmlns:p14="http://schemas.microsoft.com/office/powerpoint/2010/main" val="23609542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C9CEF-83FE-5456-7427-C6C59E75EF81}"/>
              </a:ext>
            </a:extLst>
          </p:cNvPr>
          <p:cNvSpPr>
            <a:spLocks noGrp="1"/>
          </p:cNvSpPr>
          <p:nvPr>
            <p:ph type="title"/>
          </p:nvPr>
        </p:nvSpPr>
        <p:spPr/>
        <p:txBody>
          <a:bodyPr/>
          <a:lstStyle/>
          <a:p>
            <a:r>
              <a:rPr lang="en-GB" altLang="en-US" sz="3600" b="1" dirty="0"/>
              <a:t>The importance of organisational structure and culture</a:t>
            </a:r>
            <a:endParaRPr lang="en-GB" b="1" dirty="0"/>
          </a:p>
        </p:txBody>
      </p:sp>
      <p:sp>
        <p:nvSpPr>
          <p:cNvPr id="3" name="Content Placeholder 2">
            <a:extLst>
              <a:ext uri="{FF2B5EF4-FFF2-40B4-BE49-F238E27FC236}">
                <a16:creationId xmlns:a16="http://schemas.microsoft.com/office/drawing/2014/main" id="{A223E897-B88E-459A-6108-3A10F2989A82}"/>
              </a:ext>
            </a:extLst>
          </p:cNvPr>
          <p:cNvSpPr>
            <a:spLocks noGrp="1"/>
          </p:cNvSpPr>
          <p:nvPr>
            <p:ph idx="1"/>
          </p:nvPr>
        </p:nvSpPr>
        <p:spPr/>
        <p:txBody>
          <a:bodyPr/>
          <a:lstStyle/>
          <a:p>
            <a:r>
              <a:rPr lang="en-GB" dirty="0"/>
              <a:t>Organisational structure and culture significantly impact organisational performances.</a:t>
            </a:r>
          </a:p>
          <a:p>
            <a:r>
              <a:rPr lang="en-GB" dirty="0"/>
              <a:t>They are considered the key factors that affect the organisation’s ability to execute their strategies effectively and efficiently.</a:t>
            </a:r>
          </a:p>
          <a:p>
            <a:r>
              <a:rPr lang="en-GB" dirty="0"/>
              <a:t>They influences how management is practiced.</a:t>
            </a:r>
          </a:p>
        </p:txBody>
      </p:sp>
    </p:spTree>
    <p:extLst>
      <p:ext uri="{BB962C8B-B14F-4D97-AF65-F5344CB8AC3E}">
        <p14:creationId xmlns:p14="http://schemas.microsoft.com/office/powerpoint/2010/main" val="40508957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EBA1F-A66B-6551-72EB-0B4F4B60739E}"/>
              </a:ext>
            </a:extLst>
          </p:cNvPr>
          <p:cNvSpPr>
            <a:spLocks noGrp="1"/>
          </p:cNvSpPr>
          <p:nvPr>
            <p:ph type="title"/>
          </p:nvPr>
        </p:nvSpPr>
        <p:spPr/>
        <p:txBody>
          <a:bodyPr/>
          <a:lstStyle/>
          <a:p>
            <a:r>
              <a:rPr lang="en-GB" b="1" dirty="0"/>
              <a:t>Case study</a:t>
            </a:r>
          </a:p>
        </p:txBody>
      </p:sp>
      <p:sp>
        <p:nvSpPr>
          <p:cNvPr id="3" name="Content Placeholder 2">
            <a:extLst>
              <a:ext uri="{FF2B5EF4-FFF2-40B4-BE49-F238E27FC236}">
                <a16:creationId xmlns:a16="http://schemas.microsoft.com/office/drawing/2014/main" id="{ABEB9E69-CD72-98FE-0297-DA1334BFD7FE}"/>
              </a:ext>
            </a:extLst>
          </p:cNvPr>
          <p:cNvSpPr>
            <a:spLocks noGrp="1"/>
          </p:cNvSpPr>
          <p:nvPr>
            <p:ph idx="1"/>
          </p:nvPr>
        </p:nvSpPr>
        <p:spPr/>
        <p:txBody>
          <a:bodyPr/>
          <a:lstStyle/>
          <a:p>
            <a:pPr marL="0" indent="0">
              <a:buNone/>
            </a:pPr>
            <a:r>
              <a:rPr lang="en-GB" dirty="0"/>
              <a:t>Activity: Groupwork. 40 minutes.</a:t>
            </a:r>
          </a:p>
          <a:p>
            <a:pPr marL="0" indent="0">
              <a:buNone/>
            </a:pPr>
            <a:r>
              <a:rPr lang="en-GB" dirty="0"/>
              <a:t>Read the assigned case study and answer the questions in written form. Prepared to share your answers with the class.</a:t>
            </a:r>
          </a:p>
        </p:txBody>
      </p:sp>
      <p:sp>
        <p:nvSpPr>
          <p:cNvPr id="4" name="Title 1">
            <a:extLst>
              <a:ext uri="{FF2B5EF4-FFF2-40B4-BE49-F238E27FC236}">
                <a16:creationId xmlns:a16="http://schemas.microsoft.com/office/drawing/2014/main" id="{CF347D5E-883A-D2F6-439B-FCDA2A755DE7}"/>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Tree>
    <p:extLst>
      <p:ext uri="{BB962C8B-B14F-4D97-AF65-F5344CB8AC3E}">
        <p14:creationId xmlns:p14="http://schemas.microsoft.com/office/powerpoint/2010/main" val="25454811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2400" dirty="0"/>
              <a:t>Organisation</a:t>
            </a:r>
          </a:p>
          <a:p>
            <a:r>
              <a:rPr lang="en-GB" sz="2400" dirty="0"/>
              <a:t>Private organisation</a:t>
            </a:r>
          </a:p>
          <a:p>
            <a:r>
              <a:rPr lang="en-GB" sz="2400" dirty="0"/>
              <a:t>Public organisation</a:t>
            </a:r>
          </a:p>
          <a:p>
            <a:r>
              <a:rPr lang="en-GB" sz="2400" dirty="0"/>
              <a:t>For profit organisations</a:t>
            </a:r>
          </a:p>
          <a:p>
            <a:r>
              <a:rPr lang="en-GB" sz="2400" dirty="0"/>
              <a:t>Not-for-profit organisations</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05/02/2025</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19</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Management</a:t>
            </a:r>
          </a:p>
          <a:p>
            <a:r>
              <a:rPr lang="en-GB" sz="2400" dirty="0"/>
              <a:t>Organisational structure</a:t>
            </a:r>
          </a:p>
          <a:p>
            <a:r>
              <a:rPr lang="en-GB" sz="2400" dirty="0"/>
              <a:t>Organisational chart</a:t>
            </a:r>
          </a:p>
          <a:p>
            <a:r>
              <a:rPr lang="en-GB" sz="2400" dirty="0"/>
              <a:t>Organisational culture</a:t>
            </a:r>
          </a:p>
        </p:txBody>
      </p:sp>
      <p:pic>
        <p:nvPicPr>
          <p:cNvPr id="7"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FC4FF4D9-EFAA-0CE8-96ED-6234FBA2B4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964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b="1"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p:txBody>
          <a:bodyPr/>
          <a:lstStyle/>
          <a:p>
            <a:pPr marL="514350" indent="-514350">
              <a:buFont typeface="Arial" panose="020B0604020202020204" pitchFamily="34" charset="0"/>
              <a:buAutoNum type="arabicPeriod"/>
            </a:pPr>
            <a:r>
              <a:rPr lang="en-GB" sz="2000" dirty="0"/>
              <a:t>Review the key terms. Be prepared to explain them in the next class.</a:t>
            </a:r>
          </a:p>
          <a:p>
            <a:pPr marL="514350" indent="-514350">
              <a:buAutoNum type="arabicPeriod"/>
            </a:pPr>
            <a:r>
              <a:rPr lang="en-GB" sz="2000" dirty="0"/>
              <a:t>Select one real organisation. Describe the its organisational structure and culture. Draw its organisational chart. Save your answer in an MS Word file named as </a:t>
            </a:r>
            <a:r>
              <a:rPr lang="en-GB" sz="2000" dirty="0">
                <a:solidFill>
                  <a:srgbClr val="7030A0"/>
                </a:solidFill>
              </a:rPr>
              <a:t>Your full </a:t>
            </a:r>
            <a:r>
              <a:rPr lang="en-GB" sz="2000" dirty="0" err="1">
                <a:solidFill>
                  <a:srgbClr val="7030A0"/>
                </a:solidFill>
              </a:rPr>
              <a:t>name_Your</a:t>
            </a:r>
            <a:r>
              <a:rPr lang="en-GB" sz="2000" dirty="0">
                <a:solidFill>
                  <a:srgbClr val="7030A0"/>
                </a:solidFill>
              </a:rPr>
              <a:t> student </a:t>
            </a:r>
            <a:r>
              <a:rPr lang="en-GB" sz="2000" dirty="0" err="1">
                <a:solidFill>
                  <a:srgbClr val="7030A0"/>
                </a:solidFill>
              </a:rPr>
              <a:t>ID_UOS_Week</a:t>
            </a:r>
            <a:r>
              <a:rPr lang="en-GB" sz="2000" dirty="0">
                <a:solidFill>
                  <a:srgbClr val="7030A0"/>
                </a:solidFill>
              </a:rPr>
              <a:t> 1_intro.</a:t>
            </a:r>
            <a:endParaRPr lang="en-GB" sz="2000" dirty="0"/>
          </a:p>
          <a:p>
            <a:pPr marL="514350" indent="-514350">
              <a:buFont typeface="Arial" panose="020B0604020202020204" pitchFamily="34" charset="0"/>
              <a:buAutoNum type="arabicPeriod"/>
            </a:pPr>
            <a:r>
              <a:rPr lang="en-GB" sz="2000" dirty="0"/>
              <a:t>Email the lecturer to introduce yourself. Your email should have the subject as: </a:t>
            </a:r>
            <a:r>
              <a:rPr lang="en-GB" sz="2000" dirty="0">
                <a:solidFill>
                  <a:srgbClr val="7030A0"/>
                </a:solidFill>
              </a:rPr>
              <a:t>Your full </a:t>
            </a:r>
            <a:r>
              <a:rPr lang="en-GB" sz="2000" dirty="0" err="1">
                <a:solidFill>
                  <a:srgbClr val="7030A0"/>
                </a:solidFill>
              </a:rPr>
              <a:t>name_Your</a:t>
            </a:r>
            <a:r>
              <a:rPr lang="en-GB" sz="2000" dirty="0">
                <a:solidFill>
                  <a:srgbClr val="7030A0"/>
                </a:solidFill>
              </a:rPr>
              <a:t> student </a:t>
            </a:r>
            <a:r>
              <a:rPr lang="en-GB" sz="2000" dirty="0" err="1">
                <a:solidFill>
                  <a:srgbClr val="7030A0"/>
                </a:solidFill>
              </a:rPr>
              <a:t>ID_UOS_Week</a:t>
            </a:r>
            <a:r>
              <a:rPr lang="en-GB" sz="2000" dirty="0">
                <a:solidFill>
                  <a:srgbClr val="7030A0"/>
                </a:solidFill>
              </a:rPr>
              <a:t> 1_intro. </a:t>
            </a:r>
            <a:r>
              <a:rPr lang="en-GB" sz="2000" dirty="0"/>
              <a:t>Attached your file to the email.</a:t>
            </a:r>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05/02/2025</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20</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CE61C06-61FB-DD90-1E8B-D295A60D4A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5546A9EE-4095-4660-9C75-C1AF67F09707}"/>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4A5F2B9A-5D51-DA11-8BDE-9EC6AD27BC33}"/>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endParaRPr lang="en-US" altLang="en-US" sz="2000" b="0" dirty="0">
              <a:cs typeface="Arial" panose="020B0604020202020204" pitchFamily="34" charset="0"/>
            </a:endParaRPr>
          </a:p>
        </p:txBody>
      </p:sp>
      <p:sp>
        <p:nvSpPr>
          <p:cNvPr id="4" name="Date Placeholder 3">
            <a:extLst>
              <a:ext uri="{FF2B5EF4-FFF2-40B4-BE49-F238E27FC236}">
                <a16:creationId xmlns:a16="http://schemas.microsoft.com/office/drawing/2014/main" id="{87138143-85F9-8CC6-E675-4952E0271B39}"/>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43013" name="Slide Number Placeholder 4">
            <a:extLst>
              <a:ext uri="{FF2B5EF4-FFF2-40B4-BE49-F238E27FC236}">
                <a16:creationId xmlns:a16="http://schemas.microsoft.com/office/drawing/2014/main" id="{A37249D9-8A2D-3303-012A-A82529B7EDC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75A96D4-6484-4C82-8D0E-114957AA0415}"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EE62FFE8-24DE-9EBD-0A5D-34D79FD48D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47D86E6C-B7F6-01BB-6F13-8351AA8B08A3}"/>
              </a:ext>
            </a:extLst>
          </p:cNvPr>
          <p:cNvSpPr>
            <a:spLocks noGrp="1"/>
          </p:cNvSpPr>
          <p:nvPr>
            <p:ph type="dt" sz="quarter" idx="10"/>
          </p:nvPr>
        </p:nvSpPr>
        <p:spPr/>
        <p:txBody>
          <a:bodyPr/>
          <a:lstStyle/>
          <a:p>
            <a:pPr>
              <a:defRPr/>
            </a:pPr>
            <a:fld id="{F3D86518-6479-48A0-A9D3-08C8076AEFA7}" type="datetime1">
              <a:rPr lang="en-GB" altLang="en-US"/>
              <a:pPr>
                <a:defRPr/>
              </a:pPr>
              <a:t>05/02/2025</a:t>
            </a:fld>
            <a:endParaRPr lang="en-GB" altLang="en-US"/>
          </a:p>
        </p:txBody>
      </p:sp>
      <p:sp>
        <p:nvSpPr>
          <p:cNvPr id="61444" name="Slide Number Placeholder 5">
            <a:extLst>
              <a:ext uri="{FF2B5EF4-FFF2-40B4-BE49-F238E27FC236}">
                <a16:creationId xmlns:a16="http://schemas.microsoft.com/office/drawing/2014/main" id="{7B9180F5-5C52-3E6F-A7CA-CE8578A0710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D84B19C-EF48-48E0-BD34-B76259A2D549}"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CE9DFBAE-00D4-6BF8-1873-9A387BF03DA1}"/>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1358</Words>
  <Application>Microsoft Office PowerPoint</Application>
  <PresentationFormat>On-screen Show (4:3)</PresentationFormat>
  <Paragraphs>172</Paragraphs>
  <Slides>22</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Myriad Pro</vt:lpstr>
      <vt:lpstr>YouTube Sans</vt:lpstr>
      <vt:lpstr>Aharoni</vt:lpstr>
      <vt:lpstr>Arial</vt:lpstr>
      <vt:lpstr>Calibri</vt:lpstr>
      <vt:lpstr>Verdana</vt:lpstr>
      <vt:lpstr>20140311PresentationUWTSDTemplate</vt:lpstr>
      <vt:lpstr>LCBB4009</vt:lpstr>
      <vt:lpstr>Lesson Aims</vt:lpstr>
      <vt:lpstr>Organisation – what is it?</vt:lpstr>
      <vt:lpstr>Organisation - definition</vt:lpstr>
      <vt:lpstr>Organisation - types</vt:lpstr>
      <vt:lpstr>Organisation - types</vt:lpstr>
      <vt:lpstr>Organisation – formal and informal</vt:lpstr>
      <vt:lpstr>Organisation - types</vt:lpstr>
      <vt:lpstr>Management – what is it?</vt:lpstr>
      <vt:lpstr>Management - definition</vt:lpstr>
      <vt:lpstr>Organisational structure - definition</vt:lpstr>
      <vt:lpstr>Organisational structure - purposes</vt:lpstr>
      <vt:lpstr>Organisational structure - examples</vt:lpstr>
      <vt:lpstr>Organisational structure</vt:lpstr>
      <vt:lpstr>Organisational culture - definition</vt:lpstr>
      <vt:lpstr>Organisational culture</vt:lpstr>
      <vt:lpstr>The importance of organisational structure and culture</vt:lpstr>
      <vt:lpstr>Case study</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Anupam Mazumdar</cp:lastModifiedBy>
  <cp:revision>2</cp:revision>
  <dcterms:created xsi:type="dcterms:W3CDTF">2023-09-20T11:13:31Z</dcterms:created>
  <dcterms:modified xsi:type="dcterms:W3CDTF">2025-02-05T14:27:39Z</dcterms:modified>
</cp:coreProperties>
</file>