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Lst>
  <p:sldSz cx="10058400" cy="7772400"/>
  <p:notesSz cx="6858000" cy="9144000"/>
  <p:embeddedFontLst>
    <p:embeddedFont>
      <p:font typeface="Alice Bold" panose="020B0604020202020204" charset="0"/>
      <p:regular r:id="rId5"/>
    </p:embeddedFont>
    <p:embeddedFont>
      <p:font typeface="Canva Sans" panose="020B0604020202020204" charset="0"/>
      <p:regular r:id="rId6"/>
    </p:embeddedFont>
    <p:embeddedFont>
      <p:font typeface="Canva Sans Bold" panose="020B0604020202020204" charset="0"/>
      <p:regular r:id="rId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41" d="100"/>
          <a:sy n="41" d="100"/>
        </p:scale>
        <p:origin x="1526"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font" Target="fonts/font3.fntdata"/><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2.fntdata"/><Relationship Id="rId11" Type="http://schemas.openxmlformats.org/officeDocument/2006/relationships/tableStyles" Target="tableStyles.xml"/><Relationship Id="rId5" Type="http://schemas.openxmlformats.org/officeDocument/2006/relationships/font" Target="fonts/font1.fntdata"/><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11/7/2024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6.svg"/><Relationship Id="rId12" Type="http://schemas.openxmlformats.org/officeDocument/2006/relationships/image" Target="../media/image11.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jpeg"/><Relationship Id="rId10" Type="http://schemas.openxmlformats.org/officeDocument/2006/relationships/image" Target="../media/image9.svg"/><Relationship Id="rId4" Type="http://schemas.openxmlformats.org/officeDocument/2006/relationships/image" Target="../media/image3.svg"/><Relationship Id="rId9" Type="http://schemas.openxmlformats.org/officeDocument/2006/relationships/image" Target="../media/image8.png"/><Relationship Id="rId14" Type="http://schemas.openxmlformats.org/officeDocument/2006/relationships/image" Target="../media/image13.svg"/></Relationships>
</file>

<file path=ppt/slides/_rels/slide2.xml.rels><?xml version="1.0" encoding="UTF-8" standalone="yes"?>
<Relationships xmlns="http://schemas.openxmlformats.org/package/2006/relationships"><Relationship Id="rId8" Type="http://schemas.openxmlformats.org/officeDocument/2006/relationships/image" Target="../media/image19.png"/><Relationship Id="rId13" Type="http://schemas.openxmlformats.org/officeDocument/2006/relationships/image" Target="../media/image24.svg"/><Relationship Id="rId3" Type="http://schemas.openxmlformats.org/officeDocument/2006/relationships/image" Target="../media/image15.svg"/><Relationship Id="rId7" Type="http://schemas.openxmlformats.org/officeDocument/2006/relationships/image" Target="../media/image1.png"/><Relationship Id="rId12" Type="http://schemas.openxmlformats.org/officeDocument/2006/relationships/image" Target="../media/image23.png"/><Relationship Id="rId2" Type="http://schemas.openxmlformats.org/officeDocument/2006/relationships/image" Target="../media/image14.png"/><Relationship Id="rId1" Type="http://schemas.openxmlformats.org/officeDocument/2006/relationships/slideLayout" Target="../slideLayouts/slideLayout7.xml"/><Relationship Id="rId6" Type="http://schemas.openxmlformats.org/officeDocument/2006/relationships/image" Target="../media/image18.png"/><Relationship Id="rId11" Type="http://schemas.openxmlformats.org/officeDocument/2006/relationships/image" Target="../media/image22.svg"/><Relationship Id="rId5" Type="http://schemas.openxmlformats.org/officeDocument/2006/relationships/image" Target="../media/image17.svg"/><Relationship Id="rId10" Type="http://schemas.openxmlformats.org/officeDocument/2006/relationships/image" Target="../media/image21.png"/><Relationship Id="rId4" Type="http://schemas.openxmlformats.org/officeDocument/2006/relationships/image" Target="../media/image16.png"/><Relationship Id="rId9" Type="http://schemas.openxmlformats.org/officeDocument/2006/relationships/image" Target="../media/image20.svg"/></Relationships>
</file>

<file path=ppt/slides/_rels/slide3.xml.rels><?xml version="1.0" encoding="UTF-8" standalone="yes"?>
<Relationships xmlns="http://schemas.openxmlformats.org/package/2006/relationships"><Relationship Id="rId8" Type="http://schemas.openxmlformats.org/officeDocument/2006/relationships/image" Target="../media/image30.png"/><Relationship Id="rId13" Type="http://schemas.openxmlformats.org/officeDocument/2006/relationships/image" Target="../media/image35.svg"/><Relationship Id="rId3" Type="http://schemas.openxmlformats.org/officeDocument/2006/relationships/image" Target="../media/image25.png"/><Relationship Id="rId7" Type="http://schemas.openxmlformats.org/officeDocument/2006/relationships/image" Target="../media/image29.svg"/><Relationship Id="rId12" Type="http://schemas.openxmlformats.org/officeDocument/2006/relationships/image" Target="../media/image34.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28.png"/><Relationship Id="rId11" Type="http://schemas.openxmlformats.org/officeDocument/2006/relationships/image" Target="../media/image33.svg"/><Relationship Id="rId5" Type="http://schemas.openxmlformats.org/officeDocument/2006/relationships/image" Target="../media/image27.jpeg"/><Relationship Id="rId10" Type="http://schemas.openxmlformats.org/officeDocument/2006/relationships/image" Target="../media/image32.png"/><Relationship Id="rId4" Type="http://schemas.openxmlformats.org/officeDocument/2006/relationships/image" Target="../media/image26.svg"/><Relationship Id="rId9" Type="http://schemas.openxmlformats.org/officeDocument/2006/relationships/image" Target="../media/image31.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6191C0"/>
        </a:solidFill>
        <a:effectLst/>
      </p:bgPr>
    </p:bg>
    <p:spTree>
      <p:nvGrpSpPr>
        <p:cNvPr id="1" name=""/>
        <p:cNvGrpSpPr/>
        <p:nvPr/>
      </p:nvGrpSpPr>
      <p:grpSpPr>
        <a:xfrm>
          <a:off x="0" y="0"/>
          <a:ext cx="0" cy="0"/>
          <a:chOff x="0" y="0"/>
          <a:chExt cx="0" cy="0"/>
        </a:xfrm>
      </p:grpSpPr>
      <p:grpSp>
        <p:nvGrpSpPr>
          <p:cNvPr id="2" name="Group 2"/>
          <p:cNvGrpSpPr/>
          <p:nvPr/>
        </p:nvGrpSpPr>
        <p:grpSpPr>
          <a:xfrm>
            <a:off x="2658824" y="0"/>
            <a:ext cx="4976978" cy="1843813"/>
            <a:chOff x="0" y="0"/>
            <a:chExt cx="6939263" cy="2570778"/>
          </a:xfrm>
        </p:grpSpPr>
        <p:sp>
          <p:nvSpPr>
            <p:cNvPr id="3" name="Freeform 3"/>
            <p:cNvSpPr/>
            <p:nvPr/>
          </p:nvSpPr>
          <p:spPr>
            <a:xfrm>
              <a:off x="0" y="0"/>
              <a:ext cx="6939262" cy="2570778"/>
            </a:xfrm>
            <a:custGeom>
              <a:avLst/>
              <a:gdLst/>
              <a:ahLst/>
              <a:cxnLst/>
              <a:rect l="l" t="t" r="r" b="b"/>
              <a:pathLst>
                <a:path w="6939262" h="2570778">
                  <a:moveTo>
                    <a:pt x="0" y="0"/>
                  </a:moveTo>
                  <a:lnTo>
                    <a:pt x="6939262" y="0"/>
                  </a:lnTo>
                  <a:lnTo>
                    <a:pt x="6939262" y="2570778"/>
                  </a:lnTo>
                  <a:lnTo>
                    <a:pt x="0" y="2570778"/>
                  </a:lnTo>
                  <a:close/>
                </a:path>
              </a:pathLst>
            </a:custGeom>
            <a:blipFill>
              <a:blip r:embed="rId2"/>
              <a:stretch>
                <a:fillRect t="-39919" b="-39919"/>
              </a:stretch>
            </a:blipFill>
          </p:spPr>
        </p:sp>
      </p:grpSp>
      <p:sp>
        <p:nvSpPr>
          <p:cNvPr id="4" name="Freeform 4"/>
          <p:cNvSpPr/>
          <p:nvPr/>
        </p:nvSpPr>
        <p:spPr>
          <a:xfrm>
            <a:off x="0" y="1010657"/>
            <a:ext cx="2437426" cy="833156"/>
          </a:xfrm>
          <a:custGeom>
            <a:avLst/>
            <a:gdLst/>
            <a:ahLst/>
            <a:cxnLst/>
            <a:rect l="l" t="t" r="r" b="b"/>
            <a:pathLst>
              <a:path w="2437426" h="833156">
                <a:moveTo>
                  <a:pt x="0" y="0"/>
                </a:moveTo>
                <a:lnTo>
                  <a:pt x="2437426" y="0"/>
                </a:lnTo>
                <a:lnTo>
                  <a:pt x="2437426" y="833156"/>
                </a:lnTo>
                <a:lnTo>
                  <a:pt x="0" y="83315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5" name="Freeform 5"/>
          <p:cNvSpPr/>
          <p:nvPr/>
        </p:nvSpPr>
        <p:spPr>
          <a:xfrm>
            <a:off x="197720" y="1843813"/>
            <a:ext cx="9662959" cy="2976711"/>
          </a:xfrm>
          <a:custGeom>
            <a:avLst/>
            <a:gdLst/>
            <a:ahLst/>
            <a:cxnLst/>
            <a:rect l="l" t="t" r="r" b="b"/>
            <a:pathLst>
              <a:path w="9662959" h="2976711">
                <a:moveTo>
                  <a:pt x="0" y="0"/>
                </a:moveTo>
                <a:lnTo>
                  <a:pt x="9662960" y="0"/>
                </a:lnTo>
                <a:lnTo>
                  <a:pt x="9662960" y="2976711"/>
                </a:lnTo>
                <a:lnTo>
                  <a:pt x="0" y="2976711"/>
                </a:lnTo>
                <a:lnTo>
                  <a:pt x="0" y="0"/>
                </a:lnTo>
                <a:close/>
              </a:path>
            </a:pathLst>
          </a:custGeom>
          <a:blipFill>
            <a:blip r:embed="rId5"/>
            <a:stretch>
              <a:fillRect l="-2145" t="-91264" b="-140318"/>
            </a:stretch>
          </a:blipFill>
        </p:spPr>
      </p:sp>
      <p:sp>
        <p:nvSpPr>
          <p:cNvPr id="6" name="Freeform 6"/>
          <p:cNvSpPr/>
          <p:nvPr/>
        </p:nvSpPr>
        <p:spPr>
          <a:xfrm>
            <a:off x="7373450" y="5177057"/>
            <a:ext cx="2613711" cy="2595343"/>
          </a:xfrm>
          <a:custGeom>
            <a:avLst/>
            <a:gdLst/>
            <a:ahLst/>
            <a:cxnLst/>
            <a:rect l="l" t="t" r="r" b="b"/>
            <a:pathLst>
              <a:path w="2613711" h="2595343">
                <a:moveTo>
                  <a:pt x="0" y="0"/>
                </a:moveTo>
                <a:lnTo>
                  <a:pt x="2613710" y="0"/>
                </a:lnTo>
                <a:lnTo>
                  <a:pt x="2613710" y="2595343"/>
                </a:lnTo>
                <a:lnTo>
                  <a:pt x="0" y="259534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7" name="Freeform 7"/>
          <p:cNvSpPr/>
          <p:nvPr/>
        </p:nvSpPr>
        <p:spPr>
          <a:xfrm>
            <a:off x="8491964" y="759429"/>
            <a:ext cx="1495196" cy="1162515"/>
          </a:xfrm>
          <a:custGeom>
            <a:avLst/>
            <a:gdLst/>
            <a:ahLst/>
            <a:cxnLst/>
            <a:rect l="l" t="t" r="r" b="b"/>
            <a:pathLst>
              <a:path w="1495196" h="1162515">
                <a:moveTo>
                  <a:pt x="0" y="0"/>
                </a:moveTo>
                <a:lnTo>
                  <a:pt x="1495196" y="0"/>
                </a:lnTo>
                <a:lnTo>
                  <a:pt x="1495196" y="1162515"/>
                </a:lnTo>
                <a:lnTo>
                  <a:pt x="0" y="1162515"/>
                </a:lnTo>
                <a:lnTo>
                  <a:pt x="0" y="0"/>
                </a:lnTo>
                <a:close/>
              </a:path>
            </a:pathLst>
          </a:custGeom>
          <a:blipFill>
            <a:blip r:embed="rId8"/>
            <a:stretch>
              <a:fillRect/>
            </a:stretch>
          </a:blipFill>
        </p:spPr>
      </p:sp>
      <p:sp>
        <p:nvSpPr>
          <p:cNvPr id="8" name="TextBox 8"/>
          <p:cNvSpPr txBox="1"/>
          <p:nvPr/>
        </p:nvSpPr>
        <p:spPr>
          <a:xfrm>
            <a:off x="343187" y="1895470"/>
            <a:ext cx="9498915" cy="2923621"/>
          </a:xfrm>
          <a:prstGeom prst="rect">
            <a:avLst/>
          </a:prstGeom>
        </p:spPr>
        <p:txBody>
          <a:bodyPr lIns="0" tIns="0" rIns="0" bIns="0" rtlCol="0" anchor="t">
            <a:spAutoFit/>
          </a:bodyPr>
          <a:lstStyle/>
          <a:p>
            <a:pPr algn="ctr">
              <a:lnSpc>
                <a:spcPts val="2130"/>
              </a:lnSpc>
            </a:pPr>
            <a:r>
              <a:rPr lang="en-US" sz="1521">
                <a:solidFill>
                  <a:srgbClr val="000000"/>
                </a:solidFill>
                <a:latin typeface="Canva Sans"/>
                <a:ea typeface="Canva Sans"/>
                <a:cs typeface="Canva Sans"/>
                <a:sym typeface="Canva Sans"/>
              </a:rPr>
              <a:t>The recent issue facing the GRT community is the new Police, Crime, Sentencing and Courts Act 2022. The new Act, particularly part four, interferes with their nomadic tradition as the law is subjective to interpretation by the individual. Due to its subjectivity, this is a continuation of systemic racism towards the GRT community. Part 4 of the act allows the occupier or representative of the occupier to force GRT people to leave their settlement with a deadline, oral agreement, or handwritten notice. </a:t>
            </a:r>
          </a:p>
          <a:p>
            <a:pPr marL="328557" lvl="1" indent="-164279" algn="ctr">
              <a:lnSpc>
                <a:spcPts val="2130"/>
              </a:lnSpc>
              <a:buFont typeface="Arial"/>
              <a:buChar char="•"/>
            </a:pPr>
            <a:r>
              <a:rPr lang="en-US" sz="1521">
                <a:solidFill>
                  <a:srgbClr val="000000"/>
                </a:solidFill>
                <a:latin typeface="Canva Sans"/>
                <a:ea typeface="Canva Sans"/>
                <a:cs typeface="Canva Sans"/>
                <a:sym typeface="Canva Sans"/>
              </a:rPr>
              <a:t>Failure to comply results in the GRT community facing the risk of losing their homes, being arrested and imprisoned for three months, and/ or fined £2500. </a:t>
            </a:r>
          </a:p>
          <a:p>
            <a:pPr marL="328557" lvl="1" indent="-164279" algn="ctr">
              <a:lnSpc>
                <a:spcPts val="2130"/>
              </a:lnSpc>
              <a:buFont typeface="Arial"/>
              <a:buChar char="•"/>
            </a:pPr>
            <a:r>
              <a:rPr lang="en-US" sz="1521">
                <a:solidFill>
                  <a:srgbClr val="000000"/>
                </a:solidFill>
                <a:latin typeface="Canva Sans"/>
                <a:ea typeface="Canva Sans"/>
                <a:cs typeface="Canva Sans"/>
                <a:sym typeface="Canva Sans"/>
              </a:rPr>
              <a:t>The Act continues to place the GRT community in unsafe environments such as living near a motorway. </a:t>
            </a:r>
          </a:p>
          <a:p>
            <a:pPr marL="328557" lvl="1" indent="-164279" algn="ctr">
              <a:lnSpc>
                <a:spcPts val="2130"/>
              </a:lnSpc>
              <a:buFont typeface="Arial"/>
              <a:buChar char="•"/>
            </a:pPr>
            <a:r>
              <a:rPr lang="en-US" sz="1521">
                <a:solidFill>
                  <a:srgbClr val="000000"/>
                </a:solidFill>
                <a:latin typeface="Canva Sans"/>
                <a:ea typeface="Canva Sans"/>
                <a:cs typeface="Canva Sans"/>
                <a:sym typeface="Canva Sans"/>
              </a:rPr>
              <a:t>The Act makes sleeping on the roadside illegal which infringes on travelling to the yearly Appleby fair due to lack of stopping sites. </a:t>
            </a:r>
          </a:p>
        </p:txBody>
      </p:sp>
      <p:sp>
        <p:nvSpPr>
          <p:cNvPr id="9" name="Freeform 9"/>
          <p:cNvSpPr/>
          <p:nvPr/>
        </p:nvSpPr>
        <p:spPr>
          <a:xfrm>
            <a:off x="38895" y="5747940"/>
            <a:ext cx="2206318" cy="2073939"/>
          </a:xfrm>
          <a:custGeom>
            <a:avLst/>
            <a:gdLst/>
            <a:ahLst/>
            <a:cxnLst/>
            <a:rect l="l" t="t" r="r" b="b"/>
            <a:pathLst>
              <a:path w="2206318" h="2073939">
                <a:moveTo>
                  <a:pt x="0" y="0"/>
                </a:moveTo>
                <a:lnTo>
                  <a:pt x="2206318" y="0"/>
                </a:lnTo>
                <a:lnTo>
                  <a:pt x="2206318" y="2073939"/>
                </a:lnTo>
                <a:lnTo>
                  <a:pt x="0" y="2073939"/>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10" name="Freeform 10"/>
          <p:cNvSpPr/>
          <p:nvPr/>
        </p:nvSpPr>
        <p:spPr>
          <a:xfrm>
            <a:off x="2570458" y="5386285"/>
            <a:ext cx="1702691" cy="962794"/>
          </a:xfrm>
          <a:custGeom>
            <a:avLst/>
            <a:gdLst/>
            <a:ahLst/>
            <a:cxnLst/>
            <a:rect l="l" t="t" r="r" b="b"/>
            <a:pathLst>
              <a:path w="1702691" h="962794">
                <a:moveTo>
                  <a:pt x="0" y="0"/>
                </a:moveTo>
                <a:lnTo>
                  <a:pt x="1702691" y="0"/>
                </a:lnTo>
                <a:lnTo>
                  <a:pt x="1702691" y="962794"/>
                </a:lnTo>
                <a:lnTo>
                  <a:pt x="0" y="962794"/>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sp>
      <p:sp>
        <p:nvSpPr>
          <p:cNvPr id="11" name="TextBox 11"/>
          <p:cNvSpPr txBox="1"/>
          <p:nvPr/>
        </p:nvSpPr>
        <p:spPr>
          <a:xfrm>
            <a:off x="7683174" y="5560196"/>
            <a:ext cx="1994262" cy="2212204"/>
          </a:xfrm>
          <a:prstGeom prst="rect">
            <a:avLst/>
          </a:prstGeom>
        </p:spPr>
        <p:txBody>
          <a:bodyPr lIns="0" tIns="0" rIns="0" bIns="0" rtlCol="0" anchor="t">
            <a:spAutoFit/>
          </a:bodyPr>
          <a:lstStyle/>
          <a:p>
            <a:pPr algn="ctr">
              <a:lnSpc>
                <a:spcPts val="1967"/>
              </a:lnSpc>
            </a:pPr>
            <a:r>
              <a:rPr lang="en-US" sz="1405" b="1">
                <a:solidFill>
                  <a:srgbClr val="000000"/>
                </a:solidFill>
                <a:latin typeface="Canva Sans Bold"/>
                <a:ea typeface="Canva Sans Bold"/>
                <a:cs typeface="Canva Sans Bold"/>
                <a:sym typeface="Canva Sans Bold"/>
              </a:rPr>
              <a:t>Discrimination against the Gypsy, Roma and Traveller (GRT) community is an on-going issue in the UK today and the GRT people living in Wales is no different. </a:t>
            </a:r>
          </a:p>
          <a:p>
            <a:pPr algn="ctr">
              <a:lnSpc>
                <a:spcPts val="1967"/>
              </a:lnSpc>
            </a:pPr>
            <a:endParaRPr lang="en-US" sz="1405" b="1">
              <a:solidFill>
                <a:srgbClr val="000000"/>
              </a:solidFill>
              <a:latin typeface="Canva Sans Bold"/>
              <a:ea typeface="Canva Sans Bold"/>
              <a:cs typeface="Canva Sans Bold"/>
              <a:sym typeface="Canva Sans Bold"/>
            </a:endParaRPr>
          </a:p>
        </p:txBody>
      </p:sp>
      <p:sp>
        <p:nvSpPr>
          <p:cNvPr id="12" name="TextBox 12"/>
          <p:cNvSpPr txBox="1"/>
          <p:nvPr/>
        </p:nvSpPr>
        <p:spPr>
          <a:xfrm>
            <a:off x="343187" y="1051444"/>
            <a:ext cx="1751052" cy="521335"/>
          </a:xfrm>
          <a:prstGeom prst="rect">
            <a:avLst/>
          </a:prstGeom>
        </p:spPr>
        <p:txBody>
          <a:bodyPr lIns="0" tIns="0" rIns="0" bIns="0" rtlCol="0" anchor="t">
            <a:spAutoFit/>
          </a:bodyPr>
          <a:lstStyle/>
          <a:p>
            <a:pPr algn="ctr">
              <a:lnSpc>
                <a:spcPts val="4340"/>
              </a:lnSpc>
            </a:pPr>
            <a:r>
              <a:rPr lang="en-US" sz="3100" b="1" u="sng">
                <a:solidFill>
                  <a:srgbClr val="000000"/>
                </a:solidFill>
                <a:latin typeface="Canva Sans Bold"/>
                <a:ea typeface="Canva Sans Bold"/>
                <a:cs typeface="Canva Sans Bold"/>
                <a:sym typeface="Canva Sans Bold"/>
              </a:rPr>
              <a:t>Problem:</a:t>
            </a:r>
          </a:p>
        </p:txBody>
      </p:sp>
      <p:sp>
        <p:nvSpPr>
          <p:cNvPr id="13" name="TextBox 13"/>
          <p:cNvSpPr txBox="1"/>
          <p:nvPr/>
        </p:nvSpPr>
        <p:spPr>
          <a:xfrm>
            <a:off x="2613154" y="272919"/>
            <a:ext cx="5094539" cy="1067768"/>
          </a:xfrm>
          <a:prstGeom prst="rect">
            <a:avLst/>
          </a:prstGeom>
        </p:spPr>
        <p:txBody>
          <a:bodyPr lIns="0" tIns="0" rIns="0" bIns="0" rtlCol="0" anchor="t">
            <a:spAutoFit/>
          </a:bodyPr>
          <a:lstStyle/>
          <a:p>
            <a:pPr algn="ctr">
              <a:lnSpc>
                <a:spcPts val="2811"/>
              </a:lnSpc>
            </a:pPr>
            <a:r>
              <a:rPr lang="en-US" sz="2008" b="1">
                <a:solidFill>
                  <a:srgbClr val="000000"/>
                </a:solidFill>
                <a:latin typeface="Canva Sans Bold"/>
                <a:ea typeface="Canva Sans Bold"/>
                <a:cs typeface="Canva Sans Bold"/>
                <a:sym typeface="Canva Sans Bold"/>
              </a:rPr>
              <a:t>STOP </a:t>
            </a:r>
            <a:r>
              <a:rPr lang="en-US" sz="2008" b="1" u="sng">
                <a:solidFill>
                  <a:srgbClr val="000000"/>
                </a:solidFill>
                <a:latin typeface="Canva Sans Bold"/>
                <a:ea typeface="Canva Sans Bold"/>
                <a:cs typeface="Canva Sans Bold"/>
                <a:sym typeface="Canva Sans Bold"/>
              </a:rPr>
              <a:t>DISCRIMINATION </a:t>
            </a:r>
          </a:p>
          <a:p>
            <a:pPr algn="ctr">
              <a:lnSpc>
                <a:spcPts val="2811"/>
              </a:lnSpc>
            </a:pPr>
            <a:r>
              <a:rPr lang="en-US" sz="2008" b="1">
                <a:solidFill>
                  <a:srgbClr val="000000"/>
                </a:solidFill>
                <a:latin typeface="Canva Sans Bold"/>
                <a:ea typeface="Canva Sans Bold"/>
                <a:cs typeface="Canva Sans Bold"/>
                <a:sym typeface="Canva Sans Bold"/>
              </a:rPr>
              <a:t>OF THE GYPSY, ROMA, AND TRAVELLERS</a:t>
            </a:r>
          </a:p>
          <a:p>
            <a:pPr algn="ctr">
              <a:lnSpc>
                <a:spcPts val="2811"/>
              </a:lnSpc>
            </a:pPr>
            <a:r>
              <a:rPr lang="en-US" sz="2008" b="1">
                <a:solidFill>
                  <a:srgbClr val="000000"/>
                </a:solidFill>
                <a:latin typeface="Canva Sans Bold"/>
                <a:ea typeface="Canva Sans Bold"/>
                <a:cs typeface="Canva Sans Bold"/>
                <a:sym typeface="Canva Sans Bold"/>
              </a:rPr>
              <a:t>COMMUNITY!</a:t>
            </a:r>
          </a:p>
        </p:txBody>
      </p:sp>
      <p:sp>
        <p:nvSpPr>
          <p:cNvPr id="14" name="TextBox 14"/>
          <p:cNvSpPr txBox="1"/>
          <p:nvPr/>
        </p:nvSpPr>
        <p:spPr>
          <a:xfrm>
            <a:off x="236662" y="4896724"/>
            <a:ext cx="9585076" cy="403836"/>
          </a:xfrm>
          <a:prstGeom prst="rect">
            <a:avLst/>
          </a:prstGeom>
        </p:spPr>
        <p:txBody>
          <a:bodyPr lIns="0" tIns="0" rIns="0" bIns="0" rtlCol="0" anchor="t">
            <a:spAutoFit/>
          </a:bodyPr>
          <a:lstStyle/>
          <a:p>
            <a:pPr algn="ctr">
              <a:lnSpc>
                <a:spcPts val="679"/>
              </a:lnSpc>
            </a:pPr>
            <a:r>
              <a:rPr lang="en-US" sz="485">
                <a:solidFill>
                  <a:srgbClr val="000000"/>
                </a:solidFill>
                <a:latin typeface="Canva Sans"/>
                <a:ea typeface="Canva Sans"/>
                <a:cs typeface="Canva Sans"/>
                <a:sym typeface="Canva Sans"/>
              </a:rPr>
              <a:t>Legislation.gov.uk, ‘Police, Crime, Sentencing and Courts Act 2022’, UK Public General Acts (Statute Law Database, 2024) &lt;https://www.legislation.gov.uk/ukpga/2022/32/contents&gt; [accessed 5 November 2024].</a:t>
            </a:r>
          </a:p>
          <a:p>
            <a:pPr algn="ctr">
              <a:lnSpc>
                <a:spcPts val="679"/>
              </a:lnSpc>
            </a:pPr>
            <a:r>
              <a:rPr lang="en-US" sz="485">
                <a:solidFill>
                  <a:srgbClr val="000000"/>
                </a:solidFill>
                <a:latin typeface="Canva Sans"/>
                <a:ea typeface="Canva Sans"/>
                <a:cs typeface="Canva Sans"/>
                <a:sym typeface="Canva Sans"/>
              </a:rPr>
              <a:t>Friends, Families and Travellers: the Community Law Partnership, ‘A Short Guide to the Policing Act 2022’, Moving for Change, 2024 &lt;https://www.gypsy-traveller.org/wp-content/uploads/2022/06/Police-Act-Booklet.pdf&gt; [accessed 31 October 2024].</a:t>
            </a:r>
          </a:p>
          <a:p>
            <a:pPr algn="ctr">
              <a:lnSpc>
                <a:spcPts val="679"/>
              </a:lnSpc>
            </a:pPr>
            <a:r>
              <a:rPr lang="en-US" sz="485">
                <a:solidFill>
                  <a:srgbClr val="000000"/>
                </a:solidFill>
                <a:latin typeface="Canva Sans"/>
                <a:ea typeface="Canva Sans"/>
                <a:cs typeface="Canva Sans"/>
                <a:sym typeface="Canva Sans"/>
              </a:rPr>
              <a:t>Moving for Change, ‘The Police, Crime Sentencing and Courts Act’, Police Act Resources, 2024 &lt;https://www.movingforchange.org.uk/our-resources/policing-act-resources/&gt; [accessed 28 October 2024].</a:t>
            </a:r>
          </a:p>
          <a:p>
            <a:pPr algn="ctr">
              <a:lnSpc>
                <a:spcPts val="679"/>
              </a:lnSpc>
            </a:pPr>
            <a:r>
              <a:rPr lang="en-US" sz="485">
                <a:solidFill>
                  <a:srgbClr val="000000"/>
                </a:solidFill>
                <a:latin typeface="Canva Sans"/>
                <a:ea typeface="Canva Sans"/>
                <a:cs typeface="Canva Sans"/>
                <a:sym typeface="Canva Sans"/>
              </a:rPr>
              <a:t>Families, Friends and Travellers, ‘The Police, Crime, Sentencing and Courts Act Is Now in Force.’, Police Act: What You Need Know, 2024 &lt;https://www.gypsy-traveller.org/campaigns/police-act-what-you-need-to-know/&gt; [accessed 5 November 2024].</a:t>
            </a:r>
          </a:p>
          <a:p>
            <a:pPr algn="ctr">
              <a:lnSpc>
                <a:spcPts val="679"/>
              </a:lnSpc>
            </a:pPr>
            <a:endParaRPr lang="en-US" sz="485">
              <a:solidFill>
                <a:srgbClr val="000000"/>
              </a:solidFill>
              <a:latin typeface="Canva Sans"/>
              <a:ea typeface="Canva Sans"/>
              <a:cs typeface="Canva Sans"/>
              <a:sym typeface="Canva Sans"/>
            </a:endParaRPr>
          </a:p>
        </p:txBody>
      </p:sp>
      <p:sp>
        <p:nvSpPr>
          <p:cNvPr id="15" name="TextBox 15"/>
          <p:cNvSpPr txBox="1"/>
          <p:nvPr/>
        </p:nvSpPr>
        <p:spPr>
          <a:xfrm rot="-645262">
            <a:off x="1342856" y="5748936"/>
            <a:ext cx="352140" cy="430950"/>
          </a:xfrm>
          <a:prstGeom prst="rect">
            <a:avLst/>
          </a:prstGeom>
        </p:spPr>
        <p:txBody>
          <a:bodyPr lIns="0" tIns="0" rIns="0" bIns="0" rtlCol="0" anchor="t">
            <a:spAutoFit/>
          </a:bodyPr>
          <a:lstStyle/>
          <a:p>
            <a:pPr algn="ctr">
              <a:lnSpc>
                <a:spcPts val="1739"/>
              </a:lnSpc>
            </a:pPr>
            <a:r>
              <a:rPr lang="en-US" sz="1242">
                <a:solidFill>
                  <a:srgbClr val="004C15"/>
                </a:solidFill>
                <a:latin typeface="Canva Sans"/>
                <a:ea typeface="Canva Sans"/>
                <a:cs typeface="Canva Sans"/>
                <a:sym typeface="Canva Sans"/>
              </a:rPr>
              <a:t>With</a:t>
            </a:r>
          </a:p>
          <a:p>
            <a:pPr algn="ctr">
              <a:lnSpc>
                <a:spcPts val="1739"/>
              </a:lnSpc>
            </a:pPr>
            <a:r>
              <a:rPr lang="en-US" sz="1242">
                <a:solidFill>
                  <a:srgbClr val="004C15"/>
                </a:solidFill>
                <a:latin typeface="Canva Sans"/>
                <a:ea typeface="Canva Sans"/>
                <a:cs typeface="Canva Sans"/>
                <a:sym typeface="Canva Sans"/>
              </a:rPr>
              <a:t> GRT</a:t>
            </a:r>
          </a:p>
        </p:txBody>
      </p:sp>
      <p:sp>
        <p:nvSpPr>
          <p:cNvPr id="16" name="TextBox 16"/>
          <p:cNvSpPr txBox="1"/>
          <p:nvPr/>
        </p:nvSpPr>
        <p:spPr>
          <a:xfrm>
            <a:off x="2806070" y="5662851"/>
            <a:ext cx="1274088" cy="389255"/>
          </a:xfrm>
          <a:prstGeom prst="rect">
            <a:avLst/>
          </a:prstGeom>
        </p:spPr>
        <p:txBody>
          <a:bodyPr lIns="0" tIns="0" rIns="0" bIns="0" rtlCol="0" anchor="t">
            <a:spAutoFit/>
          </a:bodyPr>
          <a:lstStyle/>
          <a:p>
            <a:pPr algn="ctr">
              <a:lnSpc>
                <a:spcPts val="3220"/>
              </a:lnSpc>
            </a:pPr>
            <a:r>
              <a:rPr lang="en-US" sz="2300">
                <a:solidFill>
                  <a:srgbClr val="000000"/>
                </a:solidFill>
                <a:latin typeface="Canva Sans"/>
                <a:ea typeface="Canva Sans"/>
                <a:cs typeface="Canva Sans"/>
                <a:sym typeface="Canva Sans"/>
              </a:rPr>
              <a:t>Click me!</a:t>
            </a:r>
          </a:p>
        </p:txBody>
      </p:sp>
      <p:sp>
        <p:nvSpPr>
          <p:cNvPr id="17" name="Freeform 17"/>
          <p:cNvSpPr/>
          <p:nvPr/>
        </p:nvSpPr>
        <p:spPr>
          <a:xfrm rot="-5151950">
            <a:off x="4223603" y="5429950"/>
            <a:ext cx="658354" cy="1244312"/>
          </a:xfrm>
          <a:custGeom>
            <a:avLst/>
            <a:gdLst/>
            <a:ahLst/>
            <a:cxnLst/>
            <a:rect l="l" t="t" r="r" b="b"/>
            <a:pathLst>
              <a:path w="658354" h="1244312">
                <a:moveTo>
                  <a:pt x="0" y="0"/>
                </a:moveTo>
                <a:lnTo>
                  <a:pt x="658354" y="0"/>
                </a:lnTo>
                <a:lnTo>
                  <a:pt x="658354" y="1244312"/>
                </a:lnTo>
                <a:lnTo>
                  <a:pt x="0" y="1244312"/>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6191C0"/>
        </a:solidFill>
        <a:effectLst/>
      </p:bgPr>
    </p:bg>
    <p:spTree>
      <p:nvGrpSpPr>
        <p:cNvPr id="1" name=""/>
        <p:cNvGrpSpPr/>
        <p:nvPr/>
      </p:nvGrpSpPr>
      <p:grpSpPr>
        <a:xfrm>
          <a:off x="0" y="0"/>
          <a:ext cx="0" cy="0"/>
          <a:chOff x="0" y="0"/>
          <a:chExt cx="0" cy="0"/>
        </a:xfrm>
      </p:grpSpPr>
      <p:sp>
        <p:nvSpPr>
          <p:cNvPr id="2" name="Freeform 2"/>
          <p:cNvSpPr/>
          <p:nvPr/>
        </p:nvSpPr>
        <p:spPr>
          <a:xfrm>
            <a:off x="123885" y="288208"/>
            <a:ext cx="1593618" cy="712782"/>
          </a:xfrm>
          <a:custGeom>
            <a:avLst/>
            <a:gdLst/>
            <a:ahLst/>
            <a:cxnLst/>
            <a:rect l="l" t="t" r="r" b="b"/>
            <a:pathLst>
              <a:path w="1593618" h="712782">
                <a:moveTo>
                  <a:pt x="0" y="0"/>
                </a:moveTo>
                <a:lnTo>
                  <a:pt x="1593617" y="0"/>
                </a:lnTo>
                <a:lnTo>
                  <a:pt x="1593617" y="712782"/>
                </a:lnTo>
                <a:lnTo>
                  <a:pt x="0" y="71278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Freeform 3"/>
          <p:cNvSpPr/>
          <p:nvPr/>
        </p:nvSpPr>
        <p:spPr>
          <a:xfrm>
            <a:off x="5330674" y="-8572"/>
            <a:ext cx="4613685" cy="4613685"/>
          </a:xfrm>
          <a:custGeom>
            <a:avLst/>
            <a:gdLst/>
            <a:ahLst/>
            <a:cxnLst/>
            <a:rect l="l" t="t" r="r" b="b"/>
            <a:pathLst>
              <a:path w="4613685" h="4613685">
                <a:moveTo>
                  <a:pt x="0" y="0"/>
                </a:moveTo>
                <a:lnTo>
                  <a:pt x="4613685" y="0"/>
                </a:lnTo>
                <a:lnTo>
                  <a:pt x="4613685" y="4613685"/>
                </a:lnTo>
                <a:lnTo>
                  <a:pt x="0" y="461368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a:off x="6062563" y="2973622"/>
            <a:ext cx="1163306" cy="1558924"/>
          </a:xfrm>
          <a:custGeom>
            <a:avLst/>
            <a:gdLst/>
            <a:ahLst/>
            <a:cxnLst/>
            <a:rect l="l" t="t" r="r" b="b"/>
            <a:pathLst>
              <a:path w="1163306" h="1558924">
                <a:moveTo>
                  <a:pt x="0" y="0"/>
                </a:moveTo>
                <a:lnTo>
                  <a:pt x="1163306" y="0"/>
                </a:lnTo>
                <a:lnTo>
                  <a:pt x="1163306" y="1558925"/>
                </a:lnTo>
                <a:lnTo>
                  <a:pt x="0" y="1558925"/>
                </a:lnTo>
                <a:lnTo>
                  <a:pt x="0" y="0"/>
                </a:lnTo>
                <a:close/>
              </a:path>
            </a:pathLst>
          </a:custGeom>
          <a:blipFill>
            <a:blip r:embed="rId6"/>
            <a:stretch>
              <a:fillRect/>
            </a:stretch>
          </a:blipFill>
        </p:spPr>
      </p:sp>
      <p:grpSp>
        <p:nvGrpSpPr>
          <p:cNvPr id="5" name="Group 5"/>
          <p:cNvGrpSpPr/>
          <p:nvPr/>
        </p:nvGrpSpPr>
        <p:grpSpPr>
          <a:xfrm>
            <a:off x="7957758" y="3104589"/>
            <a:ext cx="1615731" cy="1002849"/>
            <a:chOff x="0" y="0"/>
            <a:chExt cx="4141883" cy="2570778"/>
          </a:xfrm>
        </p:grpSpPr>
        <p:sp>
          <p:nvSpPr>
            <p:cNvPr id="6" name="Freeform 6"/>
            <p:cNvSpPr/>
            <p:nvPr/>
          </p:nvSpPr>
          <p:spPr>
            <a:xfrm>
              <a:off x="0" y="0"/>
              <a:ext cx="4141883" cy="2570778"/>
            </a:xfrm>
            <a:custGeom>
              <a:avLst/>
              <a:gdLst/>
              <a:ahLst/>
              <a:cxnLst/>
              <a:rect l="l" t="t" r="r" b="b"/>
              <a:pathLst>
                <a:path w="4141883" h="2570778">
                  <a:moveTo>
                    <a:pt x="0" y="0"/>
                  </a:moveTo>
                  <a:lnTo>
                    <a:pt x="4141883" y="0"/>
                  </a:lnTo>
                  <a:lnTo>
                    <a:pt x="4141883" y="2570778"/>
                  </a:lnTo>
                  <a:lnTo>
                    <a:pt x="0" y="2570778"/>
                  </a:lnTo>
                  <a:close/>
                </a:path>
              </a:pathLst>
            </a:custGeom>
            <a:blipFill>
              <a:blip r:embed="rId7"/>
              <a:stretch>
                <a:fillRect t="-3671" b="-3671"/>
              </a:stretch>
            </a:blipFill>
          </p:spPr>
        </p:sp>
      </p:grpSp>
      <p:sp>
        <p:nvSpPr>
          <p:cNvPr id="7" name="Freeform 7"/>
          <p:cNvSpPr/>
          <p:nvPr/>
        </p:nvSpPr>
        <p:spPr>
          <a:xfrm>
            <a:off x="2357881" y="139456"/>
            <a:ext cx="1994244" cy="1943481"/>
          </a:xfrm>
          <a:custGeom>
            <a:avLst/>
            <a:gdLst/>
            <a:ahLst/>
            <a:cxnLst/>
            <a:rect l="l" t="t" r="r" b="b"/>
            <a:pathLst>
              <a:path w="1994244" h="1943481">
                <a:moveTo>
                  <a:pt x="0" y="0"/>
                </a:moveTo>
                <a:lnTo>
                  <a:pt x="1994244" y="0"/>
                </a:lnTo>
                <a:lnTo>
                  <a:pt x="1994244" y="1943481"/>
                </a:lnTo>
                <a:lnTo>
                  <a:pt x="0" y="1943481"/>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8" name="Freeform 8"/>
          <p:cNvSpPr/>
          <p:nvPr/>
        </p:nvSpPr>
        <p:spPr>
          <a:xfrm>
            <a:off x="86445" y="2197237"/>
            <a:ext cx="4789165" cy="983956"/>
          </a:xfrm>
          <a:custGeom>
            <a:avLst/>
            <a:gdLst/>
            <a:ahLst/>
            <a:cxnLst/>
            <a:rect l="l" t="t" r="r" b="b"/>
            <a:pathLst>
              <a:path w="4789165" h="983956">
                <a:moveTo>
                  <a:pt x="0" y="0"/>
                </a:moveTo>
                <a:lnTo>
                  <a:pt x="4789165" y="0"/>
                </a:lnTo>
                <a:lnTo>
                  <a:pt x="4789165" y="983956"/>
                </a:lnTo>
                <a:lnTo>
                  <a:pt x="0" y="983956"/>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9" name="Freeform 9"/>
          <p:cNvSpPr/>
          <p:nvPr/>
        </p:nvSpPr>
        <p:spPr>
          <a:xfrm>
            <a:off x="502073" y="4556821"/>
            <a:ext cx="4928163" cy="1012514"/>
          </a:xfrm>
          <a:custGeom>
            <a:avLst/>
            <a:gdLst/>
            <a:ahLst/>
            <a:cxnLst/>
            <a:rect l="l" t="t" r="r" b="b"/>
            <a:pathLst>
              <a:path w="4928163" h="1012514">
                <a:moveTo>
                  <a:pt x="0" y="0"/>
                </a:moveTo>
                <a:lnTo>
                  <a:pt x="4928163" y="0"/>
                </a:lnTo>
                <a:lnTo>
                  <a:pt x="4928163" y="1012514"/>
                </a:lnTo>
                <a:lnTo>
                  <a:pt x="0" y="1012514"/>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10" name="TextBox 10"/>
          <p:cNvSpPr txBox="1"/>
          <p:nvPr/>
        </p:nvSpPr>
        <p:spPr>
          <a:xfrm>
            <a:off x="267338" y="328931"/>
            <a:ext cx="1306711" cy="448309"/>
          </a:xfrm>
          <a:prstGeom prst="rect">
            <a:avLst/>
          </a:prstGeom>
        </p:spPr>
        <p:txBody>
          <a:bodyPr lIns="0" tIns="0" rIns="0" bIns="0" rtlCol="0" anchor="t">
            <a:spAutoFit/>
          </a:bodyPr>
          <a:lstStyle/>
          <a:p>
            <a:pPr algn="ctr">
              <a:lnSpc>
                <a:spcPts val="3640"/>
              </a:lnSpc>
            </a:pPr>
            <a:r>
              <a:rPr lang="en-US" sz="2600" b="1" u="sng">
                <a:solidFill>
                  <a:srgbClr val="000000"/>
                </a:solidFill>
                <a:latin typeface="Canva Sans Bold"/>
                <a:ea typeface="Canva Sans Bold"/>
                <a:cs typeface="Canva Sans Bold"/>
                <a:sym typeface="Canva Sans Bold"/>
              </a:rPr>
              <a:t>Impact: </a:t>
            </a:r>
          </a:p>
        </p:txBody>
      </p:sp>
      <p:sp>
        <p:nvSpPr>
          <p:cNvPr id="11" name="TextBox 11"/>
          <p:cNvSpPr txBox="1"/>
          <p:nvPr/>
        </p:nvSpPr>
        <p:spPr>
          <a:xfrm>
            <a:off x="6943190" y="4255833"/>
            <a:ext cx="1422837" cy="300989"/>
          </a:xfrm>
          <a:prstGeom prst="rect">
            <a:avLst/>
          </a:prstGeom>
        </p:spPr>
        <p:txBody>
          <a:bodyPr lIns="0" tIns="0" rIns="0" bIns="0" rtlCol="0" anchor="t">
            <a:spAutoFit/>
          </a:bodyPr>
          <a:lstStyle/>
          <a:p>
            <a:pPr algn="ctr">
              <a:lnSpc>
                <a:spcPts val="1260"/>
              </a:lnSpc>
            </a:pPr>
            <a:r>
              <a:rPr lang="en-US" sz="900">
                <a:solidFill>
                  <a:srgbClr val="000000"/>
                </a:solidFill>
                <a:latin typeface="Canva Sans"/>
                <a:ea typeface="Canva Sans"/>
                <a:cs typeface="Canva Sans"/>
                <a:sym typeface="Canva Sans"/>
              </a:rPr>
              <a:t>(Gypsies Travellers Wales, 2022)</a:t>
            </a:r>
          </a:p>
        </p:txBody>
      </p:sp>
      <p:sp>
        <p:nvSpPr>
          <p:cNvPr id="12" name="TextBox 12"/>
          <p:cNvSpPr txBox="1"/>
          <p:nvPr/>
        </p:nvSpPr>
        <p:spPr>
          <a:xfrm>
            <a:off x="5510502" y="259633"/>
            <a:ext cx="4288213" cy="2810197"/>
          </a:xfrm>
          <a:prstGeom prst="rect">
            <a:avLst/>
          </a:prstGeom>
        </p:spPr>
        <p:txBody>
          <a:bodyPr lIns="0" tIns="0" rIns="0" bIns="0" rtlCol="0" anchor="t">
            <a:spAutoFit/>
          </a:bodyPr>
          <a:lstStyle/>
          <a:p>
            <a:pPr algn="ctr">
              <a:lnSpc>
                <a:spcPts val="1734"/>
              </a:lnSpc>
              <a:spcBef>
                <a:spcPct val="0"/>
              </a:spcBef>
            </a:pPr>
            <a:r>
              <a:rPr lang="en-US" sz="1239" b="1">
                <a:solidFill>
                  <a:srgbClr val="000000"/>
                </a:solidFill>
                <a:latin typeface="Canva Sans Bold"/>
                <a:ea typeface="Canva Sans Bold"/>
                <a:cs typeface="Canva Sans Bold"/>
                <a:sym typeface="Canva Sans Bold"/>
              </a:rPr>
              <a:t>The issue of limited official sites for the GRT is ongoing, however, the Police Act furthers the issue within the United Kingdom. </a:t>
            </a:r>
          </a:p>
          <a:p>
            <a:pPr algn="ctr">
              <a:lnSpc>
                <a:spcPts val="1734"/>
              </a:lnSpc>
              <a:spcBef>
                <a:spcPct val="0"/>
              </a:spcBef>
            </a:pPr>
            <a:r>
              <a:rPr lang="en-US" sz="1239" b="1">
                <a:solidFill>
                  <a:srgbClr val="000000"/>
                </a:solidFill>
                <a:latin typeface="Canva Sans Bold"/>
                <a:ea typeface="Canva Sans Bold"/>
                <a:cs typeface="Canva Sans Bold"/>
                <a:sym typeface="Canva Sans Bold"/>
              </a:rPr>
              <a:t>·In Wales there are a limited number of official sites. In Cardiff, there are only two official sites, Shirenewton containing 59 pitches, and Rover Way with 21 pitches. There are many problems due to overcrowding within both sites as well as issues of commuting into the city. Rover Way is the older site with urgent needs for redevelopment and new facilities. </a:t>
            </a:r>
          </a:p>
          <a:p>
            <a:pPr algn="ctr">
              <a:lnSpc>
                <a:spcPts val="1734"/>
              </a:lnSpc>
              <a:spcBef>
                <a:spcPct val="0"/>
              </a:spcBef>
            </a:pPr>
            <a:r>
              <a:rPr lang="en-US" sz="1239" b="1">
                <a:solidFill>
                  <a:srgbClr val="000000"/>
                </a:solidFill>
                <a:latin typeface="Canva Sans Bold"/>
                <a:ea typeface="Canva Sans Bold"/>
                <a:cs typeface="Canva Sans Bold"/>
                <a:sym typeface="Canva Sans Bold"/>
              </a:rPr>
              <a:t>·50% of GRT people, in Wales, live in Cardiff council housing, waiting years for availability within the two sites. </a:t>
            </a:r>
          </a:p>
        </p:txBody>
      </p:sp>
      <p:sp>
        <p:nvSpPr>
          <p:cNvPr id="13" name="TextBox 13"/>
          <p:cNvSpPr txBox="1"/>
          <p:nvPr/>
        </p:nvSpPr>
        <p:spPr>
          <a:xfrm>
            <a:off x="2534785" y="250108"/>
            <a:ext cx="1748390" cy="1707810"/>
          </a:xfrm>
          <a:prstGeom prst="rect">
            <a:avLst/>
          </a:prstGeom>
        </p:spPr>
        <p:txBody>
          <a:bodyPr lIns="0" tIns="0" rIns="0" bIns="0" rtlCol="0" anchor="t">
            <a:spAutoFit/>
          </a:bodyPr>
          <a:lstStyle/>
          <a:p>
            <a:pPr algn="ctr">
              <a:lnSpc>
                <a:spcPts val="1934"/>
              </a:lnSpc>
            </a:pPr>
            <a:r>
              <a:rPr lang="en-US" sz="1382">
                <a:solidFill>
                  <a:srgbClr val="000000"/>
                </a:solidFill>
                <a:latin typeface="Alice Bold"/>
                <a:ea typeface="Alice Bold"/>
                <a:cs typeface="Alice Bold"/>
                <a:sym typeface="Alice Bold"/>
              </a:rPr>
              <a:t>While the Police Act 2022 continues to affect GRT people negatively,  discrimination is a real issue within the UK and Wales today. </a:t>
            </a:r>
          </a:p>
        </p:txBody>
      </p:sp>
      <p:sp>
        <p:nvSpPr>
          <p:cNvPr id="14" name="TextBox 14"/>
          <p:cNvSpPr txBox="1"/>
          <p:nvPr/>
        </p:nvSpPr>
        <p:spPr>
          <a:xfrm>
            <a:off x="6365623" y="4668905"/>
            <a:ext cx="3529451" cy="1361692"/>
          </a:xfrm>
          <a:prstGeom prst="rect">
            <a:avLst/>
          </a:prstGeom>
        </p:spPr>
        <p:txBody>
          <a:bodyPr lIns="0" tIns="0" rIns="0" bIns="0" rtlCol="0" anchor="t">
            <a:spAutoFit/>
          </a:bodyPr>
          <a:lstStyle/>
          <a:p>
            <a:pPr algn="ctr">
              <a:lnSpc>
                <a:spcPts val="1570"/>
              </a:lnSpc>
              <a:spcBef>
                <a:spcPct val="0"/>
              </a:spcBef>
            </a:pPr>
            <a:endParaRPr/>
          </a:p>
          <a:p>
            <a:pPr algn="ctr">
              <a:lnSpc>
                <a:spcPts val="1570"/>
              </a:lnSpc>
              <a:spcBef>
                <a:spcPct val="0"/>
              </a:spcBef>
            </a:pPr>
            <a:r>
              <a:rPr lang="en-US" sz="1121" b="1">
                <a:solidFill>
                  <a:srgbClr val="C40000"/>
                </a:solidFill>
                <a:latin typeface="Canva Sans Bold"/>
                <a:ea typeface="Canva Sans Bold"/>
                <a:cs typeface="Canva Sans Bold"/>
                <a:sym typeface="Canva Sans Bold"/>
              </a:rPr>
              <a:t>‘Life as a Gypsy or a Traveller in Wales is very difficult. We understand that we are protected by laws such as the Human Rights Act, but it feels that the rest of society does not know this or simply they do not care.’</a:t>
            </a:r>
          </a:p>
          <a:p>
            <a:pPr algn="ctr">
              <a:lnSpc>
                <a:spcPts val="1570"/>
              </a:lnSpc>
              <a:spcBef>
                <a:spcPct val="0"/>
              </a:spcBef>
            </a:pPr>
            <a:r>
              <a:rPr lang="en-US" sz="1121" b="1">
                <a:solidFill>
                  <a:srgbClr val="C40000"/>
                </a:solidFill>
                <a:latin typeface="Canva Sans Bold"/>
                <a:ea typeface="Canva Sans Bold"/>
                <a:cs typeface="Canva Sans Bold"/>
                <a:sym typeface="Canva Sans Bold"/>
              </a:rPr>
              <a:t>(Gallagher, 2023, the Welsh Agenda)</a:t>
            </a:r>
          </a:p>
        </p:txBody>
      </p:sp>
      <p:sp>
        <p:nvSpPr>
          <p:cNvPr id="15" name="TextBox 15"/>
          <p:cNvSpPr txBox="1"/>
          <p:nvPr/>
        </p:nvSpPr>
        <p:spPr>
          <a:xfrm>
            <a:off x="193960" y="2280025"/>
            <a:ext cx="4681651" cy="789805"/>
          </a:xfrm>
          <a:prstGeom prst="rect">
            <a:avLst/>
          </a:prstGeom>
        </p:spPr>
        <p:txBody>
          <a:bodyPr lIns="0" tIns="0" rIns="0" bIns="0" rtlCol="0" anchor="t">
            <a:spAutoFit/>
          </a:bodyPr>
          <a:lstStyle/>
          <a:p>
            <a:pPr algn="ctr">
              <a:lnSpc>
                <a:spcPts val="2142"/>
              </a:lnSpc>
              <a:spcBef>
                <a:spcPct val="0"/>
              </a:spcBef>
            </a:pPr>
            <a:r>
              <a:rPr lang="en-US" sz="1530" b="1">
                <a:solidFill>
                  <a:srgbClr val="000000"/>
                </a:solidFill>
                <a:latin typeface="Canva Sans Bold"/>
                <a:ea typeface="Canva Sans Bold"/>
                <a:cs typeface="Canva Sans Bold"/>
                <a:sym typeface="Canva Sans Bold"/>
              </a:rPr>
              <a:t>The Police Act has poorly impacted the GRT Community lifestyle as well as a continuation of racism towards GRT people by the public: </a:t>
            </a:r>
          </a:p>
        </p:txBody>
      </p:sp>
      <p:sp>
        <p:nvSpPr>
          <p:cNvPr id="16" name="TextBox 16"/>
          <p:cNvSpPr txBox="1"/>
          <p:nvPr/>
        </p:nvSpPr>
        <p:spPr>
          <a:xfrm>
            <a:off x="193960" y="3321230"/>
            <a:ext cx="5136714" cy="1366725"/>
          </a:xfrm>
          <a:prstGeom prst="rect">
            <a:avLst/>
          </a:prstGeom>
        </p:spPr>
        <p:txBody>
          <a:bodyPr lIns="0" tIns="0" rIns="0" bIns="0" rtlCol="0" anchor="t">
            <a:spAutoFit/>
          </a:bodyPr>
          <a:lstStyle/>
          <a:p>
            <a:pPr marL="284321" lvl="1" indent="-142160" algn="ctr">
              <a:lnSpc>
                <a:spcPts val="1843"/>
              </a:lnSpc>
              <a:buFont typeface="Arial"/>
              <a:buChar char="•"/>
            </a:pPr>
            <a:r>
              <a:rPr lang="en-US" sz="1316" b="1">
                <a:solidFill>
                  <a:srgbClr val="000000"/>
                </a:solidFill>
                <a:latin typeface="Canva Sans Bold"/>
                <a:ea typeface="Canva Sans Bold"/>
                <a:cs typeface="Canva Sans Bold"/>
                <a:sym typeface="Canva Sans Bold"/>
              </a:rPr>
              <a:t>In the Welsh Agenda blog post, Rising Against Bias: Gypsies and Travellers Challenging Racism in the UK and Wales, the SHRN national indicators report 2021-2023 found that GRT youths rated their life satisfaction the lowest out of all ethnic groups, with GRT being found to be the most bullied. </a:t>
            </a:r>
          </a:p>
        </p:txBody>
      </p:sp>
      <p:sp>
        <p:nvSpPr>
          <p:cNvPr id="17" name="TextBox 17"/>
          <p:cNvSpPr txBox="1"/>
          <p:nvPr/>
        </p:nvSpPr>
        <p:spPr>
          <a:xfrm>
            <a:off x="261009" y="5661179"/>
            <a:ext cx="5410292" cy="1964011"/>
          </a:xfrm>
          <a:prstGeom prst="rect">
            <a:avLst/>
          </a:prstGeom>
        </p:spPr>
        <p:txBody>
          <a:bodyPr lIns="0" tIns="0" rIns="0" bIns="0" rtlCol="0" anchor="t">
            <a:spAutoFit/>
          </a:bodyPr>
          <a:lstStyle/>
          <a:p>
            <a:pPr marL="308035" lvl="1" indent="-154017" algn="ctr">
              <a:lnSpc>
                <a:spcPts val="1997"/>
              </a:lnSpc>
              <a:buFont typeface="Arial"/>
              <a:buChar char="•"/>
            </a:pPr>
            <a:r>
              <a:rPr lang="en-US" sz="1426" b="1">
                <a:solidFill>
                  <a:srgbClr val="004C15"/>
                </a:solidFill>
                <a:latin typeface="Canva Sans Bold"/>
                <a:ea typeface="Canva Sans Bold"/>
                <a:cs typeface="Canva Sans Bold"/>
                <a:sym typeface="Canva Sans Bold"/>
              </a:rPr>
              <a:t>62% </a:t>
            </a:r>
            <a:r>
              <a:rPr lang="en-US" sz="1426" b="1">
                <a:solidFill>
                  <a:srgbClr val="000000"/>
                </a:solidFill>
                <a:latin typeface="Canva Sans Bold"/>
                <a:ea typeface="Canva Sans Bold"/>
                <a:cs typeface="Canva Sans Bold"/>
                <a:sym typeface="Canva Sans Bold"/>
              </a:rPr>
              <a:t>Gypsy and Travellers experience racial abuse. </a:t>
            </a:r>
          </a:p>
          <a:p>
            <a:pPr marL="308035" lvl="1" indent="-154017" algn="ctr">
              <a:lnSpc>
                <a:spcPts val="1997"/>
              </a:lnSpc>
              <a:buFont typeface="Arial"/>
              <a:buChar char="•"/>
            </a:pPr>
            <a:r>
              <a:rPr lang="en-US" sz="1426" b="1">
                <a:solidFill>
                  <a:srgbClr val="004C15"/>
                </a:solidFill>
                <a:latin typeface="Canva Sans Bold"/>
                <a:ea typeface="Canva Sans Bold"/>
                <a:cs typeface="Canva Sans Bold"/>
                <a:sym typeface="Canva Sans Bold"/>
              </a:rPr>
              <a:t>47%</a:t>
            </a:r>
            <a:r>
              <a:rPr lang="en-US" sz="1426" b="1">
                <a:solidFill>
                  <a:srgbClr val="000000"/>
                </a:solidFill>
                <a:latin typeface="Canva Sans Bold"/>
                <a:ea typeface="Canva Sans Bold"/>
                <a:cs typeface="Canva Sans Bold"/>
                <a:sym typeface="Canva Sans Bold"/>
              </a:rPr>
              <a:t> Roma racially assaulted </a:t>
            </a:r>
          </a:p>
          <a:p>
            <a:pPr marL="308035" lvl="1" indent="-154017" algn="ctr">
              <a:lnSpc>
                <a:spcPts val="1997"/>
              </a:lnSpc>
              <a:buFont typeface="Arial"/>
              <a:buChar char="•"/>
            </a:pPr>
            <a:r>
              <a:rPr lang="en-US" sz="1426" b="1">
                <a:solidFill>
                  <a:srgbClr val="004C15"/>
                </a:solidFill>
                <a:latin typeface="Canva Sans Bold"/>
                <a:ea typeface="Canva Sans Bold"/>
                <a:cs typeface="Canva Sans Bold"/>
                <a:sym typeface="Canva Sans Bold"/>
              </a:rPr>
              <a:t>37%</a:t>
            </a:r>
            <a:r>
              <a:rPr lang="en-US" sz="1426" b="1">
                <a:solidFill>
                  <a:srgbClr val="000000"/>
                </a:solidFill>
                <a:latin typeface="Canva Sans Bold"/>
                <a:ea typeface="Canva Sans Bold"/>
                <a:cs typeface="Canva Sans Bold"/>
                <a:sym typeface="Canva Sans Bold"/>
              </a:rPr>
              <a:t> of Roma were physically assaulted </a:t>
            </a:r>
          </a:p>
          <a:p>
            <a:pPr marL="308035" lvl="1" indent="-154017" algn="ctr">
              <a:lnSpc>
                <a:spcPts val="1997"/>
              </a:lnSpc>
              <a:buFont typeface="Arial"/>
              <a:buChar char="•"/>
            </a:pPr>
            <a:r>
              <a:rPr lang="en-US" sz="1426" b="1">
                <a:solidFill>
                  <a:srgbClr val="004C15"/>
                </a:solidFill>
                <a:latin typeface="Canva Sans Bold"/>
                <a:ea typeface="Canva Sans Bold"/>
                <a:cs typeface="Canva Sans Bold"/>
                <a:sym typeface="Canva Sans Bold"/>
              </a:rPr>
              <a:t>More than half</a:t>
            </a:r>
            <a:r>
              <a:rPr lang="en-US" sz="1426" b="1">
                <a:solidFill>
                  <a:srgbClr val="000000"/>
                </a:solidFill>
                <a:latin typeface="Canva Sans Bold"/>
                <a:ea typeface="Canva Sans Bold"/>
                <a:cs typeface="Canva Sans Bold"/>
                <a:sym typeface="Canva Sans Bold"/>
              </a:rPr>
              <a:t> of GRT people have had no formal education qualification </a:t>
            </a:r>
          </a:p>
          <a:p>
            <a:pPr marL="308035" lvl="1" indent="-154017" algn="ctr">
              <a:lnSpc>
                <a:spcPts val="1997"/>
              </a:lnSpc>
              <a:buFont typeface="Arial"/>
              <a:buChar char="•"/>
            </a:pPr>
            <a:r>
              <a:rPr lang="en-US" sz="1426" b="1">
                <a:solidFill>
                  <a:srgbClr val="000000"/>
                </a:solidFill>
                <a:latin typeface="Canva Sans Bold"/>
                <a:ea typeface="Canva Sans Bold"/>
                <a:cs typeface="Canva Sans Bold"/>
                <a:sym typeface="Canva Sans Bold"/>
              </a:rPr>
              <a:t>Roma people have the </a:t>
            </a:r>
            <a:r>
              <a:rPr lang="en-US" sz="1426" b="1">
                <a:solidFill>
                  <a:srgbClr val="004C15"/>
                </a:solidFill>
                <a:latin typeface="Canva Sans Bold"/>
                <a:ea typeface="Canva Sans Bold"/>
                <a:cs typeface="Canva Sans Bold"/>
                <a:sym typeface="Canva Sans Bold"/>
              </a:rPr>
              <a:t>highest risk</a:t>
            </a:r>
            <a:r>
              <a:rPr lang="en-US" sz="1426" b="1">
                <a:solidFill>
                  <a:srgbClr val="000000"/>
                </a:solidFill>
                <a:latin typeface="Canva Sans Bold"/>
                <a:ea typeface="Canva Sans Bold"/>
                <a:cs typeface="Canva Sans Bold"/>
                <a:sym typeface="Canva Sans Bold"/>
              </a:rPr>
              <a:t> of being unable to access Health &amp; Social Care services.</a:t>
            </a:r>
          </a:p>
          <a:p>
            <a:pPr algn="ctr">
              <a:lnSpc>
                <a:spcPts val="1997"/>
              </a:lnSpc>
            </a:pPr>
            <a:endParaRPr lang="en-US" sz="1426" b="1">
              <a:solidFill>
                <a:srgbClr val="000000"/>
              </a:solidFill>
              <a:latin typeface="Canva Sans Bold"/>
              <a:ea typeface="Canva Sans Bold"/>
              <a:cs typeface="Canva Sans Bold"/>
              <a:sym typeface="Canva Sans Bold"/>
            </a:endParaRPr>
          </a:p>
        </p:txBody>
      </p:sp>
      <p:sp>
        <p:nvSpPr>
          <p:cNvPr id="18" name="TextBox 18"/>
          <p:cNvSpPr txBox="1"/>
          <p:nvPr/>
        </p:nvSpPr>
        <p:spPr>
          <a:xfrm>
            <a:off x="777240" y="4649855"/>
            <a:ext cx="4681651" cy="919480"/>
          </a:xfrm>
          <a:prstGeom prst="rect">
            <a:avLst/>
          </a:prstGeom>
        </p:spPr>
        <p:txBody>
          <a:bodyPr lIns="0" tIns="0" rIns="0" bIns="0" rtlCol="0" anchor="t">
            <a:spAutoFit/>
          </a:bodyPr>
          <a:lstStyle/>
          <a:p>
            <a:pPr algn="ctr">
              <a:lnSpc>
                <a:spcPts val="1819"/>
              </a:lnSpc>
              <a:spcBef>
                <a:spcPct val="0"/>
              </a:spcBef>
            </a:pPr>
            <a:r>
              <a:rPr lang="en-US" sz="1299" b="1">
                <a:solidFill>
                  <a:srgbClr val="000000"/>
                </a:solidFill>
                <a:latin typeface="Canva Sans Bold"/>
                <a:ea typeface="Canva Sans Bold"/>
                <a:cs typeface="Canva Sans Bold"/>
                <a:sym typeface="Canva Sans Bold"/>
              </a:rPr>
              <a:t>The Centre on the Dynamics of Ethnicity with Friends, Families and Travellers conducted a National Survey which found statistics of racial abuse and discrimination experienced by the GRT Community: </a:t>
            </a:r>
          </a:p>
        </p:txBody>
      </p:sp>
      <p:sp>
        <p:nvSpPr>
          <p:cNvPr id="19" name="Freeform 19"/>
          <p:cNvSpPr/>
          <p:nvPr/>
        </p:nvSpPr>
        <p:spPr>
          <a:xfrm>
            <a:off x="6281995" y="4627183"/>
            <a:ext cx="3776405" cy="2025527"/>
          </a:xfrm>
          <a:custGeom>
            <a:avLst/>
            <a:gdLst/>
            <a:ahLst/>
            <a:cxnLst/>
            <a:rect l="l" t="t" r="r" b="b"/>
            <a:pathLst>
              <a:path w="3776405" h="2025527">
                <a:moveTo>
                  <a:pt x="0" y="0"/>
                </a:moveTo>
                <a:lnTo>
                  <a:pt x="3776405" y="0"/>
                </a:lnTo>
                <a:lnTo>
                  <a:pt x="3776405" y="2025526"/>
                </a:lnTo>
                <a:lnTo>
                  <a:pt x="0" y="2025526"/>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20" name="TextBox 20"/>
          <p:cNvSpPr txBox="1"/>
          <p:nvPr/>
        </p:nvSpPr>
        <p:spPr>
          <a:xfrm>
            <a:off x="6062563" y="6643184"/>
            <a:ext cx="2107635" cy="1111851"/>
          </a:xfrm>
          <a:prstGeom prst="rect">
            <a:avLst/>
          </a:prstGeom>
        </p:spPr>
        <p:txBody>
          <a:bodyPr lIns="0" tIns="0" rIns="0" bIns="0" rtlCol="0" anchor="t">
            <a:spAutoFit/>
          </a:bodyPr>
          <a:lstStyle/>
          <a:p>
            <a:pPr algn="ctr">
              <a:lnSpc>
                <a:spcPts val="637"/>
              </a:lnSpc>
              <a:spcBef>
                <a:spcPct val="0"/>
              </a:spcBef>
            </a:pPr>
            <a:r>
              <a:rPr lang="en-US" sz="455" b="1">
                <a:solidFill>
                  <a:srgbClr val="000000"/>
                </a:solidFill>
                <a:latin typeface="Canva Sans Bold"/>
                <a:ea typeface="Canva Sans Bold"/>
                <a:cs typeface="Canva Sans Bold"/>
                <a:sym typeface="Canva Sans Bold"/>
              </a:rPr>
              <a:t>Martin Gallagher, ‘Rising Against Bias: Gypsies and Travellers Challenging Racism in the UK and Wales’, Institute of Welsh Affairs, 2023 &lt;https://www.iwa.wales/agenda/2023/09/gypsy-traveller-grt-racism-wales/&gt; [accessed 28 October 2024].</a:t>
            </a:r>
          </a:p>
          <a:p>
            <a:pPr algn="ctr">
              <a:lnSpc>
                <a:spcPts val="637"/>
              </a:lnSpc>
              <a:spcBef>
                <a:spcPct val="0"/>
              </a:spcBef>
            </a:pPr>
            <a:r>
              <a:rPr lang="en-US" sz="455" b="1">
                <a:solidFill>
                  <a:srgbClr val="000000"/>
                </a:solidFill>
                <a:latin typeface="Canva Sans Bold"/>
                <a:ea typeface="Canva Sans Bold"/>
                <a:cs typeface="Canva Sans Bold"/>
                <a:sym typeface="Canva Sans Bold"/>
              </a:rPr>
              <a:t>Gypsies and Travellers Wales, ‘Cardiff Local Authority Run Sites – Rover Way &amp; Shirenewton’, Gypsies and Travellers Wales Sites, 2024 &lt;https://gtwales.org.uk/sites/&gt; [accessed 28 October 2024].</a:t>
            </a:r>
          </a:p>
          <a:p>
            <a:pPr algn="ctr">
              <a:lnSpc>
                <a:spcPts val="637"/>
              </a:lnSpc>
              <a:spcBef>
                <a:spcPct val="0"/>
              </a:spcBef>
            </a:pPr>
            <a:r>
              <a:rPr lang="en-US" sz="455" b="1">
                <a:solidFill>
                  <a:srgbClr val="000000"/>
                </a:solidFill>
                <a:latin typeface="Canva Sans Bold"/>
                <a:ea typeface="Canva Sans Bold"/>
                <a:cs typeface="Canva Sans Bold"/>
                <a:sym typeface="Canva Sans Bold"/>
              </a:rPr>
              <a:t>Friends, Families and Travellers, ‘National Survey Exposes Racism and Discrimination Faced by Gypsy, Roma and Traveller People’, National Survey Exposes Racism and Discrimination Faced by Gypsy, Roma and Traveller People, 2023 &lt;https://www.gypsy-traveller.org/news/national-survey-exposes-racism-and-discrimination-faced-by-gypsy-roma-and-traveller-people/&gt; [accessed 6 November 2024].</a:t>
            </a:r>
          </a:p>
          <a:p>
            <a:pPr algn="ctr">
              <a:lnSpc>
                <a:spcPts val="637"/>
              </a:lnSpc>
              <a:spcBef>
                <a:spcPct val="0"/>
              </a:spcBef>
            </a:pPr>
            <a:r>
              <a:rPr lang="en-US" sz="455" b="1">
                <a:solidFill>
                  <a:srgbClr val="000000"/>
                </a:solidFill>
                <a:latin typeface="Canva Sans Bold"/>
                <a:ea typeface="Canva Sans Bold"/>
                <a:cs typeface="Canva Sans Bold"/>
                <a:sym typeface="Canva Sans Bold"/>
              </a:rPr>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6191C0"/>
        </a:solidFill>
        <a:effectLst/>
      </p:bgPr>
    </p:bg>
    <p:spTree>
      <p:nvGrpSpPr>
        <p:cNvPr id="1" name=""/>
        <p:cNvGrpSpPr/>
        <p:nvPr/>
      </p:nvGrpSpPr>
      <p:grpSpPr>
        <a:xfrm>
          <a:off x="0" y="0"/>
          <a:ext cx="0" cy="0"/>
          <a:chOff x="0" y="0"/>
          <a:chExt cx="0" cy="0"/>
        </a:xfrm>
      </p:grpSpPr>
      <p:grpSp>
        <p:nvGrpSpPr>
          <p:cNvPr id="2" name="Group 2"/>
          <p:cNvGrpSpPr/>
          <p:nvPr/>
        </p:nvGrpSpPr>
        <p:grpSpPr>
          <a:xfrm>
            <a:off x="0" y="6348415"/>
            <a:ext cx="3404943" cy="1299881"/>
            <a:chOff x="0" y="0"/>
            <a:chExt cx="6733962" cy="2570778"/>
          </a:xfrm>
        </p:grpSpPr>
        <p:sp>
          <p:nvSpPr>
            <p:cNvPr id="3" name="Freeform 3"/>
            <p:cNvSpPr/>
            <p:nvPr/>
          </p:nvSpPr>
          <p:spPr>
            <a:xfrm>
              <a:off x="0" y="0"/>
              <a:ext cx="6733962" cy="2570778"/>
            </a:xfrm>
            <a:custGeom>
              <a:avLst/>
              <a:gdLst/>
              <a:ahLst/>
              <a:cxnLst/>
              <a:rect l="l" t="t" r="r" b="b"/>
              <a:pathLst>
                <a:path w="6733962" h="2570778">
                  <a:moveTo>
                    <a:pt x="0" y="0"/>
                  </a:moveTo>
                  <a:lnTo>
                    <a:pt x="6733962" y="0"/>
                  </a:lnTo>
                  <a:lnTo>
                    <a:pt x="6733962" y="2570778"/>
                  </a:lnTo>
                  <a:lnTo>
                    <a:pt x="0" y="2570778"/>
                  </a:lnTo>
                  <a:close/>
                </a:path>
              </a:pathLst>
            </a:custGeom>
            <a:blipFill>
              <a:blip r:embed="rId2"/>
              <a:stretch>
                <a:fillRect t="-37259" b="-37259"/>
              </a:stretch>
            </a:blipFill>
          </p:spPr>
        </p:sp>
      </p:grpSp>
      <p:sp>
        <p:nvSpPr>
          <p:cNvPr id="4" name="Freeform 4"/>
          <p:cNvSpPr/>
          <p:nvPr/>
        </p:nvSpPr>
        <p:spPr>
          <a:xfrm>
            <a:off x="135349" y="259750"/>
            <a:ext cx="2274023" cy="676589"/>
          </a:xfrm>
          <a:custGeom>
            <a:avLst/>
            <a:gdLst/>
            <a:ahLst/>
            <a:cxnLst/>
            <a:rect l="l" t="t" r="r" b="b"/>
            <a:pathLst>
              <a:path w="2274023" h="676589">
                <a:moveTo>
                  <a:pt x="0" y="0"/>
                </a:moveTo>
                <a:lnTo>
                  <a:pt x="2274022" y="0"/>
                </a:lnTo>
                <a:lnTo>
                  <a:pt x="2274022" y="676589"/>
                </a:lnTo>
                <a:lnTo>
                  <a:pt x="0" y="67658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5" name="Freeform 5"/>
          <p:cNvSpPr/>
          <p:nvPr/>
        </p:nvSpPr>
        <p:spPr>
          <a:xfrm>
            <a:off x="57602" y="958035"/>
            <a:ext cx="9770906" cy="1480815"/>
          </a:xfrm>
          <a:custGeom>
            <a:avLst/>
            <a:gdLst/>
            <a:ahLst/>
            <a:cxnLst/>
            <a:rect l="l" t="t" r="r" b="b"/>
            <a:pathLst>
              <a:path w="9770906" h="1480815">
                <a:moveTo>
                  <a:pt x="0" y="0"/>
                </a:moveTo>
                <a:lnTo>
                  <a:pt x="9770906" y="0"/>
                </a:lnTo>
                <a:lnTo>
                  <a:pt x="9770906" y="1480816"/>
                </a:lnTo>
                <a:lnTo>
                  <a:pt x="0" y="1480816"/>
                </a:lnTo>
                <a:lnTo>
                  <a:pt x="0" y="0"/>
                </a:lnTo>
                <a:close/>
              </a:path>
            </a:pathLst>
          </a:custGeom>
          <a:blipFill>
            <a:blip r:embed="rId5"/>
            <a:stretch>
              <a:fillRect t="-111192" r="-8881" b="-192932"/>
            </a:stretch>
          </a:blipFill>
        </p:spPr>
      </p:sp>
      <p:sp>
        <p:nvSpPr>
          <p:cNvPr id="6" name="Freeform 6"/>
          <p:cNvSpPr/>
          <p:nvPr/>
        </p:nvSpPr>
        <p:spPr>
          <a:xfrm>
            <a:off x="7488801" y="-107475"/>
            <a:ext cx="2569599" cy="1532123"/>
          </a:xfrm>
          <a:custGeom>
            <a:avLst/>
            <a:gdLst/>
            <a:ahLst/>
            <a:cxnLst/>
            <a:rect l="l" t="t" r="r" b="b"/>
            <a:pathLst>
              <a:path w="2569599" h="1532123">
                <a:moveTo>
                  <a:pt x="0" y="0"/>
                </a:moveTo>
                <a:lnTo>
                  <a:pt x="2569599" y="0"/>
                </a:lnTo>
                <a:lnTo>
                  <a:pt x="2569599" y="1532124"/>
                </a:lnTo>
                <a:lnTo>
                  <a:pt x="0" y="153212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7" name="Freeform 7"/>
          <p:cNvSpPr/>
          <p:nvPr/>
        </p:nvSpPr>
        <p:spPr>
          <a:xfrm>
            <a:off x="0" y="2598774"/>
            <a:ext cx="4038340" cy="1666733"/>
          </a:xfrm>
          <a:custGeom>
            <a:avLst/>
            <a:gdLst/>
            <a:ahLst/>
            <a:cxnLst/>
            <a:rect l="l" t="t" r="r" b="b"/>
            <a:pathLst>
              <a:path w="4038340" h="1666733">
                <a:moveTo>
                  <a:pt x="0" y="0"/>
                </a:moveTo>
                <a:lnTo>
                  <a:pt x="4038340" y="0"/>
                </a:lnTo>
                <a:lnTo>
                  <a:pt x="4038340" y="1666733"/>
                </a:lnTo>
                <a:lnTo>
                  <a:pt x="0" y="166673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8" name="TextBox 8"/>
          <p:cNvSpPr txBox="1"/>
          <p:nvPr/>
        </p:nvSpPr>
        <p:spPr>
          <a:xfrm>
            <a:off x="135349" y="1033386"/>
            <a:ext cx="9481635" cy="1266371"/>
          </a:xfrm>
          <a:prstGeom prst="rect">
            <a:avLst/>
          </a:prstGeom>
        </p:spPr>
        <p:txBody>
          <a:bodyPr lIns="0" tIns="0" rIns="0" bIns="0" rtlCol="0" anchor="t">
            <a:spAutoFit/>
          </a:bodyPr>
          <a:lstStyle/>
          <a:p>
            <a:pPr algn="ctr">
              <a:lnSpc>
                <a:spcPts val="2017"/>
              </a:lnSpc>
              <a:spcBef>
                <a:spcPct val="0"/>
              </a:spcBef>
            </a:pPr>
            <a:r>
              <a:rPr lang="en-US" sz="1440" b="1">
                <a:solidFill>
                  <a:srgbClr val="000000"/>
                </a:solidFill>
                <a:latin typeface="Canva Sans Bold"/>
                <a:ea typeface="Canva Sans Bold"/>
                <a:cs typeface="Canva Sans Bold"/>
                <a:sym typeface="Canva Sans Bold"/>
              </a:rPr>
              <a:t>To combat discrimination, the Welsh Government have proposed an Anti-Racist Wales Action Plan for 2030. The proposal aims to combat racism in Wales, which includes the GRT community. </a:t>
            </a:r>
          </a:p>
          <a:p>
            <a:pPr algn="ctr">
              <a:lnSpc>
                <a:spcPts val="2017"/>
              </a:lnSpc>
              <a:spcBef>
                <a:spcPct val="0"/>
              </a:spcBef>
            </a:pPr>
            <a:r>
              <a:rPr lang="en-US" sz="1440" b="1">
                <a:solidFill>
                  <a:srgbClr val="000000"/>
                </a:solidFill>
                <a:latin typeface="Canva Sans Bold"/>
                <a:ea typeface="Canva Sans Bold"/>
                <a:cs typeface="Canva Sans Bold"/>
                <a:sym typeface="Canva Sans Bold"/>
              </a:rPr>
              <a:t>Having the Welsh government acknowledge racism, especially towards GRT people, is the first step to stopping discrimination. The Action Plan focuses on the lack of sites for the GRT community, with acknowledgement by the Senedd of its failure towards GRT community. </a:t>
            </a:r>
          </a:p>
        </p:txBody>
      </p:sp>
      <p:sp>
        <p:nvSpPr>
          <p:cNvPr id="9" name="TextBox 9"/>
          <p:cNvSpPr txBox="1"/>
          <p:nvPr/>
        </p:nvSpPr>
        <p:spPr>
          <a:xfrm>
            <a:off x="57602" y="2570199"/>
            <a:ext cx="3883047" cy="1221805"/>
          </a:xfrm>
          <a:prstGeom prst="rect">
            <a:avLst/>
          </a:prstGeom>
        </p:spPr>
        <p:txBody>
          <a:bodyPr lIns="0" tIns="0" rIns="0" bIns="0" rtlCol="0" anchor="t">
            <a:spAutoFit/>
          </a:bodyPr>
          <a:lstStyle/>
          <a:p>
            <a:pPr algn="ctr">
              <a:lnSpc>
                <a:spcPts val="1844"/>
              </a:lnSpc>
              <a:spcBef>
                <a:spcPct val="0"/>
              </a:spcBef>
            </a:pPr>
            <a:r>
              <a:rPr lang="en-US" sz="1317" b="1">
                <a:solidFill>
                  <a:srgbClr val="000000"/>
                </a:solidFill>
                <a:latin typeface="Canva Sans Bold"/>
                <a:ea typeface="Canva Sans Bold"/>
                <a:cs typeface="Canva Sans Bold"/>
                <a:sym typeface="Canva Sans Bold"/>
              </a:rPr>
              <a:t>However, this still is not enough without cooperation from the public. </a:t>
            </a:r>
          </a:p>
          <a:p>
            <a:pPr algn="ctr">
              <a:lnSpc>
                <a:spcPts val="2068"/>
              </a:lnSpc>
              <a:spcBef>
                <a:spcPct val="0"/>
              </a:spcBef>
            </a:pPr>
            <a:r>
              <a:rPr lang="en-US" sz="1477" b="1">
                <a:solidFill>
                  <a:srgbClr val="C40000"/>
                </a:solidFill>
                <a:latin typeface="Canva Sans Bold"/>
                <a:ea typeface="Canva Sans Bold"/>
                <a:cs typeface="Canva Sans Bold"/>
                <a:sym typeface="Canva Sans Bold"/>
              </a:rPr>
              <a:t>YOU</a:t>
            </a:r>
            <a:r>
              <a:rPr lang="en-US" sz="1477" b="1">
                <a:solidFill>
                  <a:srgbClr val="000000"/>
                </a:solidFill>
                <a:latin typeface="Canva Sans Bold"/>
                <a:ea typeface="Canva Sans Bold"/>
                <a:cs typeface="Canva Sans Bold"/>
                <a:sym typeface="Canva Sans Bold"/>
              </a:rPr>
              <a:t> need to help combat the systemic racism experienced by GRT community.</a:t>
            </a:r>
          </a:p>
          <a:p>
            <a:pPr algn="ctr">
              <a:lnSpc>
                <a:spcPts val="2068"/>
              </a:lnSpc>
              <a:spcBef>
                <a:spcPct val="0"/>
              </a:spcBef>
            </a:pPr>
            <a:endParaRPr lang="en-US" sz="1477" b="1">
              <a:solidFill>
                <a:srgbClr val="000000"/>
              </a:solidFill>
              <a:latin typeface="Canva Sans Bold"/>
              <a:ea typeface="Canva Sans Bold"/>
              <a:cs typeface="Canva Sans Bold"/>
              <a:sym typeface="Canva Sans Bold"/>
            </a:endParaRPr>
          </a:p>
        </p:txBody>
      </p:sp>
      <p:sp>
        <p:nvSpPr>
          <p:cNvPr id="10" name="TextBox 10"/>
          <p:cNvSpPr txBox="1"/>
          <p:nvPr/>
        </p:nvSpPr>
        <p:spPr>
          <a:xfrm>
            <a:off x="-20044" y="3636724"/>
            <a:ext cx="4038340" cy="470377"/>
          </a:xfrm>
          <a:prstGeom prst="rect">
            <a:avLst/>
          </a:prstGeom>
        </p:spPr>
        <p:txBody>
          <a:bodyPr lIns="0" tIns="0" rIns="0" bIns="0" rtlCol="0" anchor="t">
            <a:spAutoFit/>
          </a:bodyPr>
          <a:lstStyle/>
          <a:p>
            <a:pPr algn="ctr">
              <a:lnSpc>
                <a:spcPts val="1898"/>
              </a:lnSpc>
              <a:spcBef>
                <a:spcPct val="0"/>
              </a:spcBef>
            </a:pPr>
            <a:r>
              <a:rPr lang="en-US" sz="1356" b="1">
                <a:solidFill>
                  <a:srgbClr val="000000"/>
                </a:solidFill>
                <a:latin typeface="Canva Sans Bold"/>
                <a:ea typeface="Canva Sans Bold"/>
                <a:cs typeface="Canva Sans Bold"/>
                <a:sym typeface="Canva Sans Bold"/>
              </a:rPr>
              <a:t>Opposite there are website links to campaign for change!</a:t>
            </a:r>
          </a:p>
        </p:txBody>
      </p:sp>
      <p:sp>
        <p:nvSpPr>
          <p:cNvPr id="11" name="Freeform 11"/>
          <p:cNvSpPr/>
          <p:nvPr/>
        </p:nvSpPr>
        <p:spPr>
          <a:xfrm>
            <a:off x="5984365" y="4940498"/>
            <a:ext cx="3844143" cy="2815835"/>
          </a:xfrm>
          <a:custGeom>
            <a:avLst/>
            <a:gdLst/>
            <a:ahLst/>
            <a:cxnLst/>
            <a:rect l="l" t="t" r="r" b="b"/>
            <a:pathLst>
              <a:path w="3844143" h="2815835">
                <a:moveTo>
                  <a:pt x="0" y="0"/>
                </a:moveTo>
                <a:lnTo>
                  <a:pt x="3844143" y="0"/>
                </a:lnTo>
                <a:lnTo>
                  <a:pt x="3844143" y="2815835"/>
                </a:lnTo>
                <a:lnTo>
                  <a:pt x="0" y="2815835"/>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12" name="AutoShape 12"/>
          <p:cNvSpPr/>
          <p:nvPr/>
        </p:nvSpPr>
        <p:spPr>
          <a:xfrm flipH="1" flipV="1">
            <a:off x="3735697" y="658587"/>
            <a:ext cx="350899" cy="403374"/>
          </a:xfrm>
          <a:prstGeom prst="line">
            <a:avLst/>
          </a:prstGeom>
          <a:ln w="38100" cap="flat">
            <a:solidFill>
              <a:srgbClr val="000000"/>
            </a:solidFill>
            <a:prstDash val="solid"/>
            <a:headEnd type="arrow" w="med" len="sm"/>
            <a:tailEnd type="arrow" w="med" len="sm"/>
          </a:ln>
        </p:spPr>
      </p:sp>
      <p:sp>
        <p:nvSpPr>
          <p:cNvPr id="13" name="Freeform 13"/>
          <p:cNvSpPr/>
          <p:nvPr/>
        </p:nvSpPr>
        <p:spPr>
          <a:xfrm>
            <a:off x="8326391" y="4415313"/>
            <a:ext cx="1502117" cy="676930"/>
          </a:xfrm>
          <a:custGeom>
            <a:avLst/>
            <a:gdLst/>
            <a:ahLst/>
            <a:cxnLst/>
            <a:rect l="l" t="t" r="r" b="b"/>
            <a:pathLst>
              <a:path w="1502117" h="676930">
                <a:moveTo>
                  <a:pt x="0" y="0"/>
                </a:moveTo>
                <a:lnTo>
                  <a:pt x="1502117" y="0"/>
                </a:lnTo>
                <a:lnTo>
                  <a:pt x="1502117" y="676930"/>
                </a:lnTo>
                <a:lnTo>
                  <a:pt x="0" y="67693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14" name="TextBox 14"/>
          <p:cNvSpPr txBox="1"/>
          <p:nvPr/>
        </p:nvSpPr>
        <p:spPr>
          <a:xfrm>
            <a:off x="644009" y="328804"/>
            <a:ext cx="1227534" cy="481329"/>
          </a:xfrm>
          <a:prstGeom prst="rect">
            <a:avLst/>
          </a:prstGeom>
        </p:spPr>
        <p:txBody>
          <a:bodyPr lIns="0" tIns="0" rIns="0" bIns="0" rtlCol="0" anchor="t">
            <a:spAutoFit/>
          </a:bodyPr>
          <a:lstStyle/>
          <a:p>
            <a:pPr algn="ctr">
              <a:lnSpc>
                <a:spcPts val="3920"/>
              </a:lnSpc>
            </a:pPr>
            <a:r>
              <a:rPr lang="en-US" sz="2800" b="1" u="sng">
                <a:solidFill>
                  <a:srgbClr val="000000"/>
                </a:solidFill>
                <a:latin typeface="Canva Sans Bold"/>
                <a:ea typeface="Canva Sans Bold"/>
                <a:cs typeface="Canva Sans Bold"/>
                <a:sym typeface="Canva Sans Bold"/>
              </a:rPr>
              <a:t>Action </a:t>
            </a:r>
          </a:p>
        </p:txBody>
      </p:sp>
      <p:sp>
        <p:nvSpPr>
          <p:cNvPr id="15" name="TextBox 15"/>
          <p:cNvSpPr txBox="1"/>
          <p:nvPr/>
        </p:nvSpPr>
        <p:spPr>
          <a:xfrm>
            <a:off x="6388349" y="5248763"/>
            <a:ext cx="2838443" cy="2283099"/>
          </a:xfrm>
          <a:prstGeom prst="rect">
            <a:avLst/>
          </a:prstGeom>
        </p:spPr>
        <p:txBody>
          <a:bodyPr lIns="0" tIns="0" rIns="0" bIns="0" rtlCol="0" anchor="t">
            <a:spAutoFit/>
          </a:bodyPr>
          <a:lstStyle/>
          <a:p>
            <a:pPr algn="ctr">
              <a:lnSpc>
                <a:spcPts val="1348"/>
              </a:lnSpc>
              <a:spcBef>
                <a:spcPct val="0"/>
              </a:spcBef>
            </a:pPr>
            <a:r>
              <a:rPr lang="en-US" sz="963">
                <a:solidFill>
                  <a:srgbClr val="000000"/>
                </a:solidFill>
                <a:latin typeface="Canva Sans"/>
                <a:ea typeface="Canva Sans"/>
                <a:cs typeface="Canva Sans"/>
                <a:sym typeface="Canva Sans"/>
              </a:rPr>
              <a:t> </a:t>
            </a:r>
          </a:p>
          <a:p>
            <a:pPr algn="ctr">
              <a:lnSpc>
                <a:spcPts val="2121"/>
              </a:lnSpc>
            </a:pPr>
            <a:r>
              <a:rPr lang="en-US" sz="1515">
                <a:solidFill>
                  <a:srgbClr val="000000"/>
                </a:solidFill>
                <a:latin typeface="Canva Sans"/>
                <a:ea typeface="Canva Sans"/>
                <a:cs typeface="Canva Sans"/>
                <a:sym typeface="Canva Sans"/>
              </a:rPr>
              <a:t>To go further to help the GRT community you can: </a:t>
            </a:r>
          </a:p>
          <a:p>
            <a:pPr marL="327161" lvl="1" indent="-163581" algn="ctr">
              <a:lnSpc>
                <a:spcPts val="2121"/>
              </a:lnSpc>
              <a:buFont typeface="Arial"/>
              <a:buChar char="•"/>
            </a:pPr>
            <a:r>
              <a:rPr lang="en-US" sz="1515">
                <a:solidFill>
                  <a:srgbClr val="000000"/>
                </a:solidFill>
                <a:latin typeface="Canva Sans"/>
                <a:ea typeface="Canva Sans"/>
                <a:cs typeface="Canva Sans"/>
                <a:sym typeface="Canva Sans"/>
              </a:rPr>
              <a:t>write to your local MP</a:t>
            </a:r>
          </a:p>
          <a:p>
            <a:pPr marL="327161" lvl="1" indent="-163581" algn="ctr">
              <a:lnSpc>
                <a:spcPts val="2121"/>
              </a:lnSpc>
              <a:buFont typeface="Arial"/>
              <a:buChar char="•"/>
            </a:pPr>
            <a:r>
              <a:rPr lang="en-US" sz="1515">
                <a:solidFill>
                  <a:srgbClr val="000000"/>
                </a:solidFill>
                <a:latin typeface="Canva Sans"/>
                <a:ea typeface="Canva Sans"/>
                <a:cs typeface="Canva Sans"/>
                <a:sym typeface="Canva Sans"/>
              </a:rPr>
              <a:t> raise awareness of the issue</a:t>
            </a:r>
          </a:p>
          <a:p>
            <a:pPr marL="327161" lvl="1" indent="-163581" algn="ctr">
              <a:lnSpc>
                <a:spcPts val="2121"/>
              </a:lnSpc>
              <a:buFont typeface="Arial"/>
              <a:buChar char="•"/>
            </a:pPr>
            <a:r>
              <a:rPr lang="en-US" sz="1515">
                <a:solidFill>
                  <a:srgbClr val="000000"/>
                </a:solidFill>
                <a:latin typeface="Canva Sans"/>
                <a:ea typeface="Canva Sans"/>
                <a:cs typeface="Canva Sans"/>
                <a:sym typeface="Canva Sans"/>
              </a:rPr>
              <a:t> support where you can </a:t>
            </a:r>
          </a:p>
          <a:p>
            <a:pPr marL="327161" lvl="1" indent="-163581" algn="ctr">
              <a:lnSpc>
                <a:spcPts val="2121"/>
              </a:lnSpc>
              <a:buFont typeface="Arial"/>
              <a:buChar char="•"/>
            </a:pPr>
            <a:r>
              <a:rPr lang="en-US" sz="1515">
                <a:solidFill>
                  <a:srgbClr val="000000"/>
                </a:solidFill>
                <a:latin typeface="Canva Sans"/>
                <a:ea typeface="Canva Sans"/>
                <a:cs typeface="Canva Sans"/>
                <a:sym typeface="Canva Sans"/>
              </a:rPr>
              <a:t>combat the racist stereotypes!</a:t>
            </a:r>
          </a:p>
        </p:txBody>
      </p:sp>
      <p:sp>
        <p:nvSpPr>
          <p:cNvPr id="16" name="TextBox 16"/>
          <p:cNvSpPr txBox="1"/>
          <p:nvPr/>
        </p:nvSpPr>
        <p:spPr>
          <a:xfrm>
            <a:off x="7559089" y="161853"/>
            <a:ext cx="2427039" cy="739032"/>
          </a:xfrm>
          <a:prstGeom prst="rect">
            <a:avLst/>
          </a:prstGeom>
        </p:spPr>
        <p:txBody>
          <a:bodyPr lIns="0" tIns="0" rIns="0" bIns="0" rtlCol="0" anchor="t">
            <a:spAutoFit/>
          </a:bodyPr>
          <a:lstStyle/>
          <a:p>
            <a:pPr algn="ctr">
              <a:lnSpc>
                <a:spcPts val="1988"/>
              </a:lnSpc>
              <a:spcBef>
                <a:spcPct val="0"/>
              </a:spcBef>
            </a:pPr>
            <a:r>
              <a:rPr lang="en-US" sz="1420" b="1">
                <a:solidFill>
                  <a:srgbClr val="000000"/>
                </a:solidFill>
                <a:latin typeface="Canva Sans Bold"/>
                <a:ea typeface="Canva Sans Bold"/>
                <a:cs typeface="Canva Sans Bold"/>
                <a:sym typeface="Canva Sans Bold"/>
              </a:rPr>
              <a:t>“Get to know us as people and not as a stereotype”</a:t>
            </a:r>
          </a:p>
          <a:p>
            <a:pPr algn="ctr">
              <a:lnSpc>
                <a:spcPts val="1008"/>
              </a:lnSpc>
              <a:spcBef>
                <a:spcPct val="0"/>
              </a:spcBef>
            </a:pPr>
            <a:endParaRPr lang="en-US" sz="1420" b="1">
              <a:solidFill>
                <a:srgbClr val="000000"/>
              </a:solidFill>
              <a:latin typeface="Canva Sans Bold"/>
              <a:ea typeface="Canva Sans Bold"/>
              <a:cs typeface="Canva Sans Bold"/>
              <a:sym typeface="Canva Sans Bold"/>
            </a:endParaRPr>
          </a:p>
          <a:p>
            <a:pPr algn="ctr">
              <a:lnSpc>
                <a:spcPts val="1008"/>
              </a:lnSpc>
              <a:spcBef>
                <a:spcPct val="0"/>
              </a:spcBef>
            </a:pPr>
            <a:r>
              <a:rPr lang="en-US" sz="720" b="1">
                <a:solidFill>
                  <a:srgbClr val="000000"/>
                </a:solidFill>
                <a:latin typeface="Canva Sans Bold"/>
                <a:ea typeface="Canva Sans Bold"/>
                <a:cs typeface="Canva Sans Bold"/>
                <a:sym typeface="Canva Sans Bold"/>
              </a:rPr>
              <a:t>(Chris McDonagh, Stop Funding Hate, 2024)</a:t>
            </a:r>
          </a:p>
        </p:txBody>
      </p:sp>
      <p:sp>
        <p:nvSpPr>
          <p:cNvPr id="17" name="TextBox 17"/>
          <p:cNvSpPr txBox="1"/>
          <p:nvPr/>
        </p:nvSpPr>
        <p:spPr>
          <a:xfrm>
            <a:off x="-75548" y="6514562"/>
            <a:ext cx="3556038" cy="1017300"/>
          </a:xfrm>
          <a:prstGeom prst="rect">
            <a:avLst/>
          </a:prstGeom>
        </p:spPr>
        <p:txBody>
          <a:bodyPr lIns="0" tIns="0" rIns="0" bIns="0" rtlCol="0" anchor="t">
            <a:spAutoFit/>
          </a:bodyPr>
          <a:lstStyle/>
          <a:p>
            <a:pPr algn="ctr">
              <a:lnSpc>
                <a:spcPts val="2018"/>
              </a:lnSpc>
            </a:pPr>
            <a:r>
              <a:rPr lang="en-US" sz="1441" b="1">
                <a:solidFill>
                  <a:srgbClr val="000000"/>
                </a:solidFill>
                <a:latin typeface="Canva Sans Bold"/>
                <a:ea typeface="Canva Sans Bold"/>
                <a:cs typeface="Canva Sans Bold"/>
                <a:sym typeface="Canva Sans Bold"/>
              </a:rPr>
              <a:t>STOP </a:t>
            </a:r>
            <a:r>
              <a:rPr lang="en-US" sz="1441" b="1" u="sng">
                <a:solidFill>
                  <a:srgbClr val="000000"/>
                </a:solidFill>
                <a:latin typeface="Canva Sans Bold"/>
                <a:ea typeface="Canva Sans Bold"/>
                <a:cs typeface="Canva Sans Bold"/>
                <a:sym typeface="Canva Sans Bold"/>
              </a:rPr>
              <a:t>DISCRIMINATION </a:t>
            </a:r>
          </a:p>
          <a:p>
            <a:pPr algn="ctr">
              <a:lnSpc>
                <a:spcPts val="2018"/>
              </a:lnSpc>
            </a:pPr>
            <a:r>
              <a:rPr lang="en-US" sz="1441" b="1">
                <a:solidFill>
                  <a:srgbClr val="000000"/>
                </a:solidFill>
                <a:latin typeface="Canva Sans Bold"/>
                <a:ea typeface="Canva Sans Bold"/>
                <a:cs typeface="Canva Sans Bold"/>
                <a:sym typeface="Canva Sans Bold"/>
              </a:rPr>
              <a:t>OF THE GYPSY, ROMA, AND TRAVELLERS</a:t>
            </a:r>
          </a:p>
          <a:p>
            <a:pPr algn="ctr">
              <a:lnSpc>
                <a:spcPts val="2018"/>
              </a:lnSpc>
            </a:pPr>
            <a:r>
              <a:rPr lang="en-US" sz="1441" b="1">
                <a:solidFill>
                  <a:srgbClr val="000000"/>
                </a:solidFill>
                <a:latin typeface="Canva Sans Bold"/>
                <a:ea typeface="Canva Sans Bold"/>
                <a:cs typeface="Canva Sans Bold"/>
                <a:sym typeface="Canva Sans Bold"/>
              </a:rPr>
              <a:t>COMMUNITY!</a:t>
            </a:r>
          </a:p>
        </p:txBody>
      </p:sp>
      <p:sp>
        <p:nvSpPr>
          <p:cNvPr id="18" name="TextBox 18"/>
          <p:cNvSpPr txBox="1"/>
          <p:nvPr/>
        </p:nvSpPr>
        <p:spPr>
          <a:xfrm>
            <a:off x="3543777" y="6570249"/>
            <a:ext cx="2301753" cy="1078047"/>
          </a:xfrm>
          <a:prstGeom prst="rect">
            <a:avLst/>
          </a:prstGeom>
        </p:spPr>
        <p:txBody>
          <a:bodyPr lIns="0" tIns="0" rIns="0" bIns="0" rtlCol="0" anchor="t">
            <a:spAutoFit/>
          </a:bodyPr>
          <a:lstStyle/>
          <a:p>
            <a:pPr algn="ctr">
              <a:lnSpc>
                <a:spcPts val="637"/>
              </a:lnSpc>
              <a:spcBef>
                <a:spcPct val="0"/>
              </a:spcBef>
            </a:pPr>
            <a:r>
              <a:rPr lang="en-US" sz="455" b="1">
                <a:solidFill>
                  <a:srgbClr val="000000"/>
                </a:solidFill>
                <a:latin typeface="Canva Sans Bold"/>
                <a:ea typeface="Canva Sans Bold"/>
                <a:cs typeface="Canva Sans Bold"/>
                <a:sym typeface="Canva Sans Bold"/>
              </a:rPr>
              <a:t>Welsh Government, ‘An Introduction to an Anti-Racist Wales’ (Welsh Government, 2022) &lt;https://www.gov.wales/sites/default/files/publications/2022-07/anti-racist-wales-action-plan-easy-read-version_0.pdf&gt; [accessed 6 November 2024].</a:t>
            </a:r>
          </a:p>
          <a:p>
            <a:pPr algn="ctr">
              <a:lnSpc>
                <a:spcPts val="637"/>
              </a:lnSpc>
              <a:spcBef>
                <a:spcPct val="0"/>
              </a:spcBef>
            </a:pPr>
            <a:r>
              <a:rPr lang="en-US" sz="455" b="1">
                <a:solidFill>
                  <a:srgbClr val="000000"/>
                </a:solidFill>
                <a:latin typeface="Canva Sans Bold"/>
                <a:ea typeface="Canva Sans Bold"/>
                <a:cs typeface="Canva Sans Bold"/>
                <a:sym typeface="Canva Sans Bold"/>
              </a:rPr>
              <a:t>Welsh Government, ‘A Community Forgotten – Limited Progress in Providing Culturally Appropriate Sites for Gypsy, Roma and Traveller Communities in Wales’, Senedd Research, 2022 &lt;https://research.senedd.wales/research-articles/a-community-forgotten-limited-progress-in-providing-culturally-appropriate-sites-for-gypsy-roma-and-traveller-communities-in-wales/&gt; [accessed 29 October 2024].</a:t>
            </a:r>
          </a:p>
          <a:p>
            <a:pPr algn="ctr">
              <a:lnSpc>
                <a:spcPts val="637"/>
              </a:lnSpc>
              <a:spcBef>
                <a:spcPct val="0"/>
              </a:spcBef>
            </a:pPr>
            <a:r>
              <a:rPr lang="en-US" sz="455" b="1">
                <a:solidFill>
                  <a:srgbClr val="000000"/>
                </a:solidFill>
                <a:latin typeface="Canva Sans Bold"/>
                <a:ea typeface="Canva Sans Bold"/>
                <a:cs typeface="Canva Sans Bold"/>
                <a:sym typeface="Canva Sans Bold"/>
              </a:rPr>
              <a:t>Chris McDonagh, ‘If People Could See Us for Who We Truly Are, and Not Who the Media Portrays Us to Be, Then That Would Go a Long Way’, Stop Funding Hate, 2021 &lt;https://stopfundinghate.info/2021/03/30/get-to-know-us-as-people-and-not-as-a-stereotype/&gt; [accessed 6 November 2024].</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1255</Words>
  <Application>Microsoft Office PowerPoint</Application>
  <PresentationFormat>Custom</PresentationFormat>
  <Paragraphs>58</Paragraphs>
  <Slides>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Arial</vt:lpstr>
      <vt:lpstr>Calibri</vt:lpstr>
      <vt:lpstr>Canva Sans Bold</vt:lpstr>
      <vt:lpstr>Alice Bold</vt:lpstr>
      <vt:lpstr>Canva Sans</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GRT Community Leaflet</dc:title>
  <cp:lastModifiedBy>Aimee Thomas (2300436)</cp:lastModifiedBy>
  <cp:revision>1</cp:revision>
  <dcterms:created xsi:type="dcterms:W3CDTF">2006-08-16T00:00:00Z</dcterms:created>
  <dcterms:modified xsi:type="dcterms:W3CDTF">2024-11-07T16:03:08Z</dcterms:modified>
  <dc:identifier>DAGU3pIuEQQ</dc:identifier>
</cp:coreProperties>
</file>