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9"/>
  </p:notesMasterIdLst>
  <p:sldIdLst>
    <p:sldId id="256" r:id="rId3"/>
    <p:sldId id="273" r:id="rId4"/>
    <p:sldId id="279" r:id="rId5"/>
    <p:sldId id="280" r:id="rId6"/>
    <p:sldId id="281" r:id="rId7"/>
    <p:sldId id="291" r:id="rId8"/>
    <p:sldId id="283" r:id="rId9"/>
    <p:sldId id="274" r:id="rId10"/>
    <p:sldId id="275" r:id="rId11"/>
    <p:sldId id="284" r:id="rId12"/>
    <p:sldId id="290" r:id="rId13"/>
    <p:sldId id="296" r:id="rId14"/>
    <p:sldId id="292" r:id="rId15"/>
    <p:sldId id="295" r:id="rId16"/>
    <p:sldId id="285" r:id="rId17"/>
    <p:sldId id="293" r:id="rId18"/>
    <p:sldId id="294" r:id="rId19"/>
    <p:sldId id="282" r:id="rId20"/>
    <p:sldId id="276" r:id="rId21"/>
    <p:sldId id="288" r:id="rId22"/>
    <p:sldId id="277" r:id="rId23"/>
    <p:sldId id="287" r:id="rId24"/>
    <p:sldId id="289" r:id="rId25"/>
    <p:sldId id="278" r:id="rId26"/>
    <p:sldId id="286" r:id="rId27"/>
    <p:sldId id="27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068" autoAdjust="0"/>
  </p:normalViewPr>
  <p:slideViewPr>
    <p:cSldViewPr>
      <p:cViewPr varScale="1">
        <p:scale>
          <a:sx n="39" d="100"/>
          <a:sy n="39" d="100"/>
        </p:scale>
        <p:origin x="93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D6D6B0-F1D8-4A6D-A2E4-F63249F2DEBC}" type="datetimeFigureOut">
              <a:rPr lang="en-GB" smtClean="0"/>
              <a:pPr/>
              <a:t>29/03/2020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9C1BFA-5BFE-4B3B-8E37-8C99432089E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zdic.net/z/swjz/?swju=%E5%8D%B7%E4%B8%89"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www.zdic.net/z/swjz/?swju=%E5%8D%B7%E4%B8%89&amp;swbs=%E5%8F%B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r>
              <a:rPr lang="zh-TW" altLang="en-US" sz="3200" b="1" i="0" dirty="0">
                <a:solidFill>
                  <a:srgbClr val="372629"/>
                </a:solidFill>
                <a:latin typeface="+mn-ea"/>
                <a:ea typeface="+mn-ea"/>
              </a:rPr>
              <a:t>清代陳昌治刻本</a:t>
            </a:r>
            <a:r>
              <a:rPr lang="en-US" altLang="zh-TW" sz="3200" b="1" i="0" dirty="0">
                <a:solidFill>
                  <a:srgbClr val="372629"/>
                </a:solidFill>
                <a:latin typeface="+mn-ea"/>
                <a:ea typeface="+mn-ea"/>
              </a:rPr>
              <a:t>『</a:t>
            </a:r>
            <a:r>
              <a:rPr lang="zh-TW" altLang="en-US" sz="3200" b="1" i="0" dirty="0">
                <a:solidFill>
                  <a:srgbClr val="372629"/>
                </a:solidFill>
                <a:latin typeface="+mn-ea"/>
                <a:ea typeface="+mn-ea"/>
              </a:rPr>
              <a:t>說文解字</a:t>
            </a:r>
            <a:r>
              <a:rPr lang="en-US" altLang="zh-TW" sz="3200" b="1" i="0" dirty="0">
                <a:solidFill>
                  <a:srgbClr val="372629"/>
                </a:solidFill>
                <a:latin typeface="+mn-ea"/>
                <a:ea typeface="+mn-ea"/>
              </a:rPr>
              <a:t>』</a:t>
            </a:r>
          </a:p>
          <a:p>
            <a:pPr algn="l"/>
            <a:r>
              <a:rPr lang="en-US" altLang="zh-TW" sz="1400" b="0" i="0" dirty="0">
                <a:solidFill>
                  <a:srgbClr val="000000"/>
                </a:solidFill>
                <a:latin typeface="Verdana"/>
              </a:rPr>
              <a:t>【</a:t>
            </a:r>
            <a:r>
              <a:rPr lang="zh-TW" altLang="en-US" sz="1400" b="0" i="0" u="sng" dirty="0">
                <a:solidFill>
                  <a:srgbClr val="330066"/>
                </a:solidFill>
                <a:latin typeface="Verdana"/>
                <a:hlinkClick r:id="rId3"/>
              </a:rPr>
              <a:t>卷三</a:t>
            </a:r>
            <a:r>
              <a:rPr lang="en-US" altLang="zh-TW" sz="1400" b="0" i="0" dirty="0">
                <a:solidFill>
                  <a:srgbClr val="000000"/>
                </a:solidFill>
                <a:latin typeface="Verdana"/>
              </a:rPr>
              <a:t>】【</a:t>
            </a:r>
            <a:r>
              <a:rPr lang="zh-TW" altLang="en-US" sz="1400" b="0" i="0" u="sng" dirty="0">
                <a:solidFill>
                  <a:srgbClr val="330066"/>
                </a:solidFill>
                <a:latin typeface="Verdana"/>
                <a:hlinkClick r:id="rId4"/>
              </a:rPr>
              <a:t>史部</a:t>
            </a:r>
            <a:r>
              <a:rPr lang="en-US" altLang="zh-TW" sz="1400" b="0" i="0" dirty="0">
                <a:solidFill>
                  <a:srgbClr val="000000"/>
                </a:solidFill>
                <a:latin typeface="Verdana"/>
              </a:rPr>
              <a:t>】</a:t>
            </a:r>
            <a:r>
              <a:rPr lang="zh-TW" altLang="en-US" sz="1400" b="0" i="0" dirty="0">
                <a:solidFill>
                  <a:srgbClr val="000000"/>
                </a:solidFill>
                <a:latin typeface="Verdana"/>
              </a:rPr>
              <a:t>史</a:t>
            </a:r>
            <a:endParaRPr lang="zh-TW" altLang="en-US" sz="1400" b="0" i="0" dirty="0">
              <a:solidFill>
                <a:srgbClr val="000000"/>
              </a:solidFill>
              <a:latin typeface="宋体"/>
            </a:endParaRPr>
          </a:p>
          <a:p>
            <a:pPr algn="l"/>
            <a:r>
              <a:rPr lang="zh-TW" altLang="en-US" sz="1400" b="0" i="0" dirty="0">
                <a:solidFill>
                  <a:srgbClr val="000000"/>
                </a:solidFill>
                <a:latin typeface="宋体"/>
              </a:rPr>
              <a:t>記事者也。从又持中。中，正也。凡史之屬皆从史。疏士切</a:t>
            </a:r>
            <a:r>
              <a:rPr lang="en-US" altLang="zh-TW" sz="1400" b="0" i="0" dirty="0">
                <a:solidFill>
                  <a:srgbClr val="000000"/>
                </a:solidFill>
                <a:latin typeface="宋体"/>
              </a:rPr>
              <a:t>〖</a:t>
            </a:r>
            <a:r>
              <a:rPr lang="zh-TW" altLang="en-US" sz="1400" b="0" i="0" dirty="0">
                <a:solidFill>
                  <a:srgbClr val="000000"/>
                </a:solidFill>
                <a:latin typeface="宋体"/>
              </a:rPr>
              <a:t>注</a:t>
            </a:r>
            <a:r>
              <a:rPr lang="en-US" altLang="zh-TW" sz="1400" b="0" i="0" dirty="0">
                <a:solidFill>
                  <a:srgbClr val="000000"/>
                </a:solidFill>
                <a:latin typeface="宋体"/>
              </a:rPr>
              <a:t>〗</a:t>
            </a:r>
            <a:r>
              <a:rPr lang="zh-TW" altLang="en-US" sz="1400" b="0" i="0" dirty="0">
                <a:solidFill>
                  <a:srgbClr val="000000"/>
                </a:solidFill>
                <a:latin typeface="宋体"/>
              </a:rPr>
              <a:t>，古文史。</a:t>
            </a:r>
          </a:p>
          <a:p>
            <a:pPr algn="l"/>
            <a:r>
              <a:rPr lang="zh-TW" altLang="en-US" sz="1400" b="1" i="0" dirty="0">
                <a:solidFill>
                  <a:srgbClr val="372629"/>
                </a:solidFill>
                <a:latin typeface="Verdana"/>
              </a:rPr>
              <a:t>清代段玉裁</a:t>
            </a:r>
            <a:r>
              <a:rPr lang="en-US" altLang="zh-TW" sz="1400" b="1" i="0" dirty="0">
                <a:solidFill>
                  <a:srgbClr val="372629"/>
                </a:solidFill>
                <a:latin typeface="Verdana"/>
              </a:rPr>
              <a:t>『</a:t>
            </a:r>
            <a:r>
              <a:rPr lang="zh-TW" altLang="en-US" sz="1400" b="1" i="0" dirty="0">
                <a:solidFill>
                  <a:srgbClr val="372629"/>
                </a:solidFill>
                <a:latin typeface="Verdana"/>
              </a:rPr>
              <a:t>說文解字注</a:t>
            </a:r>
            <a:r>
              <a:rPr lang="en-US" altLang="zh-TW" sz="1400" b="1" i="0" dirty="0">
                <a:solidFill>
                  <a:srgbClr val="372629"/>
                </a:solidFill>
                <a:latin typeface="Verdana"/>
              </a:rPr>
              <a:t>』</a:t>
            </a:r>
          </a:p>
          <a:p>
            <a:pPr algn="l"/>
            <a:r>
              <a:rPr lang="zh-TW" altLang="en-US" sz="1400" b="1" i="0" dirty="0">
                <a:solidFill>
                  <a:srgbClr val="000000"/>
                </a:solidFill>
                <a:latin typeface="宋体"/>
              </a:rPr>
              <a:t>記事者也。</a:t>
            </a:r>
            <a:r>
              <a:rPr lang="zh-TW" altLang="en-US" sz="1400" b="0" i="0" dirty="0">
                <a:solidFill>
                  <a:srgbClr val="000000"/>
                </a:solidFill>
                <a:latin typeface="宋体"/>
              </a:rPr>
              <a:t>玉藻。動則左史書之。言則右史書之。不云記言者，以記事包之也。</a:t>
            </a:r>
            <a:r>
              <a:rPr lang="zh-TW" altLang="en-US" sz="1400" b="1" i="0" dirty="0">
                <a:solidFill>
                  <a:srgbClr val="000000"/>
                </a:solidFill>
                <a:latin typeface="宋体"/>
              </a:rPr>
              <a:t>从又持中。中，正也。</a:t>
            </a:r>
            <a:r>
              <a:rPr lang="zh-TW" altLang="en-US" sz="1400" b="0" i="0" dirty="0">
                <a:solidFill>
                  <a:srgbClr val="000000"/>
                </a:solidFill>
                <a:latin typeface="宋体"/>
              </a:rPr>
              <a:t>君舉必書。良史書法不隱。疏士切。一部。</a:t>
            </a:r>
            <a:r>
              <a:rPr lang="zh-TW" altLang="en-US" sz="1400" b="1" i="0" dirty="0">
                <a:solidFill>
                  <a:srgbClr val="000000"/>
                </a:solidFill>
                <a:latin typeface="宋体"/>
              </a:rPr>
              <a:t>凡之屬皆从。</a:t>
            </a:r>
            <a:endParaRPr lang="zh-TW" altLang="en-US" sz="1400" b="0" i="0" dirty="0">
              <a:solidFill>
                <a:srgbClr val="000000"/>
              </a:solidFill>
              <a:latin typeface="宋体"/>
            </a:endParaRPr>
          </a:p>
          <a:p>
            <a:endParaRPr lang="en-GB" sz="1400" dirty="0"/>
          </a:p>
        </p:txBody>
      </p:sp>
      <p:sp>
        <p:nvSpPr>
          <p:cNvPr id="4" name="Slide Number Placeholder 3"/>
          <p:cNvSpPr>
            <a:spLocks noGrp="1"/>
          </p:cNvSpPr>
          <p:nvPr>
            <p:ph type="sldNum" sz="quarter" idx="10"/>
          </p:nvPr>
        </p:nvSpPr>
        <p:spPr/>
        <p:txBody>
          <a:bodyPr/>
          <a:lstStyle/>
          <a:p>
            <a:fld id="{AC9C1BFA-5BFE-4B3B-8E37-8C99432089EE}"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29/03/2020</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29/03/2020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29/03/2020</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8.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18.x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hyperlink" Target="http://128.241.154.94/tkm/china/i_china_65_o.jp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image" Target="../media/image15.gif"/><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nottingham.ac.uk/manuscriptsandspecialcollections/researchguidance/usingarchives/whatarearchives.aspx"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oxfordbibliographies.com/obo/page/chinese-studi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a:t>Archives in China, Past and Present</a:t>
            </a:r>
          </a:p>
        </p:txBody>
      </p:sp>
      <p:sp>
        <p:nvSpPr>
          <p:cNvPr id="3" name="Subtitle 2"/>
          <p:cNvSpPr>
            <a:spLocks noGrp="1"/>
          </p:cNvSpPr>
          <p:nvPr>
            <p:ph type="subTitle" idx="1"/>
          </p:nvPr>
        </p:nvSpPr>
        <p:spPr/>
        <p:txBody>
          <a:bodyPr/>
          <a:lstStyle/>
          <a:p>
            <a:r>
              <a:rPr lang="en-US" dirty="0"/>
              <a:t>An Introduction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Lecture plan</a:t>
            </a:r>
          </a:p>
        </p:txBody>
      </p:sp>
      <p:sp>
        <p:nvSpPr>
          <p:cNvPr id="3" name="Content Placeholder 2"/>
          <p:cNvSpPr>
            <a:spLocks noGrp="1"/>
          </p:cNvSpPr>
          <p:nvPr>
            <p:ph idx="1"/>
          </p:nvPr>
        </p:nvSpPr>
        <p:spPr/>
        <p:txBody>
          <a:bodyPr/>
          <a:lstStyle/>
          <a:p>
            <a:r>
              <a:rPr lang="en-GB" dirty="0"/>
              <a:t>Beginnings of Archives and Historiography</a:t>
            </a:r>
          </a:p>
          <a:p>
            <a:r>
              <a:rPr lang="en-GB" dirty="0"/>
              <a:t>The Qing dynasty (1644-1911) archives</a:t>
            </a:r>
          </a:p>
          <a:p>
            <a:r>
              <a:rPr lang="en-GB" dirty="0"/>
              <a:t>Archives in the People’s Republic of China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Large Map: Shang (1523 b.c.-1028 b.c.)"/>
          <p:cNvPicPr>
            <a:picLocks noChangeAspect="1" noChangeArrowheads="1"/>
          </p:cNvPicPr>
          <p:nvPr/>
        </p:nvPicPr>
        <p:blipFill>
          <a:blip r:embed="rId2" cstate="print">
            <a:lum bright="18000"/>
          </a:blip>
          <a:srcRect/>
          <a:stretch>
            <a:fillRect/>
          </a:stretch>
        </p:blipFill>
        <p:spPr bwMode="auto">
          <a:xfrm>
            <a:off x="228600" y="228600"/>
            <a:ext cx="7696200" cy="5834063"/>
          </a:xfrm>
          <a:prstGeom prst="rect">
            <a:avLst/>
          </a:prstGeom>
          <a:noFill/>
          <a:ln w="9525">
            <a:noFill/>
            <a:miter lim="800000"/>
            <a:headEnd/>
            <a:tailEnd/>
          </a:ln>
        </p:spPr>
      </p:pic>
      <p:sp>
        <p:nvSpPr>
          <p:cNvPr id="22531" name="Text Box 3"/>
          <p:cNvSpPr txBox="1">
            <a:spLocks noChangeArrowheads="1"/>
          </p:cNvSpPr>
          <p:nvPr/>
        </p:nvSpPr>
        <p:spPr bwMode="auto">
          <a:xfrm>
            <a:off x="1384300" y="922338"/>
            <a:ext cx="2166938" cy="650875"/>
          </a:xfrm>
          <a:prstGeom prst="rect">
            <a:avLst/>
          </a:prstGeom>
          <a:solidFill>
            <a:srgbClr val="F2F234"/>
          </a:solidFill>
          <a:ln w="9525">
            <a:solidFill>
              <a:schemeClr val="tx1"/>
            </a:solidFill>
            <a:miter lim="800000"/>
            <a:headEnd/>
            <a:tailEnd/>
          </a:ln>
        </p:spPr>
        <p:txBody>
          <a:bodyPr wrap="none">
            <a:spAutoFit/>
          </a:bodyPr>
          <a:lstStyle/>
          <a:p>
            <a:r>
              <a:rPr lang="zh-CN" altLang="en-GB" sz="3600" b="1">
                <a:ea typeface="SimSun" pitchFamily="2" charset="-122"/>
              </a:rPr>
              <a:t>商</a:t>
            </a:r>
            <a:r>
              <a:rPr lang="zh-CN" altLang="en-GB" sz="1600" b="1">
                <a:ea typeface="SimSun" pitchFamily="2" charset="-122"/>
              </a:rPr>
              <a:t>。。。 </a:t>
            </a:r>
            <a:r>
              <a:rPr lang="en-GB" altLang="zh-CN" sz="1600" b="1">
                <a:ea typeface="SimSun" pitchFamily="2" charset="-122"/>
              </a:rPr>
              <a:t>history</a:t>
            </a:r>
            <a:r>
              <a:rPr lang="en-GB" altLang="zh-CN" sz="3600" b="1">
                <a:ea typeface="SimSun" pitchFamily="2" charset="-122"/>
              </a:rPr>
              <a:t> </a:t>
            </a:r>
          </a:p>
        </p:txBody>
      </p:sp>
      <p:pic>
        <p:nvPicPr>
          <p:cNvPr id="22532" name="Picture 4"/>
          <p:cNvPicPr>
            <a:picLocks noChangeAspect="1" noChangeArrowheads="1"/>
          </p:cNvPicPr>
          <p:nvPr/>
        </p:nvPicPr>
        <p:blipFill>
          <a:blip r:embed="rId3" cstate="print"/>
          <a:srcRect/>
          <a:stretch>
            <a:fillRect/>
          </a:stretch>
        </p:blipFill>
        <p:spPr bwMode="auto">
          <a:xfrm>
            <a:off x="7380288" y="4437063"/>
            <a:ext cx="1533525" cy="2027237"/>
          </a:xfrm>
          <a:prstGeom prst="rect">
            <a:avLst/>
          </a:prstGeom>
          <a:noFill/>
          <a:ln w="9525">
            <a:noFill/>
            <a:miter lim="800000"/>
            <a:headEnd/>
            <a:tailEnd/>
          </a:ln>
        </p:spPr>
      </p:pic>
      <p:pic>
        <p:nvPicPr>
          <p:cNvPr id="22533" name="Picture 5" descr="[Oracle bone]"/>
          <p:cNvPicPr>
            <a:picLocks noChangeAspect="1" noChangeArrowheads="1"/>
          </p:cNvPicPr>
          <p:nvPr/>
        </p:nvPicPr>
        <p:blipFill>
          <a:blip r:embed="rId4" cstate="print"/>
          <a:srcRect/>
          <a:stretch>
            <a:fillRect/>
          </a:stretch>
        </p:blipFill>
        <p:spPr bwMode="auto">
          <a:xfrm>
            <a:off x="323850" y="4149725"/>
            <a:ext cx="1079500" cy="2387600"/>
          </a:xfrm>
          <a:prstGeom prst="rect">
            <a:avLst/>
          </a:prstGeom>
          <a:noFill/>
          <a:ln w="9525">
            <a:noFill/>
            <a:miter lim="800000"/>
            <a:headEnd/>
            <a:tailEnd/>
          </a:ln>
        </p:spPr>
      </p:pic>
      <p:pic>
        <p:nvPicPr>
          <p:cNvPr id="22534" name="Picture 6"/>
          <p:cNvPicPr>
            <a:picLocks noChangeAspect="1" noChangeArrowheads="1"/>
          </p:cNvPicPr>
          <p:nvPr/>
        </p:nvPicPr>
        <p:blipFill>
          <a:blip r:embed="rId5" cstate="print"/>
          <a:srcRect/>
          <a:stretch>
            <a:fillRect/>
          </a:stretch>
        </p:blipFill>
        <p:spPr bwMode="auto">
          <a:xfrm>
            <a:off x="1403350" y="4076700"/>
            <a:ext cx="2547938" cy="2455863"/>
          </a:xfrm>
          <a:prstGeom prst="rect">
            <a:avLst/>
          </a:prstGeom>
          <a:noFill/>
          <a:ln w="9525">
            <a:noFill/>
            <a:miter lim="800000"/>
            <a:headEnd/>
            <a:tailEnd/>
          </a:ln>
        </p:spPr>
      </p:pic>
      <p:pic>
        <p:nvPicPr>
          <p:cNvPr id="22535" name="Picture 7"/>
          <p:cNvPicPr>
            <a:picLocks noChangeAspect="1" noChangeArrowheads="1"/>
          </p:cNvPicPr>
          <p:nvPr/>
        </p:nvPicPr>
        <p:blipFill>
          <a:blip r:embed="rId6" cstate="print"/>
          <a:srcRect/>
          <a:stretch>
            <a:fillRect/>
          </a:stretch>
        </p:blipFill>
        <p:spPr bwMode="auto">
          <a:xfrm>
            <a:off x="3924300" y="5373688"/>
            <a:ext cx="2017713" cy="1163637"/>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Large Map: Western Chou Dynasty(1027 b.c.-771 b.c.)"/>
          <p:cNvPicPr>
            <a:picLocks noChangeAspect="1" noChangeArrowheads="1"/>
          </p:cNvPicPr>
          <p:nvPr/>
        </p:nvPicPr>
        <p:blipFill>
          <a:blip r:embed="rId2" cstate="print">
            <a:lum bright="12000"/>
          </a:blip>
          <a:srcRect/>
          <a:stretch>
            <a:fillRect/>
          </a:stretch>
        </p:blipFill>
        <p:spPr bwMode="auto">
          <a:xfrm>
            <a:off x="457200" y="304800"/>
            <a:ext cx="8001000" cy="6065838"/>
          </a:xfrm>
          <a:prstGeom prst="rect">
            <a:avLst/>
          </a:prstGeom>
          <a:noFill/>
          <a:ln w="9525">
            <a:noFill/>
            <a:miter lim="800000"/>
            <a:headEnd/>
            <a:tailEnd/>
          </a:ln>
        </p:spPr>
      </p:pic>
      <p:pic>
        <p:nvPicPr>
          <p:cNvPr id="23555" name="Picture 3"/>
          <p:cNvPicPr>
            <a:picLocks noChangeAspect="1" noChangeArrowheads="1"/>
          </p:cNvPicPr>
          <p:nvPr/>
        </p:nvPicPr>
        <p:blipFill>
          <a:blip r:embed="rId3" cstate="print"/>
          <a:srcRect/>
          <a:stretch>
            <a:fillRect/>
          </a:stretch>
        </p:blipFill>
        <p:spPr bwMode="auto">
          <a:xfrm>
            <a:off x="539750" y="2708275"/>
            <a:ext cx="1479550" cy="1754188"/>
          </a:xfrm>
          <a:prstGeom prst="rect">
            <a:avLst/>
          </a:prstGeom>
          <a:noFill/>
          <a:ln w="9525">
            <a:noFill/>
            <a:miter lim="800000"/>
            <a:headEnd/>
            <a:tailEnd/>
          </a:ln>
        </p:spPr>
      </p:pic>
      <p:pic>
        <p:nvPicPr>
          <p:cNvPr id="23556" name="Picture 4" descr="chinabronze"/>
          <p:cNvPicPr>
            <a:picLocks noChangeAspect="1" noChangeArrowheads="1"/>
          </p:cNvPicPr>
          <p:nvPr/>
        </p:nvPicPr>
        <p:blipFill>
          <a:blip r:embed="rId4" cstate="print"/>
          <a:srcRect/>
          <a:stretch>
            <a:fillRect/>
          </a:stretch>
        </p:blipFill>
        <p:spPr bwMode="auto">
          <a:xfrm>
            <a:off x="468313" y="692150"/>
            <a:ext cx="1619250" cy="2044700"/>
          </a:xfrm>
          <a:prstGeom prst="rect">
            <a:avLst/>
          </a:prstGeom>
          <a:noFill/>
          <a:ln w="9525">
            <a:noFill/>
            <a:miter lim="800000"/>
            <a:headEnd/>
            <a:tailEnd/>
          </a:ln>
        </p:spPr>
      </p:pic>
      <p:pic>
        <p:nvPicPr>
          <p:cNvPr id="23557" name="Picture 5" descr="ah380_102"/>
          <p:cNvPicPr>
            <a:picLocks noChangeAspect="1" noChangeArrowheads="1"/>
          </p:cNvPicPr>
          <p:nvPr/>
        </p:nvPicPr>
        <p:blipFill>
          <a:blip r:embed="rId5" cstate="print"/>
          <a:srcRect/>
          <a:stretch>
            <a:fillRect/>
          </a:stretch>
        </p:blipFill>
        <p:spPr bwMode="auto">
          <a:xfrm>
            <a:off x="468313" y="4365625"/>
            <a:ext cx="3113087" cy="2017713"/>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Large Map:  Eastern Chou (771 b.c.-256 b.c.)"/>
          <p:cNvPicPr>
            <a:picLocks noChangeAspect="1" noChangeArrowheads="1"/>
          </p:cNvPicPr>
          <p:nvPr/>
        </p:nvPicPr>
        <p:blipFill>
          <a:blip r:embed="rId2" cstate="print">
            <a:lum bright="12000"/>
          </a:blip>
          <a:srcRect/>
          <a:stretch>
            <a:fillRect/>
          </a:stretch>
        </p:blipFill>
        <p:spPr bwMode="auto">
          <a:xfrm>
            <a:off x="250825" y="333375"/>
            <a:ext cx="7848600" cy="5949950"/>
          </a:xfrm>
          <a:prstGeom prst="rect">
            <a:avLst/>
          </a:prstGeom>
          <a:noFill/>
          <a:ln w="9525">
            <a:noFill/>
            <a:miter lim="800000"/>
            <a:headEnd/>
            <a:tailEnd/>
          </a:ln>
        </p:spPr>
      </p:pic>
      <p:sp>
        <p:nvSpPr>
          <p:cNvPr id="24579" name="Text Box 3"/>
          <p:cNvSpPr txBox="1">
            <a:spLocks noChangeArrowheads="1"/>
          </p:cNvSpPr>
          <p:nvPr/>
        </p:nvSpPr>
        <p:spPr bwMode="auto">
          <a:xfrm>
            <a:off x="1527175" y="1039813"/>
            <a:ext cx="641350" cy="641350"/>
          </a:xfrm>
          <a:prstGeom prst="rect">
            <a:avLst/>
          </a:prstGeom>
          <a:solidFill>
            <a:srgbClr val="F2F234"/>
          </a:solidFill>
          <a:ln w="9525">
            <a:noFill/>
            <a:miter lim="800000"/>
            <a:headEnd/>
            <a:tailEnd/>
          </a:ln>
        </p:spPr>
        <p:txBody>
          <a:bodyPr wrap="none">
            <a:spAutoFit/>
          </a:bodyPr>
          <a:lstStyle/>
          <a:p>
            <a:r>
              <a:rPr lang="zh-CN" altLang="en-GB" sz="3600" b="1">
                <a:ea typeface="SimSun" pitchFamily="2" charset="-122"/>
              </a:rPr>
              <a:t>周</a:t>
            </a:r>
          </a:p>
        </p:txBody>
      </p:sp>
      <p:pic>
        <p:nvPicPr>
          <p:cNvPr id="24580" name="Picture 6" descr="200204100013_1891"/>
          <p:cNvPicPr>
            <a:picLocks noChangeAspect="1" noChangeArrowheads="1"/>
          </p:cNvPicPr>
          <p:nvPr/>
        </p:nvPicPr>
        <p:blipFill>
          <a:blip r:embed="rId3" cstate="print"/>
          <a:srcRect/>
          <a:stretch>
            <a:fillRect/>
          </a:stretch>
        </p:blipFill>
        <p:spPr bwMode="auto">
          <a:xfrm>
            <a:off x="179388" y="4508500"/>
            <a:ext cx="731837" cy="2019300"/>
          </a:xfrm>
          <a:prstGeom prst="rect">
            <a:avLst/>
          </a:prstGeom>
          <a:noFill/>
          <a:ln w="9525">
            <a:noFill/>
            <a:miter lim="800000"/>
            <a:headEnd/>
            <a:tailEnd/>
          </a:ln>
        </p:spPr>
      </p:pic>
      <p:pic>
        <p:nvPicPr>
          <p:cNvPr id="24581" name="Picture 7" descr="[knife]">
            <a:hlinkClick r:id="rId4"/>
          </p:cNvPr>
          <p:cNvPicPr>
            <a:picLocks noChangeAspect="1" noChangeArrowheads="1"/>
          </p:cNvPicPr>
          <p:nvPr/>
        </p:nvPicPr>
        <p:blipFill>
          <a:blip r:embed="rId5" cstate="print"/>
          <a:srcRect/>
          <a:stretch>
            <a:fillRect/>
          </a:stretch>
        </p:blipFill>
        <p:spPr bwMode="auto">
          <a:xfrm>
            <a:off x="900113" y="4868863"/>
            <a:ext cx="3352800" cy="1109662"/>
          </a:xfrm>
          <a:prstGeom prst="rect">
            <a:avLst/>
          </a:prstGeom>
          <a:noFill/>
          <a:ln w="9525">
            <a:noFill/>
            <a:miter lim="800000"/>
            <a:headEnd/>
            <a:tailEnd/>
          </a:ln>
        </p:spPr>
      </p:pic>
      <p:pic>
        <p:nvPicPr>
          <p:cNvPr id="24582" name="Picture 8" descr="Bamboo strips"/>
          <p:cNvPicPr>
            <a:picLocks noChangeAspect="1" noChangeArrowheads="1"/>
          </p:cNvPicPr>
          <p:nvPr/>
        </p:nvPicPr>
        <p:blipFill>
          <a:blip r:embed="rId6" cstate="print"/>
          <a:srcRect/>
          <a:stretch>
            <a:fillRect/>
          </a:stretch>
        </p:blipFill>
        <p:spPr bwMode="auto">
          <a:xfrm>
            <a:off x="7853363" y="404813"/>
            <a:ext cx="1290637" cy="6172200"/>
          </a:xfrm>
          <a:prstGeom prst="rect">
            <a:avLst/>
          </a:prstGeom>
          <a:noFill/>
          <a:ln w="9525">
            <a:noFill/>
            <a:miter lim="800000"/>
            <a:headEnd/>
            <a:tailEnd/>
          </a:ln>
        </p:spPr>
      </p:pic>
      <p:pic>
        <p:nvPicPr>
          <p:cNvPr id="24583" name="Picture 9" descr="auto0"/>
          <p:cNvPicPr>
            <a:picLocks noChangeAspect="1" noChangeArrowheads="1"/>
          </p:cNvPicPr>
          <p:nvPr/>
        </p:nvPicPr>
        <p:blipFill>
          <a:blip r:embed="rId7" cstate="print"/>
          <a:srcRect/>
          <a:stretch>
            <a:fillRect/>
          </a:stretch>
        </p:blipFill>
        <p:spPr bwMode="auto">
          <a:xfrm>
            <a:off x="250825" y="1844675"/>
            <a:ext cx="1854200" cy="3055938"/>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a:t>史 </a:t>
            </a:r>
            <a:r>
              <a:rPr lang="en-GB" altLang="zh-CN" i="1" dirty="0" err="1"/>
              <a:t>shǐ</a:t>
            </a:r>
            <a:r>
              <a:rPr lang="en-GB" altLang="zh-CN" i="1" dirty="0"/>
              <a:t> </a:t>
            </a:r>
            <a:r>
              <a:rPr lang="en-GB" altLang="zh-CN" dirty="0"/>
              <a:t> ‘archivist’</a:t>
            </a:r>
            <a:endParaRPr lang="en-GB" dirty="0"/>
          </a:p>
        </p:txBody>
      </p:sp>
      <p:sp>
        <p:nvSpPr>
          <p:cNvPr id="3" name="Text Placeholder 2"/>
          <p:cNvSpPr>
            <a:spLocks noGrp="1"/>
          </p:cNvSpPr>
          <p:nvPr>
            <p:ph type="body" idx="1"/>
          </p:nvPr>
        </p:nvSpPr>
        <p:spPr/>
        <p:txBody>
          <a:bodyPr/>
          <a:lstStyle/>
          <a:p>
            <a:r>
              <a:rPr lang="en-GB" dirty="0"/>
              <a:t>Oracle bones (c. 1300 B.C.E.)</a:t>
            </a:r>
          </a:p>
        </p:txBody>
      </p:sp>
      <p:pic>
        <p:nvPicPr>
          <p:cNvPr id="7" name="Content Placeholder 6" descr="Shi on JGW.gif"/>
          <p:cNvPicPr>
            <a:picLocks noGrp="1" noChangeAspect="1"/>
          </p:cNvPicPr>
          <p:nvPr>
            <p:ph sz="half" idx="2"/>
          </p:nvPr>
        </p:nvPicPr>
        <p:blipFill>
          <a:blip r:embed="rId2" cstate="print"/>
          <a:stretch>
            <a:fillRect/>
          </a:stretch>
        </p:blipFill>
        <p:spPr>
          <a:xfrm>
            <a:off x="678533" y="2199828"/>
            <a:ext cx="3749451" cy="3749451"/>
          </a:xfrm>
        </p:spPr>
      </p:pic>
      <p:sp>
        <p:nvSpPr>
          <p:cNvPr id="5" name="Text Placeholder 4"/>
          <p:cNvSpPr>
            <a:spLocks noGrp="1"/>
          </p:cNvSpPr>
          <p:nvPr>
            <p:ph type="body" sz="quarter" idx="3"/>
          </p:nvPr>
        </p:nvSpPr>
        <p:spPr/>
        <p:txBody>
          <a:bodyPr/>
          <a:lstStyle/>
          <a:p>
            <a:r>
              <a:rPr lang="en-GB" dirty="0"/>
              <a:t>Bronze inscriptions (c. 1200 B.C.E)</a:t>
            </a:r>
          </a:p>
        </p:txBody>
      </p:sp>
      <p:pic>
        <p:nvPicPr>
          <p:cNvPr id="8" name="Content Placeholder 7" descr="Shi as Xiaozhuan.gif"/>
          <p:cNvPicPr>
            <a:picLocks noGrp="1" noChangeAspect="1"/>
          </p:cNvPicPr>
          <p:nvPr>
            <p:ph sz="quarter" idx="4"/>
          </p:nvPr>
        </p:nvPicPr>
        <p:blipFill>
          <a:blip r:embed="rId3" cstate="print"/>
          <a:stretch>
            <a:fillRect/>
          </a:stretch>
        </p:blipFill>
        <p:spPr>
          <a:xfrm>
            <a:off x="4867151" y="2492896"/>
            <a:ext cx="3456383" cy="345638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a:t>史 </a:t>
            </a:r>
            <a:r>
              <a:rPr lang="en-GB" altLang="zh-CN" i="1" dirty="0" err="1"/>
              <a:t>shǐ</a:t>
            </a:r>
            <a:r>
              <a:rPr lang="en-GB" altLang="zh-CN" i="1" dirty="0"/>
              <a:t> </a:t>
            </a:r>
            <a:r>
              <a:rPr lang="en-GB" altLang="zh-CN" dirty="0"/>
              <a:t> ‘archivist’</a:t>
            </a:r>
            <a:endParaRPr lang="en-GB" dirty="0"/>
          </a:p>
        </p:txBody>
      </p:sp>
      <p:sp>
        <p:nvSpPr>
          <p:cNvPr id="3" name="Content Placeholder 2"/>
          <p:cNvSpPr>
            <a:spLocks noGrp="1"/>
          </p:cNvSpPr>
          <p:nvPr>
            <p:ph idx="1"/>
          </p:nvPr>
        </p:nvSpPr>
        <p:spPr/>
        <p:txBody>
          <a:bodyPr/>
          <a:lstStyle/>
          <a:p>
            <a:r>
              <a:rPr lang="en-GB" sz="2800" dirty="0"/>
              <a:t>Official charged with keeping hits at archery contests</a:t>
            </a:r>
          </a:p>
          <a:p>
            <a:r>
              <a:rPr lang="en-GB" sz="2800" dirty="0"/>
              <a:t>Connection with astronomical affairs (determine lucky and unlucky days)</a:t>
            </a:r>
          </a:p>
          <a:p>
            <a:r>
              <a:rPr lang="en-GB" sz="2800" dirty="0"/>
              <a:t>Recorded sacrifices, expeditions, diplomatic meetings</a:t>
            </a:r>
          </a:p>
          <a:p>
            <a:r>
              <a:rPr lang="en-GB" sz="2800" dirty="0"/>
              <a:t>Recite results of divination</a:t>
            </a:r>
          </a:p>
          <a:p>
            <a:r>
              <a:rPr lang="en-GB" sz="2800" dirty="0"/>
              <a:t>Secretaries to their rulers</a:t>
            </a:r>
          </a:p>
          <a:p>
            <a:r>
              <a:rPr lang="en-GB" sz="2800" dirty="0"/>
              <a:t>Office was hereditary and prestigious</a:t>
            </a:r>
          </a:p>
          <a:p>
            <a:endParaRPr lang="en-GB" dirty="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CN" sz="3200" i="1" dirty="0" err="1"/>
              <a:t>taishiling</a:t>
            </a:r>
            <a:r>
              <a:rPr lang="en-GB" altLang="zh-CN" sz="3200" dirty="0"/>
              <a:t> </a:t>
            </a:r>
            <a:r>
              <a:rPr lang="zh-CN" altLang="en-US" sz="3200" dirty="0"/>
              <a:t>太史令</a:t>
            </a:r>
            <a:endParaRPr lang="en-GB" sz="3200" dirty="0"/>
          </a:p>
        </p:txBody>
      </p:sp>
      <p:sp>
        <p:nvSpPr>
          <p:cNvPr id="3" name="Content Placeholder 2"/>
          <p:cNvSpPr>
            <a:spLocks noGrp="1"/>
          </p:cNvSpPr>
          <p:nvPr>
            <p:ph idx="1"/>
          </p:nvPr>
        </p:nvSpPr>
        <p:spPr/>
        <p:txBody>
          <a:bodyPr/>
          <a:lstStyle/>
          <a:p>
            <a:pPr marL="0" indent="0">
              <a:buNone/>
            </a:pPr>
            <a:r>
              <a:rPr lang="en-GB" sz="2800" dirty="0"/>
              <a:t>“[The Prefect Grand Astrologer] was in charge of drawing up the annual calendar and memorializing it shortly before each New Year’s day. One first of each month, he also informed the emperor about the calendar of that month. For state rituals, he identified days which were auspicious and days to be avoided. He kept a record of portents and auspicious omens…. In addition, he supervised two tests which had to be passed by those aspiring to appointment as Masters of Documents.” (Klein, </a:t>
            </a:r>
            <a:r>
              <a:rPr lang="en-GB" sz="2800" dirty="0" err="1"/>
              <a:t>p</a:t>
            </a:r>
            <a:r>
              <a:rPr lang="en-GB" sz="2800" dirty="0"/>
              <a:t>. 32)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ideal ‘archivist’</a:t>
            </a:r>
          </a:p>
        </p:txBody>
      </p:sp>
      <p:sp>
        <p:nvSpPr>
          <p:cNvPr id="3" name="Content Placeholder 2"/>
          <p:cNvSpPr>
            <a:spLocks noGrp="1"/>
          </p:cNvSpPr>
          <p:nvPr>
            <p:ph idx="1"/>
          </p:nvPr>
        </p:nvSpPr>
        <p:spPr/>
        <p:txBody>
          <a:bodyPr/>
          <a:lstStyle/>
          <a:p>
            <a:r>
              <a:rPr lang="en-GB" dirty="0"/>
              <a:t>Literate</a:t>
            </a:r>
          </a:p>
          <a:p>
            <a:r>
              <a:rPr lang="en-GB" dirty="0"/>
              <a:t>Erudite</a:t>
            </a:r>
          </a:p>
          <a:p>
            <a:r>
              <a:rPr lang="en-GB" dirty="0"/>
              <a:t>Heroic</a:t>
            </a:r>
          </a:p>
          <a:p>
            <a:r>
              <a:rPr lang="en-GB" dirty="0"/>
              <a:t>Incorruptible</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‘archivist’ to ‘historian’</a:t>
            </a:r>
          </a:p>
        </p:txBody>
      </p:sp>
      <p:sp>
        <p:nvSpPr>
          <p:cNvPr id="3" name="Content Placeholder 2"/>
          <p:cNvSpPr>
            <a:spLocks noGrp="1"/>
          </p:cNvSpPr>
          <p:nvPr>
            <p:ph idx="1"/>
          </p:nvPr>
        </p:nvSpPr>
        <p:spPr/>
        <p:txBody>
          <a:bodyPr/>
          <a:lstStyle/>
          <a:p>
            <a:r>
              <a:rPr lang="en-GB" sz="2400" dirty="0"/>
              <a:t>Senior Archivist Dong Hu </a:t>
            </a:r>
            <a:r>
              <a:rPr lang="zh-CN" altLang="en-US" sz="2400" dirty="0"/>
              <a:t>董狐 </a:t>
            </a:r>
            <a:r>
              <a:rPr lang="en-GB" sz="2400" dirty="0"/>
              <a:t>wrote that “Zhao Dun assassinated his lord” [</a:t>
            </a:r>
            <a:r>
              <a:rPr lang="zh-CN" altLang="en-US" sz="2400" dirty="0"/>
              <a:t>趙盾試其君</a:t>
            </a:r>
            <a:r>
              <a:rPr lang="en-GB" sz="2400" dirty="0"/>
              <a:t>] merely because Zhao Dun had fled but not fully left the state before the ruler in question was killed by Zhao Dun’s brother Zhao </a:t>
            </a:r>
            <a:r>
              <a:rPr lang="en-GB" sz="2400" dirty="0" err="1"/>
              <a:t>Chuan</a:t>
            </a:r>
            <a:r>
              <a:rPr lang="en-GB" sz="2400" dirty="0"/>
              <a:t> </a:t>
            </a:r>
            <a:r>
              <a:rPr lang="zh-CN" altLang="en-US" sz="2400" dirty="0"/>
              <a:t>趙穿</a:t>
            </a:r>
            <a:r>
              <a:rPr lang="en-GB" sz="2400" dirty="0"/>
              <a:t>. </a:t>
            </a:r>
            <a:r>
              <a:rPr lang="en-GB" sz="2400" dirty="0" err="1"/>
              <a:t>Kongzi</a:t>
            </a:r>
            <a:r>
              <a:rPr lang="en-GB" sz="2400" dirty="0"/>
              <a:t> affirmed that Dong Hu was “a good scribe of old” [</a:t>
            </a:r>
            <a:r>
              <a:rPr lang="zh-CN" altLang="en-US" sz="2400" dirty="0"/>
              <a:t>古之良史</a:t>
            </a:r>
            <a:r>
              <a:rPr lang="en-GB" sz="2400" dirty="0"/>
              <a:t>] (</a:t>
            </a:r>
            <a:r>
              <a:rPr lang="en-GB" sz="2400" i="1" dirty="0"/>
              <a:t>CQZZ zhu </a:t>
            </a:r>
            <a:r>
              <a:rPr lang="en-GB" sz="2400" dirty="0"/>
              <a:t>2.662-3). </a:t>
            </a:r>
          </a:p>
          <a:p>
            <a:endParaRPr lang="en-GB" sz="2400" dirty="0"/>
          </a:p>
          <a:p>
            <a:r>
              <a:rPr lang="en-GB" sz="2400" dirty="0"/>
              <a:t>Idea of “praise and blame” (</a:t>
            </a:r>
            <a:r>
              <a:rPr lang="en-GB" sz="2400" i="1" dirty="0" err="1"/>
              <a:t>baobian</a:t>
            </a:r>
            <a:r>
              <a:rPr lang="en-GB" sz="2400" dirty="0"/>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versus ‘chronicle’</a:t>
            </a:r>
          </a:p>
        </p:txBody>
      </p:sp>
      <p:sp>
        <p:nvSpPr>
          <p:cNvPr id="3" name="Content Placeholder 2"/>
          <p:cNvSpPr>
            <a:spLocks noGrp="1"/>
          </p:cNvSpPr>
          <p:nvPr>
            <p:ph idx="1"/>
          </p:nvPr>
        </p:nvSpPr>
        <p:spPr/>
        <p:txBody>
          <a:bodyPr/>
          <a:lstStyle/>
          <a:p>
            <a:pPr marL="0" indent="0">
              <a:buNone/>
            </a:pPr>
            <a:r>
              <a:rPr lang="en-GB" sz="2400" dirty="0"/>
              <a:t>‘In order for an account of events to be considered a historical account… it is not enough that they be recorded in the order of their original occurrence. It is the fact that they </a:t>
            </a:r>
            <a:r>
              <a:rPr lang="en-GB" sz="2400" i="1" dirty="0"/>
              <a:t>can </a:t>
            </a:r>
            <a:r>
              <a:rPr lang="en-GB" sz="2400" dirty="0"/>
              <a:t>be recorded otherwise, in an order of narrative, that makes them at once questionable as to their authenticity and susceptible to being considered tokens of reality. In order to qualify as “historical,” an event must be susceptible to at least two narrations of its occurrence…. [Otherwise] there is no reason for the historian to take upon himself the authority of giving the true account of what really happened.’ </a:t>
            </a:r>
            <a:r>
              <a:rPr lang="en-GB" sz="2000" dirty="0"/>
              <a:t>(Hayden White, “The Value of </a:t>
            </a:r>
            <a:r>
              <a:rPr lang="en-GB" sz="2000" dirty="0" err="1"/>
              <a:t>Narrativity</a:t>
            </a:r>
            <a:r>
              <a:rPr lang="en-GB" sz="2000" dirty="0"/>
              <a:t>.” In W.J.T. Mitchell ed., </a:t>
            </a:r>
            <a:r>
              <a:rPr lang="en-GB" sz="2000" i="1" dirty="0"/>
              <a:t>On Narrative. </a:t>
            </a:r>
            <a:r>
              <a:rPr lang="en-GB" sz="2000" dirty="0"/>
              <a:t>Chicago: University of Chicago Press, 1980. 1-24. Here p. 19.</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a:stretch>
            <a:fillRect/>
          </a:stretch>
        </p:blipFill>
        <p:spPr bwMode="auto">
          <a:xfrm>
            <a:off x="161441" y="980728"/>
            <a:ext cx="8851180" cy="4718149"/>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395536" y="980728"/>
            <a:ext cx="8331107" cy="5447524"/>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are archives? </a:t>
            </a:r>
            <a:endParaRPr lang="en-GB" dirty="0"/>
          </a:p>
        </p:txBody>
      </p:sp>
      <p:sp>
        <p:nvSpPr>
          <p:cNvPr id="3" name="Content Placeholder 2"/>
          <p:cNvSpPr>
            <a:spLocks noGrp="1"/>
          </p:cNvSpPr>
          <p:nvPr>
            <p:ph idx="1"/>
          </p:nvPr>
        </p:nvSpPr>
        <p:spPr/>
        <p:txBody>
          <a:bodyPr/>
          <a:lstStyle/>
          <a:p>
            <a:r>
              <a:rPr lang="en-GB" b="1" dirty="0"/>
              <a:t>“Archives are records created or collected by a person or organisation in the course of their business and retained by them as evidence of their activities, or because of the information they contain.</a:t>
            </a:r>
            <a:r>
              <a:rPr lang="en-GB" dirty="0"/>
              <a:t>“</a:t>
            </a:r>
          </a:p>
          <a:p>
            <a:pPr>
              <a:buNone/>
            </a:pPr>
            <a:endParaRPr lang="en-GB" dirty="0"/>
          </a:p>
          <a:p>
            <a:pPr>
              <a:buNone/>
            </a:pPr>
            <a:r>
              <a:rPr lang="en-GB" sz="1600" dirty="0"/>
              <a:t>Source: Univ. of Nottingham, Manuscripts and Special Collections. </a:t>
            </a:r>
            <a:r>
              <a:rPr lang="en-GB" sz="1600" dirty="0">
                <a:hlinkClick r:id="rId2"/>
              </a:rPr>
              <a:t>http://www.nottingham.ac.uk/manuscriptsandspecialcollections/researchguidance/usingarchives/whatarearchives.aspx</a:t>
            </a:r>
            <a:r>
              <a:rPr lang="en-GB" sz="1600" dirty="0"/>
              <a:t>. Accessed 14/01/2014.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i="1" dirty="0" err="1">
                <a:latin typeface="TimesNewRomanPS-ItalicMT"/>
              </a:rPr>
              <a:t>Shitong</a:t>
            </a:r>
            <a:r>
              <a:rPr lang="en-GB" sz="2800" i="1" dirty="0">
                <a:latin typeface="TimesNewRomanPS-ItalicMT"/>
              </a:rPr>
              <a:t> </a:t>
            </a:r>
            <a:r>
              <a:rPr lang="en-GB" sz="2800" i="1" dirty="0" err="1">
                <a:latin typeface="TimesNewRomanPS-ItalicMT"/>
              </a:rPr>
              <a:t>tongshi</a:t>
            </a:r>
            <a:r>
              <a:rPr lang="en-GB" sz="2800" i="1" dirty="0">
                <a:latin typeface="TimesNewRomanPS-ItalicMT"/>
              </a:rPr>
              <a:t> </a:t>
            </a:r>
            <a:r>
              <a:rPr lang="zh-CN" altLang="en-US" sz="2800" dirty="0">
                <a:latin typeface="PMingLiU"/>
                <a:ea typeface="PMingLiU"/>
              </a:rPr>
              <a:t>史通通釋 </a:t>
            </a:r>
            <a:r>
              <a:rPr lang="en-US" altLang="zh-CN" sz="2800" dirty="0">
                <a:ea typeface="PMingLiU"/>
              </a:rPr>
              <a:t>[</a:t>
            </a:r>
            <a:r>
              <a:rPr lang="en-GB" sz="2800" dirty="0">
                <a:ea typeface="PMingLiU"/>
              </a:rPr>
              <a:t>Understanding history, with comprehensive </a:t>
            </a:r>
            <a:r>
              <a:rPr lang="en-GB" sz="2800" dirty="0"/>
              <a:t>commentary] 24.192-93.</a:t>
            </a:r>
          </a:p>
        </p:txBody>
      </p:sp>
      <p:sp>
        <p:nvSpPr>
          <p:cNvPr id="3" name="Content Placeholder 2"/>
          <p:cNvSpPr>
            <a:spLocks noGrp="1"/>
          </p:cNvSpPr>
          <p:nvPr>
            <p:ph idx="1"/>
          </p:nvPr>
        </p:nvSpPr>
        <p:spPr/>
        <p:txBody>
          <a:bodyPr/>
          <a:lstStyle/>
          <a:p>
            <a:pPr marL="0" indent="0">
              <a:buNone/>
            </a:pPr>
            <a:r>
              <a:rPr lang="en-GB" sz="2800" dirty="0"/>
              <a:t>“When it came to the scribes of </a:t>
            </a:r>
            <a:r>
              <a:rPr lang="en-GB" sz="2800" dirty="0" err="1"/>
              <a:t>Qi</a:t>
            </a:r>
            <a:r>
              <a:rPr lang="en-GB" sz="2800" dirty="0"/>
              <a:t> who wrote that Cui assassinated his lord, or to [Si]ma Qian who narrated the mistakes of Han, to Wei </a:t>
            </a:r>
            <a:r>
              <a:rPr lang="en-GB" sz="2800" dirty="0" err="1"/>
              <a:t>Shao</a:t>
            </a:r>
            <a:r>
              <a:rPr lang="en-GB" sz="2800" dirty="0"/>
              <a:t> who upheld justice in the court of Wu, or Cui Hao offending against taboos in the state of Wei— some had their bodies mutilated by the axe and were ridiculed in their time, others see their work go to fill in walls or cellars, not to be heard of in later ages.”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1" name="Picture 3"/>
          <p:cNvPicPr>
            <a:picLocks noGrp="1" noChangeAspect="1" noChangeArrowheads="1"/>
          </p:cNvPicPr>
          <p:nvPr>
            <p:ph idx="1"/>
          </p:nvPr>
        </p:nvPicPr>
        <p:blipFill>
          <a:blip r:embed="rId2" cstate="print"/>
          <a:srcRect/>
          <a:stretch>
            <a:fillRect/>
          </a:stretch>
        </p:blipFill>
        <p:spPr bwMode="auto">
          <a:xfrm>
            <a:off x="-36512" y="1052736"/>
            <a:ext cx="9173664" cy="4524535"/>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Archives and other collections, cont.</a:t>
            </a:r>
          </a:p>
        </p:txBody>
      </p:sp>
      <p:pic>
        <p:nvPicPr>
          <p:cNvPr id="3074" name="Picture 2"/>
          <p:cNvPicPr>
            <a:picLocks noGrp="1" noChangeAspect="1" noChangeArrowheads="1"/>
          </p:cNvPicPr>
          <p:nvPr>
            <p:ph idx="1"/>
          </p:nvPr>
        </p:nvPicPr>
        <p:blipFill>
          <a:blip r:embed="rId2" cstate="print"/>
          <a:srcRect/>
          <a:stretch>
            <a:fillRect/>
          </a:stretch>
        </p:blipFill>
        <p:spPr bwMode="auto">
          <a:xfrm>
            <a:off x="467544" y="1772816"/>
            <a:ext cx="7942868" cy="4416088"/>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qingmap"/>
          <p:cNvPicPr>
            <a:picLocks noChangeAspect="1" noChangeArrowheads="1"/>
          </p:cNvPicPr>
          <p:nvPr/>
        </p:nvPicPr>
        <p:blipFill>
          <a:blip r:embed="rId2" cstate="print"/>
          <a:srcRect/>
          <a:stretch>
            <a:fillRect/>
          </a:stretch>
        </p:blipFill>
        <p:spPr bwMode="auto">
          <a:xfrm>
            <a:off x="228600" y="584200"/>
            <a:ext cx="8610600" cy="5641975"/>
          </a:xfrm>
          <a:prstGeom prst="rect">
            <a:avLst/>
          </a:prstGeom>
          <a:noFill/>
          <a:ln w="9525">
            <a:noFill/>
            <a:miter lim="800000"/>
            <a:headEnd/>
            <a:tailEnd/>
          </a:ln>
        </p:spPr>
      </p:pic>
      <p:sp>
        <p:nvSpPr>
          <p:cNvPr id="40963" name="Text Box 3"/>
          <p:cNvSpPr txBox="1">
            <a:spLocks noChangeArrowheads="1"/>
          </p:cNvSpPr>
          <p:nvPr/>
        </p:nvSpPr>
        <p:spPr bwMode="auto">
          <a:xfrm>
            <a:off x="1166813" y="1471613"/>
            <a:ext cx="641350" cy="641350"/>
          </a:xfrm>
          <a:prstGeom prst="rect">
            <a:avLst/>
          </a:prstGeom>
          <a:solidFill>
            <a:srgbClr val="F2F234"/>
          </a:solidFill>
          <a:ln w="9525">
            <a:noFill/>
            <a:miter lim="800000"/>
            <a:headEnd/>
            <a:tailEnd/>
          </a:ln>
        </p:spPr>
        <p:txBody>
          <a:bodyPr wrap="none">
            <a:spAutoFit/>
          </a:bodyPr>
          <a:lstStyle/>
          <a:p>
            <a:r>
              <a:rPr lang="zh-CN" altLang="en-GB" sz="3600" b="1">
                <a:ea typeface="SimSun" pitchFamily="2" charset="-122"/>
              </a:rPr>
              <a:t>清</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Qing archives</a:t>
            </a:r>
          </a:p>
        </p:txBody>
      </p:sp>
      <p:sp>
        <p:nvSpPr>
          <p:cNvPr id="3" name="Content Placeholder 2"/>
          <p:cNvSpPr>
            <a:spLocks noGrp="1"/>
          </p:cNvSpPr>
          <p:nvPr>
            <p:ph idx="1"/>
          </p:nvPr>
        </p:nvSpPr>
        <p:spPr/>
        <p:txBody>
          <a:bodyPr/>
          <a:lstStyle/>
          <a:p>
            <a:r>
              <a:rPr lang="en-GB" sz="2400" dirty="0"/>
              <a:t>Qing (1644-1911) archives are earliest archives that survive in good serial runs</a:t>
            </a:r>
          </a:p>
          <a:p>
            <a:r>
              <a:rPr lang="en-GB" sz="2400" dirty="0"/>
              <a:t>Stored in the No. 1 Historical Archives in Beijing</a:t>
            </a:r>
          </a:p>
          <a:p>
            <a:r>
              <a:rPr lang="en-GB" sz="2400" dirty="0"/>
              <a:t>Definition of government archives: ‘government documents removed from everyday us as records’</a:t>
            </a:r>
          </a:p>
          <a:p>
            <a:r>
              <a:rPr lang="en-GB" sz="2400" dirty="0"/>
              <a:t>BUT: No such distinction in Qing; Grand Councils Reference Collection still kept on hand.</a:t>
            </a:r>
          </a:p>
          <a:p>
            <a:endParaRPr lang="en-GB"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of Archives</a:t>
            </a:r>
          </a:p>
        </p:txBody>
      </p:sp>
      <p:sp>
        <p:nvSpPr>
          <p:cNvPr id="3" name="Content Placeholder 2"/>
          <p:cNvSpPr>
            <a:spLocks noGrp="1"/>
          </p:cNvSpPr>
          <p:nvPr>
            <p:ph idx="1"/>
          </p:nvPr>
        </p:nvSpPr>
        <p:spPr/>
        <p:txBody>
          <a:bodyPr/>
          <a:lstStyle/>
          <a:p>
            <a:r>
              <a:rPr lang="en-GB" dirty="0"/>
              <a:t>Connection with Confucius</a:t>
            </a:r>
          </a:p>
          <a:p>
            <a:r>
              <a:rPr lang="en-GB" dirty="0"/>
              <a:t>Association with emperors; documents that contained the word’s of emperor had special cachet</a:t>
            </a:r>
          </a:p>
          <a:p>
            <a:r>
              <a:rPr lang="en-GB" dirty="0"/>
              <a:t>Archives shaped writing of history </a:t>
            </a:r>
            <a:r>
              <a:rPr lang="en-GB" dirty="0">
                <a:sym typeface="Wingdings" pitchFamily="2" charset="2"/>
              </a:rPr>
              <a:t> destruction of documents</a:t>
            </a:r>
          </a:p>
          <a:p>
            <a:r>
              <a:rPr lang="en-GB" dirty="0">
                <a:sym typeface="Wingdings" pitchFamily="2" charset="2"/>
              </a:rPr>
              <a:t>Secrecy</a:t>
            </a:r>
          </a:p>
          <a:p>
            <a:endParaRPr lang="en-GB" dirty="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Archives</a:t>
            </a:r>
          </a:p>
        </p:txBody>
      </p:sp>
      <p:sp>
        <p:nvSpPr>
          <p:cNvPr id="3" name="Content Placeholder 2"/>
          <p:cNvSpPr>
            <a:spLocks noGrp="1"/>
          </p:cNvSpPr>
          <p:nvPr>
            <p:ph idx="1"/>
          </p:nvPr>
        </p:nvSpPr>
        <p:spPr/>
        <p:txBody>
          <a:bodyPr/>
          <a:lstStyle/>
          <a:p>
            <a:r>
              <a:rPr lang="en-GB" dirty="0">
                <a:sym typeface="Wingdings" pitchFamily="2" charset="2"/>
              </a:rPr>
              <a:t>Historical archives</a:t>
            </a:r>
          </a:p>
          <a:p>
            <a:r>
              <a:rPr lang="en-GB" dirty="0">
                <a:sym typeface="Wingdings" pitchFamily="2" charset="2"/>
              </a:rPr>
              <a:t>Archives of the Revolutionary History (CCP to 49)</a:t>
            </a:r>
          </a:p>
          <a:p>
            <a:r>
              <a:rPr lang="en-GB" dirty="0">
                <a:sym typeface="Wingdings" pitchFamily="2" charset="2"/>
              </a:rPr>
              <a:t>Contemporary archives (post 49)</a:t>
            </a:r>
          </a:p>
          <a:p>
            <a:pPr>
              <a:buFont typeface="Wingdings" pitchFamily="2" charset="2"/>
              <a:buChar char="à"/>
            </a:pPr>
            <a:r>
              <a:rPr lang="en-GB" dirty="0">
                <a:sym typeface="Wingdings" pitchFamily="2" charset="2"/>
              </a:rPr>
              <a:t>archives at county, provincial or central level</a:t>
            </a:r>
          </a:p>
          <a:p>
            <a:pPr>
              <a:buFont typeface="Wingdings" pitchFamily="2" charset="2"/>
              <a:buChar char="à"/>
            </a:pPr>
            <a:r>
              <a:rPr lang="en-GB" dirty="0">
                <a:sym typeface="Wingdings" pitchFamily="2" charset="2"/>
              </a:rPr>
              <a:t>Administered by State Archives Bureau</a:t>
            </a:r>
          </a:p>
          <a:p>
            <a:pPr>
              <a:buFont typeface="Wingdings" pitchFamily="2" charset="2"/>
              <a:buChar char="à"/>
            </a:pPr>
            <a:r>
              <a:rPr lang="en-GB" dirty="0">
                <a:sym typeface="Wingdings" pitchFamily="2" charset="2"/>
              </a:rPr>
              <a:t>Provincial archives no open</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Central Archives in the People’s Republic</a:t>
            </a:r>
          </a:p>
        </p:txBody>
      </p:sp>
      <p:sp>
        <p:nvSpPr>
          <p:cNvPr id="3" name="Content Placeholder 2"/>
          <p:cNvSpPr>
            <a:spLocks noGrp="1"/>
          </p:cNvSpPr>
          <p:nvPr>
            <p:ph idx="1"/>
          </p:nvPr>
        </p:nvSpPr>
        <p:spPr/>
        <p:txBody>
          <a:bodyPr/>
          <a:lstStyle/>
          <a:p>
            <a:r>
              <a:rPr lang="en-GB" dirty="0">
                <a:sym typeface="Wingdings" pitchFamily="2" charset="2"/>
              </a:rPr>
              <a:t>Number One Historical Archives (Beijing)</a:t>
            </a:r>
          </a:p>
          <a:p>
            <a:r>
              <a:rPr lang="en-GB" dirty="0">
                <a:sym typeface="Wingdings" pitchFamily="2" charset="2"/>
              </a:rPr>
              <a:t>Number Two Historical Archives (Nanjing); 1911-1949</a:t>
            </a:r>
          </a:p>
          <a:p>
            <a:r>
              <a:rPr lang="en-GB" dirty="0">
                <a:sym typeface="Wingdings" pitchFamily="2" charset="2"/>
              </a:rPr>
              <a:t>Central Archives (Beijing; CCP and PRC government archive)</a:t>
            </a:r>
          </a:p>
          <a:p>
            <a:r>
              <a:rPr lang="en-GB" dirty="0">
                <a:sym typeface="Wingdings" pitchFamily="2" charset="2"/>
              </a:rPr>
              <a:t>National Palace Museum (Taipei)</a:t>
            </a:r>
          </a:p>
          <a:p>
            <a:pPr>
              <a:buNone/>
            </a:pPr>
            <a:r>
              <a:rPr lang="en-GB" dirty="0">
                <a:sym typeface="Wingdings" pitchFamily="2" charset="2"/>
              </a:rPr>
              <a:t>! Reorganization of historical archival material</a:t>
            </a:r>
          </a:p>
          <a:p>
            <a:endParaRPr lang="en-GB" dirty="0">
              <a:sym typeface="Wingdings" pitchFamily="2" charset="2"/>
            </a:endParaRP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a:stretch>
            <a:fillRect/>
          </a:stretch>
        </p:blipFill>
        <p:spPr bwMode="auto">
          <a:xfrm>
            <a:off x="247013" y="908720"/>
            <a:ext cx="8645467" cy="5187280"/>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China’s Archives Law</a:t>
            </a:r>
          </a:p>
        </p:txBody>
      </p:sp>
      <p:sp>
        <p:nvSpPr>
          <p:cNvPr id="3" name="Content Placeholder 2"/>
          <p:cNvSpPr>
            <a:spLocks noGrp="1"/>
          </p:cNvSpPr>
          <p:nvPr>
            <p:ph idx="1"/>
          </p:nvPr>
        </p:nvSpPr>
        <p:spPr/>
        <p:txBody>
          <a:bodyPr/>
          <a:lstStyle/>
          <a:p>
            <a:r>
              <a:rPr lang="en-GB" sz="2400" dirty="0"/>
              <a:t>Documents deemed to have historical value for state and society, whether created public or private, are ‘archival’ </a:t>
            </a:r>
            <a:r>
              <a:rPr lang="en-GB" sz="2400" dirty="0">
                <a:sym typeface="Wingdings" pitchFamily="2" charset="2"/>
              </a:rPr>
              <a:t> documents of hist. value must go into state archives</a:t>
            </a:r>
          </a:p>
          <a:p>
            <a:r>
              <a:rPr lang="en-GB" sz="2400" dirty="0">
                <a:sym typeface="Wingdings" pitchFamily="2" charset="2"/>
              </a:rPr>
              <a:t>Appraisal judgement with state archival authority</a:t>
            </a:r>
          </a:p>
          <a:p>
            <a:r>
              <a:rPr lang="en-GB" sz="2400" dirty="0">
                <a:sym typeface="Wingdings" pitchFamily="2" charset="2"/>
              </a:rPr>
              <a:t>Archival material is open to public after 30 years; NOT for public domain</a:t>
            </a:r>
          </a:p>
          <a:p>
            <a:r>
              <a:rPr lang="en-GB" sz="2400" dirty="0">
                <a:sym typeface="Wingdings" pitchFamily="2" charset="2"/>
              </a:rPr>
              <a:t>Severe penalties for violators of Archives Law</a:t>
            </a:r>
          </a:p>
          <a:p>
            <a:endParaRPr lang="en-GB" sz="2400" dirty="0">
              <a:sym typeface="Wingdings" pitchFamily="2" charset="2"/>
            </a:endParaRPr>
          </a:p>
          <a:p>
            <a:endParaRPr lang="en-GB" sz="2400" dirty="0"/>
          </a:p>
          <a:p>
            <a:endParaRPr lang="en-GB"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Recommendations</a:t>
            </a:r>
          </a:p>
        </p:txBody>
      </p:sp>
      <p:sp>
        <p:nvSpPr>
          <p:cNvPr id="3" name="Content Placeholder 2"/>
          <p:cNvSpPr>
            <a:spLocks noGrp="1"/>
          </p:cNvSpPr>
          <p:nvPr>
            <p:ph idx="1"/>
          </p:nvPr>
        </p:nvSpPr>
        <p:spPr/>
        <p:txBody>
          <a:bodyPr/>
          <a:lstStyle/>
          <a:p>
            <a:r>
              <a:rPr lang="en-GB" sz="2400" dirty="0"/>
              <a:t>Watson, Burton, </a:t>
            </a:r>
            <a:r>
              <a:rPr lang="en-GB" sz="2400" i="1" dirty="0" err="1"/>
              <a:t>Ssu</a:t>
            </a:r>
            <a:r>
              <a:rPr lang="en-GB" sz="2400" i="1" dirty="0"/>
              <a:t>-ma </a:t>
            </a:r>
            <a:r>
              <a:rPr lang="en-GB" sz="2400" i="1" dirty="0" err="1"/>
              <a:t>Ch’ien</a:t>
            </a:r>
            <a:r>
              <a:rPr lang="en-GB" sz="2400" i="1" dirty="0"/>
              <a:t>, Grand Historian of China </a:t>
            </a:r>
            <a:r>
              <a:rPr lang="en-GB" sz="2400" dirty="0"/>
              <a:t>(New York: Columbia UP, 1958)</a:t>
            </a:r>
          </a:p>
          <a:p>
            <a:r>
              <a:rPr lang="en-GB" sz="2400" dirty="0"/>
              <a:t>Moss, William W. “The Archives Law of the People’s Republic of China: A Summary and Commentary,” in </a:t>
            </a:r>
            <a:r>
              <a:rPr lang="en-GB" sz="2400" i="1" dirty="0"/>
              <a:t>American Archivist</a:t>
            </a:r>
            <a:r>
              <a:rPr lang="en-GB" sz="2400" dirty="0"/>
              <a:t> 54 (1991), pp. 216-19.</a:t>
            </a:r>
          </a:p>
          <a:p>
            <a:r>
              <a:rPr lang="en-GB" sz="2400" dirty="0"/>
              <a:t>Lu, Tracey L-D, “Heritage Management,” in </a:t>
            </a:r>
            <a:r>
              <a:rPr lang="en-GB" sz="2400" i="1" dirty="0"/>
              <a:t>Oxford Bibliographies</a:t>
            </a:r>
            <a:r>
              <a:rPr lang="en-GB" sz="2400" dirty="0"/>
              <a:t>, Chinese Studies. </a:t>
            </a:r>
            <a:r>
              <a:rPr lang="en-GB" sz="2400" dirty="0">
                <a:hlinkClick r:id="rId2"/>
              </a:rPr>
              <a:t>http://www.oxfordbibliographies.com/obo/page/chinese-studies</a:t>
            </a:r>
            <a:r>
              <a:rPr lang="en-GB" sz="2400" dirty="0"/>
              <a:t> . (Accessed 30/04/2013)</a:t>
            </a:r>
          </a:p>
          <a:p>
            <a:endParaRPr lang="en-GB" sz="2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dirty="0"/>
          </a:p>
        </p:txBody>
      </p:sp>
      <p:sp>
        <p:nvSpPr>
          <p:cNvPr id="4" name="Content Placeholder 3"/>
          <p:cNvSpPr>
            <a:spLocks noGrp="1"/>
          </p:cNvSpPr>
          <p:nvPr>
            <p:ph idx="1"/>
          </p:nvPr>
        </p:nvSpPr>
        <p:spPr/>
        <p:txBody>
          <a:bodyPr/>
          <a:lstStyle/>
          <a:p>
            <a:endParaRPr lang="en-GB" dirty="0"/>
          </a:p>
          <a:p>
            <a:endParaRPr lang="en-GB" dirty="0"/>
          </a:p>
          <a:p>
            <a:pPr algn="ctr">
              <a:buNone/>
            </a:pPr>
            <a:r>
              <a:rPr lang="en-GB" dirty="0"/>
              <a:t>Thank you for your attention!</a:t>
            </a:r>
          </a:p>
        </p:txBody>
      </p:sp>
    </p:spTree>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339</TotalTime>
  <Words>1126</Words>
  <Application>Microsoft Office PowerPoint</Application>
  <PresentationFormat>On-screen Show (4:3)</PresentationFormat>
  <Paragraphs>81</Paragraphs>
  <Slides>26</Slides>
  <Notes>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26</vt:i4>
      </vt:variant>
    </vt:vector>
  </HeadingPairs>
  <TitlesOfParts>
    <vt:vector size="38" baseType="lpstr">
      <vt:lpstr>PMingLiU</vt:lpstr>
      <vt:lpstr>PMingLiU</vt:lpstr>
      <vt:lpstr>宋体</vt:lpstr>
      <vt:lpstr>TimesNewRomanPS-ItalicMT</vt:lpstr>
      <vt:lpstr>Arial</vt:lpstr>
      <vt:lpstr>Calibri</vt:lpstr>
      <vt:lpstr>Tahoma</vt:lpstr>
      <vt:lpstr>Times New Roman</vt:lpstr>
      <vt:lpstr>Verdana</vt:lpstr>
      <vt:lpstr>Wingdings</vt:lpstr>
      <vt:lpstr>Quadrant</vt:lpstr>
      <vt:lpstr>ThemeKatharina</vt:lpstr>
      <vt:lpstr>Archives in China, Past and Present</vt:lpstr>
      <vt:lpstr>Lecture plan</vt:lpstr>
      <vt:lpstr>PowerPoint Presentation</vt:lpstr>
      <vt:lpstr>PowerPoint Presentation</vt:lpstr>
      <vt:lpstr>PowerPoint Presentation</vt:lpstr>
      <vt:lpstr>史 shǐ  ‘archivist’</vt:lpstr>
      <vt:lpstr>史 shǐ  ‘archivist’</vt:lpstr>
      <vt:lpstr>taishiling 太史令</vt:lpstr>
      <vt:lpstr>The ideal ‘archivist’</vt:lpstr>
      <vt:lpstr>From ‘archivist’ to ‘historian’</vt:lpstr>
      <vt:lpstr>‘History’ versus ‘chronicle’</vt:lpstr>
      <vt:lpstr>PowerPoint Presentation</vt:lpstr>
      <vt:lpstr>PowerPoint Presentation</vt:lpstr>
      <vt:lpstr>What are archives? </vt:lpstr>
      <vt:lpstr>Shitong tongshi 史通通釋 [Understanding history, with comprehensive commentary] 24.192-93.</vt:lpstr>
      <vt:lpstr>PowerPoint Presentation</vt:lpstr>
      <vt:lpstr>Archives and other collections, cont.</vt:lpstr>
      <vt:lpstr>PowerPoint Presentation</vt:lpstr>
      <vt:lpstr>Qing archives</vt:lpstr>
      <vt:lpstr>Power of Archives</vt:lpstr>
      <vt:lpstr>Modern Archives</vt:lpstr>
      <vt:lpstr>Central Archives in the People’s Republic</vt:lpstr>
      <vt:lpstr>PowerPoint Presentation</vt:lpstr>
      <vt:lpstr>China’s Archives Law</vt:lpstr>
      <vt:lpstr>Literature Recommendations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37</cp:revision>
  <dcterms:created xsi:type="dcterms:W3CDTF">2010-02-10T05:41:56Z</dcterms:created>
  <dcterms:modified xsi:type="dcterms:W3CDTF">2020-03-29T22:22:24Z</dcterms:modified>
</cp:coreProperties>
</file>