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8" d="100"/>
          <a:sy n="108" d="100"/>
        </p:scale>
        <p:origin x="1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A3373-1E50-6274-1629-88054765E1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518CC1-8A9C-B1A4-8B32-7198E03B6C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F5A92E-C848-C84C-DCCB-1C0AE263E680}"/>
              </a:ext>
            </a:extLst>
          </p:cNvPr>
          <p:cNvSpPr>
            <a:spLocks noGrp="1"/>
          </p:cNvSpPr>
          <p:nvPr>
            <p:ph type="dt" sz="half" idx="10"/>
          </p:nvPr>
        </p:nvSpPr>
        <p:spPr/>
        <p:txBody>
          <a:bodyPr/>
          <a:lstStyle/>
          <a:p>
            <a:fld id="{D6625973-AF7C-4EDD-8913-6F5076535124}" type="datetimeFigureOut">
              <a:rPr lang="en-GB" smtClean="0"/>
              <a:t>17/05/2023</a:t>
            </a:fld>
            <a:endParaRPr lang="en-GB"/>
          </a:p>
        </p:txBody>
      </p:sp>
      <p:sp>
        <p:nvSpPr>
          <p:cNvPr id="5" name="Footer Placeholder 4">
            <a:extLst>
              <a:ext uri="{FF2B5EF4-FFF2-40B4-BE49-F238E27FC236}">
                <a16:creationId xmlns:a16="http://schemas.microsoft.com/office/drawing/2014/main" id="{FB8E2417-28CB-871F-81CF-0983C1D09D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B53CA1-09E0-FB85-DC85-72716F5FC0C2}"/>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4281378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ED3A0-74BD-F5E6-E35D-26F76CDA2D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AB47F6-91B6-319C-930E-9FEB889681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B8482A-3002-ED97-08CF-D9F6AE7F2A4E}"/>
              </a:ext>
            </a:extLst>
          </p:cNvPr>
          <p:cNvSpPr>
            <a:spLocks noGrp="1"/>
          </p:cNvSpPr>
          <p:nvPr>
            <p:ph type="dt" sz="half" idx="10"/>
          </p:nvPr>
        </p:nvSpPr>
        <p:spPr/>
        <p:txBody>
          <a:bodyPr/>
          <a:lstStyle/>
          <a:p>
            <a:fld id="{D6625973-AF7C-4EDD-8913-6F5076535124}" type="datetimeFigureOut">
              <a:rPr lang="en-GB" smtClean="0"/>
              <a:t>17/05/2023</a:t>
            </a:fld>
            <a:endParaRPr lang="en-GB"/>
          </a:p>
        </p:txBody>
      </p:sp>
      <p:sp>
        <p:nvSpPr>
          <p:cNvPr id="5" name="Footer Placeholder 4">
            <a:extLst>
              <a:ext uri="{FF2B5EF4-FFF2-40B4-BE49-F238E27FC236}">
                <a16:creationId xmlns:a16="http://schemas.microsoft.com/office/drawing/2014/main" id="{6BD0FE94-34F7-83DB-328D-F4486B8155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6DA8F2-AA4C-7815-27E8-6AE1B8C01FCD}"/>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3169947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76A31-34CD-E0B8-9DF4-0CC73F453C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F73BB2-6769-26C4-FC6E-7ED82F90A28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299AA72-2687-B19D-994A-8A57D37F74C9}"/>
              </a:ext>
            </a:extLst>
          </p:cNvPr>
          <p:cNvSpPr>
            <a:spLocks noGrp="1"/>
          </p:cNvSpPr>
          <p:nvPr>
            <p:ph type="dt" sz="half" idx="10"/>
          </p:nvPr>
        </p:nvSpPr>
        <p:spPr/>
        <p:txBody>
          <a:bodyPr/>
          <a:lstStyle/>
          <a:p>
            <a:fld id="{D6625973-AF7C-4EDD-8913-6F5076535124}" type="datetimeFigureOut">
              <a:rPr lang="en-GB" smtClean="0"/>
              <a:t>17/05/2023</a:t>
            </a:fld>
            <a:endParaRPr lang="en-GB"/>
          </a:p>
        </p:txBody>
      </p:sp>
      <p:sp>
        <p:nvSpPr>
          <p:cNvPr id="5" name="Footer Placeholder 4">
            <a:extLst>
              <a:ext uri="{FF2B5EF4-FFF2-40B4-BE49-F238E27FC236}">
                <a16:creationId xmlns:a16="http://schemas.microsoft.com/office/drawing/2014/main" id="{D93415BD-37DE-BF94-2363-6674A6517E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2198CD-F942-CD14-A698-25A9C6AF1D46}"/>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718739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F2EBF-FD94-7B11-2400-CF73D0C411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94CCE1-4863-0186-CCC3-D06665DE98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DEE786-05B8-E1F2-6323-9C89168389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82034F-6F04-787D-5A8F-05E2B44191ED}"/>
              </a:ext>
            </a:extLst>
          </p:cNvPr>
          <p:cNvSpPr>
            <a:spLocks noGrp="1"/>
          </p:cNvSpPr>
          <p:nvPr>
            <p:ph type="dt" sz="half" idx="10"/>
          </p:nvPr>
        </p:nvSpPr>
        <p:spPr/>
        <p:txBody>
          <a:bodyPr/>
          <a:lstStyle/>
          <a:p>
            <a:fld id="{D6625973-AF7C-4EDD-8913-6F5076535124}" type="datetimeFigureOut">
              <a:rPr lang="en-GB" smtClean="0"/>
              <a:t>17/05/2023</a:t>
            </a:fld>
            <a:endParaRPr lang="en-GB"/>
          </a:p>
        </p:txBody>
      </p:sp>
      <p:sp>
        <p:nvSpPr>
          <p:cNvPr id="6" name="Footer Placeholder 5">
            <a:extLst>
              <a:ext uri="{FF2B5EF4-FFF2-40B4-BE49-F238E27FC236}">
                <a16:creationId xmlns:a16="http://schemas.microsoft.com/office/drawing/2014/main" id="{5CEE0567-E1B8-D7FC-1BEF-DC6A62F692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ED08B5-E289-189D-82FB-FB81BC136C40}"/>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755460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BB6AC-C84F-9C49-3C37-BC95B8A3B93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C49675-5376-B284-1988-1F7D732A54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E1DC5FF-5645-29DB-515F-0401AB9F0A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96B21C7-3DC1-4870-1268-BBF8048B1D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5E2A50-E8FF-4C5B-55AF-88A54EE2F6F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2BF6734-0B68-A4B7-B273-8AF10FB176E4}"/>
              </a:ext>
            </a:extLst>
          </p:cNvPr>
          <p:cNvSpPr>
            <a:spLocks noGrp="1"/>
          </p:cNvSpPr>
          <p:nvPr>
            <p:ph type="dt" sz="half" idx="10"/>
          </p:nvPr>
        </p:nvSpPr>
        <p:spPr/>
        <p:txBody>
          <a:bodyPr/>
          <a:lstStyle/>
          <a:p>
            <a:fld id="{D6625973-AF7C-4EDD-8913-6F5076535124}" type="datetimeFigureOut">
              <a:rPr lang="en-GB" smtClean="0"/>
              <a:t>17/05/2023</a:t>
            </a:fld>
            <a:endParaRPr lang="en-GB"/>
          </a:p>
        </p:txBody>
      </p:sp>
      <p:sp>
        <p:nvSpPr>
          <p:cNvPr id="8" name="Footer Placeholder 7">
            <a:extLst>
              <a:ext uri="{FF2B5EF4-FFF2-40B4-BE49-F238E27FC236}">
                <a16:creationId xmlns:a16="http://schemas.microsoft.com/office/drawing/2014/main" id="{F3D1B52E-4267-F91D-98AD-1B90271702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AD387BD-BF37-F41F-E811-95ADF45767A9}"/>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3068114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DD52E-414F-7E6B-FE9A-1FBAC9D865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DF738C1-A356-0B37-139C-29B6B91CBC10}"/>
              </a:ext>
            </a:extLst>
          </p:cNvPr>
          <p:cNvSpPr>
            <a:spLocks noGrp="1"/>
          </p:cNvSpPr>
          <p:nvPr>
            <p:ph type="dt" sz="half" idx="10"/>
          </p:nvPr>
        </p:nvSpPr>
        <p:spPr/>
        <p:txBody>
          <a:bodyPr/>
          <a:lstStyle/>
          <a:p>
            <a:fld id="{D6625973-AF7C-4EDD-8913-6F5076535124}" type="datetimeFigureOut">
              <a:rPr lang="en-GB" smtClean="0"/>
              <a:t>17/05/2023</a:t>
            </a:fld>
            <a:endParaRPr lang="en-GB"/>
          </a:p>
        </p:txBody>
      </p:sp>
      <p:sp>
        <p:nvSpPr>
          <p:cNvPr id="4" name="Footer Placeholder 3">
            <a:extLst>
              <a:ext uri="{FF2B5EF4-FFF2-40B4-BE49-F238E27FC236}">
                <a16:creationId xmlns:a16="http://schemas.microsoft.com/office/drawing/2014/main" id="{9476FEEC-7B58-A598-C97C-C9239BD4110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1C504BC-0298-4631-F766-5F5977A05E63}"/>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492256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2796F4-6EE0-DDF4-ADC2-7D5B5E623661}"/>
              </a:ext>
            </a:extLst>
          </p:cNvPr>
          <p:cNvSpPr>
            <a:spLocks noGrp="1"/>
          </p:cNvSpPr>
          <p:nvPr>
            <p:ph type="dt" sz="half" idx="10"/>
          </p:nvPr>
        </p:nvSpPr>
        <p:spPr/>
        <p:txBody>
          <a:bodyPr/>
          <a:lstStyle/>
          <a:p>
            <a:fld id="{D6625973-AF7C-4EDD-8913-6F5076535124}" type="datetimeFigureOut">
              <a:rPr lang="en-GB" smtClean="0"/>
              <a:t>17/05/2023</a:t>
            </a:fld>
            <a:endParaRPr lang="en-GB"/>
          </a:p>
        </p:txBody>
      </p:sp>
      <p:sp>
        <p:nvSpPr>
          <p:cNvPr id="3" name="Footer Placeholder 2">
            <a:extLst>
              <a:ext uri="{FF2B5EF4-FFF2-40B4-BE49-F238E27FC236}">
                <a16:creationId xmlns:a16="http://schemas.microsoft.com/office/drawing/2014/main" id="{1575E524-CF2C-859A-6E14-9DCBF5EA28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C9857B-1BE2-E3AE-258C-545AD6839F12}"/>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3498689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7F32E-EDD1-CA4D-DA5B-2F73441D43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BDEFB5-45DC-C9E2-092F-8DE0EA7D51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7D5BC2-04E1-E643-10AB-DEE08CD82D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2FB0C4-3A88-403A-FAF5-EE6E9180A5F2}"/>
              </a:ext>
            </a:extLst>
          </p:cNvPr>
          <p:cNvSpPr>
            <a:spLocks noGrp="1"/>
          </p:cNvSpPr>
          <p:nvPr>
            <p:ph type="dt" sz="half" idx="10"/>
          </p:nvPr>
        </p:nvSpPr>
        <p:spPr/>
        <p:txBody>
          <a:bodyPr/>
          <a:lstStyle/>
          <a:p>
            <a:fld id="{D6625973-AF7C-4EDD-8913-6F5076535124}" type="datetimeFigureOut">
              <a:rPr lang="en-GB" smtClean="0"/>
              <a:t>17/05/2023</a:t>
            </a:fld>
            <a:endParaRPr lang="en-GB"/>
          </a:p>
        </p:txBody>
      </p:sp>
      <p:sp>
        <p:nvSpPr>
          <p:cNvPr id="6" name="Footer Placeholder 5">
            <a:extLst>
              <a:ext uri="{FF2B5EF4-FFF2-40B4-BE49-F238E27FC236}">
                <a16:creationId xmlns:a16="http://schemas.microsoft.com/office/drawing/2014/main" id="{B998334A-38AB-D3AB-B9AC-E5B0F47788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993AA6-7E04-DF00-3AB0-98395CB91670}"/>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3429364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26454-5450-CFBC-51C4-67BCF26510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71D8730-1FAB-91DC-B083-883507A464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06AF917-7647-BCFD-A622-ADE46A56AF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7B5F1B-0307-8A32-F69D-07717634685D}"/>
              </a:ext>
            </a:extLst>
          </p:cNvPr>
          <p:cNvSpPr>
            <a:spLocks noGrp="1"/>
          </p:cNvSpPr>
          <p:nvPr>
            <p:ph type="dt" sz="half" idx="10"/>
          </p:nvPr>
        </p:nvSpPr>
        <p:spPr/>
        <p:txBody>
          <a:bodyPr/>
          <a:lstStyle/>
          <a:p>
            <a:fld id="{D6625973-AF7C-4EDD-8913-6F5076535124}" type="datetimeFigureOut">
              <a:rPr lang="en-GB" smtClean="0"/>
              <a:t>17/05/2023</a:t>
            </a:fld>
            <a:endParaRPr lang="en-GB"/>
          </a:p>
        </p:txBody>
      </p:sp>
      <p:sp>
        <p:nvSpPr>
          <p:cNvPr id="6" name="Footer Placeholder 5">
            <a:extLst>
              <a:ext uri="{FF2B5EF4-FFF2-40B4-BE49-F238E27FC236}">
                <a16:creationId xmlns:a16="http://schemas.microsoft.com/office/drawing/2014/main" id="{DE9D323F-AEED-C3DC-7FE8-C910F78841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673A26-C66D-6337-D0C9-98E09341B6E1}"/>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1976413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26A3E-7F1C-3EB5-3766-8F9AD925D8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A3D80D-8BC7-2ACC-DB33-44B01B8B2E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B0ED9C-BE44-27E3-1CE8-BA2CA6D4EA16}"/>
              </a:ext>
            </a:extLst>
          </p:cNvPr>
          <p:cNvSpPr>
            <a:spLocks noGrp="1"/>
          </p:cNvSpPr>
          <p:nvPr>
            <p:ph type="dt" sz="half" idx="10"/>
          </p:nvPr>
        </p:nvSpPr>
        <p:spPr/>
        <p:txBody>
          <a:bodyPr/>
          <a:lstStyle/>
          <a:p>
            <a:fld id="{D6625973-AF7C-4EDD-8913-6F5076535124}" type="datetimeFigureOut">
              <a:rPr lang="en-GB" smtClean="0"/>
              <a:t>17/05/2023</a:t>
            </a:fld>
            <a:endParaRPr lang="en-GB"/>
          </a:p>
        </p:txBody>
      </p:sp>
      <p:sp>
        <p:nvSpPr>
          <p:cNvPr id="5" name="Footer Placeholder 4">
            <a:extLst>
              <a:ext uri="{FF2B5EF4-FFF2-40B4-BE49-F238E27FC236}">
                <a16:creationId xmlns:a16="http://schemas.microsoft.com/office/drawing/2014/main" id="{AF66B647-8A25-FE35-7361-AAA788B4D7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D1B1CB-0223-04AA-4998-01D408153344}"/>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880405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508F31-FD46-9008-B4DC-B9C47C375F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DCA786-8BE6-B339-DBDD-29FE7D475EC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6FCD16-77BE-925A-346A-0BA2ECD9E08F}"/>
              </a:ext>
            </a:extLst>
          </p:cNvPr>
          <p:cNvSpPr>
            <a:spLocks noGrp="1"/>
          </p:cNvSpPr>
          <p:nvPr>
            <p:ph type="dt" sz="half" idx="10"/>
          </p:nvPr>
        </p:nvSpPr>
        <p:spPr/>
        <p:txBody>
          <a:bodyPr/>
          <a:lstStyle/>
          <a:p>
            <a:fld id="{D6625973-AF7C-4EDD-8913-6F5076535124}" type="datetimeFigureOut">
              <a:rPr lang="en-GB" smtClean="0"/>
              <a:t>17/05/2023</a:t>
            </a:fld>
            <a:endParaRPr lang="en-GB"/>
          </a:p>
        </p:txBody>
      </p:sp>
      <p:sp>
        <p:nvSpPr>
          <p:cNvPr id="5" name="Footer Placeholder 4">
            <a:extLst>
              <a:ext uri="{FF2B5EF4-FFF2-40B4-BE49-F238E27FC236}">
                <a16:creationId xmlns:a16="http://schemas.microsoft.com/office/drawing/2014/main" id="{B5EC40BD-C681-5668-E7E6-AB935B946B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5ECD5B-7DF6-D6B4-C23F-9F8833B136F9}"/>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1617641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66932B-267A-C568-23F2-9D57991CA8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6C76C4-969B-E4B2-FACF-D8CFCA2A33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7BE566-4812-0F2C-F616-AE7049280A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625973-AF7C-4EDD-8913-6F5076535124}" type="datetimeFigureOut">
              <a:rPr lang="en-GB" smtClean="0"/>
              <a:t>17/05/2023</a:t>
            </a:fld>
            <a:endParaRPr lang="en-GB"/>
          </a:p>
        </p:txBody>
      </p:sp>
      <p:sp>
        <p:nvSpPr>
          <p:cNvPr id="5" name="Footer Placeholder 4">
            <a:extLst>
              <a:ext uri="{FF2B5EF4-FFF2-40B4-BE49-F238E27FC236}">
                <a16:creationId xmlns:a16="http://schemas.microsoft.com/office/drawing/2014/main" id="{950D3A06-AC68-13BE-C4AB-073C53FAA5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28F0D94-AF8F-10D3-DB0F-5E972AED6C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6093EE-3426-4DC9-80EE-96568064855F}" type="slidenum">
              <a:rPr lang="en-GB" smtClean="0"/>
              <a:t>‹#›</a:t>
            </a:fld>
            <a:endParaRPr lang="en-GB"/>
          </a:p>
        </p:txBody>
      </p:sp>
    </p:spTree>
    <p:extLst>
      <p:ext uri="{BB962C8B-B14F-4D97-AF65-F5344CB8AC3E}">
        <p14:creationId xmlns:p14="http://schemas.microsoft.com/office/powerpoint/2010/main" val="26821136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2">
            <a:extLst>
              <a:ext uri="{FF2B5EF4-FFF2-40B4-BE49-F238E27FC236}">
                <a16:creationId xmlns:a16="http://schemas.microsoft.com/office/drawing/2014/main" id="{66462059-D67B-64D1-E434-539F8A9D8F05}"/>
              </a:ext>
            </a:extLst>
          </p:cNvPr>
          <p:cNvGrpSpPr>
            <a:grpSpLocks/>
          </p:cNvGrpSpPr>
          <p:nvPr/>
        </p:nvGrpSpPr>
        <p:grpSpPr bwMode="auto">
          <a:xfrm>
            <a:off x="0" y="1493170"/>
            <a:ext cx="12307409" cy="5364830"/>
            <a:chOff x="105173938" y="108140783"/>
            <a:chExt cx="12307645" cy="5365791"/>
          </a:xfrm>
        </p:grpSpPr>
        <p:sp>
          <p:nvSpPr>
            <p:cNvPr id="5" name="Text Box 3">
              <a:extLst>
                <a:ext uri="{FF2B5EF4-FFF2-40B4-BE49-F238E27FC236}">
                  <a16:creationId xmlns:a16="http://schemas.microsoft.com/office/drawing/2014/main" id="{8493BF16-51B8-0FB5-76BA-2BD891FAFF34}"/>
                </a:ext>
              </a:extLst>
            </p:cNvPr>
            <p:cNvSpPr txBox="1">
              <a:spLocks noChangeArrowheads="1"/>
            </p:cNvSpPr>
            <p:nvPr/>
          </p:nvSpPr>
          <p:spPr bwMode="auto">
            <a:xfrm>
              <a:off x="109577342" y="110796262"/>
              <a:ext cx="7904241" cy="2710312"/>
            </a:xfrm>
            <a:prstGeom prst="rect">
              <a:avLst/>
            </a:prstGeom>
            <a:solidFill>
              <a:srgbClr val="FFCFE7"/>
            </a:solidFill>
            <a:ln w="31750" algn="ctr">
              <a:solidFill>
                <a:srgbClr val="FF3399"/>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050" b="1" i="0" u="sng" strike="noStrike" cap="none" normalizeH="0" baseline="0" dirty="0">
                  <a:ln>
                    <a:noFill/>
                  </a:ln>
                  <a:solidFill>
                    <a:srgbClr val="000000"/>
                  </a:solidFill>
                  <a:effectLst/>
                  <a:latin typeface="Arial" panose="020B0604020202020204" pitchFamily="34" charset="0"/>
                </a:rPr>
                <a:t>Strategies </a:t>
              </a:r>
              <a:r>
                <a:rPr kumimoji="0" lang="en-US" altLang="en-US" sz="1050" b="0" i="0" u="none" strike="noStrike" cap="none" normalizeH="0" baseline="0" dirty="0">
                  <a:ln>
                    <a:noFill/>
                  </a:ln>
                  <a:solidFill>
                    <a:srgbClr val="000000"/>
                  </a:solidFill>
                  <a:effectLst/>
                  <a:latin typeface="Arial" panose="020B0604020202020204" pitchFamily="34" charset="0"/>
                </a:rPr>
                <a:t>Most children with Down Syndrome will have a delay in their speech and this will have an impact on their communication, and this is a very important skill for them in everyday life, However </a:t>
              </a:r>
              <a:r>
                <a:rPr kumimoji="0" lang="en-US" altLang="en-US" sz="1050" b="1" i="0" u="none" strike="noStrike" cap="none" normalizeH="0" baseline="0" dirty="0">
                  <a:ln>
                    <a:noFill/>
                  </a:ln>
                  <a:solidFill>
                    <a:srgbClr val="000000"/>
                  </a:solidFill>
                  <a:effectLst/>
                  <a:latin typeface="Arial" panose="020B0604020202020204" pitchFamily="34" charset="0"/>
                </a:rPr>
                <a:t>Makaton</a:t>
              </a:r>
              <a:r>
                <a:rPr kumimoji="0" lang="en-US" altLang="en-US" sz="1050" b="0" i="0" u="none" strike="noStrike" cap="none" normalizeH="0" baseline="0" dirty="0">
                  <a:ln>
                    <a:noFill/>
                  </a:ln>
                  <a:solidFill>
                    <a:srgbClr val="000000"/>
                  </a:solidFill>
                  <a:effectLst/>
                  <a:latin typeface="Arial" panose="020B0604020202020204" pitchFamily="34" charset="0"/>
                </a:rPr>
                <a:t> (is based around British sign language (BSL)  will be a way for them to communicate, as the use of simple sign language with words will aid their speech to develop as some Down Syndrome suffer from deafness the use of sign can be very useful Justin Fletcher (aka </a:t>
              </a:r>
              <a:r>
                <a:rPr kumimoji="0" lang="en-US" altLang="en-US" sz="1050" b="0" i="0" u="none" strike="noStrike" cap="none" normalizeH="0" baseline="0" dirty="0" err="1">
                  <a:ln>
                    <a:noFill/>
                  </a:ln>
                  <a:solidFill>
                    <a:srgbClr val="000000"/>
                  </a:solidFill>
                  <a:effectLst/>
                  <a:latin typeface="Arial" panose="020B0604020202020204" pitchFamily="34" charset="0"/>
                </a:rPr>
                <a:t>Mr</a:t>
              </a:r>
              <a:r>
                <a:rPr kumimoji="0" lang="en-US" altLang="en-US" sz="1050" b="0" i="0" u="none" strike="noStrike" cap="none" normalizeH="0" baseline="0" dirty="0">
                  <a:ln>
                    <a:noFill/>
                  </a:ln>
                  <a:solidFill>
                    <a:srgbClr val="000000"/>
                  </a:solidFill>
                  <a:effectLst/>
                  <a:latin typeface="Arial" panose="020B0604020202020204" pitchFamily="34" charset="0"/>
                </a:rPr>
                <a:t> Tumble) has opened up a new pathway into Makaton with his shows Something Special, He has shown that Makaton that it is a unaided tool </a:t>
              </a:r>
              <a:r>
                <a:rPr kumimoji="0" lang="en-US" altLang="en-US" sz="1050" b="1" i="0" u="none" strike="noStrike" cap="none" normalizeH="0" baseline="0" dirty="0">
                  <a:ln>
                    <a:noFill/>
                  </a:ln>
                  <a:solidFill>
                    <a:srgbClr val="000000"/>
                  </a:solidFill>
                  <a:effectLst/>
                  <a:latin typeface="Arial" panose="020B0604020202020204" pitchFamily="34" charset="0"/>
                </a:rPr>
                <a:t>Augmentative and Alternative Communication</a:t>
              </a:r>
              <a:r>
                <a:rPr kumimoji="0" lang="en-US" altLang="en-US" sz="1050" b="0" i="0" u="none" strike="noStrike" cap="none" normalizeH="0" baseline="0" dirty="0">
                  <a:ln>
                    <a:noFill/>
                  </a:ln>
                  <a:solidFill>
                    <a:srgbClr val="000000"/>
                  </a:solidFill>
                  <a:effectLst/>
                  <a:latin typeface="Arial" panose="020B0604020202020204" pitchFamily="34" charset="0"/>
                </a:rPr>
                <a:t> (</a:t>
              </a:r>
              <a:r>
                <a:rPr kumimoji="0" lang="en-US" altLang="en-US" sz="1050" b="1" i="0" u="none" strike="noStrike" cap="none" normalizeH="0" baseline="0" dirty="0">
                  <a:ln>
                    <a:noFill/>
                  </a:ln>
                  <a:solidFill>
                    <a:srgbClr val="000000"/>
                  </a:solidFill>
                  <a:effectLst/>
                  <a:latin typeface="Arial" panose="020B0604020202020204" pitchFamily="34" charset="0"/>
                </a:rPr>
                <a:t>AAC). </a:t>
              </a:r>
              <a:r>
                <a:rPr kumimoji="0" lang="en-US" altLang="en-US" sz="1050" b="0" i="0" u="none" strike="noStrike" cap="none" normalizeH="0" baseline="0" dirty="0">
                  <a:ln>
                    <a:noFill/>
                  </a:ln>
                  <a:solidFill>
                    <a:srgbClr val="000000"/>
                  </a:solidFill>
                  <a:effectLst/>
                  <a:latin typeface="Arial" panose="020B0604020202020204" pitchFamily="34" charset="0"/>
                </a:rPr>
                <a:t>Most children with Down Syndrome will have a delay in their speech and this will have an impact on their communication, and this is a very important skill for them in everyday life, However it is very important to start Makaton as early as possible, some parents can be put off about using Makaton as it seems a daunting task, But they do not need to know all the signs to start </a:t>
              </a:r>
              <a:r>
                <a:rPr kumimoji="0" lang="en-US" altLang="en-US" sz="1050" b="1" i="0" u="none" strike="noStrike" cap="none" normalizeH="0" baseline="0" dirty="0">
                  <a:ln>
                    <a:noFill/>
                  </a:ln>
                  <a:solidFill>
                    <a:srgbClr val="000000"/>
                  </a:solidFill>
                  <a:effectLst/>
                  <a:latin typeface="Arial" panose="020B0604020202020204" pitchFamily="34" charset="0"/>
                </a:rPr>
                <a:t>The Makaton Charity</a:t>
              </a:r>
              <a:r>
                <a:rPr kumimoji="0" lang="en-US" altLang="en-US" sz="1050" b="0" i="0" u="none" strike="noStrike" cap="none" normalizeH="0" baseline="0" dirty="0">
                  <a:ln>
                    <a:noFill/>
                  </a:ln>
                  <a:solidFill>
                    <a:srgbClr val="000000"/>
                  </a:solidFill>
                  <a:effectLst/>
                  <a:latin typeface="Arial" panose="020B0604020202020204" pitchFamily="34" charset="0"/>
                </a:rPr>
                <a:t> has many resources online to help parents/careers. However </a:t>
              </a:r>
              <a:r>
                <a:rPr kumimoji="0" lang="en-US" altLang="en-US" sz="1050" b="1" i="0" u="none" strike="noStrike" cap="none" normalizeH="0" baseline="0" dirty="0">
                  <a:ln>
                    <a:noFill/>
                  </a:ln>
                  <a:solidFill>
                    <a:srgbClr val="000000"/>
                  </a:solidFill>
                  <a:effectLst/>
                  <a:latin typeface="Arial" panose="020B0604020202020204" pitchFamily="34" charset="0"/>
                </a:rPr>
                <a:t>Louise, Consultant Speech and Language Therapist at the Children’s trust</a:t>
              </a:r>
              <a:r>
                <a:rPr kumimoji="0" lang="en-US" altLang="en-US" sz="1050" b="0" i="0" u="none" strike="noStrike" cap="none" normalizeH="0" baseline="0" dirty="0">
                  <a:ln>
                    <a:noFill/>
                  </a:ln>
                  <a:solidFill>
                    <a:srgbClr val="000000"/>
                  </a:solidFill>
                  <a:effectLst/>
                  <a:latin typeface="Arial" panose="020B0604020202020204" pitchFamily="34" charset="0"/>
                </a:rPr>
                <a:t>, explained that using Makaton </a:t>
              </a:r>
              <a:r>
                <a:rPr kumimoji="0" lang="en-US" altLang="en-US" sz="1050" b="1" i="0" u="none" strike="noStrike" cap="none" normalizeH="0" baseline="0" dirty="0">
                  <a:ln>
                    <a:noFill/>
                  </a:ln>
                  <a:solidFill>
                    <a:srgbClr val="000000"/>
                  </a:solidFill>
                  <a:effectLst/>
                  <a:latin typeface="Arial" panose="020B0604020202020204" pitchFamily="34" charset="0"/>
                </a:rPr>
                <a:t>‘ Gives the chance to communicate when verbal communication is not possible.  </a:t>
              </a:r>
              <a:r>
                <a:rPr kumimoji="0" lang="en-US" altLang="en-US" sz="1050" b="0" i="0" u="none" strike="noStrike" cap="none" normalizeH="0" baseline="0" dirty="0">
                  <a:ln>
                    <a:noFill/>
                  </a:ln>
                  <a:solidFill>
                    <a:srgbClr val="000000"/>
                  </a:solidFill>
                  <a:effectLst/>
                  <a:latin typeface="Arial" panose="020B0604020202020204" pitchFamily="34" charset="0"/>
                </a:rPr>
                <a:t>However Makaton is used over 100,00 children and adults in the UK and it is the way of communication, but unlike the </a:t>
              </a:r>
              <a:r>
                <a:rPr kumimoji="0" lang="en-US" altLang="en-US" sz="1050" b="1" i="0" u="none" strike="noStrike" cap="none" normalizeH="0" baseline="0" dirty="0">
                  <a:ln>
                    <a:noFill/>
                  </a:ln>
                  <a:solidFill>
                    <a:srgbClr val="000000"/>
                  </a:solidFill>
                  <a:effectLst/>
                  <a:latin typeface="Arial" panose="020B0604020202020204" pitchFamily="34" charset="0"/>
                </a:rPr>
                <a:t>British sign language</a:t>
              </a:r>
              <a:r>
                <a:rPr kumimoji="0" lang="en-US" altLang="en-US" sz="1050" b="0" i="0" u="none" strike="noStrike" cap="none" normalizeH="0" baseline="0" dirty="0">
                  <a:ln>
                    <a:noFill/>
                  </a:ln>
                  <a:solidFill>
                    <a:srgbClr val="000000"/>
                  </a:solidFill>
                  <a:effectLst/>
                  <a:latin typeface="Arial" panose="020B0604020202020204" pitchFamily="34" charset="0"/>
                </a:rPr>
                <a:t> it is not </a:t>
              </a:r>
              <a:r>
                <a:rPr kumimoji="0" lang="en-US" altLang="en-US" sz="1050" b="0" i="0" u="none" strike="noStrike" cap="none" normalizeH="0" baseline="0" dirty="0" err="1">
                  <a:ln>
                    <a:noFill/>
                  </a:ln>
                  <a:solidFill>
                    <a:srgbClr val="000000"/>
                  </a:solidFill>
                  <a:effectLst/>
                  <a:latin typeface="Arial" panose="020B0604020202020204" pitchFamily="34" charset="0"/>
                </a:rPr>
                <a:t>recognised</a:t>
              </a:r>
              <a:r>
                <a:rPr kumimoji="0" lang="en-US" altLang="en-US" sz="1050" b="0" i="0" u="none" strike="noStrike" cap="none" normalizeH="0" baseline="0" dirty="0">
                  <a:ln>
                    <a:noFill/>
                  </a:ln>
                  <a:solidFill>
                    <a:srgbClr val="000000"/>
                  </a:solidFill>
                  <a:effectLst/>
                  <a:latin typeface="Arial" panose="020B0604020202020204" pitchFamily="34" charset="0"/>
                </a:rPr>
                <a:t> as a language, the </a:t>
              </a:r>
              <a:r>
                <a:rPr kumimoji="0" lang="en-US" altLang="en-US" sz="1050" b="1" i="0" u="none" strike="noStrike" cap="none" normalizeH="0" baseline="0" dirty="0">
                  <a:ln>
                    <a:noFill/>
                  </a:ln>
                  <a:solidFill>
                    <a:srgbClr val="000000"/>
                  </a:solidFill>
                  <a:effectLst/>
                  <a:latin typeface="Arial" panose="020B0604020202020204" pitchFamily="34" charset="0"/>
                </a:rPr>
                <a:t>Minister of Education Kirsty Williams</a:t>
              </a:r>
              <a:r>
                <a:rPr kumimoji="0" lang="en-US" altLang="en-US" sz="1050" b="0" i="0" u="none" strike="noStrike" cap="none" normalizeH="0" baseline="0" dirty="0">
                  <a:ln>
                    <a:noFill/>
                  </a:ln>
                  <a:solidFill>
                    <a:srgbClr val="000000"/>
                  </a:solidFill>
                  <a:effectLst/>
                  <a:latin typeface="Arial" panose="020B0604020202020204" pitchFamily="34" charset="0"/>
                </a:rPr>
                <a:t> AM states ‘The new curriculum for Wales will allow schools to include Makaton in the daily teaching and as it is nor </a:t>
              </a:r>
              <a:r>
                <a:rPr kumimoji="0" lang="en-US" altLang="en-US" sz="1050" b="0" i="0" u="none" strike="noStrike" cap="none" normalizeH="0" baseline="0" dirty="0" err="1">
                  <a:ln>
                    <a:noFill/>
                  </a:ln>
                  <a:solidFill>
                    <a:srgbClr val="000000"/>
                  </a:solidFill>
                  <a:effectLst/>
                  <a:latin typeface="Arial" panose="020B0604020202020204" pitchFamily="34" charset="0"/>
                </a:rPr>
                <a:t>recognised</a:t>
              </a:r>
              <a:r>
                <a:rPr kumimoji="0" lang="en-US" altLang="en-US" sz="1050" b="0" i="0" u="none" strike="noStrike" cap="none" normalizeH="0" baseline="0" dirty="0">
                  <a:ln>
                    <a:noFill/>
                  </a:ln>
                  <a:solidFill>
                    <a:srgbClr val="000000"/>
                  </a:solidFill>
                  <a:effectLst/>
                  <a:latin typeface="Arial" panose="020B0604020202020204" pitchFamily="34" charset="0"/>
                </a:rPr>
                <a:t> as a Language it would have to be explored through personal and social Education</a:t>
              </a:r>
              <a:r>
                <a:rPr kumimoji="0" lang="en-GB" altLang="en-US" sz="1050" b="0" i="0" u="none" strike="noStrike" cap="none" normalizeH="0" baseline="0" dirty="0">
                  <a:ln>
                    <a:noFill/>
                  </a:ln>
                  <a:solidFill>
                    <a:srgbClr val="000000"/>
                  </a:solidFill>
                  <a:effectLst/>
                  <a:latin typeface="Times New Roman" panose="02020603050405020304" pitchFamily="18" charset="0"/>
                </a:rPr>
                <a:t>. </a:t>
              </a:r>
              <a:r>
                <a:rPr kumimoji="0" lang="en-US" altLang="en-US" sz="1050" b="0" i="0" u="none" strike="noStrike" cap="none" normalizeH="0" baseline="0" dirty="0">
                  <a:ln>
                    <a:noFill/>
                  </a:ln>
                  <a:solidFill>
                    <a:srgbClr val="000000"/>
                  </a:solidFill>
                  <a:effectLst/>
                  <a:latin typeface="Arial" panose="020B0604020202020204" pitchFamily="34" charset="0"/>
                </a:rPr>
                <a:t>As more children are using Makaton the main barrier is that the practitioners have no training, and in many settings the barrier is funding it is up to the school or local authority to arrange suitable communication for the learners that are nonverbal</a:t>
              </a:r>
              <a:r>
                <a:rPr kumimoji="0" lang="en-US" altLang="en-US" b="0" i="0" u="none" strike="noStrike" cap="none" normalizeH="0" baseline="0" dirty="0">
                  <a:ln>
                    <a:noFill/>
                  </a:ln>
                  <a:solidFill>
                    <a:srgbClr val="000000"/>
                  </a:solidFill>
                  <a:effectLst/>
                  <a:latin typeface="Arial" panose="020B0604020202020204" pitchFamily="34" charset="0"/>
                </a:rPr>
                <a:t>.</a:t>
              </a:r>
              <a:r>
                <a:rPr kumimoji="0" lang="en-GB" altLang="en-US" sz="1600" b="0" i="0" u="none" strike="noStrike" cap="none" normalizeH="0" baseline="0" dirty="0">
                  <a:ln>
                    <a:noFill/>
                  </a:ln>
                  <a:solidFill>
                    <a:srgbClr val="000000"/>
                  </a:solidFill>
                  <a:effectLst/>
                  <a:latin typeface="Times New Roman" panose="02020603050405020304" pitchFamily="18" charset="0"/>
                </a:rPr>
                <a:t> </a:t>
              </a:r>
              <a:endParaRPr kumimoji="0" lang="en-US" altLang="en-US" sz="1100" b="0" i="0" u="none" strike="noStrike" cap="none" normalizeH="0" baseline="0" dirty="0">
                <a:ln>
                  <a:noFill/>
                </a:ln>
                <a:solidFill>
                  <a:srgbClr val="000000"/>
                </a:solidFill>
                <a:effectLst/>
                <a:latin typeface="Calibri" panose="020F05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 Box 4">
              <a:extLst>
                <a:ext uri="{FF2B5EF4-FFF2-40B4-BE49-F238E27FC236}">
                  <a16:creationId xmlns:a16="http://schemas.microsoft.com/office/drawing/2014/main" id="{97B34817-A78A-3268-AA44-5A7ECE2AFBB0}"/>
                </a:ext>
              </a:extLst>
            </p:cNvPr>
            <p:cNvSpPr txBox="1">
              <a:spLocks noChangeArrowheads="1"/>
            </p:cNvSpPr>
            <p:nvPr/>
          </p:nvSpPr>
          <p:spPr bwMode="auto">
            <a:xfrm>
              <a:off x="105173938" y="108140783"/>
              <a:ext cx="4937855" cy="2580424"/>
            </a:xfrm>
            <a:prstGeom prst="rect">
              <a:avLst/>
            </a:prstGeom>
            <a:solidFill>
              <a:srgbClr val="34B233"/>
            </a:solidFill>
            <a:ln w="31750" algn="ctr">
              <a:solidFill>
                <a:srgbClr val="00B05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1" i="0" u="sng" strike="noStrike" cap="none" normalizeH="0" baseline="0" dirty="0">
                  <a:ln>
                    <a:noFill/>
                  </a:ln>
                  <a:solidFill>
                    <a:srgbClr val="000000"/>
                  </a:solidFill>
                  <a:effectLst/>
                  <a:latin typeface="Arial" panose="020B0604020202020204" pitchFamily="34" charset="0"/>
                </a:rPr>
                <a:t>Identification and Diagnosis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rPr>
                <a:t>Down Syndrome occurs when the child is born with three copies of chromosome twenty one, instead of the usual two copies, this can be called, or known as Trisomy twenty one. Trisomy twenty one is the most common genetic cause of intellectual disability. In Early Pregnancy you will be screened for Down syndrome and the probability and possibility that your baby is carrying the gene or may present with evidence of having the condition. This screening would be done between the weeks of ten and fourteen of the pregnancy (</a:t>
              </a:r>
              <a:r>
                <a:rPr kumimoji="0" lang="en-US" altLang="en-US" sz="1050" b="1" i="0" u="none" strike="noStrike" cap="none" normalizeH="0" baseline="0" dirty="0">
                  <a:ln>
                    <a:noFill/>
                  </a:ln>
                  <a:solidFill>
                    <a:srgbClr val="000000"/>
                  </a:solidFill>
                  <a:effectLst/>
                  <a:latin typeface="Arial" panose="020B0604020202020204" pitchFamily="34" charset="0"/>
                </a:rPr>
                <a:t>GOV.UK; Screening test for you and your baby). The American College of Obstetricians and Gynecologists</a:t>
              </a:r>
              <a:r>
                <a:rPr kumimoji="0" lang="en-US" altLang="en-US" sz="1050" b="0" i="0" u="none" strike="noStrike" cap="none" normalizeH="0" baseline="0" dirty="0">
                  <a:ln>
                    <a:noFill/>
                  </a:ln>
                  <a:solidFill>
                    <a:srgbClr val="000000"/>
                  </a:solidFill>
                  <a:effectLst/>
                  <a:latin typeface="Arial" panose="020B0604020202020204" pitchFamily="34" charset="0"/>
                </a:rPr>
                <a:t> </a:t>
              </a:r>
              <a:r>
                <a:rPr kumimoji="0" lang="en-US" altLang="en-US" sz="1050" b="0" i="0" u="none" strike="noStrike" cap="none" normalizeH="0" baseline="0" dirty="0">
                  <a:ln>
                    <a:noFill/>
                  </a:ln>
                  <a:solidFill>
                    <a:srgbClr val="232323"/>
                  </a:solidFill>
                  <a:effectLst/>
                  <a:latin typeface="Arial" panose="020B0604020202020204" pitchFamily="34" charset="0"/>
                </a:rPr>
                <a:t>recommends </a:t>
              </a:r>
              <a:r>
                <a:rPr kumimoji="0" lang="en-US" altLang="en-US" sz="1050" b="0" i="0" u="none" strike="noStrike" cap="none" normalizeH="0" baseline="0" dirty="0" err="1">
                  <a:ln>
                    <a:noFill/>
                  </a:ln>
                  <a:solidFill>
                    <a:srgbClr val="232323"/>
                  </a:solidFill>
                  <a:effectLst/>
                  <a:latin typeface="Arial" panose="020B0604020202020204" pitchFamily="34" charset="0"/>
                </a:rPr>
                <a:t>that</a:t>
              </a:r>
              <a:r>
                <a:rPr kumimoji="0" lang="en-US" altLang="en-US" sz="1050" b="1" i="0" u="none" strike="noStrike" cap="none" normalizeH="0" baseline="0" dirty="0" err="1">
                  <a:ln>
                    <a:noFill/>
                  </a:ln>
                  <a:solidFill>
                    <a:srgbClr val="232323"/>
                  </a:solidFill>
                  <a:effectLst/>
                  <a:latin typeface="Arial" panose="020B0604020202020204" pitchFamily="34" charset="0"/>
                </a:rPr>
                <a:t>all</a:t>
              </a:r>
              <a:r>
                <a:rPr kumimoji="0" lang="en-US" altLang="en-US" sz="1050" b="0" i="0" u="none" strike="noStrike" cap="none" normalizeH="0" baseline="0" dirty="0" err="1">
                  <a:ln>
                    <a:noFill/>
                  </a:ln>
                  <a:solidFill>
                    <a:srgbClr val="232323"/>
                  </a:solidFill>
                  <a:effectLst/>
                  <a:latin typeface="Arial" panose="020B0604020202020204" pitchFamily="34" charset="0"/>
                </a:rPr>
                <a:t>women</a:t>
              </a:r>
              <a:r>
                <a:rPr kumimoji="0" lang="en-US" altLang="en-US" sz="1050" b="0" i="0" u="none" strike="noStrike" cap="none" normalizeH="0" baseline="0" dirty="0">
                  <a:ln>
                    <a:noFill/>
                  </a:ln>
                  <a:solidFill>
                    <a:srgbClr val="232323"/>
                  </a:solidFill>
                  <a:effectLst/>
                  <a:latin typeface="Arial" panose="020B0604020202020204" pitchFamily="34" charset="0"/>
                </a:rPr>
                <a:t>, regardless of age, be offered the opportunity to have a screening or diagnostic test for Down syndrome before 20 weeks of pregnancy and this is also recommended by the </a:t>
              </a:r>
              <a:r>
                <a:rPr kumimoji="0" lang="en-US" altLang="en-US" sz="1050" b="1" i="0" u="none" strike="noStrike" cap="none" normalizeH="0" baseline="0" dirty="0">
                  <a:ln>
                    <a:noFill/>
                  </a:ln>
                  <a:solidFill>
                    <a:srgbClr val="232323"/>
                  </a:solidFill>
                  <a:effectLst/>
                  <a:latin typeface="Arial" panose="020B0604020202020204" pitchFamily="34" charset="0"/>
                </a:rPr>
                <a:t>NHS Wales</a:t>
              </a:r>
              <a:r>
                <a:rPr kumimoji="0" lang="en-US" altLang="en-US" sz="1050" b="0" i="0" u="none" strike="noStrike" cap="none" normalizeH="0" baseline="0" dirty="0">
                  <a:ln>
                    <a:noFill/>
                  </a:ln>
                  <a:solidFill>
                    <a:srgbClr val="232323"/>
                  </a:solidFill>
                  <a:effectLst/>
                  <a:latin typeface="Arial" panose="020B0604020202020204" pitchFamily="34" charset="0"/>
                </a:rPr>
                <a:t> for all pregnant women to have the test, </a:t>
              </a:r>
              <a:r>
                <a:rPr kumimoji="0" lang="en-US" altLang="en-US" sz="1050" b="1" i="0" u="none" strike="noStrike" cap="none" normalizeH="0" baseline="0" dirty="0">
                  <a:ln>
                    <a:noFill/>
                  </a:ln>
                  <a:solidFill>
                    <a:srgbClr val="232323"/>
                  </a:solidFill>
                  <a:effectLst/>
                  <a:latin typeface="Arial" panose="020B0604020202020204" pitchFamily="34" charset="0"/>
                </a:rPr>
                <a:t>The Down</a:t>
              </a:r>
              <a:r>
                <a:rPr kumimoji="0" lang="en-US" altLang="en-US" sz="1050" b="0" i="0" u="none" strike="noStrike" cap="none" normalizeH="0" baseline="0" dirty="0">
                  <a:ln>
                    <a:noFill/>
                  </a:ln>
                  <a:solidFill>
                    <a:srgbClr val="232323"/>
                  </a:solidFill>
                  <a:effectLst/>
                  <a:latin typeface="Arial" panose="020B0604020202020204" pitchFamily="34" charset="0"/>
                </a:rPr>
                <a:t> </a:t>
              </a:r>
              <a:r>
                <a:rPr kumimoji="0" lang="en-US" altLang="en-US" sz="1050" b="1" i="0" u="none" strike="noStrike" cap="none" normalizeH="0" baseline="0" dirty="0">
                  <a:ln>
                    <a:noFill/>
                  </a:ln>
                  <a:solidFill>
                    <a:srgbClr val="232323"/>
                  </a:solidFill>
                  <a:effectLst/>
                  <a:latin typeface="Arial" panose="020B0604020202020204" pitchFamily="34" charset="0"/>
                </a:rPr>
                <a:t>Syndrome Association </a:t>
              </a:r>
              <a:r>
                <a:rPr kumimoji="0" lang="en-US" altLang="en-US" sz="1050" b="0" i="0" u="none" strike="noStrike" cap="none" normalizeH="0" baseline="0" dirty="0">
                  <a:ln>
                    <a:noFill/>
                  </a:ln>
                  <a:solidFill>
                    <a:srgbClr val="232323"/>
                  </a:solidFill>
                  <a:effectLst/>
                  <a:latin typeface="Arial" panose="020B0604020202020204" pitchFamily="34" charset="0"/>
                </a:rPr>
                <a:t>acknowledges that it is up to the individual if they want to have the prenatal test.</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
          <p:nvSpPr>
            <p:cNvPr id="7" name="Text Box 5">
              <a:extLst>
                <a:ext uri="{FF2B5EF4-FFF2-40B4-BE49-F238E27FC236}">
                  <a16:creationId xmlns:a16="http://schemas.microsoft.com/office/drawing/2014/main" id="{312530DA-57F1-885D-2209-FC6D5119AF73}"/>
                </a:ext>
              </a:extLst>
            </p:cNvPr>
            <p:cNvSpPr txBox="1">
              <a:spLocks noChangeArrowheads="1"/>
            </p:cNvSpPr>
            <p:nvPr/>
          </p:nvSpPr>
          <p:spPr bwMode="auto">
            <a:xfrm>
              <a:off x="105271595" y="110859377"/>
              <a:ext cx="4216970" cy="2307519"/>
            </a:xfrm>
            <a:prstGeom prst="rect">
              <a:avLst/>
            </a:prstGeom>
            <a:solidFill>
              <a:srgbClr val="D9D9D9"/>
            </a:solidFill>
            <a:ln w="31750" algn="ctr">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1" i="0" u="sng" strike="noStrike" cap="none" normalizeH="0" baseline="0" dirty="0">
                  <a:ln>
                    <a:noFill/>
                  </a:ln>
                  <a:solidFill>
                    <a:srgbClr val="000000"/>
                  </a:solidFill>
                  <a:effectLst/>
                  <a:latin typeface="Calibri" panose="020F0502020204030204" pitchFamily="34" charset="0"/>
                </a:rPr>
                <a:t>Conclusion</a:t>
              </a:r>
              <a:endParaRPr kumimoji="0" lang="en-US" altLang="en-US" sz="105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ts val="80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rPr>
                <a:t>To close, I think it is obvious that Down Syndrome is relatively easy to diagnose, at that there are a lot of support factors around, being professional, charities, policies procedures </a:t>
              </a:r>
              <a:r>
                <a:rPr kumimoji="0" lang="en-US" altLang="en-US" sz="1050" b="0" i="0" u="none" strike="noStrike" cap="none" normalizeH="0" baseline="0" dirty="0" err="1">
                  <a:ln>
                    <a:noFill/>
                  </a:ln>
                  <a:solidFill>
                    <a:srgbClr val="000000"/>
                  </a:solidFill>
                  <a:effectLst/>
                  <a:latin typeface="Arial" panose="020B0604020202020204" pitchFamily="34" charset="0"/>
                </a:rPr>
                <a:t>etc</a:t>
              </a:r>
              <a:r>
                <a:rPr kumimoji="0" lang="en-US" altLang="en-US" sz="1050" b="0" i="0" u="none" strike="noStrike" cap="none" normalizeH="0" baseline="0" dirty="0">
                  <a:ln>
                    <a:noFill/>
                  </a:ln>
                  <a:solidFill>
                    <a:srgbClr val="000000"/>
                  </a:solidFill>
                  <a:effectLst/>
                  <a:latin typeface="Arial" panose="020B0604020202020204" pitchFamily="34" charset="0"/>
                </a:rPr>
                <a:t> to help you with living or helping a child to develop that has down syndrome. What I will say though is that more adults should be able to get more training on singing with adults, as it’s important that people can communicate immediately with children with down syndrome to help them settle and their development, Instead of waiting to work or to come across a child with down syndrome and then put things in place, it would be more efficient and helpful for the settling in and development of children with down syndrome in new places or with new people. And I believe as I discussed above that introducing Makaton to people as part of their learning will help with the communication barrier. </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grpSp>
      <p:sp>
        <p:nvSpPr>
          <p:cNvPr id="8" name="Text Box 6">
            <a:extLst>
              <a:ext uri="{FF2B5EF4-FFF2-40B4-BE49-F238E27FC236}">
                <a16:creationId xmlns:a16="http://schemas.microsoft.com/office/drawing/2014/main" id="{D35F244B-5CDE-D9FB-40BD-DA686D89E207}"/>
              </a:ext>
            </a:extLst>
          </p:cNvPr>
          <p:cNvSpPr txBox="1">
            <a:spLocks noChangeArrowheads="1"/>
          </p:cNvSpPr>
          <p:nvPr/>
        </p:nvSpPr>
        <p:spPr bwMode="auto">
          <a:xfrm>
            <a:off x="1384917" y="8708"/>
            <a:ext cx="9632272" cy="627977"/>
          </a:xfrm>
          <a:prstGeom prst="rect">
            <a:avLst/>
          </a:prstGeom>
          <a:solidFill>
            <a:srgbClr val="BED7EF"/>
          </a:solidFill>
          <a:ln w="31750" algn="ctr">
            <a:solidFill>
              <a:srgbClr val="5B9BD5"/>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600" b="1" i="0" u="none" strike="noStrike" cap="none" normalizeH="0" baseline="0" dirty="0">
                <a:ln>
                  <a:noFill/>
                </a:ln>
                <a:solidFill>
                  <a:srgbClr val="000000"/>
                </a:solidFill>
                <a:effectLst/>
                <a:latin typeface="Arial" panose="020B0604020202020204" pitchFamily="34" charset="0"/>
              </a:rPr>
              <a:t>Down Syndrome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Text Box 7">
            <a:extLst>
              <a:ext uri="{FF2B5EF4-FFF2-40B4-BE49-F238E27FC236}">
                <a16:creationId xmlns:a16="http://schemas.microsoft.com/office/drawing/2014/main" id="{3559D744-39EB-62AA-FC96-BCCF87832956}"/>
              </a:ext>
            </a:extLst>
          </p:cNvPr>
          <p:cNvSpPr txBox="1">
            <a:spLocks noChangeArrowheads="1"/>
          </p:cNvSpPr>
          <p:nvPr/>
        </p:nvSpPr>
        <p:spPr bwMode="auto">
          <a:xfrm>
            <a:off x="0" y="-16421"/>
            <a:ext cx="1384917" cy="627978"/>
          </a:xfrm>
          <a:prstGeom prst="rect">
            <a:avLst/>
          </a:prstGeom>
          <a:solidFill>
            <a:srgbClr val="9DC3E6"/>
          </a:solidFill>
          <a:ln w="31750" algn="ctr">
            <a:solidFill>
              <a:srgbClr val="4475A1"/>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Arial" panose="020B0604020202020204" pitchFamily="34" charset="0"/>
              </a:rPr>
              <a:t>ECEY6004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Arial" panose="020B0604020202020204" pitchFamily="34" charset="0"/>
              </a:rPr>
              <a:t>Word Count :1014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Text Box 8">
            <a:extLst>
              <a:ext uri="{FF2B5EF4-FFF2-40B4-BE49-F238E27FC236}">
                <a16:creationId xmlns:a16="http://schemas.microsoft.com/office/drawing/2014/main" id="{AD3E5F14-CB68-C692-F0E3-91FDE821AFD8}"/>
              </a:ext>
            </a:extLst>
          </p:cNvPr>
          <p:cNvSpPr txBox="1">
            <a:spLocks noChangeArrowheads="1"/>
          </p:cNvSpPr>
          <p:nvPr/>
        </p:nvSpPr>
        <p:spPr bwMode="auto">
          <a:xfrm>
            <a:off x="11017189" y="8709"/>
            <a:ext cx="1174812" cy="627978"/>
          </a:xfrm>
          <a:prstGeom prst="rect">
            <a:avLst/>
          </a:prstGeom>
          <a:solidFill>
            <a:srgbClr val="9DC3E6"/>
          </a:solidFill>
          <a:ln w="31750" algn="ctr">
            <a:solidFill>
              <a:srgbClr val="4475A1"/>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Arial" panose="020B0604020202020204" pitchFamily="34" charset="0"/>
              </a:rPr>
              <a:t>Eleri Thomas</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Arial" panose="020B0604020202020204" pitchFamily="34" charset="0"/>
              </a:rPr>
              <a:t>1707180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Text Box 9">
            <a:extLst>
              <a:ext uri="{FF2B5EF4-FFF2-40B4-BE49-F238E27FC236}">
                <a16:creationId xmlns:a16="http://schemas.microsoft.com/office/drawing/2014/main" id="{56766D29-D103-5E8D-ADD5-E0B6A0ACC96D}"/>
              </a:ext>
            </a:extLst>
          </p:cNvPr>
          <p:cNvSpPr txBox="1">
            <a:spLocks noChangeArrowheads="1"/>
          </p:cNvSpPr>
          <p:nvPr/>
        </p:nvSpPr>
        <p:spPr bwMode="auto">
          <a:xfrm>
            <a:off x="0" y="661814"/>
            <a:ext cx="12214677" cy="806229"/>
          </a:xfrm>
          <a:prstGeom prst="rect">
            <a:avLst/>
          </a:prstGeom>
          <a:solidFill>
            <a:srgbClr val="EBD7E1"/>
          </a:solidFill>
          <a:ln w="31750" algn="ctr">
            <a:solidFill>
              <a:srgbClr val="993366"/>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sng" strike="noStrike" cap="none" normalizeH="0" baseline="0" dirty="0">
                <a:ln>
                  <a:noFill/>
                </a:ln>
                <a:solidFill>
                  <a:srgbClr val="000000"/>
                </a:solidFill>
                <a:effectLst/>
                <a:latin typeface="Arial" panose="020B0604020202020204" pitchFamily="34" charset="0"/>
              </a:rPr>
              <a:t>Introduction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rPr>
              <a:t>In the 1800’s a man named John Langton Down discovered Down Syndrome. Down Syndrome is a birth defect, that has an effect on medical and social development. Down Syndrome (</a:t>
            </a:r>
            <a:r>
              <a:rPr kumimoji="0" lang="en-US" altLang="en-US" sz="1100" b="1" i="0" u="none" strike="noStrike" cap="none" normalizeH="0" baseline="0" dirty="0">
                <a:ln>
                  <a:noFill/>
                </a:ln>
                <a:solidFill>
                  <a:srgbClr val="000000"/>
                </a:solidFill>
                <a:effectLst/>
                <a:latin typeface="Arial" panose="020B0604020202020204" pitchFamily="34" charset="0"/>
              </a:rPr>
              <a:t>National Down Syndrome Society </a:t>
            </a:r>
            <a:r>
              <a:rPr kumimoji="0" lang="en-US" altLang="en-US" sz="1100" b="1" i="0" u="none" strike="noStrike" cap="none" normalizeH="0" baseline="0" dirty="0" err="1">
                <a:ln>
                  <a:noFill/>
                </a:ln>
                <a:solidFill>
                  <a:srgbClr val="000000"/>
                </a:solidFill>
                <a:effectLst/>
                <a:latin typeface="Arial" panose="020B0604020202020204" pitchFamily="34" charset="0"/>
              </a:rPr>
              <a:t>n.d</a:t>
            </a:r>
            <a:r>
              <a:rPr kumimoji="0" lang="en-US" altLang="en-US" sz="1100" b="1" i="0" u="none" strike="noStrike" cap="none" normalizeH="0" baseline="0" dirty="0">
                <a:ln>
                  <a:noFill/>
                </a:ln>
                <a:solidFill>
                  <a:srgbClr val="000000"/>
                </a:solidFill>
                <a:effectLst/>
                <a:latin typeface="Arial" panose="020B0604020202020204" pitchFamily="34" charset="0"/>
              </a:rPr>
              <a:t>)</a:t>
            </a:r>
            <a:r>
              <a:rPr kumimoji="0" lang="en-US" altLang="en-US" sz="1100" b="0" i="0" u="none" strike="noStrike" cap="none" normalizeH="0" baseline="0" dirty="0">
                <a:ln>
                  <a:noFill/>
                </a:ln>
                <a:solidFill>
                  <a:srgbClr val="000000"/>
                </a:solidFill>
                <a:effectLst/>
                <a:latin typeface="Arial" panose="020B0604020202020204" pitchFamily="34" charset="0"/>
              </a:rPr>
              <a:t> is a chromosomal condition which is related to chromosome twenty one, this can lead to physical abnormalities and also short stature profile, also they can have other conditions and disorders as they are at a higher risk of developing medical conditions.  </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12" name="Text Box 10">
            <a:extLst>
              <a:ext uri="{FF2B5EF4-FFF2-40B4-BE49-F238E27FC236}">
                <a16:creationId xmlns:a16="http://schemas.microsoft.com/office/drawing/2014/main" id="{E3EAC346-211E-3308-2E62-146A325C9811}"/>
              </a:ext>
            </a:extLst>
          </p:cNvPr>
          <p:cNvSpPr txBox="1">
            <a:spLocks noChangeArrowheads="1"/>
          </p:cNvSpPr>
          <p:nvPr/>
        </p:nvSpPr>
        <p:spPr bwMode="auto">
          <a:xfrm>
            <a:off x="4971770" y="1493168"/>
            <a:ext cx="7220230" cy="2579962"/>
          </a:xfrm>
          <a:prstGeom prst="rect">
            <a:avLst/>
          </a:prstGeom>
          <a:solidFill>
            <a:srgbClr val="FFE699"/>
          </a:solidFill>
          <a:ln w="31750" algn="ctr">
            <a:solidFill>
              <a:srgbClr val="FFC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1" i="0" u="sng" strike="noStrike" cap="none" normalizeH="0" baseline="0" dirty="0">
                <a:ln>
                  <a:noFill/>
                </a:ln>
                <a:solidFill>
                  <a:srgbClr val="000000"/>
                </a:solidFill>
                <a:effectLst/>
                <a:latin typeface="Arial" panose="020B0604020202020204" pitchFamily="34" charset="0"/>
              </a:rPr>
              <a:t>Barriers </a:t>
            </a:r>
            <a:r>
              <a:rPr kumimoji="0" lang="en-US" altLang="en-US" sz="1050" b="0" i="0" u="none" strike="noStrike" cap="none" normalizeH="0" baseline="0" dirty="0">
                <a:ln>
                  <a:noFill/>
                </a:ln>
                <a:solidFill>
                  <a:srgbClr val="000000"/>
                </a:solidFill>
                <a:effectLst/>
                <a:latin typeface="Arial" panose="020B0604020202020204" pitchFamily="34" charset="0"/>
              </a:rPr>
              <a:t>                                                                                                                                                                                Medical —There are a number of barriers for children with Down syndrome, being developmental, physical or medical. Over time Scientists have found methods to increase the life span of people that are diagnosed with Down Syndrome but the individuals usually suffer from different health issues through their development</a:t>
            </a:r>
            <a:r>
              <a:rPr kumimoji="0" lang="en-GB" altLang="en-US" sz="1050" b="0" i="0" u="none" strike="noStrike" cap="none" normalizeH="0" baseline="0" dirty="0">
                <a:ln>
                  <a:noFill/>
                </a:ln>
                <a:solidFill>
                  <a:srgbClr val="000000"/>
                </a:solidFill>
                <a:effectLst/>
                <a:latin typeface="Arial" panose="020B0604020202020204" pitchFamily="34" charset="0"/>
              </a:rPr>
              <a:t>. </a:t>
            </a:r>
            <a:r>
              <a:rPr kumimoji="0" lang="en-US" altLang="en-US" sz="1050" b="1" i="0" u="none" strike="noStrike" cap="none" normalizeH="0" baseline="0" dirty="0">
                <a:ln>
                  <a:noFill/>
                </a:ln>
                <a:solidFill>
                  <a:srgbClr val="000000"/>
                </a:solidFill>
                <a:effectLst/>
                <a:latin typeface="Arial" panose="020B0604020202020204" pitchFamily="34" charset="0"/>
              </a:rPr>
              <a:t>Dr. Laird says </a:t>
            </a:r>
            <a:r>
              <a:rPr kumimoji="0" lang="en-US" altLang="en-US" sz="1050" b="0" i="0" u="none" strike="noStrike" cap="none" normalizeH="0" baseline="0" dirty="0">
                <a:ln>
                  <a:noFill/>
                </a:ln>
                <a:solidFill>
                  <a:srgbClr val="444444"/>
                </a:solidFill>
                <a:effectLst/>
                <a:latin typeface="Arial" panose="020B0604020202020204" pitchFamily="34" charset="0"/>
              </a:rPr>
              <a:t>"</a:t>
            </a:r>
            <a:r>
              <a:rPr kumimoji="0" lang="en-US" altLang="en-US" sz="1050" b="1" i="0" u="none" strike="noStrike" cap="none" normalizeH="0" baseline="0" dirty="0">
                <a:ln>
                  <a:noFill/>
                </a:ln>
                <a:solidFill>
                  <a:srgbClr val="000000"/>
                </a:solidFill>
                <a:effectLst/>
                <a:latin typeface="Arial" panose="020B0604020202020204" pitchFamily="34" charset="0"/>
              </a:rPr>
              <a:t>There is research into</a:t>
            </a:r>
            <a:r>
              <a:rPr kumimoji="0" lang="en-US" altLang="en-US" sz="1050" b="0" i="0" u="none" strike="noStrike" cap="none" normalizeH="0" baseline="0" dirty="0">
                <a:ln>
                  <a:noFill/>
                </a:ln>
                <a:solidFill>
                  <a:srgbClr val="000000"/>
                </a:solidFill>
                <a:effectLst/>
                <a:latin typeface="Arial" panose="020B0604020202020204" pitchFamily="34" charset="0"/>
              </a:rPr>
              <a:t> </a:t>
            </a:r>
            <a:r>
              <a:rPr kumimoji="0" lang="en-US" altLang="en-US" sz="1050" b="1" i="0" u="none" strike="noStrike" cap="none" normalizeH="0" baseline="0" dirty="0">
                <a:ln>
                  <a:noFill/>
                </a:ln>
                <a:solidFill>
                  <a:srgbClr val="000000"/>
                </a:solidFill>
                <a:effectLst/>
                <a:latin typeface="Arial" panose="020B0604020202020204" pitchFamily="34" charset="0"/>
              </a:rPr>
              <a:t>children with Down syndrome and heart defects showing they may be missing some genetic material. That material may be important to how the heart is supposed to form correctly," </a:t>
            </a:r>
            <a:r>
              <a:rPr kumimoji="0" lang="en-US" altLang="en-US" sz="1050" b="0" i="0" u="none" strike="noStrike" cap="none" normalizeH="0" baseline="0" dirty="0">
                <a:ln>
                  <a:noFill/>
                </a:ln>
                <a:solidFill>
                  <a:srgbClr val="000000"/>
                </a:solidFill>
                <a:effectLst/>
                <a:latin typeface="Arial" panose="020B0604020202020204" pitchFamily="34" charset="0"/>
              </a:rPr>
              <a:t>Out of the children</a:t>
            </a:r>
            <a:r>
              <a:rPr kumimoji="0" lang="en-US" altLang="en-US" sz="1050" b="1" i="0" u="none" strike="noStrike" cap="none" normalizeH="0" baseline="0" dirty="0">
                <a:ln>
                  <a:noFill/>
                </a:ln>
                <a:solidFill>
                  <a:srgbClr val="000000"/>
                </a:solidFill>
                <a:effectLst/>
                <a:latin typeface="Arial" panose="020B0604020202020204" pitchFamily="34" charset="0"/>
              </a:rPr>
              <a:t> </a:t>
            </a:r>
            <a:r>
              <a:rPr kumimoji="0" lang="en-US" altLang="en-US" sz="1050" b="0" i="0" u="none" strike="noStrike" cap="none" normalizeH="0" baseline="0" dirty="0">
                <a:ln>
                  <a:noFill/>
                </a:ln>
                <a:solidFill>
                  <a:srgbClr val="000000"/>
                </a:solidFill>
                <a:effectLst/>
                <a:latin typeface="Arial" panose="020B0604020202020204" pitchFamily="34" charset="0"/>
              </a:rPr>
              <a:t>who have Down Syndrome</a:t>
            </a:r>
            <a:r>
              <a:rPr kumimoji="0" lang="en-US" altLang="en-US" sz="1050" b="1" i="0" u="none" strike="noStrike" cap="none" normalizeH="0" baseline="0" dirty="0">
                <a:ln>
                  <a:noFill/>
                </a:ln>
                <a:solidFill>
                  <a:srgbClr val="000000"/>
                </a:solidFill>
                <a:effectLst/>
                <a:latin typeface="Arial" panose="020B0604020202020204" pitchFamily="34" charset="0"/>
              </a:rPr>
              <a:t> </a:t>
            </a:r>
            <a:r>
              <a:rPr kumimoji="0" lang="en-US" altLang="en-US" sz="1050" b="0" i="0" u="none" strike="noStrike" cap="none" normalizeH="0" baseline="0" dirty="0">
                <a:ln>
                  <a:noFill/>
                </a:ln>
                <a:solidFill>
                  <a:srgbClr val="000000"/>
                </a:solidFill>
                <a:effectLst/>
                <a:latin typeface="Arial" panose="020B0604020202020204" pitchFamily="34" charset="0"/>
              </a:rPr>
              <a:t>half of them are born already with a heart condition and all treatment will depend on the type of condition they have, some require early intervention, such as surgery and some may need further assessment and monitoring and surgery later on, but all need close monitoring in case of a diagnosis change, but all timely treatment can lead to improvements in health and also the life expectancy of the individual that suffers with the heart condition</a:t>
            </a:r>
            <a:r>
              <a:rPr kumimoji="0" lang="en-GB" altLang="en-US" sz="1050" b="0" i="0" u="none" strike="noStrike" cap="none" normalizeH="0" baseline="0" dirty="0">
                <a:ln>
                  <a:noFill/>
                </a:ln>
                <a:solidFill>
                  <a:srgbClr val="000000"/>
                </a:solidFill>
                <a:effectLst/>
                <a:latin typeface="Arial" panose="020B0604020202020204" pitchFamily="34" charset="0"/>
              </a:rPr>
              <a:t>.                                                                                                              Speech — </a:t>
            </a:r>
            <a:r>
              <a:rPr kumimoji="0" lang="en-US" altLang="en-US" sz="1050" b="0" i="0" u="none" strike="noStrike" cap="none" normalizeH="0" baseline="0" dirty="0">
                <a:ln>
                  <a:noFill/>
                </a:ln>
                <a:solidFill>
                  <a:srgbClr val="000000"/>
                </a:solidFill>
                <a:effectLst/>
                <a:latin typeface="Arial" panose="020B0604020202020204" pitchFamily="34" charset="0"/>
              </a:rPr>
              <a:t>Children with Down Syndrome are known to suffer with feeding, swallowing and also known to develop problems with their speech, this is common as they have difficulties due to anatomical and physiological differences in their mouths, the difference is that they have high arched palate and a small upper jaw and also a low muscle tone in the tongue and weak oral muscles. Down Syndrome children will not develop the speech and language the same rate as other children they will also suffer with voice and fluency sue to motor impairments and muscle weakness (</a:t>
            </a:r>
            <a:r>
              <a:rPr kumimoji="0" lang="en-US" altLang="en-US" sz="1050" b="1" i="0" u="none" strike="noStrike" cap="none" normalizeH="0" baseline="0" dirty="0">
                <a:ln>
                  <a:noFill/>
                </a:ln>
                <a:solidFill>
                  <a:srgbClr val="000000"/>
                </a:solidFill>
                <a:effectLst/>
                <a:latin typeface="Arial" panose="020B0604020202020204" pitchFamily="34" charset="0"/>
              </a:rPr>
              <a:t>Kent et al,</a:t>
            </a:r>
            <a:r>
              <a:rPr kumimoji="0" lang="en-US" altLang="en-US" sz="1050" b="0" i="0" u="none" strike="noStrike" cap="none" normalizeH="0" baseline="0" dirty="0">
                <a:ln>
                  <a:noFill/>
                </a:ln>
                <a:solidFill>
                  <a:srgbClr val="000000"/>
                </a:solidFill>
                <a:effectLst/>
                <a:latin typeface="Arial" panose="020B0604020202020204" pitchFamily="34" charset="0"/>
              </a:rPr>
              <a:t> </a:t>
            </a:r>
            <a:r>
              <a:rPr kumimoji="0" lang="en-US" altLang="en-US" sz="1050" b="1" i="0" u="none" strike="noStrike" cap="none" normalizeH="0" baseline="0" dirty="0">
                <a:ln>
                  <a:noFill/>
                </a:ln>
                <a:solidFill>
                  <a:srgbClr val="000000"/>
                </a:solidFill>
                <a:effectLst/>
                <a:latin typeface="Arial" panose="020B0604020202020204" pitchFamily="34" charset="0"/>
              </a:rPr>
              <a:t>2013,p.178).</a:t>
            </a:r>
            <a:r>
              <a:rPr kumimoji="0" lang="en-GB" altLang="en-US" sz="1050" b="0" i="0" u="none" strike="noStrike" cap="none" normalizeH="0" baseline="0" dirty="0">
                <a:ln>
                  <a:noFill/>
                </a:ln>
                <a:solidFill>
                  <a:srgbClr val="000000"/>
                </a:solidFill>
                <a:effectLst/>
                <a:latin typeface="Arial" panose="020B0604020202020204" pitchFamily="34" charset="0"/>
              </a:rPr>
              <a:t> </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38103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1108</Words>
  <Application>Microsoft Office PowerPoint</Application>
  <PresentationFormat>Widescreen</PresentationFormat>
  <Paragraphs>13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Eleri</dc:creator>
  <cp:lastModifiedBy>Eleri</cp:lastModifiedBy>
  <cp:revision>1</cp:revision>
  <dcterms:created xsi:type="dcterms:W3CDTF">2023-05-17T12:41:25Z</dcterms:created>
  <dcterms:modified xsi:type="dcterms:W3CDTF">2023-05-17T12:45:44Z</dcterms:modified>
</cp:coreProperties>
</file>