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2" r:id="rId1"/>
  </p:sldMasterIdLst>
  <p:notesMasterIdLst>
    <p:notesMasterId r:id="rId28"/>
  </p:notesMasterIdLst>
  <p:handoutMasterIdLst>
    <p:handoutMasterId r:id="rId29"/>
  </p:handoutMasterIdLst>
  <p:sldIdLst>
    <p:sldId id="443" r:id="rId2"/>
    <p:sldId id="442" r:id="rId3"/>
    <p:sldId id="277" r:id="rId4"/>
    <p:sldId id="537" r:id="rId5"/>
    <p:sldId id="538" r:id="rId6"/>
    <p:sldId id="539" r:id="rId7"/>
    <p:sldId id="540" r:id="rId8"/>
    <p:sldId id="532" r:id="rId9"/>
    <p:sldId id="514" r:id="rId10"/>
    <p:sldId id="534" r:id="rId11"/>
    <p:sldId id="529" r:id="rId12"/>
    <p:sldId id="530" r:id="rId13"/>
    <p:sldId id="516" r:id="rId14"/>
    <p:sldId id="519" r:id="rId15"/>
    <p:sldId id="448" r:id="rId16"/>
    <p:sldId id="515" r:id="rId17"/>
    <p:sldId id="518" r:id="rId18"/>
    <p:sldId id="535" r:id="rId19"/>
    <p:sldId id="542" r:id="rId20"/>
    <p:sldId id="531" r:id="rId21"/>
    <p:sldId id="521" r:id="rId22"/>
    <p:sldId id="517" r:id="rId23"/>
    <p:sldId id="541" r:id="rId24"/>
    <p:sldId id="543" r:id="rId25"/>
    <p:sldId id="441" r:id="rId26"/>
    <p:sldId id="49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182"/>
    <p:restoredTop sz="66059"/>
  </p:normalViewPr>
  <p:slideViewPr>
    <p:cSldViewPr snapToGrid="0">
      <p:cViewPr varScale="1">
        <p:scale>
          <a:sx n="62" d="100"/>
          <a:sy n="62" d="100"/>
        </p:scale>
        <p:origin x="520"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4B73C9-79E7-7148-8C3F-EDA37B559F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9E1CAB1-F2AA-174E-AB4B-403B13E92B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A9B458-96B2-1243-8B2A-2682BE4633DE}" type="datetimeFigureOut">
              <a:rPr lang="en-US" smtClean="0"/>
              <a:t>10/2/20</a:t>
            </a:fld>
            <a:endParaRPr lang="en-US"/>
          </a:p>
        </p:txBody>
      </p:sp>
      <p:sp>
        <p:nvSpPr>
          <p:cNvPr id="4" name="Footer Placeholder 3">
            <a:extLst>
              <a:ext uri="{FF2B5EF4-FFF2-40B4-BE49-F238E27FC236}">
                <a16:creationId xmlns:a16="http://schemas.microsoft.com/office/drawing/2014/main" id="{62277D05-8A03-8446-9500-E9DC7729A5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3C433D3-5795-0742-9869-1D321BE835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7FE604-775E-C048-9AE3-D98FFA096994}" type="slidenum">
              <a:rPr lang="en-US" smtClean="0"/>
              <a:t>‹#›</a:t>
            </a:fld>
            <a:endParaRPr lang="en-US"/>
          </a:p>
        </p:txBody>
      </p:sp>
    </p:spTree>
    <p:extLst>
      <p:ext uri="{BB962C8B-B14F-4D97-AF65-F5344CB8AC3E}">
        <p14:creationId xmlns:p14="http://schemas.microsoft.com/office/powerpoint/2010/main" val="231349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0D2087-CAD2-9A49-8085-48271BA328E0}" type="datetimeFigureOut">
              <a:rPr lang="en-US" smtClean="0"/>
              <a:t>10/2/20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D3D2A-5AB6-B146-ADD0-F24AA7B5D14E}" type="slidenum">
              <a:rPr lang="en-US" smtClean="0"/>
              <a:t>‹#›</a:t>
            </a:fld>
            <a:endParaRPr lang="en-US"/>
          </a:p>
        </p:txBody>
      </p:sp>
    </p:spTree>
    <p:extLst>
      <p:ext uri="{BB962C8B-B14F-4D97-AF65-F5344CB8AC3E}">
        <p14:creationId xmlns:p14="http://schemas.microsoft.com/office/powerpoint/2010/main" val="43752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3961328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3</a:t>
            </a:fld>
            <a:endParaRPr lang="en-US"/>
          </a:p>
        </p:txBody>
      </p:sp>
    </p:spTree>
    <p:extLst>
      <p:ext uri="{BB962C8B-B14F-4D97-AF65-F5344CB8AC3E}">
        <p14:creationId xmlns:p14="http://schemas.microsoft.com/office/powerpoint/2010/main" val="1739375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4</a:t>
            </a:fld>
            <a:endParaRPr lang="en-US"/>
          </a:p>
        </p:txBody>
      </p:sp>
    </p:spTree>
    <p:extLst>
      <p:ext uri="{BB962C8B-B14F-4D97-AF65-F5344CB8AC3E}">
        <p14:creationId xmlns:p14="http://schemas.microsoft.com/office/powerpoint/2010/main" val="2267020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5</a:t>
            </a:fld>
            <a:endParaRPr lang="en-US"/>
          </a:p>
        </p:txBody>
      </p:sp>
    </p:spTree>
    <p:extLst>
      <p:ext uri="{BB962C8B-B14F-4D97-AF65-F5344CB8AC3E}">
        <p14:creationId xmlns:p14="http://schemas.microsoft.com/office/powerpoint/2010/main" val="2415461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6</a:t>
            </a:fld>
            <a:endParaRPr lang="en-US"/>
          </a:p>
        </p:txBody>
      </p:sp>
    </p:spTree>
    <p:extLst>
      <p:ext uri="{BB962C8B-B14F-4D97-AF65-F5344CB8AC3E}">
        <p14:creationId xmlns:p14="http://schemas.microsoft.com/office/powerpoint/2010/main" val="178014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7</a:t>
            </a:fld>
            <a:endParaRPr lang="en-GB"/>
          </a:p>
        </p:txBody>
      </p:sp>
    </p:spTree>
    <p:extLst>
      <p:ext uri="{BB962C8B-B14F-4D97-AF65-F5344CB8AC3E}">
        <p14:creationId xmlns:p14="http://schemas.microsoft.com/office/powerpoint/2010/main" val="1912639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8</a:t>
            </a:fld>
            <a:endParaRPr lang="en-US"/>
          </a:p>
        </p:txBody>
      </p:sp>
    </p:spTree>
    <p:extLst>
      <p:ext uri="{BB962C8B-B14F-4D97-AF65-F5344CB8AC3E}">
        <p14:creationId xmlns:p14="http://schemas.microsoft.com/office/powerpoint/2010/main" val="2458179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9</a:t>
            </a:fld>
            <a:endParaRPr lang="en-US"/>
          </a:p>
        </p:txBody>
      </p:sp>
    </p:spTree>
    <p:extLst>
      <p:ext uri="{BB962C8B-B14F-4D97-AF65-F5344CB8AC3E}">
        <p14:creationId xmlns:p14="http://schemas.microsoft.com/office/powerpoint/2010/main" val="218564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11</a:t>
            </a:fld>
            <a:endParaRPr lang="en-US"/>
          </a:p>
        </p:txBody>
      </p:sp>
    </p:spTree>
    <p:extLst>
      <p:ext uri="{BB962C8B-B14F-4D97-AF65-F5344CB8AC3E}">
        <p14:creationId xmlns:p14="http://schemas.microsoft.com/office/powerpoint/2010/main" val="4064190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607BB3B2-CA97-F948-93DC-EE3FA4133FB0}" type="slidenum">
              <a:rPr lang="en-US" smtClean="0"/>
              <a:t>12</a:t>
            </a:fld>
            <a:endParaRPr lang="en-US"/>
          </a:p>
        </p:txBody>
      </p:sp>
    </p:spTree>
    <p:extLst>
      <p:ext uri="{BB962C8B-B14F-4D97-AF65-F5344CB8AC3E}">
        <p14:creationId xmlns:p14="http://schemas.microsoft.com/office/powerpoint/2010/main" val="619199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737799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124016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71618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674785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37F51E-8DDA-1B43-8A39-355F39E6AC55}" type="datetimeFigureOut">
              <a:rPr lang="en-US" smtClean="0"/>
              <a:t>10/2/20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157315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7F51E-8DDA-1B43-8A39-355F39E6AC55}" type="datetimeFigureOut">
              <a:rPr lang="en-US" smtClean="0"/>
              <a:t>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33222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737F51E-8DDA-1B43-8A39-355F39E6AC55}" type="datetimeFigureOut">
              <a:rPr lang="en-US" smtClean="0"/>
              <a:t>10/2/20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313137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278429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951984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604825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731896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92406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2836182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737F51E-8DDA-1B43-8A39-355F39E6AC55}" type="datetimeFigureOut">
              <a:rPr lang="en-US" smtClean="0"/>
              <a:t>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8156740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737F51E-8DDA-1B43-8A39-355F39E6AC55}" type="datetimeFigureOut">
              <a:rPr lang="en-US" smtClean="0"/>
              <a:t>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7482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4056648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6709923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223983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737F51E-8DDA-1B43-8A39-355F39E6AC55}" type="datetimeFigureOut">
              <a:rPr lang="en-US" smtClean="0"/>
              <a:t>10/2/20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2AADB823-50AA-5F4A-8E19-F431131BBA73}" type="slidenum">
              <a:rPr lang="en-US" smtClean="0"/>
              <a:t>‹#›</a:t>
            </a:fld>
            <a:endParaRPr lang="en-US"/>
          </a:p>
        </p:txBody>
      </p:sp>
    </p:spTree>
    <p:extLst>
      <p:ext uri="{BB962C8B-B14F-4D97-AF65-F5344CB8AC3E}">
        <p14:creationId xmlns:p14="http://schemas.microsoft.com/office/powerpoint/2010/main" val="3182208794"/>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936" r:id="rId14"/>
    <p:sldLayoutId id="2147483937" r:id="rId15"/>
    <p:sldLayoutId id="2147483938" r:id="rId16"/>
    <p:sldLayoutId id="2147483939" r:id="rId17"/>
    <p:sldLayoutId id="214748394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tiff"/></Relationships>
</file>

<file path=ppt/slides/_rels/slide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uowtsd-my.sharepoint.com/:v:/g/personal/lowri_lloyd_uwtsd_ac_uk/EbBpUGagZPtJh0h5lVLsbQ4BiaH7mCI15KRhXBKpsXAmlQ?e=85TKHh"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5.tiff"/><Relationship Id="rId4" Type="http://schemas.openxmlformats.org/officeDocument/2006/relationships/image" Target="../media/image14.tiff"/></Relationships>
</file>

<file path=ppt/slides/_rels/slide1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uwtsd.hosted.panopto.com/Panopto/Pages/Viewer.aspx?id=ed9172f5-f240-427e-ac0f-ac3800b644e8" TargetMode="External"/><Relationship Id="rId2" Type="http://schemas.openxmlformats.org/officeDocument/2006/relationships/hyperlink" Target="https://uwtsd.hosted.panopto.com/Panopto/Pages/Viewer.aspx?id=a16f07a3-fb0c-4eb9-a266-ac3800a218e2"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62793" y="229249"/>
            <a:ext cx="11091897" cy="27191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11500" b="1" cap="all" dirty="0">
                <a:solidFill>
                  <a:srgbClr val="FF0000"/>
                </a:solidFill>
                <a:latin typeface="Segoe Script" panose="020B0804020000000003" pitchFamily="34" charset="0"/>
                <a:ea typeface="Ayuthaya" pitchFamily="2" charset="-34"/>
                <a:cs typeface="Ayuthaya" pitchFamily="2" charset="-34"/>
              </a:rPr>
              <a:t>Y </a:t>
            </a:r>
            <a:r>
              <a:rPr lang="en-US" sz="11500" b="1" cap="all" dirty="0" err="1">
                <a:solidFill>
                  <a:srgbClr val="FF0000"/>
                </a:solidFill>
                <a:latin typeface="Segoe Script" panose="020B0804020000000003" pitchFamily="34" charset="0"/>
                <a:ea typeface="Ayuthaya" pitchFamily="2" charset="-34"/>
                <a:cs typeface="Ayuthaya" pitchFamily="2" charset="-34"/>
              </a:rPr>
              <a:t>Gymraeg</a:t>
            </a:r>
            <a:endParaRPr lang="en-US" sz="115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5400" b="1" cap="all" dirty="0">
                <a:solidFill>
                  <a:schemeClr val="tx1"/>
                </a:solidFill>
                <a:latin typeface="+mj-lt"/>
                <a:ea typeface="+mj-ea"/>
                <a:cs typeface="+mj-cs"/>
              </a:rPr>
              <a:t>B.A. </a:t>
            </a:r>
            <a:r>
              <a:rPr lang="en-US" sz="5400" b="1" cap="all" dirty="0" err="1">
                <a:solidFill>
                  <a:schemeClr val="tx1"/>
                </a:solidFill>
                <a:latin typeface="+mj-lt"/>
                <a:ea typeface="+mj-ea"/>
                <a:cs typeface="+mj-cs"/>
              </a:rPr>
              <a:t>AddysG</a:t>
            </a:r>
            <a:r>
              <a:rPr lang="en-US" sz="5400" b="1" cap="all" dirty="0">
                <a:solidFill>
                  <a:schemeClr val="tx1"/>
                </a:solidFill>
                <a:latin typeface="+mj-lt"/>
                <a:ea typeface="+mj-ea"/>
                <a:cs typeface="+mj-cs"/>
              </a:rPr>
              <a:t> 2C </a:t>
            </a:r>
            <a:r>
              <a:rPr lang="en-US" sz="1600" b="1" cap="all" dirty="0">
                <a:solidFill>
                  <a:schemeClr val="tx1"/>
                </a:solidFill>
                <a:latin typeface="+mj-lt"/>
                <a:ea typeface="+mj-ea"/>
                <a:cs typeface="+mj-cs"/>
              </a:rPr>
              <a:t> </a:t>
            </a:r>
            <a:endParaRPr lang="en-US" sz="5400" b="1" cap="all" dirty="0">
              <a:solidFill>
                <a:schemeClr val="tx1"/>
              </a:solidFill>
              <a:latin typeface="+mj-lt"/>
              <a:ea typeface="+mj-ea"/>
              <a:cs typeface="+mj-cs"/>
            </a:endParaRP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2923309" y="5554352"/>
            <a:ext cx="6666740"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29ain o </a:t>
            </a:r>
            <a:r>
              <a:rPr lang="en-US" sz="2400" b="1" kern="0" dirty="0" err="1">
                <a:solidFill>
                  <a:schemeClr val="tx1"/>
                </a:solidFill>
                <a:latin typeface="American Typewriter"/>
              </a:rPr>
              <a:t>Fedi</a:t>
            </a:r>
            <a:r>
              <a:rPr lang="en-US" sz="2400" b="1" kern="0" dirty="0">
                <a:solidFill>
                  <a:schemeClr val="tx1"/>
                </a:solidFill>
                <a:latin typeface="American Typewriter"/>
              </a:rPr>
              <a:t>, 2020</a:t>
            </a:r>
          </a:p>
          <a:p>
            <a:pPr algn="ctr">
              <a:spcAft>
                <a:spcPts val="600"/>
              </a:spcAft>
            </a:pPr>
            <a:r>
              <a:rPr lang="en-US" sz="2400" b="1" kern="0" dirty="0">
                <a:solidFill>
                  <a:schemeClr val="tx1"/>
                </a:solidFill>
                <a:latin typeface="American Typewriter"/>
              </a:rPr>
              <a:t>29.9.2020</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67200" y="317763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675721" y="2325230"/>
            <a:ext cx="3097824" cy="345869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8" y="3363132"/>
            <a:ext cx="1890793" cy="1323439"/>
          </a:xfrm>
          <a:prstGeom prst="rect">
            <a:avLst/>
          </a:prstGeom>
          <a:noFill/>
        </p:spPr>
        <p:txBody>
          <a:bodyPr wrap="square" rtlCol="0">
            <a:spAutoFit/>
          </a:bodyPr>
          <a:lstStyle/>
          <a:p>
            <a:pPr algn="ctr"/>
            <a:r>
              <a:rPr lang="en-US" sz="4000" b="1" dirty="0" err="1"/>
              <a:t>Darlith</a:t>
            </a:r>
            <a:endParaRPr lang="en-US" sz="4000" b="1" dirty="0"/>
          </a:p>
          <a:p>
            <a:pPr algn="ctr"/>
            <a:r>
              <a:rPr lang="en-US" sz="4000" b="1" dirty="0"/>
              <a:t>1</a:t>
            </a:r>
            <a:endParaRPr lang="en-US" b="1" dirty="0"/>
          </a:p>
        </p:txBody>
      </p:sp>
      <p:pic>
        <p:nvPicPr>
          <p:cNvPr id="7" name="Picture 6">
            <a:extLst>
              <a:ext uri="{FF2B5EF4-FFF2-40B4-BE49-F238E27FC236}">
                <a16:creationId xmlns:a16="http://schemas.microsoft.com/office/drawing/2014/main" id="{B7A3C4D8-29FC-8E40-B887-093F9FA3B1C4}"/>
              </a:ext>
            </a:extLst>
          </p:cNvPr>
          <p:cNvPicPr>
            <a:picLocks noChangeAspect="1"/>
          </p:cNvPicPr>
          <p:nvPr/>
        </p:nvPicPr>
        <p:blipFill>
          <a:blip r:embed="rId4"/>
          <a:stretch>
            <a:fillRect/>
          </a:stretch>
        </p:blipFill>
        <p:spPr>
          <a:xfrm>
            <a:off x="0" y="6280610"/>
            <a:ext cx="3606800" cy="558800"/>
          </a:xfrm>
          <a:prstGeom prst="rect">
            <a:avLst/>
          </a:prstGeom>
        </p:spPr>
      </p:pic>
    </p:spTree>
    <p:extLst>
      <p:ext uri="{BB962C8B-B14F-4D97-AF65-F5344CB8AC3E}">
        <p14:creationId xmlns:p14="http://schemas.microsoft.com/office/powerpoint/2010/main" val="3992116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2495743" y="160812"/>
            <a:ext cx="7018240" cy="1565728"/>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4400" b="1" dirty="0">
                <a:latin typeface="+mj-lt"/>
              </a:rPr>
              <a:t>Heddiw, </a:t>
            </a:r>
            <a:r>
              <a:rPr lang="en-GB" sz="4400" b="1" dirty="0" err="1">
                <a:latin typeface="+mj-lt"/>
              </a:rPr>
              <a:t>fe</a:t>
            </a:r>
            <a:r>
              <a:rPr lang="en-GB" sz="4400" b="1" dirty="0">
                <a:latin typeface="+mj-lt"/>
              </a:rPr>
              <a:t> </a:t>
            </a:r>
            <a:r>
              <a:rPr lang="en-GB" sz="4400" b="1" dirty="0" err="1">
                <a:latin typeface="+mj-lt"/>
              </a:rPr>
              <a:t>fyddwn</a:t>
            </a:r>
            <a:r>
              <a:rPr lang="en-GB" sz="4400" b="1" dirty="0">
                <a:latin typeface="+mj-lt"/>
              </a:rPr>
              <a:t> </a:t>
            </a:r>
            <a:r>
              <a:rPr lang="en-GB" sz="4400" b="1" dirty="0" err="1">
                <a:latin typeface="+mj-lt"/>
              </a:rPr>
              <a:t>ni</a:t>
            </a:r>
            <a:r>
              <a:rPr lang="en-GB" sz="4400" b="1" dirty="0">
                <a:latin typeface="+mj-lt"/>
              </a:rPr>
              <a:t> </a:t>
            </a:r>
            <a:r>
              <a:rPr lang="en-GB" sz="4400" b="1" dirty="0" err="1">
                <a:latin typeface="+mj-lt"/>
              </a:rPr>
              <a:t>yn</a:t>
            </a:r>
            <a:r>
              <a:rPr lang="en-GB" sz="4400" b="1" dirty="0">
                <a:latin typeface="+mj-lt"/>
              </a:rPr>
              <a:t>…</a:t>
            </a:r>
            <a:br>
              <a:rPr lang="en-GB" sz="4400" b="1" dirty="0">
                <a:latin typeface="+mj-lt"/>
              </a:rPr>
            </a:br>
            <a:r>
              <a:rPr lang="en-GB" sz="4400" b="1" dirty="0">
                <a:latin typeface="+mj-lt"/>
              </a:rPr>
              <a:t>Today we will… </a:t>
            </a:r>
          </a:p>
        </p:txBody>
      </p:sp>
      <p:sp>
        <p:nvSpPr>
          <p:cNvPr id="5" name="TextBox 4">
            <a:extLst>
              <a:ext uri="{FF2B5EF4-FFF2-40B4-BE49-F238E27FC236}">
                <a16:creationId xmlns:a16="http://schemas.microsoft.com/office/drawing/2014/main" id="{89536E36-6D9E-904D-B7B7-807A48CD57DA}"/>
              </a:ext>
            </a:extLst>
          </p:cNvPr>
          <p:cNvSpPr txBox="1"/>
          <p:nvPr/>
        </p:nvSpPr>
        <p:spPr>
          <a:xfrm>
            <a:off x="233651" y="2251022"/>
            <a:ext cx="5687464" cy="3970318"/>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rhannu</a:t>
            </a:r>
            <a:r>
              <a:rPr lang="en-US" sz="2800" dirty="0"/>
              <a:t> </a:t>
            </a:r>
            <a:r>
              <a:rPr lang="en-US" sz="2800" dirty="0" err="1"/>
              <a:t>gwybodaeth</a:t>
            </a:r>
            <a:r>
              <a:rPr lang="en-US" sz="2800" dirty="0"/>
              <a:t> am y </a:t>
            </a:r>
            <a:r>
              <a:rPr lang="en-US" sz="2800" dirty="0" err="1"/>
              <a:t>sesiynau</a:t>
            </a:r>
            <a:r>
              <a:rPr lang="en-US" sz="2800" dirty="0"/>
              <a:t> </a:t>
            </a:r>
            <a:r>
              <a:rPr lang="en-US" sz="2800" dirty="0" err="1"/>
              <a:t>Cymraeg</a:t>
            </a:r>
            <a:r>
              <a:rPr lang="en-US" sz="2800" dirty="0"/>
              <a:t>;</a:t>
            </a:r>
          </a:p>
          <a:p>
            <a:pPr marL="285750" indent="-285750">
              <a:buFont typeface="Arial" panose="020B0604020202020204" pitchFamily="34" charset="0"/>
              <a:buChar char="•"/>
            </a:pPr>
            <a:r>
              <a:rPr lang="en-US" sz="2800" dirty="0" err="1"/>
              <a:t>edrych</a:t>
            </a:r>
            <a:r>
              <a:rPr lang="en-US" sz="2800" dirty="0"/>
              <a:t> </a:t>
            </a:r>
            <a:r>
              <a:rPr lang="en-US" sz="2800" dirty="0" err="1"/>
              <a:t>yn</a:t>
            </a:r>
            <a:r>
              <a:rPr lang="en-US" sz="2800" dirty="0"/>
              <a:t> </a:t>
            </a:r>
            <a:r>
              <a:rPr lang="en-US" sz="2800" dirty="0" err="1"/>
              <a:t>ôl</a:t>
            </a:r>
            <a:r>
              <a:rPr lang="en-US" sz="2800" dirty="0"/>
              <a:t> </a:t>
            </a:r>
            <a:r>
              <a:rPr lang="en-US" sz="2800" dirty="0" err="1"/>
              <a:t>ar</a:t>
            </a:r>
            <a:r>
              <a:rPr lang="en-US" sz="2800" dirty="0"/>
              <a:t> y </a:t>
            </a:r>
            <a:r>
              <a:rPr lang="en-US" sz="2800" dirty="0" err="1"/>
              <a:t>dasg</a:t>
            </a:r>
            <a:r>
              <a:rPr lang="en-US" sz="2800" dirty="0"/>
              <a:t> </a:t>
            </a:r>
            <a:r>
              <a:rPr lang="en-US" sz="2800" dirty="0" err="1"/>
              <a:t>asesu</a:t>
            </a:r>
            <a:r>
              <a:rPr lang="en-US" sz="2800" dirty="0"/>
              <a:t> </a:t>
            </a:r>
            <a:r>
              <a:rPr lang="en-US" sz="2800" dirty="0" err="1"/>
              <a:t>Cymraeg</a:t>
            </a:r>
            <a:r>
              <a:rPr lang="en-US" sz="2800" dirty="0"/>
              <a:t> (</a:t>
            </a:r>
            <a:r>
              <a:rPr lang="en-US" sz="2800" dirty="0" err="1"/>
              <a:t>Fframwaith</a:t>
            </a:r>
            <a:r>
              <a:rPr lang="en-US" sz="2800" dirty="0"/>
              <a:t> </a:t>
            </a:r>
            <a:r>
              <a:rPr lang="en-US" sz="2800" dirty="0" err="1"/>
              <a:t>Cymwyseddau</a:t>
            </a:r>
            <a:r>
              <a:rPr lang="en-US" sz="2800" dirty="0"/>
              <a:t> </a:t>
            </a:r>
            <a:r>
              <a:rPr lang="en-US" sz="2800" dirty="0" err="1"/>
              <a:t>Iaith</a:t>
            </a:r>
            <a:r>
              <a:rPr lang="en-US" sz="2800" dirty="0"/>
              <a:t>);</a:t>
            </a:r>
          </a:p>
          <a:p>
            <a:pPr marL="285750" indent="-285750">
              <a:buFont typeface="Arial" panose="020B0604020202020204" pitchFamily="34" charset="0"/>
              <a:buChar char="•"/>
            </a:pPr>
            <a:r>
              <a:rPr lang="en-US" sz="2800" dirty="0" err="1"/>
              <a:t>adolygu</a:t>
            </a:r>
            <a:r>
              <a:rPr lang="en-US" sz="2800" dirty="0"/>
              <a:t> </a:t>
            </a:r>
            <a:r>
              <a:rPr lang="en-US" sz="2800" dirty="0" err="1"/>
              <a:t>cynnwys</a:t>
            </a:r>
            <a:r>
              <a:rPr lang="en-US" sz="2800" dirty="0"/>
              <a:t> </a:t>
            </a:r>
            <a:r>
              <a:rPr lang="en-US" sz="2800" dirty="0" err="1"/>
              <a:t>sesiynau</a:t>
            </a:r>
            <a:r>
              <a:rPr lang="en-US" sz="2800" dirty="0"/>
              <a:t> BA1;</a:t>
            </a:r>
          </a:p>
          <a:p>
            <a:pPr marL="285750" indent="-285750">
              <a:buFont typeface="Arial" panose="020B0604020202020204" pitchFamily="34" charset="0"/>
              <a:buChar char="•"/>
            </a:pPr>
            <a:r>
              <a:rPr lang="en-US" sz="2800" dirty="0" err="1"/>
              <a:t>cyflwyno</a:t>
            </a:r>
            <a:r>
              <a:rPr lang="en-US" sz="2800" dirty="0"/>
              <a:t> </a:t>
            </a:r>
            <a:r>
              <a:rPr lang="en-US" sz="2800" dirty="0" err="1"/>
              <a:t>geirfa</a:t>
            </a:r>
            <a:r>
              <a:rPr lang="en-US" sz="2800" dirty="0"/>
              <a:t> ac </a:t>
            </a:r>
            <a:r>
              <a:rPr lang="en-US" sz="2800" dirty="0" err="1"/>
              <a:t>ymadrodidon</a:t>
            </a:r>
            <a:r>
              <a:rPr lang="en-US" sz="2800" dirty="0"/>
              <a:t> </a:t>
            </a:r>
            <a:r>
              <a:rPr lang="en-US" sz="2800" dirty="0" err="1"/>
              <a:t>newydd</a:t>
            </a:r>
            <a:r>
              <a:rPr lang="en-US" sz="2800" dirty="0"/>
              <a:t> – </a:t>
            </a:r>
            <a:r>
              <a:rPr lang="en-US" sz="2800" dirty="0" err="1"/>
              <a:t>pwyslais</a:t>
            </a:r>
            <a:r>
              <a:rPr lang="en-US" sz="2800" dirty="0"/>
              <a:t> </a:t>
            </a:r>
            <a:r>
              <a:rPr lang="en-US" sz="2800" dirty="0" err="1"/>
              <a:t>ar</a:t>
            </a:r>
            <a:r>
              <a:rPr lang="en-US" sz="2800" dirty="0"/>
              <a:t> </a:t>
            </a:r>
            <a:r>
              <a:rPr lang="en-US" sz="2800" dirty="0" err="1"/>
              <a:t>ddefnyddio</a:t>
            </a:r>
            <a:r>
              <a:rPr lang="en-US" sz="2800" dirty="0"/>
              <a:t> </a:t>
            </a:r>
            <a:r>
              <a:rPr lang="en-US" sz="2800" dirty="0" err="1"/>
              <a:t>arddodiaid</a:t>
            </a:r>
            <a:r>
              <a:rPr lang="en-US" sz="2800" dirty="0"/>
              <a:t>.</a:t>
            </a:r>
          </a:p>
        </p:txBody>
      </p:sp>
      <p:sp>
        <p:nvSpPr>
          <p:cNvPr id="6" name="TextBox 5">
            <a:extLst>
              <a:ext uri="{FF2B5EF4-FFF2-40B4-BE49-F238E27FC236}">
                <a16:creationId xmlns:a16="http://schemas.microsoft.com/office/drawing/2014/main" id="{D7ECCAF5-CFED-C040-ACD7-109CD2960EC2}"/>
              </a:ext>
            </a:extLst>
          </p:cNvPr>
          <p:cNvSpPr txBox="1"/>
          <p:nvPr/>
        </p:nvSpPr>
        <p:spPr>
          <a:xfrm>
            <a:off x="6148690" y="2251021"/>
            <a:ext cx="5768490" cy="3970318"/>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share information about our Welsh session;</a:t>
            </a:r>
          </a:p>
          <a:p>
            <a:pPr marL="285750" indent="-285750">
              <a:buFont typeface="Arial" panose="020B0604020202020204" pitchFamily="34" charset="0"/>
              <a:buChar char="•"/>
            </a:pPr>
            <a:r>
              <a:rPr lang="en-US" sz="2800" dirty="0"/>
              <a:t>look back at your Welsh assessment task (Welsh language Competency Framework)</a:t>
            </a:r>
          </a:p>
          <a:p>
            <a:pPr marL="285750" indent="-285750">
              <a:buFont typeface="Arial" panose="020B0604020202020204" pitchFamily="34" charset="0"/>
              <a:buChar char="•"/>
            </a:pPr>
            <a:r>
              <a:rPr lang="en-US" sz="2800" dirty="0"/>
              <a:t>revise content of BA1 sessions;</a:t>
            </a:r>
          </a:p>
          <a:p>
            <a:pPr marL="285750" indent="-285750">
              <a:buFont typeface="Arial" panose="020B0604020202020204" pitchFamily="34" charset="0"/>
              <a:buChar char="•"/>
            </a:pPr>
            <a:r>
              <a:rPr lang="en-US" sz="2800" dirty="0"/>
              <a:t>introduce new words and phrases – emphasis on using prepositions.</a:t>
            </a:r>
          </a:p>
          <a:p>
            <a:pPr marL="285750" indent="-285750">
              <a:buFont typeface="Arial" panose="020B0604020202020204" pitchFamily="34" charset="0"/>
              <a:buChar char="•"/>
            </a:pPr>
            <a:endParaRPr lang="en-US" sz="2800" dirty="0"/>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5381309" y="5968366"/>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spTree>
    <p:extLst>
      <p:ext uri="{BB962C8B-B14F-4D97-AF65-F5344CB8AC3E}">
        <p14:creationId xmlns:p14="http://schemas.microsoft.com/office/powerpoint/2010/main" val="1705340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C2877E-E6AF-D749-91F7-7FD7BB91587A}"/>
              </a:ext>
            </a:extLst>
          </p:cNvPr>
          <p:cNvSpPr>
            <a:spLocks noGrp="1"/>
          </p:cNvSpPr>
          <p:nvPr>
            <p:ph type="title"/>
          </p:nvPr>
        </p:nvSpPr>
        <p:spPr>
          <a:xfrm>
            <a:off x="1290918" y="193963"/>
            <a:ext cx="9287435" cy="970450"/>
          </a:xfrm>
          <a:solidFill>
            <a:schemeClr val="tx1"/>
          </a:solidFill>
        </p:spPr>
        <p:txBody>
          <a:bodyPr>
            <a:normAutofit/>
          </a:bodyPr>
          <a:lstStyle/>
          <a:p>
            <a:r>
              <a:rPr lang="en-US" sz="3200" b="1" dirty="0">
                <a:solidFill>
                  <a:schemeClr val="bg1"/>
                </a:solidFill>
              </a:rPr>
              <a:t>Eleni, </a:t>
            </a:r>
            <a:r>
              <a:rPr lang="en-US" sz="3200" b="1" dirty="0" err="1">
                <a:solidFill>
                  <a:schemeClr val="bg1"/>
                </a:solidFill>
              </a:rPr>
              <a:t>mae</a:t>
            </a:r>
            <a:r>
              <a:rPr lang="en-US" sz="3200" b="1" dirty="0">
                <a:solidFill>
                  <a:schemeClr val="bg1"/>
                </a:solidFill>
              </a:rPr>
              <a:t> </a:t>
            </a:r>
            <a:r>
              <a:rPr lang="en-US" sz="3200" b="1" dirty="0" err="1">
                <a:solidFill>
                  <a:schemeClr val="bg1"/>
                </a:solidFill>
              </a:rPr>
              <a:t>pethau’n</a:t>
            </a:r>
            <a:r>
              <a:rPr lang="en-US" sz="3200" b="1" dirty="0">
                <a:solidFill>
                  <a:schemeClr val="bg1"/>
                </a:solidFill>
              </a:rPr>
              <a:t> </a:t>
            </a:r>
            <a:r>
              <a:rPr lang="en-US" sz="3200" b="1" dirty="0" err="1">
                <a:solidFill>
                  <a:schemeClr val="bg1"/>
                </a:solidFill>
              </a:rPr>
              <a:t>wahanol</a:t>
            </a:r>
            <a:r>
              <a:rPr lang="en-US" sz="3200" b="1" dirty="0">
                <a:solidFill>
                  <a:schemeClr val="bg1"/>
                </a:solidFill>
              </a:rPr>
              <a:t> … </a:t>
            </a:r>
            <a:br>
              <a:rPr lang="en-US" sz="3200" b="1" dirty="0">
                <a:solidFill>
                  <a:schemeClr val="bg1"/>
                </a:solidFill>
              </a:rPr>
            </a:br>
            <a:r>
              <a:rPr lang="en-US" sz="3200" b="1" dirty="0">
                <a:solidFill>
                  <a:schemeClr val="bg1"/>
                </a:solidFill>
              </a:rPr>
              <a:t>This year things are different …</a:t>
            </a:r>
          </a:p>
        </p:txBody>
      </p:sp>
      <p:pic>
        <p:nvPicPr>
          <p:cNvPr id="7" name="Picture 6">
            <a:extLst>
              <a:ext uri="{FF2B5EF4-FFF2-40B4-BE49-F238E27FC236}">
                <a16:creationId xmlns:a16="http://schemas.microsoft.com/office/drawing/2014/main" id="{6F0431FD-0B8D-094D-806E-6A8B2CBCAF30}"/>
              </a:ext>
            </a:extLst>
          </p:cNvPr>
          <p:cNvPicPr>
            <a:picLocks noChangeAspect="1"/>
          </p:cNvPicPr>
          <p:nvPr/>
        </p:nvPicPr>
        <p:blipFill>
          <a:blip r:embed="rId3"/>
          <a:stretch>
            <a:fillRect/>
          </a:stretch>
        </p:blipFill>
        <p:spPr>
          <a:xfrm>
            <a:off x="2597611" y="1900517"/>
            <a:ext cx="6674048" cy="3737467"/>
          </a:xfrm>
          <a:prstGeom prst="rect">
            <a:avLst/>
          </a:prstGeom>
        </p:spPr>
      </p:pic>
    </p:spTree>
    <p:extLst>
      <p:ext uri="{BB962C8B-B14F-4D97-AF65-F5344CB8AC3E}">
        <p14:creationId xmlns:p14="http://schemas.microsoft.com/office/powerpoint/2010/main" val="2481339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40E344-9F03-404E-A978-D97D2A10EC1D}"/>
              </a:ext>
            </a:extLst>
          </p:cNvPr>
          <p:cNvSpPr txBox="1"/>
          <p:nvPr/>
        </p:nvSpPr>
        <p:spPr>
          <a:xfrm>
            <a:off x="1248175" y="1508598"/>
            <a:ext cx="9673005" cy="646331"/>
          </a:xfrm>
          <a:prstGeom prst="rect">
            <a:avLst/>
          </a:prstGeom>
          <a:solidFill>
            <a:schemeClr val="accent2"/>
          </a:solidFill>
        </p:spPr>
        <p:txBody>
          <a:bodyPr wrap="square" rtlCol="0">
            <a:spAutoFit/>
          </a:bodyPr>
          <a:lstStyle/>
          <a:p>
            <a:pPr algn="ctr"/>
            <a:r>
              <a:rPr lang="en-US" sz="3600" b="1" dirty="0" err="1">
                <a:latin typeface="Segoe Print" panose="02000800000000000000" pitchFamily="2" charset="0"/>
              </a:rPr>
              <a:t>Gweithgareddau</a:t>
            </a:r>
            <a:r>
              <a:rPr lang="en-US" sz="3600" b="1" dirty="0">
                <a:latin typeface="Segoe Print" panose="02000800000000000000" pitchFamily="2" charset="0"/>
              </a:rPr>
              <a:t> </a:t>
            </a:r>
            <a:r>
              <a:rPr lang="en-US" sz="3600" b="1" dirty="0" err="1">
                <a:latin typeface="Segoe Print" panose="02000800000000000000" pitchFamily="2" charset="0"/>
              </a:rPr>
              <a:t>addysgu</a:t>
            </a:r>
            <a:r>
              <a:rPr lang="en-US" sz="3600" b="1" dirty="0">
                <a:latin typeface="Segoe Print" panose="02000800000000000000" pitchFamily="2" charset="0"/>
              </a:rPr>
              <a:t> </a:t>
            </a:r>
            <a:r>
              <a:rPr lang="en-US" sz="3600" b="1" dirty="0" err="1">
                <a:latin typeface="Segoe Print" panose="02000800000000000000" pitchFamily="2" charset="0"/>
              </a:rPr>
              <a:t>cydamserol</a:t>
            </a:r>
            <a:r>
              <a:rPr lang="en-US" sz="3600" b="1" dirty="0">
                <a:latin typeface="Segoe Print" panose="02000800000000000000" pitchFamily="2" charset="0"/>
              </a:rPr>
              <a:t> </a:t>
            </a:r>
          </a:p>
        </p:txBody>
      </p:sp>
      <p:pic>
        <p:nvPicPr>
          <p:cNvPr id="5" name="Picture 4">
            <a:extLst>
              <a:ext uri="{FF2B5EF4-FFF2-40B4-BE49-F238E27FC236}">
                <a16:creationId xmlns:a16="http://schemas.microsoft.com/office/drawing/2014/main" id="{D717774D-4F3A-2E44-81FD-EBF1B8D587AE}"/>
              </a:ext>
            </a:extLst>
          </p:cNvPr>
          <p:cNvPicPr>
            <a:picLocks noChangeAspect="1"/>
          </p:cNvPicPr>
          <p:nvPr/>
        </p:nvPicPr>
        <p:blipFill>
          <a:blip r:embed="rId3"/>
          <a:stretch>
            <a:fillRect/>
          </a:stretch>
        </p:blipFill>
        <p:spPr>
          <a:xfrm>
            <a:off x="3971436" y="2499114"/>
            <a:ext cx="3699010" cy="3474827"/>
          </a:xfrm>
          <a:prstGeom prst="rect">
            <a:avLst/>
          </a:prstGeom>
        </p:spPr>
      </p:pic>
      <p:sp>
        <p:nvSpPr>
          <p:cNvPr id="6" name="TextBox 5">
            <a:extLst>
              <a:ext uri="{FF2B5EF4-FFF2-40B4-BE49-F238E27FC236}">
                <a16:creationId xmlns:a16="http://schemas.microsoft.com/office/drawing/2014/main" id="{B626C301-3A30-4C48-B375-440E54C60EE2}"/>
              </a:ext>
            </a:extLst>
          </p:cNvPr>
          <p:cNvSpPr txBox="1"/>
          <p:nvPr/>
        </p:nvSpPr>
        <p:spPr>
          <a:xfrm>
            <a:off x="2274677" y="5994960"/>
            <a:ext cx="7620000" cy="646331"/>
          </a:xfrm>
          <a:prstGeom prst="rect">
            <a:avLst/>
          </a:prstGeom>
          <a:solidFill>
            <a:schemeClr val="accent2"/>
          </a:solidFill>
        </p:spPr>
        <p:txBody>
          <a:bodyPr wrap="square" rtlCol="0">
            <a:spAutoFit/>
          </a:bodyPr>
          <a:lstStyle/>
          <a:p>
            <a:pPr algn="ctr"/>
            <a:r>
              <a:rPr lang="en-US" sz="3600" b="1" dirty="0">
                <a:latin typeface="Segoe Print" panose="02000800000000000000" pitchFamily="2" charset="0"/>
              </a:rPr>
              <a:t>Synchronous learning activities </a:t>
            </a:r>
          </a:p>
        </p:txBody>
      </p:sp>
      <p:sp>
        <p:nvSpPr>
          <p:cNvPr id="8" name="Title 3">
            <a:extLst>
              <a:ext uri="{FF2B5EF4-FFF2-40B4-BE49-F238E27FC236}">
                <a16:creationId xmlns:a16="http://schemas.microsoft.com/office/drawing/2014/main" id="{1997CF36-20B3-7543-9715-1EFEDD64B862}"/>
              </a:ext>
            </a:extLst>
          </p:cNvPr>
          <p:cNvSpPr>
            <a:spLocks noGrp="1"/>
          </p:cNvSpPr>
          <p:nvPr>
            <p:ph type="title"/>
          </p:nvPr>
        </p:nvSpPr>
        <p:spPr>
          <a:xfrm>
            <a:off x="1290918" y="193963"/>
            <a:ext cx="9287435" cy="970450"/>
          </a:xfrm>
          <a:solidFill>
            <a:schemeClr val="tx1"/>
          </a:solidFill>
        </p:spPr>
        <p:txBody>
          <a:bodyPr>
            <a:normAutofit/>
          </a:bodyPr>
          <a:lstStyle/>
          <a:p>
            <a:r>
              <a:rPr lang="en-US" sz="3200" b="1" dirty="0">
                <a:solidFill>
                  <a:schemeClr val="bg1"/>
                </a:solidFill>
              </a:rPr>
              <a:t>Eleni, </a:t>
            </a:r>
            <a:r>
              <a:rPr lang="en-US" sz="3200" b="1" dirty="0" err="1">
                <a:solidFill>
                  <a:schemeClr val="bg1"/>
                </a:solidFill>
              </a:rPr>
              <a:t>mae</a:t>
            </a:r>
            <a:r>
              <a:rPr lang="en-US" sz="3200" b="1" dirty="0">
                <a:solidFill>
                  <a:schemeClr val="bg1"/>
                </a:solidFill>
              </a:rPr>
              <a:t> </a:t>
            </a:r>
            <a:r>
              <a:rPr lang="en-US" sz="3200" b="1" dirty="0" err="1">
                <a:solidFill>
                  <a:schemeClr val="bg1"/>
                </a:solidFill>
              </a:rPr>
              <a:t>pethau’n</a:t>
            </a:r>
            <a:r>
              <a:rPr lang="en-US" sz="3200" b="1" dirty="0">
                <a:solidFill>
                  <a:schemeClr val="bg1"/>
                </a:solidFill>
              </a:rPr>
              <a:t> </a:t>
            </a:r>
            <a:r>
              <a:rPr lang="en-US" sz="3200" b="1" dirty="0" err="1">
                <a:solidFill>
                  <a:schemeClr val="bg1"/>
                </a:solidFill>
              </a:rPr>
              <a:t>wahanol</a:t>
            </a:r>
            <a:r>
              <a:rPr lang="en-US" sz="3200" b="1" dirty="0">
                <a:solidFill>
                  <a:schemeClr val="bg1"/>
                </a:solidFill>
              </a:rPr>
              <a:t> … </a:t>
            </a:r>
            <a:br>
              <a:rPr lang="en-US" sz="3200" b="1" dirty="0">
                <a:solidFill>
                  <a:schemeClr val="bg1"/>
                </a:solidFill>
              </a:rPr>
            </a:br>
            <a:r>
              <a:rPr lang="en-US" sz="3200" b="1" dirty="0">
                <a:solidFill>
                  <a:schemeClr val="bg1"/>
                </a:solidFill>
              </a:rPr>
              <a:t>This year things are different …</a:t>
            </a:r>
          </a:p>
        </p:txBody>
      </p:sp>
    </p:spTree>
    <p:extLst>
      <p:ext uri="{BB962C8B-B14F-4D97-AF65-F5344CB8AC3E}">
        <p14:creationId xmlns:p14="http://schemas.microsoft.com/office/powerpoint/2010/main" val="68446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40E344-9F03-404E-A978-D97D2A10EC1D}"/>
              </a:ext>
            </a:extLst>
          </p:cNvPr>
          <p:cNvSpPr txBox="1"/>
          <p:nvPr/>
        </p:nvSpPr>
        <p:spPr>
          <a:xfrm>
            <a:off x="1303593" y="1702561"/>
            <a:ext cx="9673005" cy="646331"/>
          </a:xfrm>
          <a:prstGeom prst="rect">
            <a:avLst/>
          </a:prstGeom>
          <a:solidFill>
            <a:schemeClr val="accent2"/>
          </a:solidFill>
        </p:spPr>
        <p:txBody>
          <a:bodyPr wrap="square" rtlCol="0">
            <a:spAutoFit/>
          </a:bodyPr>
          <a:lstStyle/>
          <a:p>
            <a:pPr algn="ctr"/>
            <a:r>
              <a:rPr lang="en-US" sz="3600" b="1" dirty="0" err="1">
                <a:latin typeface="Segoe Print" panose="02000800000000000000" pitchFamily="2" charset="0"/>
              </a:rPr>
              <a:t>Gweithgareddau</a:t>
            </a:r>
            <a:r>
              <a:rPr lang="en-US" sz="3600" b="1" dirty="0">
                <a:latin typeface="Segoe Print" panose="02000800000000000000" pitchFamily="2" charset="0"/>
              </a:rPr>
              <a:t> </a:t>
            </a:r>
            <a:r>
              <a:rPr lang="en-US" sz="3600" b="1" dirty="0" err="1">
                <a:latin typeface="Segoe Print" panose="02000800000000000000" pitchFamily="2" charset="0"/>
              </a:rPr>
              <a:t>dysgu</a:t>
            </a:r>
            <a:r>
              <a:rPr lang="en-US" sz="3600" b="1" dirty="0">
                <a:latin typeface="Segoe Print" panose="02000800000000000000" pitchFamily="2" charset="0"/>
              </a:rPr>
              <a:t> </a:t>
            </a:r>
            <a:r>
              <a:rPr lang="en-US" sz="3600" b="1" dirty="0" err="1">
                <a:latin typeface="Segoe Print" panose="02000800000000000000" pitchFamily="2" charset="0"/>
              </a:rPr>
              <a:t>anghydamserol</a:t>
            </a:r>
            <a:r>
              <a:rPr lang="en-US" sz="3600" b="1" dirty="0">
                <a:latin typeface="Segoe Print" panose="02000800000000000000" pitchFamily="2" charset="0"/>
              </a:rPr>
              <a:t> </a:t>
            </a:r>
          </a:p>
        </p:txBody>
      </p:sp>
      <p:pic>
        <p:nvPicPr>
          <p:cNvPr id="2" name="Picture 1">
            <a:extLst>
              <a:ext uri="{FF2B5EF4-FFF2-40B4-BE49-F238E27FC236}">
                <a16:creationId xmlns:a16="http://schemas.microsoft.com/office/drawing/2014/main" id="{E92DF9D9-B7FE-574D-8F0E-8FA17F153261}"/>
              </a:ext>
            </a:extLst>
          </p:cNvPr>
          <p:cNvPicPr>
            <a:picLocks noChangeAspect="1"/>
          </p:cNvPicPr>
          <p:nvPr/>
        </p:nvPicPr>
        <p:blipFill>
          <a:blip r:embed="rId3"/>
          <a:stretch>
            <a:fillRect/>
          </a:stretch>
        </p:blipFill>
        <p:spPr>
          <a:xfrm>
            <a:off x="4045778" y="2887041"/>
            <a:ext cx="3432104" cy="2619237"/>
          </a:xfrm>
          <a:prstGeom prst="rect">
            <a:avLst/>
          </a:prstGeom>
        </p:spPr>
      </p:pic>
      <p:sp>
        <p:nvSpPr>
          <p:cNvPr id="15" name="TextBox 14">
            <a:extLst>
              <a:ext uri="{FF2B5EF4-FFF2-40B4-BE49-F238E27FC236}">
                <a16:creationId xmlns:a16="http://schemas.microsoft.com/office/drawing/2014/main" id="{CBF30E34-9F05-8D47-B2D8-F6D980D87E1F}"/>
              </a:ext>
            </a:extLst>
          </p:cNvPr>
          <p:cNvSpPr txBox="1"/>
          <p:nvPr/>
        </p:nvSpPr>
        <p:spPr>
          <a:xfrm>
            <a:off x="2103853" y="6044427"/>
            <a:ext cx="7661563" cy="646331"/>
          </a:xfrm>
          <a:prstGeom prst="rect">
            <a:avLst/>
          </a:prstGeom>
          <a:solidFill>
            <a:schemeClr val="accent2"/>
          </a:solidFill>
        </p:spPr>
        <p:txBody>
          <a:bodyPr wrap="square" rtlCol="0">
            <a:spAutoFit/>
          </a:bodyPr>
          <a:lstStyle/>
          <a:p>
            <a:pPr algn="ctr"/>
            <a:r>
              <a:rPr lang="en-US" sz="3600" b="1" i="1" dirty="0">
                <a:latin typeface="Segoe Print" panose="02000800000000000000" pitchFamily="2" charset="0"/>
              </a:rPr>
              <a:t>Asynchronous learning activities </a:t>
            </a:r>
          </a:p>
        </p:txBody>
      </p:sp>
      <p:sp>
        <p:nvSpPr>
          <p:cNvPr id="8" name="Title 3">
            <a:extLst>
              <a:ext uri="{FF2B5EF4-FFF2-40B4-BE49-F238E27FC236}">
                <a16:creationId xmlns:a16="http://schemas.microsoft.com/office/drawing/2014/main" id="{FE849212-5368-8B41-A638-4424E3A30385}"/>
              </a:ext>
            </a:extLst>
          </p:cNvPr>
          <p:cNvSpPr>
            <a:spLocks noGrp="1"/>
          </p:cNvSpPr>
          <p:nvPr>
            <p:ph type="title"/>
          </p:nvPr>
        </p:nvSpPr>
        <p:spPr>
          <a:xfrm>
            <a:off x="1290918" y="193963"/>
            <a:ext cx="9287435" cy="970450"/>
          </a:xfrm>
          <a:solidFill>
            <a:schemeClr val="tx1"/>
          </a:solidFill>
        </p:spPr>
        <p:txBody>
          <a:bodyPr>
            <a:normAutofit/>
          </a:bodyPr>
          <a:lstStyle/>
          <a:p>
            <a:r>
              <a:rPr lang="en-US" sz="3200" b="1" dirty="0">
                <a:solidFill>
                  <a:schemeClr val="bg1"/>
                </a:solidFill>
              </a:rPr>
              <a:t>Eleni, </a:t>
            </a:r>
            <a:r>
              <a:rPr lang="en-US" sz="3200" b="1" dirty="0" err="1">
                <a:solidFill>
                  <a:schemeClr val="bg1"/>
                </a:solidFill>
              </a:rPr>
              <a:t>mae</a:t>
            </a:r>
            <a:r>
              <a:rPr lang="en-US" sz="3200" b="1" dirty="0">
                <a:solidFill>
                  <a:schemeClr val="bg1"/>
                </a:solidFill>
              </a:rPr>
              <a:t> </a:t>
            </a:r>
            <a:r>
              <a:rPr lang="en-US" sz="3200" b="1" dirty="0" err="1">
                <a:solidFill>
                  <a:schemeClr val="bg1"/>
                </a:solidFill>
              </a:rPr>
              <a:t>pethau’n</a:t>
            </a:r>
            <a:r>
              <a:rPr lang="en-US" sz="3200" b="1" dirty="0">
                <a:solidFill>
                  <a:schemeClr val="bg1"/>
                </a:solidFill>
              </a:rPr>
              <a:t> </a:t>
            </a:r>
            <a:r>
              <a:rPr lang="en-US" sz="3200" b="1" dirty="0" err="1">
                <a:solidFill>
                  <a:schemeClr val="bg1"/>
                </a:solidFill>
              </a:rPr>
              <a:t>wahanol</a:t>
            </a:r>
            <a:r>
              <a:rPr lang="en-US" sz="3200" b="1" dirty="0">
                <a:solidFill>
                  <a:schemeClr val="bg1"/>
                </a:solidFill>
              </a:rPr>
              <a:t> … </a:t>
            </a:r>
            <a:br>
              <a:rPr lang="en-US" sz="3200" b="1" dirty="0">
                <a:solidFill>
                  <a:schemeClr val="bg1"/>
                </a:solidFill>
              </a:rPr>
            </a:br>
            <a:r>
              <a:rPr lang="en-US" sz="3200" b="1" dirty="0">
                <a:solidFill>
                  <a:schemeClr val="bg1"/>
                </a:solidFill>
              </a:rPr>
              <a:t>This year things are different …</a:t>
            </a:r>
          </a:p>
        </p:txBody>
      </p:sp>
    </p:spTree>
    <p:extLst>
      <p:ext uri="{BB962C8B-B14F-4D97-AF65-F5344CB8AC3E}">
        <p14:creationId xmlns:p14="http://schemas.microsoft.com/office/powerpoint/2010/main" val="1355233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40E344-9F03-404E-A978-D97D2A10EC1D}"/>
              </a:ext>
            </a:extLst>
          </p:cNvPr>
          <p:cNvSpPr txBox="1"/>
          <p:nvPr/>
        </p:nvSpPr>
        <p:spPr>
          <a:xfrm>
            <a:off x="1303593" y="1702561"/>
            <a:ext cx="9673005" cy="646331"/>
          </a:xfrm>
          <a:prstGeom prst="rect">
            <a:avLst/>
          </a:prstGeom>
          <a:solidFill>
            <a:schemeClr val="accent2"/>
          </a:solidFill>
        </p:spPr>
        <p:txBody>
          <a:bodyPr wrap="square" rtlCol="0">
            <a:spAutoFit/>
          </a:bodyPr>
          <a:lstStyle/>
          <a:p>
            <a:pPr algn="ctr"/>
            <a:r>
              <a:rPr lang="en-US" sz="3600" b="1" dirty="0" err="1">
                <a:latin typeface="Segoe Print" panose="02000800000000000000" pitchFamily="2" charset="0"/>
              </a:rPr>
              <a:t>Dysgu</a:t>
            </a:r>
            <a:r>
              <a:rPr lang="en-US" sz="3600" b="1" dirty="0">
                <a:latin typeface="Segoe Print" panose="02000800000000000000" pitchFamily="2" charset="0"/>
              </a:rPr>
              <a:t> </a:t>
            </a:r>
            <a:r>
              <a:rPr lang="en-US" sz="3600" b="1" dirty="0" err="1">
                <a:latin typeface="Segoe Print" panose="02000800000000000000" pitchFamily="2" charset="0"/>
              </a:rPr>
              <a:t>wyneb</a:t>
            </a:r>
            <a:r>
              <a:rPr lang="en-US" sz="3600" b="1" dirty="0">
                <a:latin typeface="Segoe Print" panose="02000800000000000000" pitchFamily="2" charset="0"/>
              </a:rPr>
              <a:t> </a:t>
            </a:r>
            <a:r>
              <a:rPr lang="en-US" sz="3600" b="1" dirty="0" err="1">
                <a:latin typeface="Segoe Print" panose="02000800000000000000" pitchFamily="2" charset="0"/>
              </a:rPr>
              <a:t>yn</a:t>
            </a:r>
            <a:r>
              <a:rPr lang="en-US" sz="3600" b="1" dirty="0">
                <a:latin typeface="Segoe Print" panose="02000800000000000000" pitchFamily="2" charset="0"/>
              </a:rPr>
              <a:t> </a:t>
            </a:r>
            <a:r>
              <a:rPr lang="en-US" sz="3600" b="1" dirty="0" err="1">
                <a:latin typeface="Segoe Print" panose="02000800000000000000" pitchFamily="2" charset="0"/>
              </a:rPr>
              <a:t>wyneb</a:t>
            </a:r>
            <a:r>
              <a:rPr lang="en-US" sz="3600" b="1" dirty="0">
                <a:latin typeface="Segoe Print" panose="02000800000000000000" pitchFamily="2" charset="0"/>
              </a:rPr>
              <a:t> </a:t>
            </a:r>
          </a:p>
        </p:txBody>
      </p:sp>
      <p:pic>
        <p:nvPicPr>
          <p:cNvPr id="5" name="Picture 4">
            <a:extLst>
              <a:ext uri="{FF2B5EF4-FFF2-40B4-BE49-F238E27FC236}">
                <a16:creationId xmlns:a16="http://schemas.microsoft.com/office/drawing/2014/main" id="{A31FAE4A-E686-3047-8C51-2E45FB8823BA}"/>
              </a:ext>
            </a:extLst>
          </p:cNvPr>
          <p:cNvPicPr>
            <a:picLocks noChangeAspect="1"/>
          </p:cNvPicPr>
          <p:nvPr/>
        </p:nvPicPr>
        <p:blipFill>
          <a:blip r:embed="rId3"/>
          <a:stretch>
            <a:fillRect/>
          </a:stretch>
        </p:blipFill>
        <p:spPr>
          <a:xfrm>
            <a:off x="4482746" y="2887040"/>
            <a:ext cx="2945926" cy="2860537"/>
          </a:xfrm>
          <a:prstGeom prst="rect">
            <a:avLst/>
          </a:prstGeom>
        </p:spPr>
      </p:pic>
      <p:sp>
        <p:nvSpPr>
          <p:cNvPr id="7" name="Title 3">
            <a:extLst>
              <a:ext uri="{FF2B5EF4-FFF2-40B4-BE49-F238E27FC236}">
                <a16:creationId xmlns:a16="http://schemas.microsoft.com/office/drawing/2014/main" id="{1ECBF6AC-57FE-4242-B644-2878E08322F0}"/>
              </a:ext>
            </a:extLst>
          </p:cNvPr>
          <p:cNvSpPr>
            <a:spLocks noGrp="1"/>
          </p:cNvSpPr>
          <p:nvPr>
            <p:ph type="title"/>
          </p:nvPr>
        </p:nvSpPr>
        <p:spPr>
          <a:xfrm>
            <a:off x="1290918" y="193963"/>
            <a:ext cx="9287435" cy="970450"/>
          </a:xfrm>
          <a:solidFill>
            <a:schemeClr val="tx1"/>
          </a:solidFill>
        </p:spPr>
        <p:txBody>
          <a:bodyPr>
            <a:normAutofit/>
          </a:bodyPr>
          <a:lstStyle/>
          <a:p>
            <a:r>
              <a:rPr lang="en-US" sz="3200" b="1" dirty="0">
                <a:solidFill>
                  <a:schemeClr val="bg1"/>
                </a:solidFill>
              </a:rPr>
              <a:t>Eleni, </a:t>
            </a:r>
            <a:r>
              <a:rPr lang="en-US" sz="3200" b="1" dirty="0" err="1">
                <a:solidFill>
                  <a:schemeClr val="bg1"/>
                </a:solidFill>
              </a:rPr>
              <a:t>mae</a:t>
            </a:r>
            <a:r>
              <a:rPr lang="en-US" sz="3200" b="1" dirty="0">
                <a:solidFill>
                  <a:schemeClr val="bg1"/>
                </a:solidFill>
              </a:rPr>
              <a:t> </a:t>
            </a:r>
            <a:r>
              <a:rPr lang="en-US" sz="3200" b="1" dirty="0" err="1">
                <a:solidFill>
                  <a:schemeClr val="bg1"/>
                </a:solidFill>
              </a:rPr>
              <a:t>pethau’n</a:t>
            </a:r>
            <a:r>
              <a:rPr lang="en-US" sz="3200" b="1" dirty="0">
                <a:solidFill>
                  <a:schemeClr val="bg1"/>
                </a:solidFill>
              </a:rPr>
              <a:t> </a:t>
            </a:r>
            <a:r>
              <a:rPr lang="en-US" sz="3200" b="1" dirty="0" err="1">
                <a:solidFill>
                  <a:schemeClr val="bg1"/>
                </a:solidFill>
              </a:rPr>
              <a:t>wahanol</a:t>
            </a:r>
            <a:r>
              <a:rPr lang="en-US" sz="3200" b="1" dirty="0">
                <a:solidFill>
                  <a:schemeClr val="bg1"/>
                </a:solidFill>
              </a:rPr>
              <a:t> … </a:t>
            </a:r>
            <a:br>
              <a:rPr lang="en-US" sz="3200" b="1" dirty="0">
                <a:solidFill>
                  <a:schemeClr val="bg1"/>
                </a:solidFill>
              </a:rPr>
            </a:br>
            <a:r>
              <a:rPr lang="en-US" sz="3200" b="1" dirty="0">
                <a:solidFill>
                  <a:schemeClr val="bg1"/>
                </a:solidFill>
              </a:rPr>
              <a:t>This year things are different …</a:t>
            </a:r>
          </a:p>
        </p:txBody>
      </p:sp>
      <p:sp>
        <p:nvSpPr>
          <p:cNvPr id="8" name="TextBox 7">
            <a:extLst>
              <a:ext uri="{FF2B5EF4-FFF2-40B4-BE49-F238E27FC236}">
                <a16:creationId xmlns:a16="http://schemas.microsoft.com/office/drawing/2014/main" id="{CE6998AC-966D-E543-A9B2-A74D08AF9748}"/>
              </a:ext>
            </a:extLst>
          </p:cNvPr>
          <p:cNvSpPr txBox="1"/>
          <p:nvPr/>
        </p:nvSpPr>
        <p:spPr>
          <a:xfrm>
            <a:off x="2826327" y="5962559"/>
            <a:ext cx="6296891" cy="646331"/>
          </a:xfrm>
          <a:prstGeom prst="rect">
            <a:avLst/>
          </a:prstGeom>
          <a:solidFill>
            <a:schemeClr val="accent2"/>
          </a:solidFill>
        </p:spPr>
        <p:txBody>
          <a:bodyPr wrap="square" rtlCol="0">
            <a:spAutoFit/>
          </a:bodyPr>
          <a:lstStyle/>
          <a:p>
            <a:pPr algn="ctr"/>
            <a:r>
              <a:rPr lang="en-US" sz="3600" b="1" i="1" dirty="0">
                <a:latin typeface="Segoe Print" panose="02000800000000000000" pitchFamily="2" charset="0"/>
              </a:rPr>
              <a:t>Face to face teaching </a:t>
            </a:r>
          </a:p>
        </p:txBody>
      </p:sp>
    </p:spTree>
    <p:extLst>
      <p:ext uri="{BB962C8B-B14F-4D97-AF65-F5344CB8AC3E}">
        <p14:creationId xmlns:p14="http://schemas.microsoft.com/office/powerpoint/2010/main" val="3640519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07E32BB-4C93-4416-8F1E-96DCC3570831}"/>
              </a:ext>
            </a:extLst>
          </p:cNvPr>
          <p:cNvPicPr>
            <a:picLocks noGrp="1" noChangeAspect="1"/>
          </p:cNvPicPr>
          <p:nvPr>
            <p:ph idx="1"/>
          </p:nvPr>
        </p:nvPicPr>
        <p:blipFill>
          <a:blip r:embed="rId3"/>
          <a:stretch>
            <a:fillRect/>
          </a:stretch>
        </p:blipFill>
        <p:spPr>
          <a:xfrm>
            <a:off x="3707618" y="473235"/>
            <a:ext cx="3498108" cy="2687382"/>
          </a:xfrm>
          <a:prstGeom prst="rect">
            <a:avLst/>
          </a:prstGeom>
          <a:ln w="38100">
            <a:solidFill>
              <a:schemeClr val="accent4"/>
            </a:solidFill>
          </a:ln>
        </p:spPr>
      </p:pic>
      <p:pic>
        <p:nvPicPr>
          <p:cNvPr id="5" name="Picture 4">
            <a:extLst>
              <a:ext uri="{FF2B5EF4-FFF2-40B4-BE49-F238E27FC236}">
                <a16:creationId xmlns:a16="http://schemas.microsoft.com/office/drawing/2014/main" id="{006A1811-2FDD-4E6C-82B8-CF39510A7E71}"/>
              </a:ext>
            </a:extLst>
          </p:cNvPr>
          <p:cNvPicPr>
            <a:picLocks noChangeAspect="1"/>
          </p:cNvPicPr>
          <p:nvPr/>
        </p:nvPicPr>
        <p:blipFill>
          <a:blip r:embed="rId4"/>
          <a:stretch>
            <a:fillRect/>
          </a:stretch>
        </p:blipFill>
        <p:spPr>
          <a:xfrm>
            <a:off x="4445179" y="3897446"/>
            <a:ext cx="5521095" cy="2621013"/>
          </a:xfrm>
          <a:prstGeom prst="rect">
            <a:avLst/>
          </a:prstGeom>
          <a:ln w="38100">
            <a:solidFill>
              <a:srgbClr val="FFC000"/>
            </a:solidFill>
          </a:ln>
        </p:spPr>
      </p:pic>
      <p:pic>
        <p:nvPicPr>
          <p:cNvPr id="6" name="Picture 5">
            <a:extLst>
              <a:ext uri="{FF2B5EF4-FFF2-40B4-BE49-F238E27FC236}">
                <a16:creationId xmlns:a16="http://schemas.microsoft.com/office/drawing/2014/main" id="{57976784-7D00-4FB0-AD27-088120A14F29}"/>
              </a:ext>
            </a:extLst>
          </p:cNvPr>
          <p:cNvPicPr>
            <a:picLocks noChangeAspect="1"/>
          </p:cNvPicPr>
          <p:nvPr/>
        </p:nvPicPr>
        <p:blipFill>
          <a:blip r:embed="rId5"/>
          <a:stretch>
            <a:fillRect/>
          </a:stretch>
        </p:blipFill>
        <p:spPr>
          <a:xfrm>
            <a:off x="638961" y="2231849"/>
            <a:ext cx="2143125" cy="2143125"/>
          </a:xfrm>
          <a:prstGeom prst="rect">
            <a:avLst/>
          </a:prstGeom>
          <a:ln w="38100">
            <a:solidFill>
              <a:srgbClr val="FFC000"/>
            </a:solidFill>
          </a:ln>
        </p:spPr>
      </p:pic>
      <p:pic>
        <p:nvPicPr>
          <p:cNvPr id="8" name="Picture 7">
            <a:extLst>
              <a:ext uri="{FF2B5EF4-FFF2-40B4-BE49-F238E27FC236}">
                <a16:creationId xmlns:a16="http://schemas.microsoft.com/office/drawing/2014/main" id="{8500C7EC-8920-44AF-B597-85204B8A279A}"/>
              </a:ext>
            </a:extLst>
          </p:cNvPr>
          <p:cNvPicPr>
            <a:picLocks noChangeAspect="1"/>
          </p:cNvPicPr>
          <p:nvPr/>
        </p:nvPicPr>
        <p:blipFill>
          <a:blip r:embed="rId6"/>
          <a:stretch>
            <a:fillRect/>
          </a:stretch>
        </p:blipFill>
        <p:spPr>
          <a:xfrm>
            <a:off x="8514322" y="682398"/>
            <a:ext cx="2621013" cy="2621013"/>
          </a:xfrm>
          <a:prstGeom prst="rect">
            <a:avLst/>
          </a:prstGeom>
          <a:ln w="38100">
            <a:solidFill>
              <a:srgbClr val="FFC000"/>
            </a:solidFill>
          </a:ln>
        </p:spPr>
      </p:pic>
      <p:sp>
        <p:nvSpPr>
          <p:cNvPr id="3" name="TextBox 2">
            <a:extLst>
              <a:ext uri="{FF2B5EF4-FFF2-40B4-BE49-F238E27FC236}">
                <a16:creationId xmlns:a16="http://schemas.microsoft.com/office/drawing/2014/main" id="{C4541A57-DDE5-C947-B8ED-778CA96074E3}"/>
              </a:ext>
            </a:extLst>
          </p:cNvPr>
          <p:cNvSpPr txBox="1"/>
          <p:nvPr/>
        </p:nvSpPr>
        <p:spPr>
          <a:xfrm>
            <a:off x="296060" y="125391"/>
            <a:ext cx="3071191" cy="954107"/>
          </a:xfrm>
          <a:prstGeom prst="rect">
            <a:avLst/>
          </a:prstGeom>
          <a:noFill/>
        </p:spPr>
        <p:txBody>
          <a:bodyPr wrap="square" rtlCol="0">
            <a:spAutoFit/>
          </a:bodyPr>
          <a:lstStyle/>
          <a:p>
            <a:r>
              <a:rPr lang="en-US" sz="2800" dirty="0"/>
              <a:t>How to behave on TEAMS?</a:t>
            </a:r>
          </a:p>
        </p:txBody>
      </p:sp>
    </p:spTree>
    <p:extLst>
      <p:ext uri="{BB962C8B-B14F-4D97-AF65-F5344CB8AC3E}">
        <p14:creationId xmlns:p14="http://schemas.microsoft.com/office/powerpoint/2010/main" val="3207267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66A69-982D-DF4D-B538-137281E266F7}"/>
              </a:ext>
            </a:extLst>
          </p:cNvPr>
          <p:cNvSpPr>
            <a:spLocks noGrp="1"/>
          </p:cNvSpPr>
          <p:nvPr>
            <p:ph type="title"/>
          </p:nvPr>
        </p:nvSpPr>
        <p:spPr>
          <a:xfrm>
            <a:off x="806199" y="313718"/>
            <a:ext cx="10364451" cy="833764"/>
          </a:xfrm>
          <a:solidFill>
            <a:schemeClr val="tx1"/>
          </a:solidFill>
        </p:spPr>
        <p:txBody>
          <a:bodyPr/>
          <a:lstStyle/>
          <a:p>
            <a:r>
              <a:rPr lang="en-US" b="1" dirty="0" err="1">
                <a:solidFill>
                  <a:schemeClr val="bg1"/>
                </a:solidFill>
              </a:rPr>
              <a:t>Gwyliwch</a:t>
            </a:r>
            <a:r>
              <a:rPr lang="en-US" b="1" dirty="0">
                <a:solidFill>
                  <a:schemeClr val="bg1"/>
                </a:solidFill>
              </a:rPr>
              <a:t> y </a:t>
            </a:r>
            <a:r>
              <a:rPr lang="en-US" b="1" dirty="0" err="1">
                <a:solidFill>
                  <a:schemeClr val="bg1"/>
                </a:solidFill>
              </a:rPr>
              <a:t>ffilm</a:t>
            </a:r>
            <a:r>
              <a:rPr lang="en-US" b="1" dirty="0">
                <a:solidFill>
                  <a:schemeClr val="bg1"/>
                </a:solidFill>
              </a:rPr>
              <a:t> …               watch this film …</a:t>
            </a:r>
          </a:p>
        </p:txBody>
      </p:sp>
      <p:sp>
        <p:nvSpPr>
          <p:cNvPr id="6" name="TextBox 5">
            <a:extLst>
              <a:ext uri="{FF2B5EF4-FFF2-40B4-BE49-F238E27FC236}">
                <a16:creationId xmlns:a16="http://schemas.microsoft.com/office/drawing/2014/main" id="{A3A0302C-CD71-AF4D-A3D0-C0FC96F146E6}"/>
              </a:ext>
            </a:extLst>
          </p:cNvPr>
          <p:cNvSpPr txBox="1"/>
          <p:nvPr/>
        </p:nvSpPr>
        <p:spPr>
          <a:xfrm>
            <a:off x="771591" y="1755453"/>
            <a:ext cx="10399059" cy="2339102"/>
          </a:xfrm>
          <a:prstGeom prst="rect">
            <a:avLst/>
          </a:prstGeom>
          <a:noFill/>
        </p:spPr>
        <p:txBody>
          <a:bodyPr wrap="square" rtlCol="0">
            <a:spAutoFit/>
          </a:bodyPr>
          <a:lstStyle/>
          <a:p>
            <a:r>
              <a:rPr lang="en-US" sz="3200" dirty="0">
                <a:hlinkClick r:id="rId3"/>
              </a:rPr>
              <a:t>https://uowtsd-my.sharepoint.com/:v:/g/personal/lowri_lloyd_uwtsd_ac_uk/EbBpUGagZPtJh0h5lVLsbQ4BiaH7mCI15KRhXBKpsXAmlQ?e=85TKHh</a:t>
            </a:r>
            <a:endParaRPr lang="en-US" sz="3200" dirty="0"/>
          </a:p>
          <a:p>
            <a:endParaRPr lang="en-US" dirty="0"/>
          </a:p>
        </p:txBody>
      </p:sp>
      <p:sp>
        <p:nvSpPr>
          <p:cNvPr id="3" name="TextBox 2">
            <a:extLst>
              <a:ext uri="{FF2B5EF4-FFF2-40B4-BE49-F238E27FC236}">
                <a16:creationId xmlns:a16="http://schemas.microsoft.com/office/drawing/2014/main" id="{7A8F461B-4779-4F4C-9E27-82EA8453B1C7}"/>
              </a:ext>
            </a:extLst>
          </p:cNvPr>
          <p:cNvSpPr txBox="1"/>
          <p:nvPr/>
        </p:nvSpPr>
        <p:spPr>
          <a:xfrm>
            <a:off x="2743200" y="4702526"/>
            <a:ext cx="6902824" cy="1384995"/>
          </a:xfrm>
          <a:prstGeom prst="rect">
            <a:avLst/>
          </a:prstGeom>
          <a:solidFill>
            <a:schemeClr val="bg2">
              <a:lumMod val="50000"/>
            </a:schemeClr>
          </a:solidFill>
        </p:spPr>
        <p:txBody>
          <a:bodyPr wrap="square" rtlCol="0">
            <a:spAutoFit/>
          </a:bodyPr>
          <a:lstStyle/>
          <a:p>
            <a:r>
              <a:rPr lang="en-US" sz="2800" b="1" dirty="0">
                <a:solidFill>
                  <a:schemeClr val="bg1"/>
                </a:solidFill>
                <a:latin typeface="Segoe Print" panose="02000800000000000000" pitchFamily="2" charset="0"/>
              </a:rPr>
              <a:t>What have you learnt from the film?</a:t>
            </a:r>
          </a:p>
          <a:p>
            <a:endParaRPr lang="en-US" sz="2800" b="1" dirty="0">
              <a:solidFill>
                <a:schemeClr val="bg1"/>
              </a:solidFill>
              <a:latin typeface="Segoe Print" panose="02000800000000000000" pitchFamily="2" charset="0"/>
            </a:endParaRPr>
          </a:p>
          <a:p>
            <a:r>
              <a:rPr lang="en-US" sz="2800" b="1" dirty="0">
                <a:solidFill>
                  <a:schemeClr val="bg1"/>
                </a:solidFill>
                <a:latin typeface="Segoe Print" panose="02000800000000000000" pitchFamily="2" charset="0"/>
              </a:rPr>
              <a:t>You can share your ideas in the chat.</a:t>
            </a:r>
          </a:p>
        </p:txBody>
      </p:sp>
    </p:spTree>
    <p:extLst>
      <p:ext uri="{BB962C8B-B14F-4D97-AF65-F5344CB8AC3E}">
        <p14:creationId xmlns:p14="http://schemas.microsoft.com/office/powerpoint/2010/main" val="2264294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1927274" y="168351"/>
            <a:ext cx="8525021" cy="858591"/>
          </a:xfrm>
          <a:solidFill>
            <a:schemeClr val="tx1"/>
          </a:solidFill>
        </p:spPr>
        <p:txBody>
          <a:bodyPr>
            <a:normAutofit/>
          </a:bodyPr>
          <a:lstStyle/>
          <a:p>
            <a:r>
              <a:rPr lang="en-US" dirty="0" err="1">
                <a:solidFill>
                  <a:schemeClr val="bg1"/>
                </a:solidFill>
              </a:rPr>
              <a:t>Pryd</a:t>
            </a:r>
            <a:r>
              <a:rPr lang="en-US" dirty="0">
                <a:solidFill>
                  <a:schemeClr val="bg1"/>
                </a:solidFill>
              </a:rPr>
              <a:t>? SUT?                      WHEN? HOW? </a:t>
            </a:r>
          </a:p>
        </p:txBody>
      </p:sp>
      <p:pic>
        <p:nvPicPr>
          <p:cNvPr id="4" name="Picture 3">
            <a:extLst>
              <a:ext uri="{FF2B5EF4-FFF2-40B4-BE49-F238E27FC236}">
                <a16:creationId xmlns:a16="http://schemas.microsoft.com/office/drawing/2014/main" id="{98A06485-8152-2245-BE46-917D8AD22A73}"/>
              </a:ext>
            </a:extLst>
          </p:cNvPr>
          <p:cNvPicPr>
            <a:picLocks noChangeAspect="1"/>
          </p:cNvPicPr>
          <p:nvPr/>
        </p:nvPicPr>
        <p:blipFill>
          <a:blip r:embed="rId3"/>
          <a:stretch>
            <a:fillRect/>
          </a:stretch>
        </p:blipFill>
        <p:spPr>
          <a:xfrm>
            <a:off x="41244" y="6317250"/>
            <a:ext cx="2766236" cy="428572"/>
          </a:xfrm>
          <a:prstGeom prst="rect">
            <a:avLst/>
          </a:prstGeom>
        </p:spPr>
      </p:pic>
      <p:sp>
        <p:nvSpPr>
          <p:cNvPr id="5" name="TextBox 4">
            <a:extLst>
              <a:ext uri="{FF2B5EF4-FFF2-40B4-BE49-F238E27FC236}">
                <a16:creationId xmlns:a16="http://schemas.microsoft.com/office/drawing/2014/main" id="{16649A06-2CFC-3547-9C53-1636F8421D53}"/>
              </a:ext>
            </a:extLst>
          </p:cNvPr>
          <p:cNvSpPr txBox="1"/>
          <p:nvPr/>
        </p:nvSpPr>
        <p:spPr>
          <a:xfrm>
            <a:off x="472802" y="1976156"/>
            <a:ext cx="4239875" cy="3108543"/>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16 </a:t>
            </a:r>
            <a:r>
              <a:rPr lang="en-US" sz="2800" dirty="0" err="1"/>
              <a:t>sesiwn</a:t>
            </a:r>
            <a:r>
              <a:rPr lang="en-US" sz="2800" dirty="0"/>
              <a:t> o </a:t>
            </a:r>
            <a:r>
              <a:rPr lang="en-US" sz="2800" dirty="0" err="1"/>
              <a:t>Gymraeg</a:t>
            </a:r>
            <a:r>
              <a:rPr lang="en-US" sz="2800" dirty="0"/>
              <a:t>.</a:t>
            </a:r>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pPr marL="285750" indent="-285750">
              <a:buFont typeface="Arial" panose="020B0604020202020204" pitchFamily="34" charset="0"/>
              <a:buChar char="•"/>
            </a:pPr>
            <a:r>
              <a:rPr lang="en-US" sz="2800" dirty="0" err="1"/>
              <a:t>Ar</a:t>
            </a:r>
            <a:r>
              <a:rPr lang="en-US" sz="2800" dirty="0"/>
              <a:t> </a:t>
            </a:r>
            <a:r>
              <a:rPr lang="en-US" sz="2800" dirty="0" err="1"/>
              <a:t>hyn</a:t>
            </a:r>
            <a:r>
              <a:rPr lang="en-US" sz="2800" dirty="0"/>
              <a:t> o </a:t>
            </a:r>
            <a:r>
              <a:rPr lang="en-US" sz="2800" dirty="0" err="1"/>
              <a:t>bryd</a:t>
            </a:r>
            <a:r>
              <a:rPr lang="en-US" sz="2800" dirty="0"/>
              <a:t> </a:t>
            </a: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r>
              <a:rPr lang="en-US" sz="2800" dirty="0"/>
              <a:t> </a:t>
            </a:r>
            <a:r>
              <a:rPr lang="en-US" sz="2800" dirty="0" err="1"/>
              <a:t>haddysgu</a:t>
            </a:r>
            <a:r>
              <a:rPr lang="en-US" sz="2800" dirty="0"/>
              <a:t> </a:t>
            </a:r>
            <a:r>
              <a:rPr lang="en-US" sz="2800" dirty="0" err="1"/>
              <a:t>drwy</a:t>
            </a:r>
            <a:r>
              <a:rPr lang="en-US" sz="2800" dirty="0"/>
              <a:t> TEAMS.</a:t>
            </a:r>
          </a:p>
        </p:txBody>
      </p:sp>
      <p:sp>
        <p:nvSpPr>
          <p:cNvPr id="6" name="TextBox 5">
            <a:extLst>
              <a:ext uri="{FF2B5EF4-FFF2-40B4-BE49-F238E27FC236}">
                <a16:creationId xmlns:a16="http://schemas.microsoft.com/office/drawing/2014/main" id="{B0D0440D-F922-1547-A9C1-59AC5397F8BD}"/>
              </a:ext>
            </a:extLst>
          </p:cNvPr>
          <p:cNvSpPr txBox="1"/>
          <p:nvPr/>
        </p:nvSpPr>
        <p:spPr>
          <a:xfrm>
            <a:off x="7287062" y="1976156"/>
            <a:ext cx="4257249" cy="3108543"/>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You will receive 16 session of Welsh.</a:t>
            </a:r>
          </a:p>
          <a:p>
            <a:pPr marL="285750" indent="-285750">
              <a:buFont typeface="Arial" panose="020B0604020202020204" pitchFamily="34" charset="0"/>
              <a:buChar char="•"/>
            </a:pPr>
            <a:r>
              <a:rPr lang="en-US" sz="2800" dirty="0"/>
              <a:t>Every session will be 2 hours.</a:t>
            </a:r>
          </a:p>
          <a:p>
            <a:pPr marL="285750" indent="-285750">
              <a:buFont typeface="Arial" panose="020B0604020202020204" pitchFamily="34" charset="0"/>
              <a:buChar char="•"/>
            </a:pPr>
            <a:r>
              <a:rPr lang="en-US" sz="2800" dirty="0"/>
              <a:t>At the moment, these session will be taught through TEAMS.</a:t>
            </a:r>
          </a:p>
        </p:txBody>
      </p:sp>
      <p:sp>
        <p:nvSpPr>
          <p:cNvPr id="3" name="TextBox 2">
            <a:extLst>
              <a:ext uri="{FF2B5EF4-FFF2-40B4-BE49-F238E27FC236}">
                <a16:creationId xmlns:a16="http://schemas.microsoft.com/office/drawing/2014/main" id="{70424A1B-23D3-E247-86E5-64BBB7936498}"/>
              </a:ext>
            </a:extLst>
          </p:cNvPr>
          <p:cNvSpPr txBox="1"/>
          <p:nvPr/>
        </p:nvSpPr>
        <p:spPr>
          <a:xfrm>
            <a:off x="5198011" y="1406769"/>
            <a:ext cx="1603717" cy="4678204"/>
          </a:xfrm>
          <a:prstGeom prst="rect">
            <a:avLst/>
          </a:prstGeom>
          <a:solidFill>
            <a:schemeClr val="bg1"/>
          </a:solidFill>
          <a:ln w="76200">
            <a:solidFill>
              <a:schemeClr val="tx1"/>
            </a:solidFill>
          </a:ln>
        </p:spPr>
        <p:txBody>
          <a:bodyPr wrap="square" rtlCol="0">
            <a:spAutoFit/>
          </a:bodyPr>
          <a:lstStyle/>
          <a:p>
            <a:pPr algn="ctr"/>
            <a:r>
              <a:rPr lang="en-US" sz="2000" b="1" dirty="0"/>
              <a:t>29.9.2020</a:t>
            </a:r>
          </a:p>
          <a:p>
            <a:pPr algn="ctr"/>
            <a:endParaRPr lang="en-US" sz="2000" b="1" dirty="0"/>
          </a:p>
          <a:p>
            <a:pPr algn="ctr"/>
            <a:r>
              <a:rPr lang="en-US" sz="2000" b="1" dirty="0"/>
              <a:t>1.10.2020</a:t>
            </a:r>
          </a:p>
          <a:p>
            <a:pPr algn="ctr"/>
            <a:endParaRPr lang="en-US" sz="2000" b="1" dirty="0"/>
          </a:p>
          <a:p>
            <a:pPr algn="ctr"/>
            <a:r>
              <a:rPr lang="en-US" sz="2000" b="1" dirty="0"/>
              <a:t>20.10.2020</a:t>
            </a:r>
          </a:p>
          <a:p>
            <a:pPr algn="ctr"/>
            <a:endParaRPr lang="en-US" sz="2000" b="1" dirty="0"/>
          </a:p>
          <a:p>
            <a:pPr algn="ctr"/>
            <a:r>
              <a:rPr lang="en-US" sz="2000" b="1" dirty="0"/>
              <a:t>3.11.2020</a:t>
            </a:r>
          </a:p>
          <a:p>
            <a:pPr algn="ctr"/>
            <a:endParaRPr lang="en-US" sz="2000" b="1" dirty="0"/>
          </a:p>
          <a:p>
            <a:pPr algn="ctr"/>
            <a:r>
              <a:rPr lang="en-US" sz="2000" b="1" dirty="0"/>
              <a:t>10.11.2020</a:t>
            </a:r>
          </a:p>
          <a:p>
            <a:pPr algn="ctr"/>
            <a:endParaRPr lang="en-US" sz="2000" b="1" dirty="0"/>
          </a:p>
          <a:p>
            <a:pPr algn="ctr"/>
            <a:r>
              <a:rPr lang="en-US" sz="2000" b="1" dirty="0"/>
              <a:t>17.11.2020</a:t>
            </a:r>
          </a:p>
          <a:p>
            <a:pPr algn="ctr"/>
            <a:endParaRPr lang="en-US" sz="2000" b="1" dirty="0"/>
          </a:p>
          <a:p>
            <a:pPr algn="ctr"/>
            <a:r>
              <a:rPr lang="en-US" sz="2000" b="1" dirty="0"/>
              <a:t>24.11.2020</a:t>
            </a:r>
          </a:p>
          <a:p>
            <a:pPr algn="ctr"/>
            <a:endParaRPr lang="en-US" sz="2000" b="1" dirty="0"/>
          </a:p>
          <a:p>
            <a:pPr algn="ctr"/>
            <a:r>
              <a:rPr lang="en-US" sz="2000" b="1" dirty="0"/>
              <a:t>1.12.2020</a:t>
            </a:r>
            <a:endParaRPr lang="en-US" b="1" dirty="0"/>
          </a:p>
        </p:txBody>
      </p:sp>
    </p:spTree>
    <p:extLst>
      <p:ext uri="{BB962C8B-B14F-4D97-AF65-F5344CB8AC3E}">
        <p14:creationId xmlns:p14="http://schemas.microsoft.com/office/powerpoint/2010/main" val="1432912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C7A90D1-D692-CC41-BB73-0CA5C0418775}"/>
              </a:ext>
            </a:extLst>
          </p:cNvPr>
          <p:cNvSpPr txBox="1">
            <a:spLocks/>
          </p:cNvSpPr>
          <p:nvPr/>
        </p:nvSpPr>
        <p:spPr>
          <a:xfrm>
            <a:off x="332510" y="168351"/>
            <a:ext cx="10945090" cy="858591"/>
          </a:xfrm>
          <a:prstGeom prst="rect">
            <a:avLst/>
          </a:prstGeom>
          <a:solidFill>
            <a:schemeClr val="tx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dirty="0" err="1">
                <a:solidFill>
                  <a:schemeClr val="bg1"/>
                </a:solidFill>
              </a:rPr>
              <a:t>Ydych</a:t>
            </a:r>
            <a:r>
              <a:rPr lang="en-US" b="1" dirty="0">
                <a:solidFill>
                  <a:schemeClr val="bg1"/>
                </a:solidFill>
              </a:rPr>
              <a:t> </a:t>
            </a:r>
            <a:r>
              <a:rPr lang="en-US" b="1" dirty="0" err="1">
                <a:solidFill>
                  <a:schemeClr val="bg1"/>
                </a:solidFill>
              </a:rPr>
              <a:t>chi’n</a:t>
            </a:r>
            <a:r>
              <a:rPr lang="en-US" b="1" dirty="0">
                <a:solidFill>
                  <a:schemeClr val="bg1"/>
                </a:solidFill>
              </a:rPr>
              <a:t> </a:t>
            </a:r>
            <a:r>
              <a:rPr lang="en-US" b="1" dirty="0" err="1">
                <a:solidFill>
                  <a:schemeClr val="bg1"/>
                </a:solidFill>
              </a:rPr>
              <a:t>cofio</a:t>
            </a:r>
            <a:r>
              <a:rPr lang="en-US" b="1" dirty="0">
                <a:solidFill>
                  <a:schemeClr val="bg1"/>
                </a:solidFill>
              </a:rPr>
              <a:t>?               Do you remember?    </a:t>
            </a:r>
          </a:p>
        </p:txBody>
      </p:sp>
      <p:sp>
        <p:nvSpPr>
          <p:cNvPr id="7" name="TextBox 6">
            <a:extLst>
              <a:ext uri="{FF2B5EF4-FFF2-40B4-BE49-F238E27FC236}">
                <a16:creationId xmlns:a16="http://schemas.microsoft.com/office/drawing/2014/main" id="{EBF7A49E-2465-9E4B-8DDA-B732E5CACCB4}"/>
              </a:ext>
            </a:extLst>
          </p:cNvPr>
          <p:cNvSpPr txBox="1"/>
          <p:nvPr/>
        </p:nvSpPr>
        <p:spPr>
          <a:xfrm>
            <a:off x="1918855" y="1433945"/>
            <a:ext cx="7772400" cy="3046988"/>
          </a:xfrm>
          <a:prstGeom prst="rect">
            <a:avLst/>
          </a:prstGeom>
          <a:solidFill>
            <a:schemeClr val="accent1"/>
          </a:solidFill>
        </p:spPr>
        <p:txBody>
          <a:bodyPr wrap="square" rtlCol="0">
            <a:spAutoFit/>
          </a:bodyPr>
          <a:lstStyle/>
          <a:p>
            <a:pPr algn="ctr"/>
            <a:r>
              <a:rPr lang="en-US" sz="3200" b="1" dirty="0"/>
              <a:t>Pa </a:t>
            </a:r>
            <a:r>
              <a:rPr lang="en-US" sz="3200" b="1" dirty="0" err="1"/>
              <a:t>ganran</a:t>
            </a:r>
            <a:r>
              <a:rPr lang="en-US" sz="3200" b="1" dirty="0"/>
              <a:t> o </a:t>
            </a:r>
            <a:r>
              <a:rPr lang="en-US" sz="3200" b="1" dirty="0" err="1"/>
              <a:t>bologaeth</a:t>
            </a:r>
            <a:r>
              <a:rPr lang="en-US" sz="3200" b="1" dirty="0"/>
              <a:t> </a:t>
            </a:r>
            <a:r>
              <a:rPr lang="en-US" sz="3200" b="1" dirty="0" err="1"/>
              <a:t>Cymru</a:t>
            </a:r>
            <a:r>
              <a:rPr lang="en-US" sz="3200" b="1" dirty="0"/>
              <a:t> </a:t>
            </a:r>
            <a:r>
              <a:rPr lang="en-US" sz="3200" b="1" dirty="0" err="1"/>
              <a:t>sy’n</a:t>
            </a:r>
            <a:r>
              <a:rPr lang="en-US" sz="3200" b="1" dirty="0"/>
              <a:t> </a:t>
            </a:r>
            <a:r>
              <a:rPr lang="en-US" sz="3200" b="1" dirty="0" err="1"/>
              <a:t>medru’r</a:t>
            </a:r>
            <a:r>
              <a:rPr lang="en-US" sz="3200" b="1" dirty="0"/>
              <a:t> </a:t>
            </a:r>
            <a:r>
              <a:rPr lang="en-US" sz="3200" b="1" dirty="0" err="1"/>
              <a:t>Gymraeg</a:t>
            </a:r>
            <a:r>
              <a:rPr lang="en-US" sz="3200" b="1" dirty="0"/>
              <a:t> </a:t>
            </a:r>
            <a:r>
              <a:rPr lang="en-US" sz="3200" b="1" dirty="0" err="1"/>
              <a:t>ar</a:t>
            </a:r>
            <a:r>
              <a:rPr lang="en-US" sz="3200" b="1" dirty="0"/>
              <a:t> </a:t>
            </a:r>
            <a:r>
              <a:rPr lang="en-US" sz="3200" b="1" dirty="0" err="1"/>
              <a:t>hyn</a:t>
            </a:r>
            <a:r>
              <a:rPr lang="en-US" sz="3200" b="1" dirty="0"/>
              <a:t> o </a:t>
            </a:r>
            <a:r>
              <a:rPr lang="en-US" sz="3200" b="1" dirty="0" err="1"/>
              <a:t>bryd</a:t>
            </a:r>
            <a:r>
              <a:rPr lang="en-US" sz="3200" b="1" dirty="0"/>
              <a:t>?</a:t>
            </a:r>
          </a:p>
          <a:p>
            <a:pPr algn="ctr"/>
            <a:endParaRPr lang="en-US" sz="3200" b="1" dirty="0"/>
          </a:p>
          <a:p>
            <a:pPr algn="ctr"/>
            <a:endParaRPr lang="en-US" sz="3200" b="1" dirty="0"/>
          </a:p>
          <a:p>
            <a:pPr algn="ctr"/>
            <a:r>
              <a:rPr lang="en-US" sz="3200" b="1" i="1" dirty="0"/>
              <a:t>At present, what percentage of Wales’ population can speak Welsh?</a:t>
            </a:r>
          </a:p>
        </p:txBody>
      </p:sp>
    </p:spTree>
    <p:extLst>
      <p:ext uri="{BB962C8B-B14F-4D97-AF65-F5344CB8AC3E}">
        <p14:creationId xmlns:p14="http://schemas.microsoft.com/office/powerpoint/2010/main" val="1826722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2228045" y="216519"/>
            <a:ext cx="8126078" cy="990382"/>
          </a:xfrm>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654250" y="2243140"/>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622364" y="3041288"/>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08016" y="3041289"/>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0" y="6130187"/>
            <a:ext cx="3606800" cy="558800"/>
          </a:xfrm>
          <a:prstGeom prst="rect">
            <a:avLst/>
          </a:prstGeom>
        </p:spPr>
      </p:pic>
    </p:spTree>
    <p:extLst>
      <p:ext uri="{BB962C8B-B14F-4D97-AF65-F5344CB8AC3E}">
        <p14:creationId xmlns:p14="http://schemas.microsoft.com/office/powerpoint/2010/main" val="367305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970318"/>
          </a:xfrm>
          <a:prstGeom prst="rect">
            <a:avLst/>
          </a:prstGeom>
          <a:solidFill>
            <a:schemeClr val="bg1"/>
          </a:solidFill>
          <a:ln w="76200">
            <a:solidFill>
              <a:schemeClr val="accent1"/>
            </a:solidFill>
          </a:ln>
        </p:spPr>
        <p:txBody>
          <a:bodyPr wrap="square" rtlCol="0">
            <a:spAutoFit/>
          </a:bodyPr>
          <a:lstStyle/>
          <a:p>
            <a:r>
              <a:rPr lang="en-GB" sz="2800" dirty="0"/>
              <a:t>Mae </a:t>
            </a:r>
            <a:r>
              <a:rPr lang="en-GB" sz="2800" dirty="0" err="1"/>
              <a:t>Maes</a:t>
            </a:r>
            <a:r>
              <a:rPr lang="en-GB" sz="2800" dirty="0"/>
              <a:t> </a:t>
            </a:r>
            <a:r>
              <a:rPr lang="en-GB" sz="2800" dirty="0" err="1"/>
              <a:t>Dysgu</a:t>
            </a:r>
            <a:r>
              <a:rPr lang="en-GB" sz="2800" dirty="0"/>
              <a:t> a </a:t>
            </a:r>
            <a:r>
              <a:rPr lang="en-GB" sz="2800" dirty="0" err="1"/>
              <a:t>Phrofiad</a:t>
            </a:r>
            <a:r>
              <a:rPr lang="en-GB" sz="2800" dirty="0"/>
              <a:t> </a:t>
            </a:r>
            <a:r>
              <a:rPr lang="en-GB" sz="2800" dirty="0" err="1"/>
              <a:t>Ieithoedd</a:t>
            </a:r>
            <a:r>
              <a:rPr lang="en-GB" sz="2800" dirty="0"/>
              <a:t>, </a:t>
            </a:r>
            <a:r>
              <a:rPr lang="en-GB" sz="2800" dirty="0" err="1"/>
              <a:t>Llythrennedd</a:t>
            </a:r>
            <a:r>
              <a:rPr lang="en-GB" sz="2800" dirty="0"/>
              <a:t> a </a:t>
            </a:r>
            <a:r>
              <a:rPr lang="en-GB" sz="2800" dirty="0" err="1"/>
              <a:t>Chyfathrebu</a:t>
            </a:r>
            <a:r>
              <a:rPr lang="en-GB" sz="2800" dirty="0"/>
              <a:t> (</a:t>
            </a:r>
            <a:r>
              <a:rPr lang="en-GB" sz="2800" dirty="0" err="1"/>
              <a:t>Maes</a:t>
            </a:r>
            <a:r>
              <a:rPr lang="en-GB" sz="2800" dirty="0"/>
              <a:t>) </a:t>
            </a:r>
            <a:r>
              <a:rPr lang="en-GB" sz="2800" dirty="0" err="1"/>
              <a:t>yn</a:t>
            </a:r>
            <a:r>
              <a:rPr lang="en-GB" sz="2800" dirty="0"/>
              <a:t> </a:t>
            </a:r>
            <a:r>
              <a:rPr lang="en-GB" sz="2800" dirty="0" err="1"/>
              <a:t>ymwneud</a:t>
            </a:r>
            <a:r>
              <a:rPr lang="en-GB" sz="2800" dirty="0"/>
              <a:t> ag </a:t>
            </a:r>
            <a:r>
              <a:rPr lang="en-GB" sz="2800" dirty="0" err="1"/>
              <a:t>agweddau</a:t>
            </a:r>
            <a:r>
              <a:rPr lang="en-GB" sz="2800" dirty="0"/>
              <a:t> </a:t>
            </a:r>
            <a:r>
              <a:rPr lang="en-GB" sz="2800" dirty="0" err="1"/>
              <a:t>hanfodol</a:t>
            </a:r>
            <a:r>
              <a:rPr lang="en-GB" sz="2800" dirty="0"/>
              <a:t> </a:t>
            </a:r>
            <a:r>
              <a:rPr lang="en-GB" sz="2800" dirty="0" err="1"/>
              <a:t>cyfathrebu</a:t>
            </a:r>
            <a:r>
              <a:rPr lang="en-GB" sz="2800" dirty="0"/>
              <a:t> </a:t>
            </a:r>
            <a:r>
              <a:rPr lang="en-GB" sz="2800" dirty="0" err="1"/>
              <a:t>rhwng</a:t>
            </a:r>
            <a:r>
              <a:rPr lang="en-GB" sz="2800" dirty="0"/>
              <a:t> </a:t>
            </a:r>
            <a:r>
              <a:rPr lang="en-GB" sz="2800" dirty="0" err="1"/>
              <a:t>pobl</a:t>
            </a:r>
            <a:r>
              <a:rPr lang="en-GB" sz="2800" dirty="0"/>
              <a:t>. </a:t>
            </a:r>
            <a:r>
              <a:rPr lang="en-GB" sz="2800" dirty="0" err="1"/>
              <a:t>Ei</a:t>
            </a:r>
            <a:r>
              <a:rPr lang="en-GB" sz="2800" dirty="0"/>
              <a:t> nod </a:t>
            </a:r>
            <a:r>
              <a:rPr lang="en-GB" sz="2800" dirty="0" err="1"/>
              <a:t>yw</a:t>
            </a:r>
            <a:r>
              <a:rPr lang="en-GB" sz="2800" dirty="0"/>
              <a:t> </a:t>
            </a:r>
            <a:r>
              <a:rPr lang="en-GB" sz="2800" dirty="0" err="1"/>
              <a:t>cefnogi</a:t>
            </a:r>
            <a:r>
              <a:rPr lang="en-GB" sz="2800" dirty="0"/>
              <a:t> </a:t>
            </a:r>
            <a:r>
              <a:rPr lang="en-GB" sz="2800" dirty="0" err="1"/>
              <a:t>dysgu</a:t>
            </a:r>
            <a:r>
              <a:rPr lang="en-GB" sz="2800" dirty="0"/>
              <a:t> </a:t>
            </a:r>
            <a:r>
              <a:rPr lang="en-GB" sz="2800" dirty="0" err="1"/>
              <a:t>ar</a:t>
            </a:r>
            <a:r>
              <a:rPr lang="en-GB" sz="2800" dirty="0"/>
              <a:t> draws </a:t>
            </a:r>
            <a:r>
              <a:rPr lang="en-GB" sz="2800" dirty="0" err="1"/>
              <a:t>yr</a:t>
            </a:r>
            <a:r>
              <a:rPr lang="en-GB" sz="2800" dirty="0"/>
              <a:t> </a:t>
            </a:r>
            <a:r>
              <a:rPr lang="en-GB" sz="2800" dirty="0" err="1"/>
              <a:t>holl</a:t>
            </a:r>
            <a:r>
              <a:rPr lang="en-GB" sz="2800" dirty="0"/>
              <a:t> </a:t>
            </a:r>
            <a:r>
              <a:rPr lang="en-GB" sz="2800" dirty="0" err="1"/>
              <a:t>gwricwlwm</a:t>
            </a:r>
            <a:r>
              <a:rPr lang="en-GB" sz="2800" dirty="0"/>
              <a:t> a </a:t>
            </a:r>
            <a:r>
              <a:rPr lang="en-GB" sz="2800" dirty="0" err="1"/>
              <a:t>galluogi</a:t>
            </a:r>
            <a:r>
              <a:rPr lang="en-GB" sz="2800" dirty="0"/>
              <a:t> </a:t>
            </a:r>
            <a:r>
              <a:rPr lang="en-GB" sz="2800" dirty="0" err="1"/>
              <a:t>dysgwyr</a:t>
            </a:r>
            <a:r>
              <a:rPr lang="en-GB" sz="2800" dirty="0"/>
              <a:t> </a:t>
            </a:r>
            <a:r>
              <a:rPr lang="en-GB" sz="2800" dirty="0" err="1"/>
              <a:t>i</a:t>
            </a:r>
            <a:r>
              <a:rPr lang="en-GB" sz="2800" dirty="0"/>
              <a:t> </a:t>
            </a:r>
            <a:r>
              <a:rPr lang="en-GB" sz="2800" dirty="0" err="1"/>
              <a:t>ennill</a:t>
            </a:r>
            <a:r>
              <a:rPr lang="en-GB" sz="2800" dirty="0"/>
              <a:t> </a:t>
            </a:r>
            <a:r>
              <a:rPr lang="en-GB" sz="2800" dirty="0" err="1"/>
              <a:t>gwybodaeth</a:t>
            </a:r>
            <a:r>
              <a:rPr lang="en-GB" sz="2800" dirty="0"/>
              <a:t> a </a:t>
            </a:r>
            <a:r>
              <a:rPr lang="en-GB" sz="2800" dirty="0" err="1"/>
              <a:t>sgiliau</a:t>
            </a:r>
            <a:r>
              <a:rPr lang="en-GB" sz="2800" dirty="0"/>
              <a:t> </a:t>
            </a:r>
            <a:r>
              <a:rPr lang="en-GB" sz="2800" dirty="0" err="1"/>
              <a:t>yn</a:t>
            </a:r>
            <a:r>
              <a:rPr lang="en-GB" sz="2800" dirty="0"/>
              <a:t> </a:t>
            </a:r>
            <a:r>
              <a:rPr lang="en-GB" sz="2800" dirty="0" err="1"/>
              <a:t>Gymraeg</a:t>
            </a:r>
            <a:r>
              <a:rPr lang="en-GB" sz="2800" dirty="0"/>
              <a:t>, </a:t>
            </a:r>
            <a:r>
              <a:rPr lang="en-GB" sz="2800" dirty="0" err="1"/>
              <a:t>Saesneg</a:t>
            </a:r>
            <a:r>
              <a:rPr lang="en-GB" sz="2800" dirty="0"/>
              <a:t>, ac </a:t>
            </a:r>
            <a:r>
              <a:rPr lang="en-GB" sz="2800" dirty="0" err="1"/>
              <a:t>ieithoedd</a:t>
            </a:r>
            <a:r>
              <a:rPr lang="en-GB" sz="2800" dirty="0"/>
              <a:t> </a:t>
            </a:r>
            <a:r>
              <a:rPr lang="en-GB" sz="2800" dirty="0" err="1"/>
              <a:t>rhyngwladol</a:t>
            </a:r>
            <a:r>
              <a:rPr lang="en-GB" sz="2800" dirty="0"/>
              <a:t> </a:t>
            </a:r>
            <a:r>
              <a:rPr lang="en-GB" sz="2800" dirty="0" err="1"/>
              <a:t>yn</a:t>
            </a:r>
            <a:r>
              <a:rPr lang="en-GB" sz="2800" dirty="0"/>
              <a:t> </a:t>
            </a:r>
            <a:r>
              <a:rPr lang="en-GB" sz="2800" dirty="0" err="1"/>
              <a:t>ogystal</a:t>
            </a:r>
            <a:r>
              <a:rPr lang="en-GB" sz="2800" dirty="0"/>
              <a:t> </a:t>
            </a:r>
            <a:r>
              <a:rPr lang="en-GB" sz="2800" dirty="0" err="1"/>
              <a:t>â</a:t>
            </a:r>
            <a:r>
              <a:rPr lang="en-GB" sz="2800" dirty="0"/>
              <a:t> </a:t>
            </a:r>
            <a:r>
              <a:rPr lang="en-GB" sz="2800" dirty="0" err="1"/>
              <a:t>llenyddiaeth</a:t>
            </a:r>
            <a:r>
              <a:rPr lang="en-GB" sz="2800" dirty="0"/>
              <a:t>.</a:t>
            </a:r>
            <a:endParaRPr lang="en-US" sz="28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t>Maes</a:t>
            </a:r>
            <a:r>
              <a:rPr lang="en-US" sz="2800" b="1" dirty="0"/>
              <a:t> </a:t>
            </a:r>
            <a:r>
              <a:rPr lang="en-US" sz="2800" b="1" dirty="0" err="1"/>
              <a:t>Dysgu</a:t>
            </a:r>
            <a:r>
              <a:rPr lang="en-US" sz="2800" b="1" dirty="0"/>
              <a:t> a </a:t>
            </a:r>
            <a:r>
              <a:rPr lang="en-US" sz="2800" b="1" dirty="0" err="1"/>
              <a:t>Phrofiad</a:t>
            </a:r>
            <a:r>
              <a:rPr lang="en-US" sz="2800" b="1" dirty="0"/>
              <a:t> </a:t>
            </a:r>
            <a:r>
              <a:rPr lang="en-US" sz="2800" b="1" dirty="0" err="1"/>
              <a:t>Ieithoedd</a:t>
            </a:r>
            <a:r>
              <a:rPr lang="en-US" sz="2800" b="1" dirty="0"/>
              <a:t>, </a:t>
            </a:r>
            <a:r>
              <a:rPr lang="en-US" sz="2800" b="1" dirty="0" err="1"/>
              <a:t>Llythrennedd</a:t>
            </a:r>
            <a:r>
              <a:rPr lang="en-US" sz="2800" b="1" dirty="0"/>
              <a:t> a </a:t>
            </a:r>
            <a:r>
              <a:rPr lang="en-US" sz="2800" b="1" dirty="0" err="1"/>
              <a:t>Chyfathrebu</a:t>
            </a:r>
            <a:br>
              <a:rPr lang="en-US" sz="2800" b="1" dirty="0"/>
            </a:br>
            <a:endParaRPr lang="en-US" sz="2800" b="1" dirty="0"/>
          </a:p>
          <a:p>
            <a:r>
              <a:rPr lang="en-US" sz="2800" b="1" i="1" dirty="0"/>
              <a:t>Languages, Literacy and Communication 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10" name="Freeform 9">
            <a:extLst>
              <a:ext uri="{FF2B5EF4-FFF2-40B4-BE49-F238E27FC236}">
                <a16:creationId xmlns:a16="http://schemas.microsoft.com/office/drawing/2014/main" id="{ACD19C27-ED1A-4044-8C52-231B798195E4}"/>
              </a:ext>
            </a:extLst>
          </p:cNvPr>
          <p:cNvSpPr/>
          <p:nvPr/>
        </p:nvSpPr>
        <p:spPr>
          <a:xfrm>
            <a:off x="3933912" y="4595557"/>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56D74EEB-2621-F342-AC30-EB838762886A}"/>
              </a:ext>
            </a:extLst>
          </p:cNvPr>
          <p:cNvSpPr txBox="1"/>
          <p:nvPr/>
        </p:nvSpPr>
        <p:spPr>
          <a:xfrm>
            <a:off x="6426926" y="1986565"/>
            <a:ext cx="5557256" cy="4401205"/>
          </a:xfrm>
          <a:prstGeom prst="rect">
            <a:avLst/>
          </a:prstGeom>
          <a:solidFill>
            <a:schemeClr val="bg1"/>
          </a:solidFill>
          <a:ln w="57150">
            <a:solidFill>
              <a:schemeClr val="accent1"/>
            </a:solidFill>
          </a:ln>
        </p:spPr>
        <p:txBody>
          <a:bodyPr wrap="square" rtlCol="0">
            <a:spAutoFit/>
          </a:bodyPr>
          <a:lstStyle/>
          <a:p>
            <a:r>
              <a:rPr lang="en-US" sz="2800" dirty="0"/>
              <a:t>The language,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p>
        </p:txBody>
      </p:sp>
      <p:sp>
        <p:nvSpPr>
          <p:cNvPr id="14" name="Freeform 13">
            <a:extLst>
              <a:ext uri="{FF2B5EF4-FFF2-40B4-BE49-F238E27FC236}">
                <a16:creationId xmlns:a16="http://schemas.microsoft.com/office/drawing/2014/main" id="{CAD22149-9FED-A94A-9947-CF216A048ACA}"/>
              </a:ext>
            </a:extLst>
          </p:cNvPr>
          <p:cNvSpPr/>
          <p:nvPr/>
        </p:nvSpPr>
        <p:spPr>
          <a:xfrm>
            <a:off x="9772469" y="4980204"/>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031904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2082017" y="1274164"/>
            <a:ext cx="7638757" cy="584775"/>
          </a:xfrm>
          <a:prstGeom prst="rect">
            <a:avLst/>
          </a:prstGeom>
          <a:solidFill>
            <a:schemeClr val="accent4"/>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rotWithShape="1">
          <a:blip r:embed="rId3"/>
          <a:srcRect l="2471" t="13326"/>
          <a:stretch/>
        </p:blipFill>
        <p:spPr>
          <a:xfrm>
            <a:off x="4281055" y="2169007"/>
            <a:ext cx="3076347" cy="2733947"/>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Bore da, </a:t>
            </a:r>
            <a:r>
              <a:rPr lang="en-US" sz="2800" b="1" dirty="0" err="1">
                <a:latin typeface="Bookman Old Style" panose="02050604050505020204" pitchFamily="18" charset="0"/>
                <a:ea typeface="Ayuthaya" pitchFamily="2" charset="-34"/>
                <a:cs typeface="Ayuthaya" pitchFamily="2" charset="-34"/>
              </a:rPr>
              <a:t>blant</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Prynhawn</a:t>
            </a:r>
            <a:r>
              <a:rPr lang="en-US" sz="2800" b="1" dirty="0">
                <a:latin typeface="Bookman Old Style" panose="02050604050505020204" pitchFamily="18" charset="0"/>
                <a:ea typeface="Ayuthaya" pitchFamily="2" charset="-34"/>
                <a:cs typeface="Ayuthaya" pitchFamily="2" charset="-34"/>
              </a:rPr>
              <a:t> da, </a:t>
            </a:r>
            <a:r>
              <a:rPr lang="en-US" sz="2800" b="1" dirty="0" err="1">
                <a:latin typeface="Bookman Old Style" panose="02050604050505020204" pitchFamily="18" charset="0"/>
                <a:ea typeface="Ayuthaya" pitchFamily="2" charset="-34"/>
                <a:cs typeface="Ayuthaya" pitchFamily="2" charset="-34"/>
              </a:rPr>
              <a:t>blant</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2357900"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Blwyddyn</a:t>
            </a:r>
            <a:r>
              <a:rPr lang="en-US" sz="2800" b="1" dirty="0">
                <a:latin typeface="Bookman Old Style" panose="02050604050505020204" pitchFamily="18" charset="0"/>
                <a:ea typeface="Ayuthaya" pitchFamily="2" charset="-34"/>
                <a:cs typeface="Ayuthaya" pitchFamily="2" charset="-34"/>
              </a:rPr>
              <a:t> 1</a:t>
            </a: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Mae </a:t>
            </a:r>
            <a:r>
              <a:rPr lang="en-US" sz="2800" b="1" dirty="0" err="1">
                <a:latin typeface="Bookman Old Style" panose="02050604050505020204" pitchFamily="18" charset="0"/>
                <a:ea typeface="Ayuthaya" pitchFamily="2" charset="-34"/>
                <a:cs typeface="Ayuthaya" pitchFamily="2" charset="-34"/>
              </a:rPr>
              <a:t>hi’n</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amser</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cofrestru</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7555913" y="4379734"/>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5816989"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Absennol</a:t>
            </a:r>
            <a:r>
              <a:rPr lang="en-US" sz="2800" b="1" dirty="0">
                <a:latin typeface="Bookman Old Style" panose="02050604050505020204" pitchFamily="18" charset="0"/>
                <a:ea typeface="Ayuthaya" pitchFamily="2" charset="-34"/>
                <a:cs typeface="Ayuthaya" pitchFamily="2" charset="-34"/>
              </a:rPr>
              <a:t>.</a:t>
            </a:r>
          </a:p>
        </p:txBody>
      </p:sp>
    </p:spTree>
    <p:extLst>
      <p:ext uri="{BB962C8B-B14F-4D97-AF65-F5344CB8AC3E}">
        <p14:creationId xmlns:p14="http://schemas.microsoft.com/office/powerpoint/2010/main" val="353608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2082017" y="1274164"/>
            <a:ext cx="7638757" cy="584775"/>
          </a:xfrm>
          <a:prstGeom prst="rect">
            <a:avLst/>
          </a:prstGeom>
          <a:no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Bore da, </a:t>
            </a:r>
            <a:r>
              <a:rPr lang="en-US" sz="2800" b="1" dirty="0" err="1">
                <a:latin typeface="Bookman Old Style" panose="02050604050505020204" pitchFamily="18" charset="0"/>
                <a:ea typeface="Ayuthaya" pitchFamily="2" charset="-34"/>
                <a:cs typeface="Ayuthaya" pitchFamily="2" charset="-34"/>
              </a:rPr>
              <a:t>fechgyn</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Prynhawn</a:t>
            </a:r>
            <a:r>
              <a:rPr lang="en-US" sz="2800" b="1" dirty="0">
                <a:latin typeface="Bookman Old Style" panose="02050604050505020204" pitchFamily="18" charset="0"/>
                <a:ea typeface="Ayuthaya" pitchFamily="2" charset="-34"/>
                <a:cs typeface="Ayuthaya" pitchFamily="2" charset="-34"/>
              </a:rPr>
              <a:t> da, </a:t>
            </a:r>
            <a:r>
              <a:rPr lang="en-US" sz="2800" b="1" dirty="0" err="1">
                <a:latin typeface="Bookman Old Style" panose="02050604050505020204" pitchFamily="18" charset="0"/>
                <a:ea typeface="Ayuthaya" pitchFamily="2" charset="-34"/>
                <a:cs typeface="Ayuthaya" pitchFamily="2" charset="-34"/>
              </a:rPr>
              <a:t>flwyddn</a:t>
            </a:r>
            <a:r>
              <a:rPr lang="en-US" sz="2800" b="1" dirty="0">
                <a:latin typeface="Bookman Old Style" panose="02050604050505020204" pitchFamily="18" charset="0"/>
                <a:ea typeface="Ayuthaya" pitchFamily="2" charset="-34"/>
                <a:cs typeface="Ayuthaya" pitchFamily="2" charset="-34"/>
              </a:rPr>
              <a:t> 3!</a:t>
            </a:r>
          </a:p>
        </p:txBody>
      </p:sp>
      <p:sp>
        <p:nvSpPr>
          <p:cNvPr id="8" name="TextBox 7">
            <a:extLst>
              <a:ext uri="{FF2B5EF4-FFF2-40B4-BE49-F238E27FC236}">
                <a16:creationId xmlns:a16="http://schemas.microsoft.com/office/drawing/2014/main" id="{856BD82A-E047-764E-9080-E97BE2C8CD02}"/>
              </a:ext>
            </a:extLst>
          </p:cNvPr>
          <p:cNvSpPr txBox="1"/>
          <p:nvPr/>
        </p:nvSpPr>
        <p:spPr>
          <a:xfrm>
            <a:off x="2357900"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cinio</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Ydy</a:t>
            </a:r>
            <a:r>
              <a:rPr lang="en-US" sz="2800" b="1" dirty="0">
                <a:latin typeface="Bookman Old Style" panose="02050604050505020204" pitchFamily="18" charset="0"/>
                <a:ea typeface="Ayuthaya" pitchFamily="2" charset="-34"/>
                <a:cs typeface="Ayuthaya" pitchFamily="2" charset="-34"/>
              </a:rPr>
              <a:t> Rhys </a:t>
            </a: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7555913" y="4379734"/>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Year 5</a:t>
            </a:r>
          </a:p>
        </p:txBody>
      </p:sp>
      <p:sp>
        <p:nvSpPr>
          <p:cNvPr id="12" name="TextBox 11">
            <a:extLst>
              <a:ext uri="{FF2B5EF4-FFF2-40B4-BE49-F238E27FC236}">
                <a16:creationId xmlns:a16="http://schemas.microsoft.com/office/drawing/2014/main" id="{D930B999-900D-0843-BBF1-9AF698082AD5}"/>
              </a:ext>
            </a:extLst>
          </p:cNvPr>
          <p:cNvSpPr txBox="1"/>
          <p:nvPr/>
        </p:nvSpPr>
        <p:spPr>
          <a:xfrm>
            <a:off x="5816989"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brechdanau</a:t>
            </a:r>
            <a:endParaRPr lang="en-US" sz="2800" b="1" dirty="0">
              <a:latin typeface="Bookman Old Style" panose="02050604050505020204" pitchFamily="18" charset="0"/>
              <a:ea typeface="Ayuthaya" pitchFamily="2" charset="-34"/>
              <a:cs typeface="Ayuthaya" pitchFamily="2" charset="-34"/>
            </a:endParaRPr>
          </a:p>
        </p:txBody>
      </p:sp>
    </p:spTree>
    <p:extLst>
      <p:ext uri="{BB962C8B-B14F-4D97-AF65-F5344CB8AC3E}">
        <p14:creationId xmlns:p14="http://schemas.microsoft.com/office/powerpoint/2010/main" val="23084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09862" y="271042"/>
            <a:ext cx="11527436" cy="693054"/>
          </a:xfrm>
          <a:solidFill>
            <a:schemeClr val="tx1"/>
          </a:solidFill>
        </p:spPr>
        <p:txBody>
          <a:bodyPr>
            <a:normAutofit fontScale="90000"/>
          </a:bodyPr>
          <a:lstStyle/>
          <a:p>
            <a:r>
              <a:rPr lang="en-US" b="1" dirty="0" err="1">
                <a:solidFill>
                  <a:schemeClr val="bg1"/>
                </a:solidFill>
                <a:latin typeface="Segoe Print"/>
              </a:rPr>
              <a:t>Amser</a:t>
            </a:r>
            <a:r>
              <a:rPr lang="en-US" b="1" dirty="0">
                <a:solidFill>
                  <a:schemeClr val="bg1"/>
                </a:solidFill>
                <a:latin typeface="Segoe Print"/>
              </a:rPr>
              <a:t> </a:t>
            </a:r>
            <a:r>
              <a:rPr lang="en-US" b="1" dirty="0" err="1">
                <a:solidFill>
                  <a:schemeClr val="bg1"/>
                </a:solidFill>
                <a:latin typeface="Segoe Print"/>
              </a:rPr>
              <a:t>cofrestru</a:t>
            </a:r>
            <a:r>
              <a:rPr lang="en-US" b="1" dirty="0">
                <a:solidFill>
                  <a:schemeClr val="bg1"/>
                </a:solidFill>
                <a:latin typeface="Segoe Print"/>
              </a:rPr>
              <a:t>             Registration time</a:t>
            </a:r>
            <a:r>
              <a:rPr lang="en-US" b="1" dirty="0">
                <a:latin typeface="Segoe Print"/>
              </a:rPr>
              <a:t> </a:t>
            </a:r>
            <a:endParaRPr lang="en-US" dirty="0"/>
          </a:p>
        </p:txBody>
      </p:sp>
      <p:sp>
        <p:nvSpPr>
          <p:cNvPr id="10" name="TextBox 9">
            <a:extLst>
              <a:ext uri="{FF2B5EF4-FFF2-40B4-BE49-F238E27FC236}">
                <a16:creationId xmlns:a16="http://schemas.microsoft.com/office/drawing/2014/main" id="{A36146D3-E235-4263-8459-6C595A4F32CA}"/>
              </a:ext>
            </a:extLst>
          </p:cNvPr>
          <p:cNvSpPr txBox="1"/>
          <p:nvPr/>
        </p:nvSpPr>
        <p:spPr>
          <a:xfrm>
            <a:off x="356134" y="997365"/>
            <a:ext cx="1172329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Mr Jones:     Bore da, ________.</a:t>
            </a:r>
          </a:p>
          <a:p>
            <a:r>
              <a:rPr lang="en-GB" sz="2800" b="1" dirty="0"/>
              <a:t>Plant:           Bore da, ______. </a:t>
            </a:r>
          </a:p>
          <a:p>
            <a:r>
              <a:rPr lang="en-GB" sz="2800" b="1" dirty="0"/>
              <a:t>Mr Jones:     </a:t>
            </a:r>
            <a:r>
              <a:rPr lang="en-GB" sz="2800" b="1" dirty="0" err="1"/>
              <a:t>Nawr</a:t>
            </a:r>
            <a:r>
              <a:rPr lang="en-GB" sz="2800" b="1" dirty="0"/>
              <a:t> '</a:t>
            </a:r>
            <a:r>
              <a:rPr lang="en-GB" sz="2800" b="1" dirty="0" err="1"/>
              <a:t>te</a:t>
            </a:r>
            <a:r>
              <a:rPr lang="en-GB" sz="2800" b="1" dirty="0"/>
              <a:t>, y </a:t>
            </a:r>
            <a:r>
              <a:rPr lang="en-GB" sz="2800" b="1" dirty="0" err="1"/>
              <a:t>gofrestr</a:t>
            </a:r>
            <a:r>
              <a:rPr lang="en-GB" sz="2800" b="1" dirty="0"/>
              <a:t>.  ________?</a:t>
            </a:r>
          </a:p>
          <a:p>
            <a:r>
              <a:rPr lang="en-GB" sz="2800" b="1" dirty="0"/>
              <a:t>Nia:             </a:t>
            </a:r>
            <a:r>
              <a:rPr lang="en-GB" sz="2800" b="1" dirty="0" err="1"/>
              <a:t>Yma</a:t>
            </a:r>
            <a:r>
              <a:rPr lang="en-GB" sz="2800" b="1" dirty="0"/>
              <a:t>, ______.</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a:t>Nia:             </a:t>
            </a:r>
            <a:r>
              <a:rPr lang="en-GB" sz="2800" b="1" dirty="0" err="1"/>
              <a:t>Cinio</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a:t>
            </a:r>
            <a:r>
              <a:rPr lang="en-GB" sz="2800" b="1" dirty="0" err="1"/>
              <a:t>Steffan</a:t>
            </a:r>
            <a:r>
              <a:rPr lang="en-GB" sz="2800" b="1" dirty="0"/>
              <a:t>?</a:t>
            </a:r>
          </a:p>
          <a:p>
            <a:r>
              <a:rPr lang="en-GB" sz="2800" b="1" dirty="0" err="1"/>
              <a:t>Steffan</a:t>
            </a:r>
            <a:r>
              <a:rPr lang="en-GB" sz="2800" b="1" dirty="0"/>
              <a:t>:        _____, Syr.</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err="1"/>
              <a:t>Steffan</a:t>
            </a:r>
            <a:r>
              <a:rPr lang="en-GB" sz="2800" b="1" dirty="0"/>
              <a:t>:        </a:t>
            </a:r>
            <a:r>
              <a:rPr lang="en-GB" sz="2800" b="1" dirty="0" err="1"/>
              <a:t>Brechdanau</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Bethan?</a:t>
            </a:r>
          </a:p>
          <a:p>
            <a:r>
              <a:rPr lang="en-GB" sz="2800" b="1" dirty="0"/>
              <a:t>Plant:           </a:t>
            </a:r>
            <a:r>
              <a:rPr lang="en-GB" sz="2800" b="1" dirty="0" err="1"/>
              <a:t>Absennol</a:t>
            </a:r>
            <a:r>
              <a:rPr lang="en-GB" sz="2800" b="1" dirty="0"/>
              <a:t>.</a:t>
            </a:r>
          </a:p>
          <a:p>
            <a:r>
              <a:rPr lang="en-GB" sz="2800" b="1" dirty="0"/>
              <a:t>Mr Jones:     O, </a:t>
            </a:r>
            <a:r>
              <a:rPr lang="en-GB" sz="2800" b="1" dirty="0" err="1"/>
              <a:t>mae</a:t>
            </a:r>
            <a:r>
              <a:rPr lang="en-GB" sz="2800" b="1" dirty="0"/>
              <a:t> _______ </a:t>
            </a:r>
            <a:r>
              <a:rPr lang="en-GB" sz="2800" b="1" dirty="0" err="1"/>
              <a:t>yn</a:t>
            </a:r>
            <a:r>
              <a:rPr lang="en-GB" sz="2800" b="1" dirty="0"/>
              <a:t> </a:t>
            </a:r>
            <a:r>
              <a:rPr lang="en-GB" sz="2800" b="1" dirty="0" err="1"/>
              <a:t>absennol</a:t>
            </a:r>
            <a:r>
              <a:rPr lang="en-GB" sz="2800" b="1" dirty="0"/>
              <a:t>.  Dyna </a:t>
            </a:r>
            <a:r>
              <a:rPr lang="en-GB" sz="2800" b="1" dirty="0" err="1"/>
              <a:t>drueni</a:t>
            </a:r>
            <a:r>
              <a:rPr lang="en-GB" sz="2800" b="1" dirty="0"/>
              <a:t>!</a:t>
            </a:r>
          </a:p>
        </p:txBody>
      </p:sp>
      <p:pic>
        <p:nvPicPr>
          <p:cNvPr id="5" name="Picture 5" descr="A picture containing drawing&#10;&#10;Description generated with very high confidence">
            <a:extLst>
              <a:ext uri="{FF2B5EF4-FFF2-40B4-BE49-F238E27FC236}">
                <a16:creationId xmlns:a16="http://schemas.microsoft.com/office/drawing/2014/main" id="{15F38A89-EFDF-4B34-AAEC-402A821BB849}"/>
              </a:ext>
            </a:extLst>
          </p:cNvPr>
          <p:cNvPicPr>
            <a:picLocks noChangeAspect="1"/>
          </p:cNvPicPr>
          <p:nvPr/>
        </p:nvPicPr>
        <p:blipFill>
          <a:blip r:embed="rId2"/>
          <a:stretch>
            <a:fillRect/>
          </a:stretch>
        </p:blipFill>
        <p:spPr>
          <a:xfrm>
            <a:off x="8083642" y="2830368"/>
            <a:ext cx="3507475" cy="2184816"/>
          </a:xfrm>
          <a:prstGeom prst="rect">
            <a:avLst/>
          </a:prstGeom>
        </p:spPr>
      </p:pic>
    </p:spTree>
    <p:extLst>
      <p:ext uri="{BB962C8B-B14F-4D97-AF65-F5344CB8AC3E}">
        <p14:creationId xmlns:p14="http://schemas.microsoft.com/office/powerpoint/2010/main" val="2642911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pic>
        <p:nvPicPr>
          <p:cNvPr id="4" name="Picture 3">
            <a:extLst>
              <a:ext uri="{FF2B5EF4-FFF2-40B4-BE49-F238E27FC236}">
                <a16:creationId xmlns:a16="http://schemas.microsoft.com/office/drawing/2014/main" id="{A2042D20-B164-374C-97C2-51CC6397C81D}"/>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extBox 4">
            <a:extLst>
              <a:ext uri="{FF2B5EF4-FFF2-40B4-BE49-F238E27FC236}">
                <a16:creationId xmlns:a16="http://schemas.microsoft.com/office/drawing/2014/main" id="{F096AC2E-E7CE-1C40-99C0-6A20FC18DDFD}"/>
              </a:ext>
            </a:extLst>
          </p:cNvPr>
          <p:cNvSpPr txBox="1"/>
          <p:nvPr/>
        </p:nvSpPr>
        <p:spPr>
          <a:xfrm>
            <a:off x="196355" y="1339703"/>
            <a:ext cx="4609561" cy="4401205"/>
          </a:xfrm>
          <a:prstGeom prst="rect">
            <a:avLst/>
          </a:prstGeom>
          <a:solidFill>
            <a:schemeClr val="bg1"/>
          </a:solidFill>
          <a:ln w="76200">
            <a:solidFill>
              <a:schemeClr val="accent1"/>
            </a:solidFill>
          </a:ln>
        </p:spPr>
        <p:txBody>
          <a:bodyPr wrap="square" rtlCol="0">
            <a:spAutoFit/>
          </a:bodyPr>
          <a:lstStyle/>
          <a:p>
            <a:pPr algn="ctr"/>
            <a:r>
              <a:rPr lang="en-US" sz="2800" b="1" u="sng" dirty="0"/>
              <a:t>CRYFDERAU</a:t>
            </a:r>
          </a:p>
          <a:p>
            <a:pPr marL="457200" indent="-457200">
              <a:buFont typeface="Arial" panose="020B0604020202020204" pitchFamily="34" charset="0"/>
              <a:buChar char="•"/>
            </a:pPr>
            <a:r>
              <a:rPr lang="en-US" sz="2800" dirty="0" err="1"/>
              <a:t>ôl</a:t>
            </a:r>
            <a:r>
              <a:rPr lang="en-US" sz="2800" dirty="0"/>
              <a:t> </a:t>
            </a:r>
            <a:r>
              <a:rPr lang="en-US" sz="2800" dirty="0" err="1"/>
              <a:t>ymdrech</a:t>
            </a:r>
            <a:r>
              <a:rPr lang="en-US" sz="2800" dirty="0"/>
              <a:t> a </a:t>
            </a:r>
            <a:r>
              <a:rPr lang="en-US" sz="2800" dirty="0" err="1"/>
              <a:t>pharch</a:t>
            </a:r>
            <a:r>
              <a:rPr lang="en-US" sz="2800" dirty="0"/>
              <a:t> at y </a:t>
            </a:r>
            <a:r>
              <a:rPr lang="en-US" sz="2800" dirty="0" err="1"/>
              <a:t>gwaith</a:t>
            </a:r>
            <a:r>
              <a:rPr lang="en-US" sz="2800" dirty="0"/>
              <a:t>;</a:t>
            </a:r>
          </a:p>
          <a:p>
            <a:pPr marL="457200" indent="-457200">
              <a:buFont typeface="Arial" panose="020B0604020202020204" pitchFamily="34" charset="0"/>
              <a:buChar char="•"/>
            </a:pPr>
            <a:r>
              <a:rPr lang="en-US" sz="2800" dirty="0" err="1"/>
              <a:t>ffilmiau</a:t>
            </a:r>
            <a:r>
              <a:rPr lang="en-US" sz="2800" dirty="0"/>
              <a:t> o </a:t>
            </a:r>
            <a:r>
              <a:rPr lang="en-US" sz="2800" dirty="0" err="1"/>
              <a:t>ansawdd</a:t>
            </a:r>
            <a:r>
              <a:rPr lang="en-US" sz="2800" dirty="0"/>
              <a:t> da;</a:t>
            </a:r>
          </a:p>
          <a:p>
            <a:pPr marL="457200" indent="-457200">
              <a:buFont typeface="Arial" panose="020B0604020202020204" pitchFamily="34" charset="0"/>
              <a:buChar char="•"/>
            </a:pPr>
            <a:r>
              <a:rPr lang="en-US" sz="2800" dirty="0" err="1"/>
              <a:t>portffolios</a:t>
            </a:r>
            <a:r>
              <a:rPr lang="en-US" sz="2800" dirty="0"/>
              <a:t> </a:t>
            </a:r>
            <a:r>
              <a:rPr lang="en-US" sz="2800" dirty="0" err="1"/>
              <a:t>cyflawn</a:t>
            </a:r>
            <a:r>
              <a:rPr lang="en-US" sz="2800" dirty="0"/>
              <a:t> </a:t>
            </a:r>
            <a:r>
              <a:rPr lang="en-US" sz="2800" dirty="0" err="1"/>
              <a:t>ar</a:t>
            </a:r>
            <a:r>
              <a:rPr lang="en-US" sz="2800" dirty="0"/>
              <a:t> y </a:t>
            </a:r>
            <a:r>
              <a:rPr lang="en-US" sz="2800" dirty="0" err="1"/>
              <a:t>cyfan</a:t>
            </a:r>
            <a:r>
              <a:rPr lang="en-US" sz="2800" dirty="0"/>
              <a:t>;</a:t>
            </a:r>
          </a:p>
          <a:p>
            <a:pPr marL="457200" indent="-457200">
              <a:buFont typeface="Arial" panose="020B0604020202020204" pitchFamily="34" charset="0"/>
              <a:buChar char="•"/>
            </a:pPr>
            <a:r>
              <a:rPr lang="en-US" sz="2800" dirty="0" err="1"/>
              <a:t>hunanadfyfyriadau</a:t>
            </a:r>
            <a:r>
              <a:rPr lang="en-US" sz="2800" dirty="0"/>
              <a:t> o </a:t>
            </a:r>
            <a:r>
              <a:rPr lang="en-US" sz="2800" dirty="0" err="1"/>
              <a:t>safon</a:t>
            </a:r>
            <a:r>
              <a:rPr lang="en-US" sz="2800" dirty="0"/>
              <a:t>;</a:t>
            </a:r>
          </a:p>
          <a:p>
            <a:pPr marL="457200" indent="-457200">
              <a:buFont typeface="Arial" panose="020B0604020202020204" pitchFamily="34" charset="0"/>
              <a:buChar char="•"/>
            </a:pPr>
            <a:r>
              <a:rPr lang="en-US" sz="2800" dirty="0" err="1"/>
              <a:t>defnydd</a:t>
            </a:r>
            <a:r>
              <a:rPr lang="en-US" sz="2800" dirty="0"/>
              <a:t> da o </a:t>
            </a:r>
            <a:r>
              <a:rPr lang="en-US" sz="2800" dirty="0" err="1"/>
              <a:t>ymchwil</a:t>
            </a:r>
            <a:r>
              <a:rPr lang="en-US" sz="2800" dirty="0"/>
              <a:t> </a:t>
            </a:r>
            <a:r>
              <a:rPr lang="en-US" sz="2800" dirty="0" err="1"/>
              <a:t>addysgol</a:t>
            </a:r>
            <a:r>
              <a:rPr lang="en-US" sz="2800" dirty="0"/>
              <a:t> </a:t>
            </a:r>
          </a:p>
        </p:txBody>
      </p:sp>
      <p:sp>
        <p:nvSpPr>
          <p:cNvPr id="8" name="TextBox 7">
            <a:extLst>
              <a:ext uri="{FF2B5EF4-FFF2-40B4-BE49-F238E27FC236}">
                <a16:creationId xmlns:a16="http://schemas.microsoft.com/office/drawing/2014/main" id="{D51B2F65-0C7B-8845-8B9A-8A7D29FF05EC}"/>
              </a:ext>
            </a:extLst>
          </p:cNvPr>
          <p:cNvSpPr txBox="1"/>
          <p:nvPr/>
        </p:nvSpPr>
        <p:spPr>
          <a:xfrm>
            <a:off x="7208875" y="1339703"/>
            <a:ext cx="4728170" cy="4401205"/>
          </a:xfrm>
          <a:prstGeom prst="rect">
            <a:avLst/>
          </a:prstGeom>
          <a:solidFill>
            <a:schemeClr val="bg1"/>
          </a:solidFill>
          <a:ln w="76200">
            <a:solidFill>
              <a:schemeClr val="accent1"/>
            </a:solidFill>
          </a:ln>
        </p:spPr>
        <p:txBody>
          <a:bodyPr wrap="square" rtlCol="0">
            <a:spAutoFit/>
          </a:bodyPr>
          <a:lstStyle/>
          <a:p>
            <a:pPr algn="ctr"/>
            <a:r>
              <a:rPr lang="en-US" sz="2800" b="1" u="sng" dirty="0"/>
              <a:t>STRONG POINTS</a:t>
            </a:r>
          </a:p>
          <a:p>
            <a:pPr marL="457200" indent="-457200">
              <a:buFont typeface="Arial" panose="020B0604020202020204" pitchFamily="34" charset="0"/>
              <a:buChar char="•"/>
            </a:pPr>
            <a:r>
              <a:rPr lang="en-US" sz="2800" dirty="0"/>
              <a:t>good effort and respect shown towards the tasks;</a:t>
            </a:r>
          </a:p>
          <a:p>
            <a:pPr marL="457200" indent="-457200">
              <a:buFont typeface="Arial" panose="020B0604020202020204" pitchFamily="34" charset="0"/>
              <a:buChar char="•"/>
            </a:pPr>
            <a:r>
              <a:rPr lang="en-US" sz="2800" dirty="0"/>
              <a:t>films of good quality;</a:t>
            </a:r>
          </a:p>
          <a:p>
            <a:pPr marL="457200" indent="-457200">
              <a:buFont typeface="Arial" panose="020B0604020202020204" pitchFamily="34" charset="0"/>
              <a:buChar char="•"/>
            </a:pPr>
            <a:r>
              <a:rPr lang="en-US" sz="2800" dirty="0"/>
              <a:t>most of the portfolios were complete;</a:t>
            </a:r>
          </a:p>
          <a:p>
            <a:pPr marL="457200" indent="-457200">
              <a:buFont typeface="Arial" panose="020B0604020202020204" pitchFamily="34" charset="0"/>
              <a:buChar char="•"/>
            </a:pPr>
            <a:r>
              <a:rPr lang="en-US" sz="2800" dirty="0"/>
              <a:t>self-evaluation of good standard;</a:t>
            </a:r>
          </a:p>
          <a:p>
            <a:pPr marL="457200" indent="-457200">
              <a:buFont typeface="Arial" panose="020B0604020202020204" pitchFamily="34" charset="0"/>
              <a:buChar char="•"/>
            </a:pPr>
            <a:r>
              <a:rPr lang="en-US" sz="2800" dirty="0"/>
              <a:t>good use of educational     </a:t>
            </a:r>
          </a:p>
          <a:p>
            <a:pPr marL="457200" indent="-457200">
              <a:buFont typeface="Arial" panose="020B0604020202020204" pitchFamily="34" charset="0"/>
              <a:buChar char="•"/>
            </a:pPr>
            <a:r>
              <a:rPr lang="en-US" sz="2800" dirty="0"/>
              <a:t>    research.</a:t>
            </a:r>
          </a:p>
        </p:txBody>
      </p:sp>
      <p:pic>
        <p:nvPicPr>
          <p:cNvPr id="9" name="Picture 8">
            <a:extLst>
              <a:ext uri="{FF2B5EF4-FFF2-40B4-BE49-F238E27FC236}">
                <a16:creationId xmlns:a16="http://schemas.microsoft.com/office/drawing/2014/main" id="{0DB3A2FD-BD22-F647-B48E-372D4867AC9B}"/>
              </a:ext>
            </a:extLst>
          </p:cNvPr>
          <p:cNvPicPr>
            <a:picLocks noChangeAspect="1"/>
          </p:cNvPicPr>
          <p:nvPr/>
        </p:nvPicPr>
        <p:blipFill rotWithShape="1">
          <a:blip r:embed="rId3"/>
          <a:srcRect l="6961" t="7489" r="4474" b="18032"/>
          <a:stretch/>
        </p:blipFill>
        <p:spPr>
          <a:xfrm>
            <a:off x="4228070" y="5340690"/>
            <a:ext cx="3677260" cy="1190846"/>
          </a:xfrm>
          <a:prstGeom prst="rect">
            <a:avLst/>
          </a:prstGeom>
        </p:spPr>
      </p:pic>
    </p:spTree>
    <p:extLst>
      <p:ext uri="{BB962C8B-B14F-4D97-AF65-F5344CB8AC3E}">
        <p14:creationId xmlns:p14="http://schemas.microsoft.com/office/powerpoint/2010/main" val="2384484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sp>
        <p:nvSpPr>
          <p:cNvPr id="5" name="TextBox 4">
            <a:extLst>
              <a:ext uri="{FF2B5EF4-FFF2-40B4-BE49-F238E27FC236}">
                <a16:creationId xmlns:a16="http://schemas.microsoft.com/office/drawing/2014/main" id="{F096AC2E-E7CE-1C40-99C0-6A20FC18DDFD}"/>
              </a:ext>
            </a:extLst>
          </p:cNvPr>
          <p:cNvSpPr txBox="1"/>
          <p:nvPr/>
        </p:nvSpPr>
        <p:spPr>
          <a:xfrm>
            <a:off x="196355" y="1449656"/>
            <a:ext cx="5417636" cy="4832092"/>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algn="ctr"/>
            <a:endParaRPr lang="en-US" sz="2800" b="1" u="sng" dirty="0"/>
          </a:p>
          <a:p>
            <a:pPr marL="457200" indent="-457200">
              <a:buFont typeface="Arial" panose="020B0604020202020204" pitchFamily="34" charset="0"/>
              <a:buChar char="•"/>
            </a:pPr>
            <a:r>
              <a:rPr lang="en-US" sz="2800" dirty="0" err="1"/>
              <a:t>Os</a:t>
            </a:r>
            <a:r>
              <a:rPr lang="en-US" sz="2800" dirty="0"/>
              <a:t> </a:t>
            </a:r>
            <a:r>
              <a:rPr lang="en-US" sz="2800" dirty="0" err="1"/>
              <a:t>nad</a:t>
            </a:r>
            <a:r>
              <a:rPr lang="en-US" sz="2800" dirty="0"/>
              <a:t> </a:t>
            </a:r>
            <a:r>
              <a:rPr lang="en-US" sz="2800" dirty="0" err="1"/>
              <a:t>oedd</a:t>
            </a:r>
            <a:r>
              <a:rPr lang="en-US" sz="2800" dirty="0"/>
              <a:t> </a:t>
            </a:r>
            <a:r>
              <a:rPr lang="en-US" sz="2800" dirty="0" err="1"/>
              <a:t>tysiolaeth</a:t>
            </a:r>
            <a:r>
              <a:rPr lang="en-US" sz="2800" dirty="0"/>
              <a:t> </a:t>
            </a:r>
            <a:r>
              <a:rPr lang="en-US" sz="2800" dirty="0" err="1"/>
              <a:t>wedi</a:t>
            </a:r>
            <a:r>
              <a:rPr lang="en-US" sz="2800" dirty="0"/>
              <a:t> </a:t>
            </a:r>
            <a:r>
              <a:rPr lang="en-US" sz="2800" dirty="0" err="1"/>
              <a:t>cael</a:t>
            </a:r>
            <a:r>
              <a:rPr lang="en-US" sz="2800" dirty="0"/>
              <a:t> </a:t>
            </a:r>
            <a:r>
              <a:rPr lang="en-US" sz="2800" dirty="0" err="1"/>
              <a:t>ei</a:t>
            </a:r>
            <a:r>
              <a:rPr lang="en-US" sz="2800" dirty="0"/>
              <a:t> </a:t>
            </a:r>
            <a:r>
              <a:rPr lang="en-US" sz="2800" dirty="0" err="1"/>
              <a:t>gyflwyno</a:t>
            </a:r>
            <a:r>
              <a:rPr lang="en-US" sz="2800" dirty="0"/>
              <a:t>, </a:t>
            </a:r>
            <a:r>
              <a:rPr lang="en-US" sz="2800" dirty="0" err="1"/>
              <a:t>doedden</a:t>
            </a:r>
            <a:r>
              <a:rPr lang="en-US" sz="2800" dirty="0"/>
              <a:t> </a:t>
            </a:r>
            <a:r>
              <a:rPr lang="en-US" sz="2800" dirty="0" err="1"/>
              <a:t>ni</a:t>
            </a:r>
            <a:r>
              <a:rPr lang="en-US" sz="2800" dirty="0"/>
              <a:t> </a:t>
            </a:r>
            <a:r>
              <a:rPr lang="en-US" sz="2800" dirty="0" err="1"/>
              <a:t>ddim</a:t>
            </a:r>
            <a:r>
              <a:rPr lang="en-US" sz="2800" dirty="0"/>
              <a:t> </a:t>
            </a:r>
            <a:r>
              <a:rPr lang="en-US" sz="2800" dirty="0" err="1"/>
              <a:t>yn</a:t>
            </a:r>
            <a:r>
              <a:rPr lang="en-US" sz="2800" dirty="0"/>
              <a:t> </a:t>
            </a:r>
            <a:r>
              <a:rPr lang="en-US" sz="2800" dirty="0" err="1"/>
              <a:t>medru</a:t>
            </a:r>
            <a:r>
              <a:rPr lang="en-US" sz="2800" dirty="0"/>
              <a:t> </a:t>
            </a:r>
            <a:r>
              <a:rPr lang="en-US" sz="2800" dirty="0" err="1"/>
              <a:t>rhoi</a:t>
            </a:r>
            <a:r>
              <a:rPr lang="en-US" sz="2800" dirty="0"/>
              <a:t> </a:t>
            </a:r>
            <a:r>
              <a:rPr lang="en-US" sz="2800" dirty="0" err="1"/>
              <a:t>lefel</a:t>
            </a:r>
            <a:r>
              <a:rPr lang="en-US" sz="2800" dirty="0"/>
              <a:t> </a:t>
            </a:r>
            <a:r>
              <a:rPr lang="en-US" sz="2800" dirty="0" err="1"/>
              <a:t>cyrhaeddiad</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Dim </a:t>
            </a:r>
            <a:r>
              <a:rPr lang="en-US" sz="2800" dirty="0" err="1"/>
              <a:t>digon</a:t>
            </a:r>
            <a:r>
              <a:rPr lang="en-US" sz="2800" dirty="0"/>
              <a:t> o </a:t>
            </a:r>
            <a:r>
              <a:rPr lang="en-US" sz="2800" dirty="0" err="1"/>
              <a:t>Gymraeg</a:t>
            </a:r>
            <a:r>
              <a:rPr lang="en-US" sz="2800" dirty="0"/>
              <a:t>. </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Gormod</a:t>
            </a:r>
            <a:r>
              <a:rPr lang="en-US" sz="2800" dirty="0"/>
              <a:t> o </a:t>
            </a:r>
            <a:r>
              <a:rPr lang="en-US" sz="2800" dirty="0" err="1"/>
              <a:t>gyfieithu</a:t>
            </a:r>
            <a:r>
              <a:rPr lang="en-US" sz="2800" dirty="0"/>
              <a:t> </a:t>
            </a:r>
            <a:r>
              <a:rPr lang="en-US" sz="2800" dirty="0" err="1"/>
              <a:t>o’r</a:t>
            </a:r>
            <a:r>
              <a:rPr lang="en-US" sz="2800" dirty="0"/>
              <a:t> </a:t>
            </a:r>
            <a:r>
              <a:rPr lang="en-US" sz="2800" dirty="0" err="1"/>
              <a:t>Gymraeg</a:t>
            </a:r>
            <a:r>
              <a:rPr lang="en-US" sz="2800" dirty="0"/>
              <a:t> </a:t>
            </a:r>
            <a:r>
              <a:rPr lang="en-US" sz="2800" dirty="0" err="1"/>
              <a:t>i’r</a:t>
            </a:r>
            <a:r>
              <a:rPr lang="en-US" sz="2800" dirty="0"/>
              <a:t> </a:t>
            </a:r>
            <a:r>
              <a:rPr lang="en-US" sz="2800" dirty="0" err="1"/>
              <a:t>Saesneg</a:t>
            </a:r>
            <a:r>
              <a:rPr lang="en-US" sz="2800" dirty="0"/>
              <a:t>.</a:t>
            </a: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4401205"/>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algn="ctr"/>
            <a:endParaRPr lang="en-US" sz="2800" b="1" u="sng" dirty="0"/>
          </a:p>
          <a:p>
            <a:pPr marL="457200" indent="-457200">
              <a:buFont typeface="Arial" panose="020B0604020202020204" pitchFamily="34" charset="0"/>
              <a:buChar char="•"/>
            </a:pPr>
            <a:r>
              <a:rPr lang="en-US" sz="2800" dirty="0"/>
              <a:t>We could not give a level </a:t>
            </a:r>
            <a:r>
              <a:rPr lang="en-US" sz="2800" dirty="0" err="1"/>
              <a:t>fo</a:t>
            </a:r>
            <a:r>
              <a:rPr lang="en-US" sz="2800" dirty="0"/>
              <a:t> all skills when not enough evidence was presented.</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Not enough Welsh.</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Too much direct translation.</a:t>
            </a:r>
          </a:p>
          <a:p>
            <a:pPr marL="457200" indent="-457200">
              <a:buFont typeface="Arial" panose="020B0604020202020204" pitchFamily="34" charset="0"/>
              <a:buChar char="•"/>
            </a:pPr>
            <a:endParaRPr lang="en-US" sz="2800" b="1" u="sng" dirty="0"/>
          </a:p>
        </p:txBody>
      </p:sp>
      <p:pic>
        <p:nvPicPr>
          <p:cNvPr id="7" name="Picture 6">
            <a:extLst>
              <a:ext uri="{FF2B5EF4-FFF2-40B4-BE49-F238E27FC236}">
                <a16:creationId xmlns:a16="http://schemas.microsoft.com/office/drawing/2014/main" id="{107865D4-E3E9-B34C-9DFE-6CF2EDB31CA8}"/>
              </a:ext>
            </a:extLst>
          </p:cNvPr>
          <p:cNvPicPr>
            <a:picLocks noChangeAspect="1"/>
          </p:cNvPicPr>
          <p:nvPr/>
        </p:nvPicPr>
        <p:blipFill>
          <a:blip r:embed="rId2"/>
          <a:stretch>
            <a:fillRect/>
          </a:stretch>
        </p:blipFill>
        <p:spPr>
          <a:xfrm>
            <a:off x="9425764" y="6429428"/>
            <a:ext cx="2766236" cy="428572"/>
          </a:xfrm>
          <a:prstGeom prst="rect">
            <a:avLst/>
          </a:prstGeom>
        </p:spPr>
      </p:pic>
    </p:spTree>
    <p:extLst>
      <p:ext uri="{BB962C8B-B14F-4D97-AF65-F5344CB8AC3E}">
        <p14:creationId xmlns:p14="http://schemas.microsoft.com/office/powerpoint/2010/main" val="570894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sp>
        <p:nvSpPr>
          <p:cNvPr id="5" name="TextBox 4">
            <a:extLst>
              <a:ext uri="{FF2B5EF4-FFF2-40B4-BE49-F238E27FC236}">
                <a16:creationId xmlns:a16="http://schemas.microsoft.com/office/drawing/2014/main" id="{F096AC2E-E7CE-1C40-99C0-6A20FC18DDFD}"/>
              </a:ext>
            </a:extLst>
          </p:cNvPr>
          <p:cNvSpPr txBox="1"/>
          <p:nvPr/>
        </p:nvSpPr>
        <p:spPr>
          <a:xfrm>
            <a:off x="196355" y="1449656"/>
            <a:ext cx="5417636" cy="5139869"/>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algn="ctr"/>
            <a:endParaRPr lang="en-US" sz="2800" b="1" u="sng" dirty="0"/>
          </a:p>
          <a:p>
            <a:pPr marL="457200" indent="-457200">
              <a:buFont typeface="Arial" panose="020B0604020202020204" pitchFamily="34" charset="0"/>
              <a:buChar char="•"/>
            </a:pPr>
            <a:r>
              <a:rPr lang="en-US" sz="3600" dirty="0" err="1"/>
              <a:t>ynganu</a:t>
            </a:r>
            <a:r>
              <a:rPr lang="en-US" sz="3600" dirty="0"/>
              <a:t> </a:t>
            </a:r>
            <a:r>
              <a:rPr lang="en-US" sz="3600" dirty="0" err="1"/>
              <a:t>ar</a:t>
            </a:r>
            <a:r>
              <a:rPr lang="en-US" sz="3600" dirty="0"/>
              <a:t> </a:t>
            </a:r>
            <a:r>
              <a:rPr lang="en-US" sz="3600" dirty="0" err="1"/>
              <a:t>adegau</a:t>
            </a:r>
            <a:r>
              <a:rPr lang="en-US" sz="3600" dirty="0"/>
              <a:t>, </a:t>
            </a:r>
            <a:r>
              <a:rPr lang="en-US" sz="3600" dirty="0" err="1"/>
              <a:t>e.e</a:t>
            </a:r>
            <a:r>
              <a:rPr lang="en-US" sz="3600" dirty="0"/>
              <a:t>. </a:t>
            </a:r>
            <a:r>
              <a:rPr lang="en-US" sz="3600" dirty="0" err="1"/>
              <a:t>llafariaid</a:t>
            </a:r>
            <a:r>
              <a:rPr lang="en-US" sz="3600" dirty="0"/>
              <a:t> </a:t>
            </a:r>
            <a:r>
              <a:rPr lang="en-US" sz="3600" dirty="0" err="1"/>
              <a:t>clwm</a:t>
            </a:r>
            <a:r>
              <a:rPr lang="en-US" sz="3600" dirty="0"/>
              <a:t>;</a:t>
            </a:r>
          </a:p>
          <a:p>
            <a:endParaRPr lang="en-US" sz="3600" dirty="0"/>
          </a:p>
          <a:p>
            <a:pPr marL="571500" indent="-571500">
              <a:buFont typeface="Arial" panose="020B0604020202020204" pitchFamily="34" charset="0"/>
              <a:buChar char="•"/>
            </a:pPr>
            <a:r>
              <a:rPr lang="en-US" sz="3600" dirty="0" err="1"/>
              <a:t>cystrawen</a:t>
            </a:r>
            <a:r>
              <a:rPr lang="en-US" sz="3600" dirty="0"/>
              <a:t> – </a:t>
            </a:r>
            <a:r>
              <a:rPr lang="en-US" sz="3600" dirty="0" err="1"/>
              <a:t>e.e</a:t>
            </a:r>
            <a:r>
              <a:rPr lang="en-US" sz="3600" dirty="0"/>
              <a:t>. </a:t>
            </a:r>
            <a:r>
              <a:rPr lang="en-US" sz="2800" dirty="0"/>
              <a:t>Beth </a:t>
            </a:r>
            <a:r>
              <a:rPr lang="en-US" sz="2800" u="sng" dirty="0" err="1">
                <a:solidFill>
                  <a:srgbClr val="FF0000"/>
                </a:solidFill>
              </a:rPr>
              <a:t>ydy</a:t>
            </a:r>
            <a:r>
              <a:rPr lang="en-US" sz="2800" dirty="0"/>
              <a:t> </a:t>
            </a:r>
            <a:r>
              <a:rPr lang="en-US" sz="2800" dirty="0" err="1"/>
              <a:t>e’n</a:t>
            </a:r>
            <a:r>
              <a:rPr lang="en-US" sz="2800" dirty="0"/>
              <a:t> </a:t>
            </a:r>
            <a:r>
              <a:rPr lang="en-US" sz="2800" dirty="0" err="1"/>
              <a:t>gwisgo</a:t>
            </a:r>
            <a:r>
              <a:rPr lang="en-US" sz="2800" dirty="0"/>
              <a:t>? Beth </a:t>
            </a:r>
            <a:r>
              <a:rPr lang="en-US" sz="2800" dirty="0" err="1">
                <a:solidFill>
                  <a:srgbClr val="00B050"/>
                </a:solidFill>
              </a:rPr>
              <a:t>mae</a:t>
            </a:r>
            <a:r>
              <a:rPr lang="en-US" sz="2800" dirty="0"/>
              <a:t> </a:t>
            </a:r>
            <a:r>
              <a:rPr lang="en-US" sz="2800" dirty="0" err="1"/>
              <a:t>e’n</a:t>
            </a:r>
            <a:r>
              <a:rPr lang="en-US" sz="2800" dirty="0"/>
              <a:t> </a:t>
            </a:r>
            <a:r>
              <a:rPr lang="en-US" sz="2800" dirty="0" err="1"/>
              <a:t>gwisgo</a:t>
            </a:r>
            <a:r>
              <a:rPr lang="en-US" sz="2800" dirty="0"/>
              <a:t>?</a:t>
            </a:r>
          </a:p>
          <a:p>
            <a:endParaRPr lang="en-US" sz="3600" dirty="0"/>
          </a:p>
          <a:p>
            <a:pPr marL="457200" indent="-457200">
              <a:buFont typeface="Arial" panose="020B0604020202020204" pitchFamily="34" charset="0"/>
              <a:buChar char="•"/>
            </a:pPr>
            <a:r>
              <a:rPr lang="en-US" sz="3600" dirty="0" err="1"/>
              <a:t>gorchmynion</a:t>
            </a:r>
            <a:r>
              <a:rPr lang="en-US" sz="3600" dirty="0"/>
              <a:t> – </a:t>
            </a:r>
            <a:r>
              <a:rPr lang="en-US" sz="3600" dirty="0" err="1"/>
              <a:t>wch</a:t>
            </a:r>
            <a:r>
              <a:rPr lang="en-US" sz="3600" dirty="0"/>
              <a:t> –a;</a:t>
            </a: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4154984"/>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marL="457200" indent="-457200">
              <a:buFont typeface="Arial" panose="020B0604020202020204" pitchFamily="34" charset="0"/>
              <a:buChar char="•"/>
            </a:pPr>
            <a:r>
              <a:rPr lang="en-US" sz="3600" dirty="0"/>
              <a:t>pronunciation, e.g. double vowels;</a:t>
            </a:r>
          </a:p>
          <a:p>
            <a:endParaRPr lang="en-US" sz="3600" dirty="0"/>
          </a:p>
          <a:p>
            <a:pPr marL="457200" indent="-457200">
              <a:buFont typeface="Arial" panose="020B0604020202020204" pitchFamily="34" charset="0"/>
              <a:buChar char="•"/>
            </a:pPr>
            <a:r>
              <a:rPr lang="en-US" sz="3600" dirty="0"/>
              <a:t>syntax, e.g. </a:t>
            </a:r>
            <a:r>
              <a:rPr lang="en-US" sz="2800" dirty="0"/>
              <a:t>Beth </a:t>
            </a:r>
            <a:r>
              <a:rPr lang="en-US" sz="2800" u="sng" dirty="0" err="1">
                <a:solidFill>
                  <a:srgbClr val="FF0000"/>
                </a:solidFill>
              </a:rPr>
              <a:t>ydy</a:t>
            </a:r>
            <a:r>
              <a:rPr lang="en-US" sz="2800" dirty="0"/>
              <a:t> </a:t>
            </a:r>
            <a:r>
              <a:rPr lang="en-US" sz="2800" dirty="0" err="1"/>
              <a:t>e’n</a:t>
            </a:r>
            <a:r>
              <a:rPr lang="en-US" sz="2800" dirty="0"/>
              <a:t> </a:t>
            </a:r>
            <a:r>
              <a:rPr lang="en-US" sz="2800" dirty="0" err="1"/>
              <a:t>gwisgo</a:t>
            </a:r>
            <a:r>
              <a:rPr lang="en-US" sz="2800" dirty="0"/>
              <a:t>?  Beth </a:t>
            </a:r>
            <a:r>
              <a:rPr lang="en-US" sz="2800" b="1" dirty="0" err="1">
                <a:solidFill>
                  <a:srgbClr val="00B050"/>
                </a:solidFill>
              </a:rPr>
              <a:t>mae</a:t>
            </a:r>
            <a:r>
              <a:rPr lang="en-US" sz="2800" dirty="0"/>
              <a:t> </a:t>
            </a:r>
            <a:r>
              <a:rPr lang="en-US" sz="2800" dirty="0" err="1"/>
              <a:t>e’n</a:t>
            </a:r>
            <a:r>
              <a:rPr lang="en-US" sz="2800" dirty="0"/>
              <a:t> </a:t>
            </a:r>
            <a:r>
              <a:rPr lang="en-US" sz="2800" dirty="0" err="1"/>
              <a:t>gwisgo</a:t>
            </a:r>
            <a:r>
              <a:rPr lang="en-US" sz="2800" dirty="0"/>
              <a:t>?</a:t>
            </a:r>
          </a:p>
          <a:p>
            <a:endParaRPr lang="en-US" sz="2800" dirty="0"/>
          </a:p>
          <a:p>
            <a:pPr marL="457200" indent="-457200">
              <a:buFont typeface="Arial" panose="020B0604020202020204" pitchFamily="34" charset="0"/>
              <a:buChar char="•"/>
            </a:pPr>
            <a:r>
              <a:rPr lang="en-US" sz="3600" dirty="0"/>
              <a:t>commands – </a:t>
            </a:r>
            <a:r>
              <a:rPr lang="en-US" sz="3600" dirty="0" err="1"/>
              <a:t>wch</a:t>
            </a:r>
            <a:r>
              <a:rPr lang="en-US" sz="3600" dirty="0"/>
              <a:t> –a.</a:t>
            </a:r>
          </a:p>
        </p:txBody>
      </p:sp>
      <p:pic>
        <p:nvPicPr>
          <p:cNvPr id="6" name="Picture 5">
            <a:extLst>
              <a:ext uri="{FF2B5EF4-FFF2-40B4-BE49-F238E27FC236}">
                <a16:creationId xmlns:a16="http://schemas.microsoft.com/office/drawing/2014/main" id="{876090A5-7E2B-754B-87BD-C3FBEEC1C227}"/>
              </a:ext>
            </a:extLst>
          </p:cNvPr>
          <p:cNvPicPr>
            <a:picLocks noChangeAspect="1"/>
          </p:cNvPicPr>
          <p:nvPr/>
        </p:nvPicPr>
        <p:blipFill>
          <a:blip r:embed="rId2"/>
          <a:stretch>
            <a:fillRect/>
          </a:stretch>
        </p:blipFill>
        <p:spPr>
          <a:xfrm>
            <a:off x="9145771" y="6160953"/>
            <a:ext cx="2766236" cy="428572"/>
          </a:xfrm>
          <a:prstGeom prst="rect">
            <a:avLst/>
          </a:prstGeom>
        </p:spPr>
      </p:pic>
    </p:spTree>
    <p:extLst>
      <p:ext uri="{BB962C8B-B14F-4D97-AF65-F5344CB8AC3E}">
        <p14:creationId xmlns:p14="http://schemas.microsoft.com/office/powerpoint/2010/main" val="2170211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0BCC354-2BC7-AA49-AD18-3F256F165B4B}"/>
              </a:ext>
            </a:extLst>
          </p:cNvPr>
          <p:cNvSpPr txBox="1">
            <a:spLocks/>
          </p:cNvSpPr>
          <p:nvPr/>
        </p:nvSpPr>
        <p:spPr>
          <a:xfrm>
            <a:off x="2041451" y="244865"/>
            <a:ext cx="7634177" cy="898135"/>
          </a:xfrm>
          <a:prstGeom prst="rect">
            <a:avLst/>
          </a:prstGeom>
          <a:solidFill>
            <a:schemeClr val="tx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dirty="0">
                <a:solidFill>
                  <a:schemeClr val="bg1"/>
                </a:solidFill>
              </a:rPr>
              <a:t>Eleni …                  This year …</a:t>
            </a:r>
          </a:p>
        </p:txBody>
      </p:sp>
      <p:sp>
        <p:nvSpPr>
          <p:cNvPr id="5" name="TextBox 4">
            <a:extLst>
              <a:ext uri="{FF2B5EF4-FFF2-40B4-BE49-F238E27FC236}">
                <a16:creationId xmlns:a16="http://schemas.microsoft.com/office/drawing/2014/main" id="{AC6DBCBC-417C-254F-A928-15745BBB22E9}"/>
              </a:ext>
            </a:extLst>
          </p:cNvPr>
          <p:cNvSpPr txBox="1"/>
          <p:nvPr/>
        </p:nvSpPr>
        <p:spPr>
          <a:xfrm>
            <a:off x="415635" y="1330036"/>
            <a:ext cx="11388437" cy="4985980"/>
          </a:xfrm>
          <a:prstGeom prst="rect">
            <a:avLst/>
          </a:prstGeom>
          <a:solidFill>
            <a:schemeClr val="bg1"/>
          </a:solidFill>
          <a:ln>
            <a:solidFill>
              <a:schemeClr val="tx1"/>
            </a:solidFill>
          </a:ln>
        </p:spPr>
        <p:txBody>
          <a:bodyPr wrap="square" rtlCol="0">
            <a:spAutoFit/>
          </a:bodyPr>
          <a:lstStyle/>
          <a:p>
            <a:r>
              <a:rPr lang="en-US" sz="2000" b="1" dirty="0"/>
              <a:t>BA Ed2  Portfolio Requirements</a:t>
            </a:r>
            <a:endParaRPr lang="en-GB" sz="2000" dirty="0"/>
          </a:p>
          <a:p>
            <a:r>
              <a:rPr lang="en-US" sz="2000" dirty="0"/>
              <a:t> </a:t>
            </a:r>
            <a:endParaRPr lang="en-GB" sz="2000" dirty="0"/>
          </a:p>
          <a:p>
            <a:r>
              <a:rPr lang="en-US" sz="2000" dirty="0"/>
              <a:t>The portfolio will include the following.</a:t>
            </a:r>
            <a:endParaRPr lang="en-GB" sz="2000" dirty="0"/>
          </a:p>
          <a:p>
            <a:r>
              <a:rPr lang="en-US" sz="2000" dirty="0"/>
              <a:t> </a:t>
            </a:r>
            <a:endParaRPr lang="en-GB" sz="2000" dirty="0"/>
          </a:p>
          <a:p>
            <a:r>
              <a:rPr lang="en-US" sz="2000" dirty="0"/>
              <a:t>A complete pack which includes:</a:t>
            </a:r>
            <a:endParaRPr lang="en-GB" sz="2000" dirty="0"/>
          </a:p>
          <a:p>
            <a:pPr marL="400050" lvl="0" indent="-400050">
              <a:buFont typeface="+mj-lt"/>
              <a:buAutoNum type="romanUcPeriod"/>
            </a:pPr>
            <a:r>
              <a:rPr lang="en-US" sz="2000" dirty="0"/>
              <a:t>Film evidence – up to 8 minutes of a lesson which you have presented on location in school</a:t>
            </a:r>
            <a:endParaRPr lang="en-GB" sz="2000" dirty="0"/>
          </a:p>
          <a:p>
            <a:pPr marL="400050" lvl="0" indent="-400050">
              <a:buFont typeface="+mj-lt"/>
              <a:buAutoNum type="romanUcPeriod"/>
            </a:pPr>
            <a:r>
              <a:rPr lang="en-US" sz="2000" dirty="0"/>
              <a:t>Tutor notes on your use of Welsh language during your period on location</a:t>
            </a:r>
            <a:endParaRPr lang="en-GB" sz="2000" dirty="0"/>
          </a:p>
          <a:p>
            <a:pPr marL="400050" lvl="0" indent="-400050">
              <a:buFont typeface="+mj-lt"/>
              <a:buAutoNum type="romanUcPeriod"/>
            </a:pPr>
            <a:r>
              <a:rPr lang="en-US" sz="2000" dirty="0"/>
              <a:t>A lesson plan that focuses specifically on developing learners' literacy skills in Welsh </a:t>
            </a:r>
            <a:endParaRPr lang="en-GB" sz="2000" dirty="0"/>
          </a:p>
          <a:p>
            <a:pPr marL="400050" lvl="0" indent="-400050">
              <a:buFont typeface="+mj-lt"/>
              <a:buAutoNum type="romanUcPeriod"/>
            </a:pPr>
            <a:r>
              <a:rPr lang="en-US" sz="2000" dirty="0"/>
              <a:t>Written self-reflection by the student (up to 750 words with medium of work depending on student’s linguistic ability)</a:t>
            </a:r>
            <a:endParaRPr lang="en-GB" sz="2000" dirty="0"/>
          </a:p>
          <a:p>
            <a:r>
              <a:rPr lang="en-US" sz="2000" dirty="0"/>
              <a:t>It should also include:  </a:t>
            </a:r>
            <a:endParaRPr lang="en-GB" sz="2000" dirty="0"/>
          </a:p>
          <a:p>
            <a:pPr marL="400050" lvl="0" indent="-400050">
              <a:buFont typeface="+mj-lt"/>
              <a:buAutoNum type="romanUcPeriod"/>
            </a:pPr>
            <a:r>
              <a:rPr lang="en-US" sz="2000" dirty="0"/>
              <a:t>Two lesson plans or weekly plans that demonstrate the best example of the student developing learners' literacy skills in Welsh and/or improving personal language skills  </a:t>
            </a:r>
            <a:endParaRPr lang="en-GB" sz="2000" dirty="0"/>
          </a:p>
          <a:p>
            <a:pPr marL="400050" lvl="0" indent="-400050">
              <a:buFont typeface="+mj-lt"/>
              <a:buAutoNum type="romanUcPeriod"/>
            </a:pPr>
            <a:r>
              <a:rPr lang="en-US" sz="2000" dirty="0"/>
              <a:t>An original resource that shows evidence of developing learners' literacy skills and differentiation  </a:t>
            </a:r>
            <a:endParaRPr lang="en-GB" sz="2000" dirty="0"/>
          </a:p>
          <a:p>
            <a:pPr marL="400050" lvl="0" indent="-400050">
              <a:buFont typeface="+mj-lt"/>
              <a:buAutoNum type="romanUcPeriod"/>
            </a:pPr>
            <a:r>
              <a:rPr lang="en-US" sz="2000" dirty="0"/>
              <a:t>Evidence of correcting a learner's work.  </a:t>
            </a:r>
            <a:endParaRPr lang="en-GB" sz="2000" dirty="0"/>
          </a:p>
          <a:p>
            <a:endParaRPr lang="en-US" dirty="0"/>
          </a:p>
        </p:txBody>
      </p:sp>
    </p:spTree>
    <p:extLst>
      <p:ext uri="{BB962C8B-B14F-4D97-AF65-F5344CB8AC3E}">
        <p14:creationId xmlns:p14="http://schemas.microsoft.com/office/powerpoint/2010/main" val="2319435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3416320"/>
          </a:xfrm>
          <a:solidFill>
            <a:schemeClr val="bg1"/>
          </a:solidFill>
          <a:ln w="76200">
            <a:solidFill>
              <a:srgbClr val="FFC000"/>
            </a:solidFill>
          </a:ln>
        </p:spPr>
        <p:txBody>
          <a:bodyPr>
            <a:normAutofit fontScale="85000" lnSpcReduction="100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164523" y="1903269"/>
            <a:ext cx="5514109" cy="3416320"/>
          </a:xfrm>
          <a:prstGeom prst="rect">
            <a:avLst/>
          </a:prstGeom>
          <a:solidFill>
            <a:schemeClr val="bg1"/>
          </a:solidFill>
          <a:ln w="76200">
            <a:solidFill>
              <a:srgbClr val="FFC000"/>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sp>
        <p:nvSpPr>
          <p:cNvPr id="9" name="Title 1">
            <a:extLst>
              <a:ext uri="{FF2B5EF4-FFF2-40B4-BE49-F238E27FC236}">
                <a16:creationId xmlns:a16="http://schemas.microsoft.com/office/drawing/2014/main" id="{03D8B113-46DD-1C4A-9503-1BEF7D2B9171}"/>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t>Maes</a:t>
            </a:r>
            <a:r>
              <a:rPr lang="en-US" sz="2800" b="1" dirty="0"/>
              <a:t> </a:t>
            </a:r>
            <a:r>
              <a:rPr lang="en-US" sz="2800" b="1" dirty="0" err="1"/>
              <a:t>Dysgu</a:t>
            </a:r>
            <a:r>
              <a:rPr lang="en-US" sz="2800" b="1" dirty="0"/>
              <a:t> a </a:t>
            </a:r>
            <a:r>
              <a:rPr lang="en-US" sz="2800" b="1" dirty="0" err="1"/>
              <a:t>Phrofiad</a:t>
            </a:r>
            <a:r>
              <a:rPr lang="en-US" sz="2800" b="1" dirty="0"/>
              <a:t> </a:t>
            </a:r>
            <a:r>
              <a:rPr lang="en-US" sz="2800" b="1" dirty="0" err="1"/>
              <a:t>Ieithoedd</a:t>
            </a:r>
            <a:r>
              <a:rPr lang="en-US" sz="2800" b="1" dirty="0"/>
              <a:t>, </a:t>
            </a:r>
            <a:r>
              <a:rPr lang="en-US" sz="2800" b="1" dirty="0" err="1"/>
              <a:t>Llythrennedd</a:t>
            </a:r>
            <a:r>
              <a:rPr lang="en-US" sz="2800" b="1" dirty="0"/>
              <a:t> a </a:t>
            </a:r>
            <a:r>
              <a:rPr lang="en-US" sz="2800" b="1" dirty="0" err="1"/>
              <a:t>Chyfathrebu</a:t>
            </a:r>
            <a:br>
              <a:rPr lang="en-US" sz="2800" b="1" dirty="0"/>
            </a:br>
            <a:endParaRPr lang="en-US" sz="2800" b="1" dirty="0"/>
          </a:p>
          <a:p>
            <a:r>
              <a:rPr lang="en-US" sz="2800" b="1" i="1" dirty="0"/>
              <a:t>Languages, Literacy and Communication Are of Learning and Experience</a:t>
            </a:r>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Tree>
    <p:extLst>
      <p:ext uri="{BB962C8B-B14F-4D97-AF65-F5344CB8AC3E}">
        <p14:creationId xmlns:p14="http://schemas.microsoft.com/office/powerpoint/2010/main" val="4077747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6D227AC-F5E4-D148-8D77-458270912E0C}"/>
              </a:ext>
            </a:extLst>
          </p:cNvPr>
          <p:cNvSpPr txBox="1">
            <a:spLocks/>
          </p:cNvSpPr>
          <p:nvPr/>
        </p:nvSpPr>
        <p:spPr>
          <a:xfrm>
            <a:off x="425669" y="213334"/>
            <a:ext cx="11209283" cy="906018"/>
          </a:xfrm>
          <a:prstGeom prst="rect">
            <a:avLst/>
          </a:prstGeom>
          <a:solidFill>
            <a:schemeClr val="tx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dirty="0">
                <a:solidFill>
                  <a:schemeClr val="bg1"/>
                </a:solidFill>
              </a:rPr>
              <a:t>HELP LLAW…                          A HELPING HAND…</a:t>
            </a:r>
          </a:p>
        </p:txBody>
      </p:sp>
      <p:sp>
        <p:nvSpPr>
          <p:cNvPr id="4" name="TextBox 3">
            <a:extLst>
              <a:ext uri="{FF2B5EF4-FFF2-40B4-BE49-F238E27FC236}">
                <a16:creationId xmlns:a16="http://schemas.microsoft.com/office/drawing/2014/main" id="{C5CCEA5C-C731-D047-9847-AB7C2A80C13D}"/>
              </a:ext>
            </a:extLst>
          </p:cNvPr>
          <p:cNvSpPr txBox="1"/>
          <p:nvPr/>
        </p:nvSpPr>
        <p:spPr>
          <a:xfrm>
            <a:off x="425669" y="1734207"/>
            <a:ext cx="10421007" cy="1661993"/>
          </a:xfrm>
          <a:prstGeom prst="rect">
            <a:avLst/>
          </a:prstGeom>
          <a:noFill/>
        </p:spPr>
        <p:txBody>
          <a:bodyPr wrap="square" rtlCol="0">
            <a:spAutoFit/>
          </a:bodyPr>
          <a:lstStyle/>
          <a:p>
            <a:pPr algn="ctr"/>
            <a:r>
              <a:rPr lang="en-US" b="1" u="sng" dirty="0"/>
              <a:t>YR WYDDOR GYMRAEG / THE WELSH ALPHABET:</a:t>
            </a:r>
          </a:p>
          <a:p>
            <a:endParaRPr lang="en-US" dirty="0"/>
          </a:p>
          <a:p>
            <a:r>
              <a:rPr lang="en-US" sz="2400" dirty="0">
                <a:hlinkClick r:id="rId2"/>
              </a:rPr>
              <a:t>https://uwtsd.hosted.panopto.com/Panopto/Pages/Viewer.aspx?id=a16f07a3-fb0c-4eb9-a266-ac3800a218e2</a:t>
            </a:r>
            <a:endParaRPr lang="en-US" sz="2400" dirty="0"/>
          </a:p>
          <a:p>
            <a:endParaRPr lang="en-US" dirty="0"/>
          </a:p>
        </p:txBody>
      </p:sp>
      <p:sp>
        <p:nvSpPr>
          <p:cNvPr id="5" name="TextBox 4">
            <a:extLst>
              <a:ext uri="{FF2B5EF4-FFF2-40B4-BE49-F238E27FC236}">
                <a16:creationId xmlns:a16="http://schemas.microsoft.com/office/drawing/2014/main" id="{78092E0A-570E-6B47-AA13-3839CCF31FDE}"/>
              </a:ext>
            </a:extLst>
          </p:cNvPr>
          <p:cNvSpPr txBox="1"/>
          <p:nvPr/>
        </p:nvSpPr>
        <p:spPr>
          <a:xfrm>
            <a:off x="425669" y="4188373"/>
            <a:ext cx="10421007" cy="1661993"/>
          </a:xfrm>
          <a:prstGeom prst="rect">
            <a:avLst/>
          </a:prstGeom>
          <a:noFill/>
        </p:spPr>
        <p:txBody>
          <a:bodyPr wrap="square" rtlCol="0">
            <a:spAutoFit/>
          </a:bodyPr>
          <a:lstStyle/>
          <a:p>
            <a:pPr algn="ctr"/>
            <a:r>
              <a:rPr lang="en-US" b="1" u="sng" dirty="0"/>
              <a:t>LLAFARIAID CLWM A DARLLEN GEIRIAU / DOUBLE VOWEL AND READING WELSH WORDS:</a:t>
            </a:r>
          </a:p>
          <a:p>
            <a:endParaRPr lang="en-US" b="1" u="sng" dirty="0"/>
          </a:p>
          <a:p>
            <a:r>
              <a:rPr lang="en-US" sz="2400" dirty="0">
                <a:hlinkClick r:id="rId3"/>
              </a:rPr>
              <a:t>https://uwtsd.hosted.panopto.com/Panopto/Pages/Viewer.aspx?id=ed9172f5-f240-427e-ac0f-ac3800b644e8</a:t>
            </a:r>
            <a:endParaRPr lang="en-US" sz="2400" dirty="0"/>
          </a:p>
          <a:p>
            <a:endParaRPr lang="en-US" dirty="0"/>
          </a:p>
        </p:txBody>
      </p:sp>
    </p:spTree>
    <p:extLst>
      <p:ext uri="{BB962C8B-B14F-4D97-AF65-F5344CB8AC3E}">
        <p14:creationId xmlns:p14="http://schemas.microsoft.com/office/powerpoint/2010/main" val="235484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2082017" y="1274164"/>
            <a:ext cx="7638757" cy="584775"/>
          </a:xfrm>
          <a:prstGeom prst="rect">
            <a:avLst/>
          </a:prstGeom>
          <a:solidFill>
            <a:schemeClr val="accent4"/>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rotWithShape="1">
          <a:blip r:embed="rId3"/>
          <a:srcRect l="5107" t="13326"/>
          <a:stretch/>
        </p:blipFill>
        <p:spPr>
          <a:xfrm>
            <a:off x="4320379" y="2489539"/>
            <a:ext cx="2993220" cy="2733947"/>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Eisteddwch</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Gwrandewch</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2357900"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Cerddwch</a:t>
            </a:r>
            <a:r>
              <a:rPr lang="en-US" sz="2800" b="1" dirty="0">
                <a:latin typeface="Bookman Old Style" panose="02050604050505020204" pitchFamily="18" charset="0"/>
                <a:ea typeface="Ayuthaya" pitchFamily="2" charset="-34"/>
                <a:cs typeface="Ayuthaya" pitchFamily="2" charset="-34"/>
              </a:rPr>
              <a:t>!</a:t>
            </a: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Tawelwch</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373331" y="3856513"/>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Edrychwch</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arna</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i</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5816989"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Dim </a:t>
            </a:r>
            <a:r>
              <a:rPr lang="en-US" sz="2800" b="1" dirty="0" err="1">
                <a:latin typeface="Bookman Old Style" panose="02050604050505020204" pitchFamily="18" charset="0"/>
                <a:ea typeface="Ayuthaya" pitchFamily="2" charset="-34"/>
                <a:cs typeface="Ayuthaya" pitchFamily="2" charset="-34"/>
              </a:rPr>
              <a:t>rhedeg</a:t>
            </a:r>
            <a:r>
              <a:rPr lang="en-US" sz="2800" b="1" dirty="0">
                <a:latin typeface="Bookman Old Style" panose="02050604050505020204" pitchFamily="18" charset="0"/>
                <a:ea typeface="Ayuthaya" pitchFamily="2" charset="-34"/>
                <a:cs typeface="Ayuthaya" pitchFamily="2" charset="-34"/>
              </a:rPr>
              <a:t>!</a:t>
            </a:r>
          </a:p>
        </p:txBody>
      </p:sp>
    </p:spTree>
    <p:extLst>
      <p:ext uri="{BB962C8B-B14F-4D97-AF65-F5344CB8AC3E}">
        <p14:creationId xmlns:p14="http://schemas.microsoft.com/office/powerpoint/2010/main" val="637306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A81C138-8E0B-B34F-9B38-72213BA36135}"/>
              </a:ext>
            </a:extLst>
          </p:cNvPr>
          <p:cNvSpPr>
            <a:spLocks noGrp="1"/>
          </p:cNvSpPr>
          <p:nvPr>
            <p:ph type="title"/>
          </p:nvPr>
        </p:nvSpPr>
        <p:spPr>
          <a:xfrm>
            <a:off x="913775" y="618517"/>
            <a:ext cx="10364451" cy="4867883"/>
          </a:xfrm>
          <a:solidFill>
            <a:schemeClr val="tx1"/>
          </a:solidFill>
        </p:spPr>
        <p:txBody>
          <a:bodyPr>
            <a:normAutofit fontScale="90000"/>
          </a:bodyPr>
          <a:lstStyle/>
          <a:p>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sut</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wyt</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ti’n</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teimlo</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ar</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ôl</a:t>
            </a:r>
            <a:r>
              <a:rPr lang="en-US" b="1" dirty="0">
                <a:solidFill>
                  <a:schemeClr val="bg1"/>
                </a:solidFill>
                <a:latin typeface="Segoe Print" panose="02000800000000000000" pitchFamily="2" charset="0"/>
              </a:rPr>
              <a:t> y </a:t>
            </a:r>
            <a:r>
              <a:rPr lang="en-US" b="1" dirty="0" err="1">
                <a:solidFill>
                  <a:schemeClr val="bg1"/>
                </a:solidFill>
                <a:latin typeface="Segoe Print" panose="02000800000000000000" pitchFamily="2" charset="0"/>
              </a:rPr>
              <a:t>weithgaredd</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yna</a:t>
            </a:r>
            <a:r>
              <a:rPr lang="en-US" b="1" dirty="0">
                <a:solidFill>
                  <a:schemeClr val="bg1"/>
                </a:solidFill>
                <a:latin typeface="Segoe Print" panose="02000800000000000000" pitchFamily="2" charset="0"/>
              </a:rPr>
              <a:t>?</a:t>
            </a: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How do you feel after that exercise?</a:t>
            </a: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r>
              <a:rPr lang="en-US" b="1" dirty="0">
                <a:latin typeface="Segoe Print"/>
              </a:rPr>
              <a:t> </a:t>
            </a:r>
            <a:endParaRPr lang="en-US" dirty="0"/>
          </a:p>
        </p:txBody>
      </p:sp>
      <p:sp>
        <p:nvSpPr>
          <p:cNvPr id="4" name="TextBox 3">
            <a:extLst>
              <a:ext uri="{FF2B5EF4-FFF2-40B4-BE49-F238E27FC236}">
                <a16:creationId xmlns:a16="http://schemas.microsoft.com/office/drawing/2014/main" id="{5AC0B468-6AAC-394A-87B1-256A9216A7BB}"/>
              </a:ext>
            </a:extLst>
          </p:cNvPr>
          <p:cNvSpPr txBox="1"/>
          <p:nvPr/>
        </p:nvSpPr>
        <p:spPr>
          <a:xfrm>
            <a:off x="3678382" y="5985164"/>
            <a:ext cx="4821382" cy="523220"/>
          </a:xfrm>
          <a:prstGeom prst="rect">
            <a:avLst/>
          </a:prstGeom>
          <a:solidFill>
            <a:schemeClr val="accent2"/>
          </a:solidFill>
          <a:ln>
            <a:solidFill>
              <a:schemeClr val="tx1"/>
            </a:solidFill>
          </a:ln>
        </p:spPr>
        <p:txBody>
          <a:bodyPr wrap="square" rtlCol="0">
            <a:spAutoFit/>
          </a:bodyPr>
          <a:lstStyle/>
          <a:p>
            <a:pPr algn="ctr"/>
            <a:r>
              <a:rPr lang="en-US" sz="2800" b="1" dirty="0"/>
              <a:t>Share your ideas in the chat. </a:t>
            </a:r>
          </a:p>
        </p:txBody>
      </p:sp>
    </p:spTree>
    <p:extLst>
      <p:ext uri="{BB962C8B-B14F-4D97-AF65-F5344CB8AC3E}">
        <p14:creationId xmlns:p14="http://schemas.microsoft.com/office/powerpoint/2010/main" val="3926011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A81C138-8E0B-B34F-9B38-72213BA36135}"/>
              </a:ext>
            </a:extLst>
          </p:cNvPr>
          <p:cNvSpPr>
            <a:spLocks noGrp="1"/>
          </p:cNvSpPr>
          <p:nvPr>
            <p:ph type="title"/>
          </p:nvPr>
        </p:nvSpPr>
        <p:spPr>
          <a:xfrm>
            <a:off x="913775" y="618517"/>
            <a:ext cx="10364451" cy="3911919"/>
          </a:xfrm>
          <a:solidFill>
            <a:schemeClr val="tx1"/>
          </a:solidFill>
        </p:spPr>
        <p:txBody>
          <a:bodyPr>
            <a:normAutofit/>
          </a:bodyPr>
          <a:lstStyle/>
          <a:p>
            <a:r>
              <a:rPr lang="en-US" b="1" dirty="0">
                <a:solidFill>
                  <a:schemeClr val="bg1"/>
                </a:solidFill>
                <a:latin typeface="Segoe Print" panose="02000800000000000000" pitchFamily="2" charset="0"/>
              </a:rPr>
              <a:t> </a:t>
            </a: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Beth </a:t>
            </a:r>
            <a:r>
              <a:rPr lang="en-US" b="1" dirty="0" err="1">
                <a:solidFill>
                  <a:schemeClr val="bg1"/>
                </a:solidFill>
                <a:latin typeface="Segoe Print" panose="02000800000000000000" pitchFamily="2" charset="0"/>
              </a:rPr>
              <a:t>hoffech</a:t>
            </a:r>
            <a:r>
              <a:rPr lang="en-US" b="1" dirty="0">
                <a:solidFill>
                  <a:schemeClr val="bg1"/>
                </a:solidFill>
                <a:latin typeface="Segoe Print" panose="02000800000000000000" pitchFamily="2" charset="0"/>
              </a:rPr>
              <a:t> chi </a:t>
            </a:r>
            <a:r>
              <a:rPr lang="en-US" b="1" dirty="0" err="1">
                <a:solidFill>
                  <a:schemeClr val="bg1"/>
                </a:solidFill>
                <a:latin typeface="Segoe Print" panose="02000800000000000000" pitchFamily="2" charset="0"/>
              </a:rPr>
              <a:t>ddysgu</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yn</a:t>
            </a:r>
            <a:r>
              <a:rPr lang="en-US" b="1" dirty="0">
                <a:solidFill>
                  <a:schemeClr val="bg1"/>
                </a:solidFill>
                <a:latin typeface="Segoe Print" panose="02000800000000000000" pitchFamily="2" charset="0"/>
              </a:rPr>
              <a:t> y </a:t>
            </a:r>
            <a:r>
              <a:rPr lang="en-US" b="1" dirty="0" err="1">
                <a:solidFill>
                  <a:schemeClr val="bg1"/>
                </a:solidFill>
                <a:latin typeface="Segoe Print" panose="02000800000000000000" pitchFamily="2" charset="0"/>
              </a:rPr>
              <a:t>sesiynau</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yma</a:t>
            </a:r>
            <a:r>
              <a:rPr lang="en-US" b="1" dirty="0">
                <a:solidFill>
                  <a:schemeClr val="bg1"/>
                </a:solidFill>
                <a:latin typeface="Segoe Print" panose="02000800000000000000" pitchFamily="2" charset="0"/>
              </a:rPr>
              <a:t>?</a:t>
            </a: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What do you want to learn from these sessions?</a:t>
            </a:r>
            <a:br>
              <a:rPr lang="en-US" b="1" dirty="0">
                <a:solidFill>
                  <a:schemeClr val="bg1"/>
                </a:solidFill>
                <a:latin typeface="Segoe Print" panose="02000800000000000000" pitchFamily="2" charset="0"/>
              </a:rPr>
            </a:br>
            <a:r>
              <a:rPr lang="en-US" b="1" dirty="0">
                <a:latin typeface="Segoe Print"/>
              </a:rPr>
              <a:t> </a:t>
            </a:r>
            <a:endParaRPr lang="en-US" dirty="0"/>
          </a:p>
        </p:txBody>
      </p:sp>
      <p:sp>
        <p:nvSpPr>
          <p:cNvPr id="4" name="TextBox 3">
            <a:extLst>
              <a:ext uri="{FF2B5EF4-FFF2-40B4-BE49-F238E27FC236}">
                <a16:creationId xmlns:a16="http://schemas.microsoft.com/office/drawing/2014/main" id="{5AC0B468-6AAC-394A-87B1-256A9216A7BB}"/>
              </a:ext>
            </a:extLst>
          </p:cNvPr>
          <p:cNvSpPr txBox="1"/>
          <p:nvPr/>
        </p:nvSpPr>
        <p:spPr>
          <a:xfrm>
            <a:off x="3685309" y="4738255"/>
            <a:ext cx="4821382" cy="954107"/>
          </a:xfrm>
          <a:prstGeom prst="rect">
            <a:avLst/>
          </a:prstGeom>
          <a:solidFill>
            <a:schemeClr val="accent2"/>
          </a:solidFill>
          <a:ln>
            <a:solidFill>
              <a:schemeClr val="tx1"/>
            </a:solidFill>
          </a:ln>
        </p:spPr>
        <p:txBody>
          <a:bodyPr wrap="square" rtlCol="0">
            <a:spAutoFit/>
          </a:bodyPr>
          <a:lstStyle/>
          <a:p>
            <a:pPr algn="ctr"/>
            <a:r>
              <a:rPr lang="en-US" sz="2800" b="1" dirty="0"/>
              <a:t>Turn your camera on.  Open your mic.  Share your ideas.  </a:t>
            </a:r>
          </a:p>
        </p:txBody>
      </p:sp>
    </p:spTree>
    <p:extLst>
      <p:ext uri="{BB962C8B-B14F-4D97-AF65-F5344CB8AC3E}">
        <p14:creationId xmlns:p14="http://schemas.microsoft.com/office/powerpoint/2010/main" val="1706080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285750" y="251012"/>
            <a:ext cx="11687175" cy="910985"/>
          </a:xfrm>
        </p:spPr>
        <p:style>
          <a:lnRef idx="1">
            <a:schemeClr val="dk1"/>
          </a:lnRef>
          <a:fillRef idx="3">
            <a:schemeClr val="dk1"/>
          </a:fillRef>
          <a:effectRef idx="2">
            <a:schemeClr val="dk1"/>
          </a:effectRef>
          <a:fontRef idx="minor">
            <a:schemeClr val="lt1"/>
          </a:fontRef>
        </p:style>
        <p:txBody>
          <a:bodyPr>
            <a:normAutofit fontScale="90000"/>
          </a:bodyPr>
          <a:lstStyle/>
          <a:p>
            <a:r>
              <a:rPr lang="en-GB" b="1" dirty="0">
                <a:latin typeface="+mj-lt"/>
              </a:rPr>
              <a:t>Beth </a:t>
            </a:r>
            <a:r>
              <a:rPr lang="en-GB" b="1" dirty="0" err="1">
                <a:latin typeface="+mj-lt"/>
              </a:rPr>
              <a:t>ydych</a:t>
            </a:r>
            <a:r>
              <a:rPr lang="en-GB" b="1" dirty="0">
                <a:latin typeface="+mj-lt"/>
              </a:rPr>
              <a:t> </a:t>
            </a:r>
            <a:r>
              <a:rPr lang="en-GB" b="1" dirty="0" err="1">
                <a:latin typeface="+mj-lt"/>
              </a:rPr>
              <a:t>chi’n</a:t>
            </a:r>
            <a:r>
              <a:rPr lang="en-GB" b="1" dirty="0">
                <a:latin typeface="+mj-lt"/>
              </a:rPr>
              <a:t> </a:t>
            </a:r>
            <a:r>
              <a:rPr lang="en-GB" b="1" dirty="0" err="1">
                <a:latin typeface="+mj-lt"/>
              </a:rPr>
              <a:t>wneud</a:t>
            </a:r>
            <a:r>
              <a:rPr lang="en-GB" b="1" dirty="0">
                <a:latin typeface="+mj-lt"/>
              </a:rPr>
              <a:t>?                   What are you doing?</a:t>
            </a:r>
          </a:p>
        </p:txBody>
      </p:sp>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3683205" y="1447800"/>
            <a:ext cx="5062728" cy="5062728"/>
          </a:xfrm>
          <a:prstGeom prst="rect">
            <a:avLst/>
          </a:prstGeom>
        </p:spPr>
      </p:pic>
    </p:spTree>
    <p:extLst>
      <p:ext uri="{BB962C8B-B14F-4D97-AF65-F5344CB8AC3E}">
        <p14:creationId xmlns:p14="http://schemas.microsoft.com/office/powerpoint/2010/main" val="30097992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05F65F-A896-9444-8327-0279CA895DC9}"/>
              </a:ext>
            </a:extLst>
          </p:cNvPr>
          <p:cNvSpPr>
            <a:spLocks noGrp="1"/>
          </p:cNvSpPr>
          <p:nvPr>
            <p:ph type="title"/>
          </p:nvPr>
        </p:nvSpPr>
        <p:spPr>
          <a:xfrm>
            <a:off x="677334" y="609599"/>
            <a:ext cx="10870232" cy="2329543"/>
          </a:xfrm>
        </p:spPr>
        <p:txBody>
          <a:bodyPr>
            <a:noAutofit/>
          </a:bodyPr>
          <a:lstStyle/>
          <a:p>
            <a:pPr algn="ctr"/>
            <a:br>
              <a:rPr lang="en-US" sz="7200" b="1" dirty="0">
                <a:solidFill>
                  <a:schemeClr val="tx1"/>
                </a:solidFill>
              </a:rPr>
            </a:br>
            <a:br>
              <a:rPr lang="en-US" sz="7200" b="1" dirty="0">
                <a:solidFill>
                  <a:schemeClr val="tx1"/>
                </a:solidFill>
              </a:rPr>
            </a:br>
            <a:br>
              <a:rPr lang="en-US" sz="7200" b="1" dirty="0">
                <a:solidFill>
                  <a:schemeClr val="tx1"/>
                </a:solidFill>
              </a:rPr>
            </a:br>
            <a:r>
              <a:rPr lang="en-US" sz="7200" b="1" dirty="0" err="1">
                <a:solidFill>
                  <a:schemeClr val="tx1"/>
                </a:solidFill>
              </a:rPr>
              <a:t>Diolch</a:t>
            </a:r>
            <a:r>
              <a:rPr lang="en-US" sz="7200" b="1" dirty="0">
                <a:solidFill>
                  <a:schemeClr val="tx1"/>
                </a:solidFill>
              </a:rPr>
              <a:t> a </a:t>
            </a:r>
            <a:r>
              <a:rPr lang="en-US" sz="7200" b="1" dirty="0" err="1">
                <a:solidFill>
                  <a:schemeClr val="tx1"/>
                </a:solidFill>
              </a:rPr>
              <a:t>chadwch</a:t>
            </a:r>
            <a:r>
              <a:rPr lang="en-US" sz="7200" b="1" dirty="0">
                <a:solidFill>
                  <a:schemeClr val="tx1"/>
                </a:solidFill>
              </a:rPr>
              <a:t> </a:t>
            </a:r>
            <a:r>
              <a:rPr lang="en-US" sz="7200" b="1" dirty="0" err="1">
                <a:solidFill>
                  <a:schemeClr val="tx1"/>
                </a:solidFill>
              </a:rPr>
              <a:t>yn</a:t>
            </a:r>
            <a:r>
              <a:rPr lang="en-US" sz="7200" b="1" dirty="0">
                <a:solidFill>
                  <a:schemeClr val="tx1"/>
                </a:solidFill>
              </a:rPr>
              <a:t> </a:t>
            </a:r>
            <a:r>
              <a:rPr lang="en-US" sz="7200" b="1" dirty="0" err="1">
                <a:solidFill>
                  <a:schemeClr val="tx1"/>
                </a:solidFill>
              </a:rPr>
              <a:t>ddiogel</a:t>
            </a:r>
            <a:r>
              <a:rPr lang="en-US" sz="7200" b="1" dirty="0">
                <a:solidFill>
                  <a:schemeClr val="tx1"/>
                </a:solidFill>
              </a:rPr>
              <a:t>.</a:t>
            </a:r>
            <a:br>
              <a:rPr lang="en-US" sz="7200" b="1" dirty="0">
                <a:solidFill>
                  <a:schemeClr val="tx1"/>
                </a:solidFill>
              </a:rPr>
            </a:br>
            <a:br>
              <a:rPr lang="en-US" sz="7200" b="1" dirty="0">
                <a:solidFill>
                  <a:schemeClr val="tx1"/>
                </a:solidFill>
              </a:rPr>
            </a:br>
            <a:r>
              <a:rPr lang="en-US" sz="7200" b="1" dirty="0">
                <a:solidFill>
                  <a:schemeClr val="tx1"/>
                </a:solidFill>
              </a:rPr>
              <a:t>Thank you and keep safe.</a:t>
            </a:r>
          </a:p>
        </p:txBody>
      </p:sp>
    </p:spTree>
    <p:extLst>
      <p:ext uri="{BB962C8B-B14F-4D97-AF65-F5344CB8AC3E}">
        <p14:creationId xmlns:p14="http://schemas.microsoft.com/office/powerpoint/2010/main" val="298248097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{1ECCA34E-CAC4-5A43-8743-FA624579A410}tf10001073</Template>
  <TotalTime>939</TotalTime>
  <Words>1624</Words>
  <Application>Microsoft Macintosh PowerPoint</Application>
  <PresentationFormat>Widescreen</PresentationFormat>
  <Paragraphs>189</Paragraphs>
  <Slides>26</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American Typewriter</vt:lpstr>
      <vt:lpstr>Arial</vt:lpstr>
      <vt:lpstr>Ayuthaya</vt:lpstr>
      <vt:lpstr>Bookman Old Style</vt:lpstr>
      <vt:lpstr>Calibri</vt:lpstr>
      <vt:lpstr>Segoe Print</vt:lpstr>
      <vt:lpstr>Segoe Script</vt:lpstr>
      <vt:lpstr>Tw Cen MT</vt:lpstr>
      <vt:lpstr>Wingdings 3</vt:lpstr>
      <vt:lpstr>Droplet</vt:lpstr>
      <vt:lpstr>PowerPoint Presentation</vt:lpstr>
      <vt:lpstr>Heddiw, fe fyddwn ni yn… Today we will… </vt:lpstr>
      <vt:lpstr>Eleni, mae pethau’n wahanol …  This year things are different …</vt:lpstr>
      <vt:lpstr>Eleni, mae pethau’n wahanol …  This year things are different …</vt:lpstr>
      <vt:lpstr>Eleni, mae pethau’n wahanol …  This year things are different …</vt:lpstr>
      <vt:lpstr>Eleni, mae pethau’n wahanol …  This year things are different …</vt:lpstr>
      <vt:lpstr>PowerPoint Presentation</vt:lpstr>
      <vt:lpstr>Gwyliwch y ffilm …               watch this film …</vt:lpstr>
      <vt:lpstr>Pryd? SUT?                      WHEN? HOW? </vt:lpstr>
      <vt:lpstr>PowerPoint Presentation</vt:lpstr>
      <vt:lpstr>Cwricwlwm i Gymru 2022 /  Curriculum for Wales 2022 </vt:lpstr>
      <vt:lpstr>PowerPoint Presentation</vt:lpstr>
      <vt:lpstr>PowerPoint Presentation</vt:lpstr>
      <vt:lpstr>PowerPoint Presentation</vt:lpstr>
      <vt:lpstr>Amser cofrestru             Registration time </vt:lpstr>
      <vt:lpstr>Portffolio cymraeg: adborth  Welsh portfolio : feedback</vt:lpstr>
      <vt:lpstr>Portffolio cymraeg: adborth  Welsh portfolio : feedback</vt:lpstr>
      <vt:lpstr>Portffolio cymraeg: adborth  Welsh portfolio : feedback</vt:lpstr>
      <vt:lpstr>PowerPoint Presentation</vt:lpstr>
      <vt:lpstr>PowerPoint Presentation</vt:lpstr>
      <vt:lpstr>PowerPoint Presentation</vt:lpstr>
      <vt:lpstr>PowerPoint Presentation</vt:lpstr>
      <vt:lpstr> sut wyt ti’n teimlo ar ôl y weithgaredd yna?     How do you feel after that exercise?   </vt:lpstr>
      <vt:lpstr>  Beth hoffech chi ddysgu yn y sesiynau yma?  What do you want to learn from these sessions?  </vt:lpstr>
      <vt:lpstr>Beth ydych chi’n wneud?                   What are you doing?</vt:lpstr>
      <vt:lpstr>   Diolch a chadwch yn ddiogel.  Thank you and keep safe.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Uned 2</dc:title>
  <dc:creator>Microsoft Office User</dc:creator>
  <cp:lastModifiedBy>Microsoft Office User</cp:lastModifiedBy>
  <cp:revision>471</cp:revision>
  <cp:lastPrinted>2020-02-20T13:36:13Z</cp:lastPrinted>
  <dcterms:created xsi:type="dcterms:W3CDTF">2015-12-21T14:17:18Z</dcterms:created>
  <dcterms:modified xsi:type="dcterms:W3CDTF">2020-10-02T12:53:32Z</dcterms:modified>
</cp:coreProperties>
</file>