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67" r:id="rId3"/>
  </p:sldMasterIdLst>
  <p:notesMasterIdLst>
    <p:notesMasterId r:id="rId41"/>
  </p:notesMasterIdLst>
  <p:sldIdLst>
    <p:sldId id="256" r:id="rId4"/>
    <p:sldId id="268" r:id="rId5"/>
    <p:sldId id="257" r:id="rId6"/>
    <p:sldId id="258" r:id="rId7"/>
    <p:sldId id="275" r:id="rId8"/>
    <p:sldId id="259" r:id="rId9"/>
    <p:sldId id="261" r:id="rId10"/>
    <p:sldId id="267" r:id="rId11"/>
    <p:sldId id="298" r:id="rId12"/>
    <p:sldId id="266" r:id="rId13"/>
    <p:sldId id="269" r:id="rId14"/>
    <p:sldId id="291" r:id="rId15"/>
    <p:sldId id="262" r:id="rId16"/>
    <p:sldId id="288" r:id="rId17"/>
    <p:sldId id="289" r:id="rId18"/>
    <p:sldId id="290" r:id="rId19"/>
    <p:sldId id="292" r:id="rId20"/>
    <p:sldId id="278" r:id="rId21"/>
    <p:sldId id="293" r:id="rId22"/>
    <p:sldId id="273" r:id="rId23"/>
    <p:sldId id="277" r:id="rId24"/>
    <p:sldId id="276" r:id="rId25"/>
    <p:sldId id="272" r:id="rId26"/>
    <p:sldId id="271" r:id="rId27"/>
    <p:sldId id="299" r:id="rId28"/>
    <p:sldId id="302" r:id="rId29"/>
    <p:sldId id="303" r:id="rId30"/>
    <p:sldId id="304" r:id="rId31"/>
    <p:sldId id="305" r:id="rId32"/>
    <p:sldId id="300" r:id="rId33"/>
    <p:sldId id="301" r:id="rId34"/>
    <p:sldId id="287" r:id="rId35"/>
    <p:sldId id="282" r:id="rId36"/>
    <p:sldId id="283" r:id="rId37"/>
    <p:sldId id="284" r:id="rId38"/>
    <p:sldId id="285" r:id="rId39"/>
    <p:sldId id="286"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464" y="-84"/>
      </p:cViewPr>
      <p:guideLst>
        <p:guide orient="horz" pos="2160"/>
        <p:guide pos="2880"/>
      </p:guideLst>
    </p:cSldViewPr>
  </p:slideViewPr>
  <p:notesTextViewPr>
    <p:cViewPr>
      <p:scale>
        <a:sx n="1" d="1"/>
        <a:sy n="1" d="1"/>
      </p:scale>
      <p:origin x="0" y="0"/>
    </p:cViewPr>
  </p:notesTextViewPr>
  <p:sorterViewPr>
    <p:cViewPr>
      <p:scale>
        <a:sx n="120" d="100"/>
        <a:sy n="12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AA0F5B0-5355-4002-9EEC-DB161374D6E7}" type="datetimeFigureOut">
              <a:rPr lang="en-GB" smtClean="0"/>
              <a:t>26/05/2016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C7FFDB3-1246-4583-9807-F1B91D723E10}" type="slidenum">
              <a:rPr lang="en-GB" smtClean="0"/>
              <a:t>‹#›</a:t>
            </a:fld>
            <a:endParaRPr lang="en-GB"/>
          </a:p>
        </p:txBody>
      </p:sp>
    </p:spTree>
    <p:extLst>
      <p:ext uri="{BB962C8B-B14F-4D97-AF65-F5344CB8AC3E}">
        <p14:creationId xmlns:p14="http://schemas.microsoft.com/office/powerpoint/2010/main" val="3798022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Slide Image Placeholder 1"/>
          <p:cNvSpPr>
            <a:spLocks noGrp="1" noRot="1" noChangeAspect="1" noTextEdit="1"/>
          </p:cNvSpPr>
          <p:nvPr>
            <p:ph type="sldImg"/>
          </p:nvPr>
        </p:nvSpPr>
        <p:spPr>
          <a:ln/>
        </p:spPr>
      </p:sp>
      <p:sp>
        <p:nvSpPr>
          <p:cNvPr id="1413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p>
        </p:txBody>
      </p:sp>
      <p:sp>
        <p:nvSpPr>
          <p:cNvPr id="1413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F3285373-2971-4BA1-8C31-9BF66748D5BB}" type="slidenum">
              <a:rPr lang="en-US" altLang="en-US" smtClean="0">
                <a:solidFill>
                  <a:srgbClr val="000000"/>
                </a:solidFill>
              </a:rPr>
              <a:pPr eaLnBrk="1" hangingPunct="1"/>
              <a:t>30</a:t>
            </a:fld>
            <a:endParaRPr lang="en-US" altLang="en-US" smtClean="0">
              <a:solidFill>
                <a:srgbClr val="000000"/>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Slide Image Placeholder 1"/>
          <p:cNvSpPr>
            <a:spLocks noGrp="1" noRot="1" noChangeAspect="1" noTextEdit="1"/>
          </p:cNvSpPr>
          <p:nvPr>
            <p:ph type="sldImg"/>
          </p:nvPr>
        </p:nvSpPr>
        <p:spPr>
          <a:ln/>
        </p:spPr>
      </p:sp>
      <p:sp>
        <p:nvSpPr>
          <p:cNvPr id="140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p>
        </p:txBody>
      </p:sp>
      <p:sp>
        <p:nvSpPr>
          <p:cNvPr id="140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A2B798B0-9F09-42AB-816C-222D05D76AB1}" type="slidenum">
              <a:rPr lang="en-US" altLang="en-US" smtClean="0">
                <a:solidFill>
                  <a:srgbClr val="000000"/>
                </a:solidFill>
              </a:rPr>
              <a:pPr eaLnBrk="1" hangingPunct="1"/>
              <a:t>31</a:t>
            </a:fld>
            <a:endParaRPr lang="en-US" altLang="en-US" smtClean="0">
              <a:solidFill>
                <a:srgbClr val="000000"/>
              </a:solidFil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6" name="Slide Image Placeholder 1"/>
          <p:cNvSpPr>
            <a:spLocks noGrp="1" noRot="1" noChangeAspect="1" noTextEdit="1"/>
          </p:cNvSpPr>
          <p:nvPr>
            <p:ph type="sldImg"/>
          </p:nvPr>
        </p:nvSpPr>
        <p:spPr>
          <a:ln/>
        </p:spPr>
      </p:sp>
      <p:sp>
        <p:nvSpPr>
          <p:cNvPr id="2058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p>
        </p:txBody>
      </p:sp>
      <p:sp>
        <p:nvSpPr>
          <p:cNvPr id="2058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7690ECEC-8A4D-4A9A-B4CE-E7974383E5F1}" type="slidenum">
              <a:rPr lang="en-US" altLang="en-US" smtClean="0">
                <a:solidFill>
                  <a:srgbClr val="000000"/>
                </a:solidFill>
              </a:rPr>
              <a:pPr eaLnBrk="1" hangingPunct="1"/>
              <a:t>32</a:t>
            </a:fld>
            <a:endParaRPr lang="en-US" altLang="en-US" smtClean="0">
              <a:solidFill>
                <a:srgbClr val="000000"/>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6" name="Slide Image Placeholder 1"/>
          <p:cNvSpPr>
            <a:spLocks noGrp="1" noRot="1" noChangeAspect="1" noTextEdit="1"/>
          </p:cNvSpPr>
          <p:nvPr>
            <p:ph type="sldImg"/>
          </p:nvPr>
        </p:nvSpPr>
        <p:spPr>
          <a:ln/>
        </p:spPr>
      </p:sp>
      <p:sp>
        <p:nvSpPr>
          <p:cNvPr id="2058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p>
        </p:txBody>
      </p:sp>
      <p:sp>
        <p:nvSpPr>
          <p:cNvPr id="2058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7690ECEC-8A4D-4A9A-B4CE-E7974383E5F1}" type="slidenum">
              <a:rPr lang="en-US" altLang="en-US" smtClean="0">
                <a:solidFill>
                  <a:srgbClr val="000000"/>
                </a:solidFill>
              </a:rPr>
              <a:pPr eaLnBrk="1" hangingPunct="1"/>
              <a:t>33</a:t>
            </a:fld>
            <a:endParaRPr lang="en-US" altLang="en-US" smtClean="0">
              <a:solidFill>
                <a:srgbClr val="000000"/>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Slide Image Placeholder 1"/>
          <p:cNvSpPr>
            <a:spLocks noGrp="1" noRot="1" noChangeAspect="1" noTextEdit="1"/>
          </p:cNvSpPr>
          <p:nvPr>
            <p:ph type="sldImg"/>
          </p:nvPr>
        </p:nvSpPr>
        <p:spPr>
          <a:ln/>
        </p:spPr>
      </p:sp>
      <p:sp>
        <p:nvSpPr>
          <p:cNvPr id="206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p>
        </p:txBody>
      </p:sp>
      <p:sp>
        <p:nvSpPr>
          <p:cNvPr id="206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44672BDC-B688-451C-A451-E03D247EA0BC}" type="slidenum">
              <a:rPr lang="en-US" altLang="en-US" smtClean="0">
                <a:solidFill>
                  <a:srgbClr val="000000"/>
                </a:solidFill>
              </a:rPr>
              <a:pPr eaLnBrk="1" hangingPunct="1"/>
              <a:t>34</a:t>
            </a:fld>
            <a:endParaRPr lang="en-US" altLang="en-US" smtClean="0">
              <a:solidFill>
                <a:srgbClr val="000000"/>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Slide Image Placeholder 1"/>
          <p:cNvSpPr>
            <a:spLocks noGrp="1" noRot="1" noChangeAspect="1" noTextEdit="1"/>
          </p:cNvSpPr>
          <p:nvPr>
            <p:ph type="sldImg"/>
          </p:nvPr>
        </p:nvSpPr>
        <p:spPr>
          <a:ln/>
        </p:spPr>
      </p:sp>
      <p:sp>
        <p:nvSpPr>
          <p:cNvPr id="2078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p>
        </p:txBody>
      </p:sp>
      <p:sp>
        <p:nvSpPr>
          <p:cNvPr id="2078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FDD95972-4BBD-4921-A9F0-F59997ED6F68}" type="slidenum">
              <a:rPr lang="en-US" altLang="en-US" smtClean="0">
                <a:solidFill>
                  <a:srgbClr val="000000"/>
                </a:solidFill>
              </a:rPr>
              <a:pPr eaLnBrk="1" hangingPunct="1"/>
              <a:t>35</a:t>
            </a:fld>
            <a:endParaRPr lang="en-US" altLang="en-US" smtClean="0">
              <a:solidFill>
                <a:srgbClr val="000000"/>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8" name="Slide Image Placeholder 1"/>
          <p:cNvSpPr>
            <a:spLocks noGrp="1" noRot="1" noChangeAspect="1" noTextEdit="1"/>
          </p:cNvSpPr>
          <p:nvPr>
            <p:ph type="sldImg"/>
          </p:nvPr>
        </p:nvSpPr>
        <p:spPr>
          <a:ln/>
        </p:spPr>
      </p:sp>
      <p:sp>
        <p:nvSpPr>
          <p:cNvPr id="2088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p>
        </p:txBody>
      </p:sp>
      <p:sp>
        <p:nvSpPr>
          <p:cNvPr id="2089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6BCB6781-2A86-4856-9EF7-E0A46F32C5C4}" type="slidenum">
              <a:rPr lang="en-US" altLang="en-US" smtClean="0">
                <a:solidFill>
                  <a:srgbClr val="000000"/>
                </a:solidFill>
              </a:rPr>
              <a:pPr eaLnBrk="1" hangingPunct="1"/>
              <a:t>36</a:t>
            </a:fld>
            <a:endParaRPr lang="en-US" altLang="en-US" smtClean="0">
              <a:solidFill>
                <a:srgbClr val="000000"/>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922" name="Slide Image Placeholder 1"/>
          <p:cNvSpPr>
            <a:spLocks noGrp="1" noRot="1" noChangeAspect="1" noTextEdit="1"/>
          </p:cNvSpPr>
          <p:nvPr>
            <p:ph type="sldImg"/>
          </p:nvPr>
        </p:nvSpPr>
        <p:spPr>
          <a:ln/>
        </p:spPr>
      </p:sp>
      <p:sp>
        <p:nvSpPr>
          <p:cNvPr id="2099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p>
        </p:txBody>
      </p:sp>
      <p:sp>
        <p:nvSpPr>
          <p:cNvPr id="2099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BC1318EC-CD9F-4354-BDBC-E4F74603A840}" type="slidenum">
              <a:rPr lang="en-US" altLang="en-US" smtClean="0">
                <a:solidFill>
                  <a:srgbClr val="000000"/>
                </a:solidFill>
              </a:rPr>
              <a:pPr eaLnBrk="1" hangingPunct="1"/>
              <a:t>37</a:t>
            </a:fld>
            <a:endParaRPr lang="en-US" altLang="en-US" smtClean="0">
              <a:solidFill>
                <a:srgbClr val="000000"/>
              </a:solidFil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C9F71F5-23A8-412D-8F68-1729D8EAD3D6}" type="datetimeFigureOut">
              <a:rPr lang="en-GB" smtClean="0"/>
              <a:t>26/05/2016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D87416-B993-4B97-A60D-5DF30CEF9461}" type="slidenum">
              <a:rPr lang="en-GB" smtClean="0"/>
              <a:t>‹#›</a:t>
            </a:fld>
            <a:endParaRPr lang="en-GB"/>
          </a:p>
        </p:txBody>
      </p:sp>
    </p:spTree>
    <p:extLst>
      <p:ext uri="{BB962C8B-B14F-4D97-AF65-F5344CB8AC3E}">
        <p14:creationId xmlns:p14="http://schemas.microsoft.com/office/powerpoint/2010/main" val="18746114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9F71F5-23A8-412D-8F68-1729D8EAD3D6}" type="datetimeFigureOut">
              <a:rPr lang="en-GB" smtClean="0"/>
              <a:t>26/05/2016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D87416-B993-4B97-A60D-5DF30CEF9461}" type="slidenum">
              <a:rPr lang="en-GB" smtClean="0"/>
              <a:t>‹#›</a:t>
            </a:fld>
            <a:endParaRPr lang="en-GB"/>
          </a:p>
        </p:txBody>
      </p:sp>
    </p:spTree>
    <p:extLst>
      <p:ext uri="{BB962C8B-B14F-4D97-AF65-F5344CB8AC3E}">
        <p14:creationId xmlns:p14="http://schemas.microsoft.com/office/powerpoint/2010/main" val="8906918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C9F71F5-23A8-412D-8F68-1729D8EAD3D6}" type="datetimeFigureOut">
              <a:rPr lang="en-GB" smtClean="0"/>
              <a:t>26/05/2016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D87416-B993-4B97-A60D-5DF30CEF9461}" type="slidenum">
              <a:rPr lang="en-GB" smtClean="0"/>
              <a:t>‹#›</a:t>
            </a:fld>
            <a:endParaRPr lang="en-GB"/>
          </a:p>
        </p:txBody>
      </p:sp>
    </p:spTree>
    <p:extLst>
      <p:ext uri="{BB962C8B-B14F-4D97-AF65-F5344CB8AC3E}">
        <p14:creationId xmlns:p14="http://schemas.microsoft.com/office/powerpoint/2010/main" val="26123435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C9F71F5-23A8-412D-8F68-1729D8EAD3D6}" type="datetimeFigureOut">
              <a:rPr lang="en-GB" smtClean="0"/>
              <a:t>26/05/2016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D87416-B993-4B97-A60D-5DF30CEF9461}" type="slidenum">
              <a:rPr lang="en-GB" smtClean="0"/>
              <a:t>‹#›</a:t>
            </a:fld>
            <a:endParaRPr lang="en-GB"/>
          </a:p>
        </p:txBody>
      </p:sp>
    </p:spTree>
    <p:extLst>
      <p:ext uri="{BB962C8B-B14F-4D97-AF65-F5344CB8AC3E}">
        <p14:creationId xmlns:p14="http://schemas.microsoft.com/office/powerpoint/2010/main" val="366357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C9F71F5-23A8-412D-8F68-1729D8EAD3D6}" type="datetimeFigureOut">
              <a:rPr lang="en-GB" smtClean="0"/>
              <a:t>26/05/2016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DD87416-B993-4B97-A60D-5DF30CEF9461}" type="slidenum">
              <a:rPr lang="en-GB" smtClean="0"/>
              <a:t>‹#›</a:t>
            </a:fld>
            <a:endParaRPr lang="en-GB"/>
          </a:p>
        </p:txBody>
      </p:sp>
    </p:spTree>
    <p:extLst>
      <p:ext uri="{BB962C8B-B14F-4D97-AF65-F5344CB8AC3E}">
        <p14:creationId xmlns:p14="http://schemas.microsoft.com/office/powerpoint/2010/main" val="2441375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C9F71F5-23A8-412D-8F68-1729D8EAD3D6}" type="datetimeFigureOut">
              <a:rPr lang="en-GB" smtClean="0"/>
              <a:t>26/05/2016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DD87416-B993-4B97-A60D-5DF30CEF9461}" type="slidenum">
              <a:rPr lang="en-GB" smtClean="0"/>
              <a:t>‹#›</a:t>
            </a:fld>
            <a:endParaRPr lang="en-GB"/>
          </a:p>
        </p:txBody>
      </p:sp>
    </p:spTree>
    <p:extLst>
      <p:ext uri="{BB962C8B-B14F-4D97-AF65-F5344CB8AC3E}">
        <p14:creationId xmlns:p14="http://schemas.microsoft.com/office/powerpoint/2010/main" val="23415649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9F71F5-23A8-412D-8F68-1729D8EAD3D6}" type="datetimeFigureOut">
              <a:rPr lang="en-GB" smtClean="0"/>
              <a:t>26/05/2016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DD87416-B993-4B97-A60D-5DF30CEF9461}" type="slidenum">
              <a:rPr lang="en-GB" smtClean="0"/>
              <a:t>‹#›</a:t>
            </a:fld>
            <a:endParaRPr lang="en-GB"/>
          </a:p>
        </p:txBody>
      </p:sp>
    </p:spTree>
    <p:extLst>
      <p:ext uri="{BB962C8B-B14F-4D97-AF65-F5344CB8AC3E}">
        <p14:creationId xmlns:p14="http://schemas.microsoft.com/office/powerpoint/2010/main" val="7557509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C9F71F5-23A8-412D-8F68-1729D8EAD3D6}" type="datetimeFigureOut">
              <a:rPr lang="en-GB" smtClean="0"/>
              <a:t>26/05/2016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D87416-B993-4B97-A60D-5DF30CEF9461}" type="slidenum">
              <a:rPr lang="en-GB" smtClean="0"/>
              <a:t>‹#›</a:t>
            </a:fld>
            <a:endParaRPr lang="en-GB"/>
          </a:p>
        </p:txBody>
      </p:sp>
    </p:spTree>
    <p:extLst>
      <p:ext uri="{BB962C8B-B14F-4D97-AF65-F5344CB8AC3E}">
        <p14:creationId xmlns:p14="http://schemas.microsoft.com/office/powerpoint/2010/main" val="510396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C9F71F5-23A8-412D-8F68-1729D8EAD3D6}" type="datetimeFigureOut">
              <a:rPr lang="en-GB" smtClean="0"/>
              <a:t>26/05/2016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D87416-B993-4B97-A60D-5DF30CEF9461}" type="slidenum">
              <a:rPr lang="en-GB" smtClean="0"/>
              <a:t>‹#›</a:t>
            </a:fld>
            <a:endParaRPr lang="en-GB"/>
          </a:p>
        </p:txBody>
      </p:sp>
    </p:spTree>
    <p:extLst>
      <p:ext uri="{BB962C8B-B14F-4D97-AF65-F5344CB8AC3E}">
        <p14:creationId xmlns:p14="http://schemas.microsoft.com/office/powerpoint/2010/main" val="41745467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9F71F5-23A8-412D-8F68-1729D8EAD3D6}" type="datetimeFigureOut">
              <a:rPr lang="en-GB" smtClean="0"/>
              <a:t>26/05/2016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D87416-B993-4B97-A60D-5DF30CEF9461}" type="slidenum">
              <a:rPr lang="en-GB" smtClean="0"/>
              <a:t>‹#›</a:t>
            </a:fld>
            <a:endParaRPr lang="en-GB"/>
          </a:p>
        </p:txBody>
      </p:sp>
    </p:spTree>
    <p:extLst>
      <p:ext uri="{BB962C8B-B14F-4D97-AF65-F5344CB8AC3E}">
        <p14:creationId xmlns:p14="http://schemas.microsoft.com/office/powerpoint/2010/main" val="40923317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9F71F5-23A8-412D-8F68-1729D8EAD3D6}" type="datetimeFigureOut">
              <a:rPr lang="en-GB" smtClean="0"/>
              <a:t>26/05/2016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D87416-B993-4B97-A60D-5DF30CEF9461}" type="slidenum">
              <a:rPr lang="en-GB" smtClean="0"/>
              <a:t>‹#›</a:t>
            </a:fld>
            <a:endParaRPr lang="en-GB"/>
          </a:p>
        </p:txBody>
      </p:sp>
    </p:spTree>
    <p:extLst>
      <p:ext uri="{BB962C8B-B14F-4D97-AF65-F5344CB8AC3E}">
        <p14:creationId xmlns:p14="http://schemas.microsoft.com/office/powerpoint/2010/main" val="5390142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pic>
        <p:nvPicPr>
          <p:cNvPr id="4" name="Picture 4" descr="CT_RGB"/>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235825" y="258763"/>
            <a:ext cx="1573213" cy="984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5" descr="Ribbon_Title_PPTB"/>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0" y="4800600"/>
            <a:ext cx="9144000" cy="173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22" name="Rectangle 2"/>
          <p:cNvSpPr>
            <a:spLocks noGrp="1" noChangeArrowheads="1"/>
          </p:cNvSpPr>
          <p:nvPr>
            <p:ph type="ctrTitle"/>
          </p:nvPr>
        </p:nvSpPr>
        <p:spPr>
          <a:xfrm>
            <a:off x="112713" y="1125538"/>
            <a:ext cx="6907212" cy="790575"/>
          </a:xfrm>
        </p:spPr>
        <p:txBody>
          <a:bodyPr/>
          <a:lstStyle>
            <a:lvl1pPr>
              <a:defRPr/>
            </a:lvl1pPr>
          </a:lstStyle>
          <a:p>
            <a:r>
              <a:rPr lang="en-GB"/>
              <a:t>Click to edit Master title style</a:t>
            </a:r>
          </a:p>
        </p:txBody>
      </p:sp>
      <p:sp>
        <p:nvSpPr>
          <p:cNvPr id="184323" name="Rectangle 3"/>
          <p:cNvSpPr>
            <a:spLocks noGrp="1" noChangeArrowheads="1"/>
          </p:cNvSpPr>
          <p:nvPr>
            <p:ph type="subTitle" idx="1"/>
          </p:nvPr>
        </p:nvSpPr>
        <p:spPr>
          <a:xfrm>
            <a:off x="112713" y="1989138"/>
            <a:ext cx="6907212" cy="720725"/>
          </a:xfrm>
        </p:spPr>
        <p:txBody>
          <a:bodyPr lIns="36000" tIns="36000" rIns="36000" bIns="36000"/>
          <a:lstStyle>
            <a:lvl1pPr marL="0" indent="0">
              <a:buFontTx/>
              <a:buNone/>
              <a:defRPr/>
            </a:lvl1pPr>
          </a:lstStyle>
          <a:p>
            <a:r>
              <a:rPr lang="en-GB"/>
              <a:t>Click to edit Master subtitle style</a:t>
            </a:r>
          </a:p>
        </p:txBody>
      </p:sp>
    </p:spTree>
    <p:extLst>
      <p:ext uri="{BB962C8B-B14F-4D97-AF65-F5344CB8AC3E}">
        <p14:creationId xmlns:p14="http://schemas.microsoft.com/office/powerpoint/2010/main" val="1626771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p:txBody>
          <a:bodyPr/>
          <a:lstStyle>
            <a:lvl1pPr>
              <a:defRPr>
                <a:latin typeface="Arial" pitchFamily="34" charset="0"/>
              </a:defRPr>
            </a:lvl1pPr>
          </a:lstStyle>
          <a:p>
            <a:pPr>
              <a:defRPr/>
            </a:pPr>
            <a:endParaRPr lang="en-GB"/>
          </a:p>
        </p:txBody>
      </p:sp>
      <p:sp>
        <p:nvSpPr>
          <p:cNvPr id="4" name="Rectangle 5"/>
          <p:cNvSpPr>
            <a:spLocks noGrp="1" noChangeArrowheads="1"/>
          </p:cNvSpPr>
          <p:nvPr>
            <p:ph type="ftr" sz="quarter" idx="11"/>
          </p:nvPr>
        </p:nvSpPr>
        <p:spPr/>
        <p:txBody>
          <a:bodyPr/>
          <a:lstStyle>
            <a:lvl1pPr>
              <a:defRPr>
                <a:latin typeface="Arial" pitchFamily="34" charset="0"/>
              </a:defRPr>
            </a:lvl1pPr>
          </a:lstStyle>
          <a:p>
            <a:pPr>
              <a:defRPr/>
            </a:pPr>
            <a:endParaRPr lang="en-GB"/>
          </a:p>
        </p:txBody>
      </p:sp>
      <p:sp>
        <p:nvSpPr>
          <p:cNvPr id="5" name="Rectangle 6"/>
          <p:cNvSpPr>
            <a:spLocks noGrp="1" noChangeArrowheads="1"/>
          </p:cNvSpPr>
          <p:nvPr>
            <p:ph type="sldNum" sz="quarter" idx="12"/>
          </p:nvPr>
        </p:nvSpPr>
        <p:spPr/>
        <p:txBody>
          <a:bodyPr/>
          <a:lstStyle>
            <a:lvl1pPr>
              <a:defRPr>
                <a:latin typeface="Arial" pitchFamily="34" charset="0"/>
              </a:defRPr>
            </a:lvl1pPr>
          </a:lstStyle>
          <a:p>
            <a:pPr>
              <a:defRPr/>
            </a:pPr>
            <a:fld id="{318F3F94-785A-459B-9DE8-4114D3E8E105}" type="slidenum">
              <a:rPr lang="en-GB"/>
              <a:pPr>
                <a:defRPr/>
              </a:pPr>
              <a:t>‹#›</a:t>
            </a:fld>
            <a:endParaRPr lang="en-GB" dirty="0"/>
          </a:p>
        </p:txBody>
      </p:sp>
    </p:spTree>
    <p:extLst>
      <p:ext uri="{BB962C8B-B14F-4D97-AF65-F5344CB8AC3E}">
        <p14:creationId xmlns:p14="http://schemas.microsoft.com/office/powerpoint/2010/main" val="39217178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6275388" cy="11430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457200" y="1600200"/>
            <a:ext cx="8229600" cy="4525963"/>
          </a:xfrm>
        </p:spPr>
        <p:txBody>
          <a:bodyPr/>
          <a:lstStyle/>
          <a:p>
            <a:pPr lvl="0"/>
            <a:endParaRPr lang="en-US" noProof="0" dirty="0" smtClean="0"/>
          </a:p>
        </p:txBody>
      </p:sp>
      <p:sp>
        <p:nvSpPr>
          <p:cNvPr id="4" name="Rectangle 4"/>
          <p:cNvSpPr>
            <a:spLocks noGrp="1" noChangeArrowheads="1"/>
          </p:cNvSpPr>
          <p:nvPr>
            <p:ph type="dt" sz="half" idx="10"/>
          </p:nvPr>
        </p:nvSpPr>
        <p:spPr/>
        <p:txBody>
          <a:bodyPr/>
          <a:lstStyle>
            <a:lvl1pPr>
              <a:defRPr>
                <a:latin typeface="Arial" pitchFamily="34" charset="0"/>
              </a:defRPr>
            </a:lvl1pPr>
          </a:lstStyle>
          <a:p>
            <a:pPr>
              <a:defRPr/>
            </a:pPr>
            <a:endParaRPr lang="en-GB"/>
          </a:p>
        </p:txBody>
      </p:sp>
      <p:sp>
        <p:nvSpPr>
          <p:cNvPr id="5" name="Rectangle 5"/>
          <p:cNvSpPr>
            <a:spLocks noGrp="1" noChangeArrowheads="1"/>
          </p:cNvSpPr>
          <p:nvPr>
            <p:ph type="ftr" sz="quarter" idx="11"/>
          </p:nvPr>
        </p:nvSpPr>
        <p:spPr/>
        <p:txBody>
          <a:bodyPr/>
          <a:lstStyle>
            <a:lvl1pPr>
              <a:defRPr>
                <a:latin typeface="Arial" pitchFamily="34" charset="0"/>
              </a:defRPr>
            </a:lvl1pPr>
          </a:lstStyle>
          <a:p>
            <a:pPr>
              <a:defRPr/>
            </a:pPr>
            <a:endParaRPr lang="en-GB"/>
          </a:p>
        </p:txBody>
      </p:sp>
      <p:sp>
        <p:nvSpPr>
          <p:cNvPr id="6" name="Rectangle 6"/>
          <p:cNvSpPr>
            <a:spLocks noGrp="1" noChangeArrowheads="1"/>
          </p:cNvSpPr>
          <p:nvPr>
            <p:ph type="sldNum" sz="quarter" idx="12"/>
          </p:nvPr>
        </p:nvSpPr>
        <p:spPr/>
        <p:txBody>
          <a:bodyPr/>
          <a:lstStyle>
            <a:lvl1pPr>
              <a:defRPr>
                <a:latin typeface="Arial" pitchFamily="34" charset="0"/>
              </a:defRPr>
            </a:lvl1pPr>
          </a:lstStyle>
          <a:p>
            <a:pPr>
              <a:defRPr/>
            </a:pPr>
            <a:fld id="{C77AFA75-8024-4D62-9122-59FDFB2FEBAF}" type="slidenum">
              <a:rPr lang="en-GB"/>
              <a:pPr>
                <a:defRPr/>
              </a:pPr>
              <a:t>‹#›</a:t>
            </a:fld>
            <a:endParaRPr lang="en-GB" dirty="0"/>
          </a:p>
        </p:txBody>
      </p:sp>
    </p:spTree>
    <p:extLst>
      <p:ext uri="{BB962C8B-B14F-4D97-AF65-F5344CB8AC3E}">
        <p14:creationId xmlns:p14="http://schemas.microsoft.com/office/powerpoint/2010/main" val="475734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lvl1pPr>
              <a:defRPr>
                <a:latin typeface="Arial" pitchFamily="34" charset="0"/>
              </a:defRPr>
            </a:lvl1pPr>
          </a:lstStyle>
          <a:p>
            <a:pPr>
              <a:defRPr/>
            </a:pPr>
            <a:endParaRPr lang="en-GB"/>
          </a:p>
        </p:txBody>
      </p:sp>
      <p:sp>
        <p:nvSpPr>
          <p:cNvPr id="3" name="Rectangle 5"/>
          <p:cNvSpPr>
            <a:spLocks noGrp="1" noChangeArrowheads="1"/>
          </p:cNvSpPr>
          <p:nvPr>
            <p:ph type="ftr" sz="quarter" idx="11"/>
          </p:nvPr>
        </p:nvSpPr>
        <p:spPr/>
        <p:txBody>
          <a:bodyPr/>
          <a:lstStyle>
            <a:lvl1pPr>
              <a:defRPr>
                <a:latin typeface="Arial" pitchFamily="34" charset="0"/>
              </a:defRPr>
            </a:lvl1pPr>
          </a:lstStyle>
          <a:p>
            <a:pPr>
              <a:defRPr/>
            </a:pPr>
            <a:endParaRPr lang="en-GB"/>
          </a:p>
        </p:txBody>
      </p:sp>
      <p:sp>
        <p:nvSpPr>
          <p:cNvPr id="4" name="Rectangle 6"/>
          <p:cNvSpPr>
            <a:spLocks noGrp="1" noChangeArrowheads="1"/>
          </p:cNvSpPr>
          <p:nvPr>
            <p:ph type="sldNum" sz="quarter" idx="12"/>
          </p:nvPr>
        </p:nvSpPr>
        <p:spPr/>
        <p:txBody>
          <a:bodyPr/>
          <a:lstStyle>
            <a:lvl1pPr>
              <a:defRPr>
                <a:latin typeface="Arial" pitchFamily="34" charset="0"/>
              </a:defRPr>
            </a:lvl1pPr>
          </a:lstStyle>
          <a:p>
            <a:pPr>
              <a:defRPr/>
            </a:pPr>
            <a:fld id="{52AA2D05-4160-4E80-A3E3-F1EF3B2920F0}" type="slidenum">
              <a:rPr lang="en-GB"/>
              <a:pPr>
                <a:defRPr/>
              </a:pPr>
              <a:t>‹#›</a:t>
            </a:fld>
            <a:endParaRPr lang="en-GB" dirty="0"/>
          </a:p>
        </p:txBody>
      </p:sp>
    </p:spTree>
    <p:extLst>
      <p:ext uri="{BB962C8B-B14F-4D97-AF65-F5344CB8AC3E}">
        <p14:creationId xmlns:p14="http://schemas.microsoft.com/office/powerpoint/2010/main" val="33253355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6275388"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p:txBody>
          <a:bodyPr/>
          <a:lstStyle>
            <a:lvl1pPr>
              <a:defRPr>
                <a:latin typeface="Arial" pitchFamily="34" charset="0"/>
              </a:defRPr>
            </a:lvl1pPr>
          </a:lstStyle>
          <a:p>
            <a:pPr>
              <a:defRPr/>
            </a:pPr>
            <a:endParaRPr lang="en-GB"/>
          </a:p>
        </p:txBody>
      </p:sp>
      <p:sp>
        <p:nvSpPr>
          <p:cNvPr id="6" name="Rectangle 5"/>
          <p:cNvSpPr>
            <a:spLocks noGrp="1" noChangeArrowheads="1"/>
          </p:cNvSpPr>
          <p:nvPr>
            <p:ph type="ftr" sz="quarter" idx="11"/>
          </p:nvPr>
        </p:nvSpPr>
        <p:spPr/>
        <p:txBody>
          <a:bodyPr/>
          <a:lstStyle>
            <a:lvl1pPr>
              <a:defRPr>
                <a:latin typeface="Arial" pitchFamily="34" charset="0"/>
              </a:defRPr>
            </a:lvl1pPr>
          </a:lstStyle>
          <a:p>
            <a:pPr>
              <a:defRPr/>
            </a:pPr>
            <a:endParaRPr lang="en-GB"/>
          </a:p>
        </p:txBody>
      </p:sp>
      <p:sp>
        <p:nvSpPr>
          <p:cNvPr id="7" name="Rectangle 6"/>
          <p:cNvSpPr>
            <a:spLocks noGrp="1" noChangeArrowheads="1"/>
          </p:cNvSpPr>
          <p:nvPr>
            <p:ph type="sldNum" sz="quarter" idx="12"/>
          </p:nvPr>
        </p:nvSpPr>
        <p:spPr/>
        <p:txBody>
          <a:bodyPr/>
          <a:lstStyle>
            <a:lvl1pPr>
              <a:defRPr>
                <a:latin typeface="Arial" pitchFamily="34" charset="0"/>
              </a:defRPr>
            </a:lvl1pPr>
          </a:lstStyle>
          <a:p>
            <a:pPr>
              <a:defRPr/>
            </a:pPr>
            <a:fld id="{B768E2E5-04C3-473A-92FE-BF4C2B258C80}" type="slidenum">
              <a:rPr lang="en-GB"/>
              <a:pPr>
                <a:defRPr/>
              </a:pPr>
              <a:t>‹#›</a:t>
            </a:fld>
            <a:endParaRPr lang="en-GB" dirty="0"/>
          </a:p>
        </p:txBody>
      </p:sp>
    </p:spTree>
    <p:extLst>
      <p:ext uri="{BB962C8B-B14F-4D97-AF65-F5344CB8AC3E}">
        <p14:creationId xmlns:p14="http://schemas.microsoft.com/office/powerpoint/2010/main" val="32511358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C9F71F5-23A8-412D-8F68-1729D8EAD3D6}" type="datetimeFigureOut">
              <a:rPr lang="en-GB">
                <a:solidFill>
                  <a:prstClr val="black">
                    <a:tint val="75000"/>
                  </a:prstClr>
                </a:solidFill>
              </a:rPr>
              <a:pPr/>
              <a:t>26/05/2016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DD87416-B993-4B97-A60D-5DF30CEF9461}"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552009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9F71F5-23A8-412D-8F68-1729D8EAD3D6}" type="datetimeFigureOut">
              <a:rPr lang="en-GB">
                <a:solidFill>
                  <a:prstClr val="black">
                    <a:tint val="75000"/>
                  </a:prstClr>
                </a:solidFill>
              </a:rPr>
              <a:pPr/>
              <a:t>26/05/2016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DD87416-B993-4B97-A60D-5DF30CEF9461}"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4923769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C9F71F5-23A8-412D-8F68-1729D8EAD3D6}" type="datetimeFigureOut">
              <a:rPr lang="en-GB">
                <a:solidFill>
                  <a:prstClr val="black">
                    <a:tint val="75000"/>
                  </a:prstClr>
                </a:solidFill>
              </a:rPr>
              <a:pPr/>
              <a:t>26/05/2016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DD87416-B993-4B97-A60D-5DF30CEF9461}"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629204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C9F71F5-23A8-412D-8F68-1729D8EAD3D6}" type="datetimeFigureOut">
              <a:rPr lang="en-GB">
                <a:solidFill>
                  <a:prstClr val="black">
                    <a:tint val="75000"/>
                  </a:prstClr>
                </a:solidFill>
              </a:rPr>
              <a:pPr/>
              <a:t>26/05/2016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DD87416-B993-4B97-A60D-5DF30CEF9461}"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193013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C9F71F5-23A8-412D-8F68-1729D8EAD3D6}" type="datetimeFigureOut">
              <a:rPr lang="en-GB">
                <a:solidFill>
                  <a:prstClr val="black">
                    <a:tint val="75000"/>
                  </a:prstClr>
                </a:solidFill>
              </a:rPr>
              <a:pPr/>
              <a:t>26/05/2016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2DD87416-B993-4B97-A60D-5DF30CEF9461}"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187078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C9F71F5-23A8-412D-8F68-1729D8EAD3D6}" type="datetimeFigureOut">
              <a:rPr lang="en-GB">
                <a:solidFill>
                  <a:prstClr val="black">
                    <a:tint val="75000"/>
                  </a:prstClr>
                </a:solidFill>
              </a:rPr>
              <a:pPr/>
              <a:t>26/05/2016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2DD87416-B993-4B97-A60D-5DF30CEF9461}"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0489365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9F71F5-23A8-412D-8F68-1729D8EAD3D6}" type="datetimeFigureOut">
              <a:rPr lang="en-GB">
                <a:solidFill>
                  <a:prstClr val="black">
                    <a:tint val="75000"/>
                  </a:prstClr>
                </a:solidFill>
              </a:rPr>
              <a:pPr/>
              <a:t>26/05/2016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2DD87416-B993-4B97-A60D-5DF30CEF9461}"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2129352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C9F71F5-23A8-412D-8F68-1729D8EAD3D6}" type="datetimeFigureOut">
              <a:rPr lang="en-GB">
                <a:solidFill>
                  <a:prstClr val="black">
                    <a:tint val="75000"/>
                  </a:prstClr>
                </a:solidFill>
              </a:rPr>
              <a:pPr/>
              <a:t>26/05/2016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DD87416-B993-4B97-A60D-5DF30CEF9461}"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1601232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C9F71F5-23A8-412D-8F68-1729D8EAD3D6}" type="datetimeFigureOut">
              <a:rPr lang="en-GB">
                <a:solidFill>
                  <a:prstClr val="black">
                    <a:tint val="75000"/>
                  </a:prstClr>
                </a:solidFill>
              </a:rPr>
              <a:pPr/>
              <a:t>26/05/2016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DD87416-B993-4B97-A60D-5DF30CEF9461}"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2864570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9F71F5-23A8-412D-8F68-1729D8EAD3D6}" type="datetimeFigureOut">
              <a:rPr lang="en-GB">
                <a:solidFill>
                  <a:prstClr val="black">
                    <a:tint val="75000"/>
                  </a:prstClr>
                </a:solidFill>
              </a:rPr>
              <a:pPr/>
              <a:t>26/05/2016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DD87416-B993-4B97-A60D-5DF30CEF9461}"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9121033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9F71F5-23A8-412D-8F68-1729D8EAD3D6}" type="datetimeFigureOut">
              <a:rPr lang="en-GB">
                <a:solidFill>
                  <a:prstClr val="black">
                    <a:tint val="75000"/>
                  </a:prstClr>
                </a:solidFill>
              </a:rPr>
              <a:pPr/>
              <a:t>26/05/2016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DD87416-B993-4B97-A60D-5DF30CEF9461}"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720160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image" Target="../media/image1.png"/><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theme" Target="../theme/theme2.xml"/><Relationship Id="rId5" Type="http://schemas.openxmlformats.org/officeDocument/2006/relationships/slideLayout" Target="../slideLayouts/slideLayout16.xml"/><Relationship Id="rId4" Type="http://schemas.openxmlformats.org/officeDocument/2006/relationships/slideLayout" Target="../slideLayouts/slideLayout15.xml"/><Relationship Id="rId9"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C9F71F5-23A8-412D-8F68-1729D8EAD3D6}" type="datetimeFigureOut">
              <a:rPr lang="en-GB" smtClean="0"/>
              <a:t>26/05/2016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D87416-B993-4B97-A60D-5DF30CEF9461}" type="slidenum">
              <a:rPr lang="en-GB" smtClean="0"/>
              <a:t>‹#›</a:t>
            </a:fld>
            <a:endParaRPr lang="en-GB"/>
          </a:p>
        </p:txBody>
      </p:sp>
    </p:spTree>
    <p:extLst>
      <p:ext uri="{BB962C8B-B14F-4D97-AF65-F5344CB8AC3E}">
        <p14:creationId xmlns:p14="http://schemas.microsoft.com/office/powerpoint/2010/main" val="40339359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bwMode="auto">
          <a:xfrm>
            <a:off x="457200" y="274638"/>
            <a:ext cx="6275388"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36000" tIns="36000" rIns="36000" bIns="36000" numCol="1" anchor="ctr" anchorCtr="0" compatLnSpc="1">
            <a:prstTxWarp prst="textNoShape">
              <a:avLst/>
            </a:prstTxWarp>
          </a:bodyPr>
          <a:lstStyle/>
          <a:p>
            <a:pPr lvl="0"/>
            <a:r>
              <a:rPr lang="en-GB" altLang="en-US" smtClean="0"/>
              <a:t>Click to edit Master title style</a:t>
            </a:r>
          </a:p>
        </p:txBody>
      </p:sp>
      <p:sp>
        <p:nvSpPr>
          <p:cNvPr id="7171" name="Rectangle 3"/>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18330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a:solidFill>
                  <a:srgbClr val="002A6C"/>
                </a:solidFill>
                <a:latin typeface="Verdana" pitchFamily="34" charset="0"/>
              </a:defRPr>
            </a:lvl1pPr>
          </a:lstStyle>
          <a:p>
            <a:pPr fontAlgn="base">
              <a:spcBef>
                <a:spcPct val="0"/>
              </a:spcBef>
              <a:spcAft>
                <a:spcPct val="0"/>
              </a:spcAft>
              <a:defRPr/>
            </a:pPr>
            <a:endParaRPr lang="en-GB"/>
          </a:p>
        </p:txBody>
      </p:sp>
      <p:sp>
        <p:nvSpPr>
          <p:cNvPr id="18330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000">
                <a:solidFill>
                  <a:srgbClr val="002A6C"/>
                </a:solidFill>
                <a:latin typeface="Verdana" pitchFamily="34" charset="0"/>
              </a:defRPr>
            </a:lvl1pPr>
          </a:lstStyle>
          <a:p>
            <a:pPr fontAlgn="base">
              <a:spcBef>
                <a:spcPct val="0"/>
              </a:spcBef>
              <a:spcAft>
                <a:spcPct val="0"/>
              </a:spcAft>
              <a:defRPr/>
            </a:pPr>
            <a:endParaRPr lang="en-GB"/>
          </a:p>
        </p:txBody>
      </p:sp>
      <p:sp>
        <p:nvSpPr>
          <p:cNvPr id="18330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a:solidFill>
                  <a:srgbClr val="002A6C"/>
                </a:solidFill>
                <a:latin typeface="Verdana" pitchFamily="34" charset="0"/>
              </a:defRPr>
            </a:lvl1pPr>
          </a:lstStyle>
          <a:p>
            <a:pPr fontAlgn="base">
              <a:spcBef>
                <a:spcPct val="0"/>
              </a:spcBef>
              <a:spcAft>
                <a:spcPct val="0"/>
              </a:spcAft>
              <a:defRPr/>
            </a:pPr>
            <a:fld id="{0FF3701B-1947-413E-A10B-9F0A1E9CBB72}" type="slidenum">
              <a:rPr lang="en-GB"/>
              <a:pPr fontAlgn="base">
                <a:spcBef>
                  <a:spcPct val="0"/>
                </a:spcBef>
                <a:spcAft>
                  <a:spcPct val="0"/>
                </a:spcAft>
                <a:defRPr/>
              </a:pPr>
              <a:t>‹#›</a:t>
            </a:fld>
            <a:endParaRPr lang="en-GB" dirty="0"/>
          </a:p>
        </p:txBody>
      </p:sp>
      <p:pic>
        <p:nvPicPr>
          <p:cNvPr id="7175" name="Picture 7" descr="CT_RGB"/>
          <p:cNvPicPr>
            <a:picLocks noChangeAspect="1" noChangeArrowheads="1"/>
          </p:cNvPicPr>
          <p:nvPr userDrawn="1"/>
        </p:nvPicPr>
        <p:blipFill>
          <a:blip r:embed="rId7">
            <a:extLst>
              <a:ext uri="{28A0092B-C50C-407E-A947-70E740481C1C}">
                <a14:useLocalDpi xmlns:a14="http://schemas.microsoft.com/office/drawing/2010/main" val="0"/>
              </a:ext>
            </a:extLst>
          </a:blip>
          <a:srcRect/>
          <a:stretch>
            <a:fillRect/>
          </a:stretch>
        </p:blipFill>
        <p:spPr bwMode="auto">
          <a:xfrm>
            <a:off x="7235825" y="258763"/>
            <a:ext cx="1573213" cy="984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6" name="Picture 8" descr="CT_Ribbon_PPT_FADE_2308B"/>
          <p:cNvPicPr>
            <a:picLocks noChangeAspect="1" noChangeArrowheads="1"/>
          </p:cNvPicPr>
          <p:nvPr userDrawn="1"/>
        </p:nvPicPr>
        <p:blipFill>
          <a:blip r:embed="rId8" cstate="print">
            <a:extLst>
              <a:ext uri="{28A0092B-C50C-407E-A947-70E740481C1C}">
                <a14:useLocalDpi xmlns:a14="http://schemas.microsoft.com/office/drawing/2010/main" val="0"/>
              </a:ext>
            </a:extLst>
          </a:blip>
          <a:srcRect/>
          <a:stretch>
            <a:fillRect/>
          </a:stretch>
        </p:blipFill>
        <p:spPr bwMode="auto">
          <a:xfrm>
            <a:off x="4763" y="6465888"/>
            <a:ext cx="9134475" cy="392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92483096"/>
      </p:ext>
    </p:extLst>
  </p:cSld>
  <p:clrMap bg1="lt1" tx1="dk1" bg2="lt2" tx2="dk2" accent1="accent1" accent2="accent2" accent3="accent3" accent4="accent4" accent5="accent5" accent6="accent6" hlink="hlink" folHlink="folHlink"/>
  <p:sldLayoutIdLst>
    <p:sldLayoutId id="2147483661" r:id="rId1"/>
    <p:sldLayoutId id="2147483663" r:id="rId2"/>
    <p:sldLayoutId id="2147483664" r:id="rId3"/>
    <p:sldLayoutId id="2147483665" r:id="rId4"/>
    <p:sldLayoutId id="2147483666" r:id="rId5"/>
  </p:sldLayoutIdLst>
  <p:txStyles>
    <p:titleStyle>
      <a:lvl1pPr algn="l" rtl="0" eaLnBrk="0" fontAlgn="base" hangingPunct="0">
        <a:spcBef>
          <a:spcPct val="0"/>
        </a:spcBef>
        <a:spcAft>
          <a:spcPct val="0"/>
        </a:spcAft>
        <a:defRPr sz="3200" b="1">
          <a:solidFill>
            <a:srgbClr val="002A6C"/>
          </a:solidFill>
          <a:latin typeface="+mj-lt"/>
          <a:ea typeface="+mj-ea"/>
          <a:cs typeface="+mj-cs"/>
        </a:defRPr>
      </a:lvl1pPr>
      <a:lvl2pPr algn="l" rtl="0" eaLnBrk="0" fontAlgn="base" hangingPunct="0">
        <a:spcBef>
          <a:spcPct val="0"/>
        </a:spcBef>
        <a:spcAft>
          <a:spcPct val="0"/>
        </a:spcAft>
        <a:defRPr sz="3200" b="1">
          <a:solidFill>
            <a:srgbClr val="002A6C"/>
          </a:solidFill>
          <a:latin typeface="Verdana" pitchFamily="34" charset="0"/>
        </a:defRPr>
      </a:lvl2pPr>
      <a:lvl3pPr algn="l" rtl="0" eaLnBrk="0" fontAlgn="base" hangingPunct="0">
        <a:spcBef>
          <a:spcPct val="0"/>
        </a:spcBef>
        <a:spcAft>
          <a:spcPct val="0"/>
        </a:spcAft>
        <a:defRPr sz="3200" b="1">
          <a:solidFill>
            <a:srgbClr val="002A6C"/>
          </a:solidFill>
          <a:latin typeface="Verdana" pitchFamily="34" charset="0"/>
        </a:defRPr>
      </a:lvl3pPr>
      <a:lvl4pPr algn="l" rtl="0" eaLnBrk="0" fontAlgn="base" hangingPunct="0">
        <a:spcBef>
          <a:spcPct val="0"/>
        </a:spcBef>
        <a:spcAft>
          <a:spcPct val="0"/>
        </a:spcAft>
        <a:defRPr sz="3200" b="1">
          <a:solidFill>
            <a:srgbClr val="002A6C"/>
          </a:solidFill>
          <a:latin typeface="Verdana" pitchFamily="34" charset="0"/>
        </a:defRPr>
      </a:lvl4pPr>
      <a:lvl5pPr algn="l" rtl="0" eaLnBrk="0" fontAlgn="base" hangingPunct="0">
        <a:spcBef>
          <a:spcPct val="0"/>
        </a:spcBef>
        <a:spcAft>
          <a:spcPct val="0"/>
        </a:spcAft>
        <a:defRPr sz="3200" b="1">
          <a:solidFill>
            <a:srgbClr val="002A6C"/>
          </a:solidFill>
          <a:latin typeface="Verdana" pitchFamily="34" charset="0"/>
        </a:defRPr>
      </a:lvl5pPr>
      <a:lvl6pPr marL="457200" algn="l" rtl="0" fontAlgn="base">
        <a:spcBef>
          <a:spcPct val="0"/>
        </a:spcBef>
        <a:spcAft>
          <a:spcPct val="0"/>
        </a:spcAft>
        <a:defRPr sz="3200" b="1">
          <a:solidFill>
            <a:srgbClr val="002A6C"/>
          </a:solidFill>
          <a:latin typeface="Verdana" pitchFamily="34" charset="0"/>
        </a:defRPr>
      </a:lvl6pPr>
      <a:lvl7pPr marL="914400" algn="l" rtl="0" fontAlgn="base">
        <a:spcBef>
          <a:spcPct val="0"/>
        </a:spcBef>
        <a:spcAft>
          <a:spcPct val="0"/>
        </a:spcAft>
        <a:defRPr sz="3200" b="1">
          <a:solidFill>
            <a:srgbClr val="002A6C"/>
          </a:solidFill>
          <a:latin typeface="Verdana" pitchFamily="34" charset="0"/>
        </a:defRPr>
      </a:lvl7pPr>
      <a:lvl8pPr marL="1371600" algn="l" rtl="0" fontAlgn="base">
        <a:spcBef>
          <a:spcPct val="0"/>
        </a:spcBef>
        <a:spcAft>
          <a:spcPct val="0"/>
        </a:spcAft>
        <a:defRPr sz="3200" b="1">
          <a:solidFill>
            <a:srgbClr val="002A6C"/>
          </a:solidFill>
          <a:latin typeface="Verdana" pitchFamily="34" charset="0"/>
        </a:defRPr>
      </a:lvl8pPr>
      <a:lvl9pPr marL="1828800" algn="l" rtl="0" fontAlgn="base">
        <a:spcBef>
          <a:spcPct val="0"/>
        </a:spcBef>
        <a:spcAft>
          <a:spcPct val="0"/>
        </a:spcAft>
        <a:defRPr sz="3200" b="1">
          <a:solidFill>
            <a:srgbClr val="002A6C"/>
          </a:solidFill>
          <a:latin typeface="Verdana" pitchFamily="34" charset="0"/>
        </a:defRPr>
      </a:lvl9pPr>
    </p:titleStyle>
    <p:bodyStyle>
      <a:lvl1pPr marL="342900" indent="-342900" algn="l" rtl="0" eaLnBrk="0" fontAlgn="base" hangingPunct="0">
        <a:spcBef>
          <a:spcPct val="20000"/>
        </a:spcBef>
        <a:spcAft>
          <a:spcPct val="0"/>
        </a:spcAft>
        <a:buBlip>
          <a:blip r:embed="rId9"/>
        </a:buBlip>
        <a:defRPr sz="2400">
          <a:solidFill>
            <a:srgbClr val="002A6C"/>
          </a:solidFill>
          <a:latin typeface="+mn-lt"/>
          <a:ea typeface="+mn-ea"/>
          <a:cs typeface="+mn-cs"/>
        </a:defRPr>
      </a:lvl1pPr>
      <a:lvl2pPr marL="742950" indent="-285750" algn="l" rtl="0" eaLnBrk="0" fontAlgn="base" hangingPunct="0">
        <a:spcBef>
          <a:spcPct val="20000"/>
        </a:spcBef>
        <a:spcAft>
          <a:spcPct val="0"/>
        </a:spcAft>
        <a:buClr>
          <a:srgbClr val="002A6C"/>
        </a:buClr>
        <a:buFont typeface="Verdana" pitchFamily="34" charset="0"/>
        <a:buChar char="–"/>
        <a:defRPr sz="2200">
          <a:solidFill>
            <a:srgbClr val="002A6C"/>
          </a:solidFill>
          <a:latin typeface="+mn-lt"/>
        </a:defRPr>
      </a:lvl2pPr>
      <a:lvl3pPr marL="1143000" indent="-228600" algn="l" rtl="0" eaLnBrk="0" fontAlgn="base" hangingPunct="0">
        <a:spcBef>
          <a:spcPct val="20000"/>
        </a:spcBef>
        <a:spcAft>
          <a:spcPct val="0"/>
        </a:spcAft>
        <a:buClr>
          <a:srgbClr val="002A6C"/>
        </a:buClr>
        <a:buFont typeface="Verdana" pitchFamily="34" charset="0"/>
        <a:buChar char="–"/>
        <a:defRPr sz="2000">
          <a:solidFill>
            <a:srgbClr val="002A6C"/>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1600">
          <a:solidFill>
            <a:schemeClr val="tx1"/>
          </a:solidFill>
          <a:latin typeface="+mn-lt"/>
        </a:defRPr>
      </a:lvl5pPr>
      <a:lvl6pPr marL="2514600" indent="-228600" algn="l" rtl="0" fontAlgn="base">
        <a:spcBef>
          <a:spcPct val="20000"/>
        </a:spcBef>
        <a:spcAft>
          <a:spcPct val="0"/>
        </a:spcAft>
        <a:defRPr sz="1600">
          <a:solidFill>
            <a:schemeClr val="tx1"/>
          </a:solidFill>
          <a:latin typeface="+mn-lt"/>
        </a:defRPr>
      </a:lvl6pPr>
      <a:lvl7pPr marL="2971800" indent="-228600" algn="l" rtl="0" fontAlgn="base">
        <a:spcBef>
          <a:spcPct val="20000"/>
        </a:spcBef>
        <a:spcAft>
          <a:spcPct val="0"/>
        </a:spcAft>
        <a:defRPr sz="1600">
          <a:solidFill>
            <a:schemeClr val="tx1"/>
          </a:solidFill>
          <a:latin typeface="+mn-lt"/>
        </a:defRPr>
      </a:lvl7pPr>
      <a:lvl8pPr marL="3429000" indent="-228600" algn="l" rtl="0" fontAlgn="base">
        <a:spcBef>
          <a:spcPct val="20000"/>
        </a:spcBef>
        <a:spcAft>
          <a:spcPct val="0"/>
        </a:spcAft>
        <a:defRPr sz="1600">
          <a:solidFill>
            <a:schemeClr val="tx1"/>
          </a:solidFill>
          <a:latin typeface="+mn-lt"/>
        </a:defRPr>
      </a:lvl8pPr>
      <a:lvl9pPr marL="3886200" indent="-228600" algn="l" rtl="0" fontAlgn="base">
        <a:spcBef>
          <a:spcPct val="20000"/>
        </a:spcBef>
        <a:spcAft>
          <a:spcPct val="0"/>
        </a:spcAft>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C9F71F5-23A8-412D-8F68-1729D8EAD3D6}" type="datetimeFigureOut">
              <a:rPr lang="en-GB">
                <a:solidFill>
                  <a:prstClr val="black">
                    <a:tint val="75000"/>
                  </a:prstClr>
                </a:solidFill>
              </a:rPr>
              <a:pPr/>
              <a:t>26/05/2016</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D87416-B993-4B97-A60D-5DF30CEF9461}"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88358215"/>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8.xml"/><Relationship Id="rId4" Type="http://schemas.openxmlformats.org/officeDocument/2006/relationships/image" Target="../media/image18.jpeg"/></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hyperlink" Target="http://www.lyco.co.uk/philips-master-led-4w-candle-bulb-s-bayonet-dimmable.html" TargetMode="External"/><Relationship Id="rId1" Type="http://schemas.openxmlformats.org/officeDocument/2006/relationships/slideLayout" Target="../slideLayouts/slideLayout18.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2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6.jpe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7.jpe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emf"/><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xml"/><Relationship Id="rId1" Type="http://schemas.openxmlformats.org/officeDocument/2006/relationships/slideLayout" Target="../slideLayouts/slideLayout18.xml"/><Relationship Id="rId5" Type="http://schemas.openxmlformats.org/officeDocument/2006/relationships/image" Target="../media/image35.jpeg"/><Relationship Id="rId4" Type="http://schemas.openxmlformats.org/officeDocument/2006/relationships/image" Target="../media/image34.jpe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37.jpeg"/></Relationships>
</file>

<file path=ppt/slides/_rels/slide35.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6.xml"/><Relationship Id="rId1" Type="http://schemas.openxmlformats.org/officeDocument/2006/relationships/slideLayout" Target="../slideLayouts/slideLayout18.xml"/><Relationship Id="rId4" Type="http://schemas.openxmlformats.org/officeDocument/2006/relationships/image" Target="../media/image39.jpeg"/></Relationships>
</file>

<file path=ppt/slides/_rels/slide36.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7.xml"/><Relationship Id="rId1" Type="http://schemas.openxmlformats.org/officeDocument/2006/relationships/slideLayout" Target="../slideLayouts/slideLayout18.xml"/><Relationship Id="rId4" Type="http://schemas.openxmlformats.org/officeDocument/2006/relationships/image" Target="../media/image41.jpe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Lighting and Lighting Controls</a:t>
            </a:r>
            <a:br>
              <a:rPr lang="en-GB" dirty="0" smtClean="0"/>
            </a:br>
            <a:r>
              <a:rPr lang="en-GB" dirty="0" smtClean="0"/>
              <a:t>A Quick Overview </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96328948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Lighting requirements</a:t>
            </a:r>
            <a:endParaRPr lang="en-GB" dirty="0"/>
          </a:p>
        </p:txBody>
      </p:sp>
      <p:sp>
        <p:nvSpPr>
          <p:cNvPr id="4" name="TextBox 3"/>
          <p:cNvSpPr txBox="1"/>
          <p:nvPr/>
        </p:nvSpPr>
        <p:spPr>
          <a:xfrm>
            <a:off x="899726" y="1562202"/>
            <a:ext cx="7704722" cy="6370975"/>
          </a:xfrm>
          <a:prstGeom prst="rect">
            <a:avLst/>
          </a:prstGeom>
          <a:noFill/>
        </p:spPr>
        <p:txBody>
          <a:bodyPr wrap="square" rtlCol="0">
            <a:spAutoFit/>
          </a:bodyPr>
          <a:lstStyle/>
          <a:p>
            <a:r>
              <a:rPr lang="en-GB" sz="2400" dirty="0" smtClean="0"/>
              <a:t>Artificial lighting in buildings is required to satisfy basic human needs for:</a:t>
            </a:r>
          </a:p>
          <a:p>
            <a:endParaRPr lang="en-GB" sz="2400" dirty="0" smtClean="0"/>
          </a:p>
          <a:p>
            <a:pPr marL="342900" indent="-342900">
              <a:lnSpc>
                <a:spcPct val="150000"/>
              </a:lnSpc>
              <a:buFont typeface="Arial" panose="020B0604020202020204" pitchFamily="34" charset="0"/>
              <a:buChar char="•"/>
            </a:pPr>
            <a:r>
              <a:rPr lang="en-GB" sz="2400" dirty="0" smtClean="0"/>
              <a:t>Visual comfort</a:t>
            </a:r>
          </a:p>
          <a:p>
            <a:pPr marL="342900" indent="-342900">
              <a:lnSpc>
                <a:spcPct val="150000"/>
              </a:lnSpc>
              <a:buFont typeface="Arial" panose="020B0604020202020204" pitchFamily="34" charset="0"/>
              <a:buChar char="•"/>
            </a:pPr>
            <a:r>
              <a:rPr lang="en-GB" sz="2400" dirty="0" smtClean="0"/>
              <a:t>Visual performance</a:t>
            </a:r>
          </a:p>
          <a:p>
            <a:pPr marL="342900" indent="-342900">
              <a:lnSpc>
                <a:spcPct val="150000"/>
              </a:lnSpc>
              <a:buFont typeface="Arial" panose="020B0604020202020204" pitchFamily="34" charset="0"/>
              <a:buChar char="•"/>
            </a:pPr>
            <a:r>
              <a:rPr lang="en-GB" sz="2400" dirty="0" smtClean="0"/>
              <a:t>Safety</a:t>
            </a:r>
          </a:p>
          <a:p>
            <a:pPr marL="342900" indent="-342900">
              <a:buFont typeface="Arial" panose="020B0604020202020204" pitchFamily="34" charset="0"/>
              <a:buChar char="•"/>
            </a:pPr>
            <a:endParaRPr lang="en-GB" sz="2400" dirty="0"/>
          </a:p>
          <a:p>
            <a:endParaRPr lang="en-GB" sz="2400" dirty="0" smtClean="0"/>
          </a:p>
          <a:p>
            <a:endParaRPr lang="en-GB" sz="2400" dirty="0"/>
          </a:p>
          <a:p>
            <a:endParaRPr lang="en-GB" sz="2400" dirty="0"/>
          </a:p>
          <a:p>
            <a:endParaRPr lang="en-GB" sz="2400" dirty="0" smtClean="0"/>
          </a:p>
          <a:p>
            <a:endParaRPr lang="en-GB" sz="2400" dirty="0"/>
          </a:p>
          <a:p>
            <a:endParaRPr lang="en-GB" sz="2400" dirty="0" smtClean="0"/>
          </a:p>
          <a:p>
            <a:endParaRPr lang="en-GB" sz="2400" dirty="0" smtClean="0"/>
          </a:p>
          <a:p>
            <a:endParaRPr lang="en-GB" sz="1200" dirty="0" smtClean="0"/>
          </a:p>
          <a:p>
            <a:endParaRPr lang="en-GB" sz="1200" dirty="0"/>
          </a:p>
          <a:p>
            <a:endParaRPr lang="en-GB" sz="1200" dirty="0" smtClean="0"/>
          </a:p>
        </p:txBody>
      </p:sp>
    </p:spTree>
    <p:extLst>
      <p:ext uri="{BB962C8B-B14F-4D97-AF65-F5344CB8AC3E}">
        <p14:creationId xmlns:p14="http://schemas.microsoft.com/office/powerpoint/2010/main" val="49939002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light?</a:t>
            </a:r>
            <a:endParaRPr lang="en-GB"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427984" y="3203166"/>
            <a:ext cx="4050107" cy="23964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descr="0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9727" y="2852936"/>
            <a:ext cx="2454755" cy="30968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899726" y="1581337"/>
            <a:ext cx="8064762" cy="830997"/>
          </a:xfrm>
          <a:prstGeom prst="rect">
            <a:avLst/>
          </a:prstGeom>
          <a:noFill/>
        </p:spPr>
        <p:txBody>
          <a:bodyPr wrap="square" rtlCol="0">
            <a:spAutoFit/>
          </a:bodyPr>
          <a:lstStyle/>
          <a:p>
            <a:r>
              <a:rPr lang="en-GB" sz="2400" dirty="0" smtClean="0"/>
              <a:t>Light is electromagnetic radiation, visible to humans through only a tiny part of the whole electromagnetic spectrum.</a:t>
            </a:r>
            <a:endParaRPr lang="en-GB" sz="2400" dirty="0"/>
          </a:p>
        </p:txBody>
      </p:sp>
      <p:sp>
        <p:nvSpPr>
          <p:cNvPr id="7" name="TextBox 6"/>
          <p:cNvSpPr txBox="1"/>
          <p:nvPr/>
        </p:nvSpPr>
        <p:spPr>
          <a:xfrm>
            <a:off x="5220072" y="6093296"/>
            <a:ext cx="3456384" cy="307777"/>
          </a:xfrm>
          <a:prstGeom prst="rect">
            <a:avLst/>
          </a:prstGeom>
          <a:noFill/>
        </p:spPr>
        <p:txBody>
          <a:bodyPr wrap="square" rtlCol="0">
            <a:spAutoFit/>
          </a:bodyPr>
          <a:lstStyle/>
          <a:p>
            <a:pPr algn="r"/>
            <a:r>
              <a:rPr lang="en-GB" sz="1400" i="1" dirty="0" smtClean="0">
                <a:solidFill>
                  <a:schemeClr val="bg1">
                    <a:lumMod val="50000"/>
                  </a:schemeClr>
                </a:solidFill>
              </a:rPr>
              <a:t>Source: Carbon Trust CTV 049 Lighting</a:t>
            </a:r>
            <a:endParaRPr lang="en-GB" sz="1400" i="1" dirty="0">
              <a:solidFill>
                <a:schemeClr val="bg1">
                  <a:lumMod val="50000"/>
                </a:schemeClr>
              </a:solidFill>
            </a:endParaRPr>
          </a:p>
        </p:txBody>
      </p:sp>
    </p:spTree>
    <p:extLst>
      <p:ext uri="{BB962C8B-B14F-4D97-AF65-F5344CB8AC3E}">
        <p14:creationId xmlns:p14="http://schemas.microsoft.com/office/powerpoint/2010/main" val="303378385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Light &amp; colour</a:t>
            </a:r>
            <a:endParaRPr lang="en-GB" dirty="0"/>
          </a:p>
        </p:txBody>
      </p:sp>
      <p:sp>
        <p:nvSpPr>
          <p:cNvPr id="4" name="TextBox 3"/>
          <p:cNvSpPr txBox="1"/>
          <p:nvPr/>
        </p:nvSpPr>
        <p:spPr>
          <a:xfrm>
            <a:off x="899726" y="1581337"/>
            <a:ext cx="8064762" cy="4339650"/>
          </a:xfrm>
          <a:prstGeom prst="rect">
            <a:avLst/>
          </a:prstGeom>
          <a:noFill/>
        </p:spPr>
        <p:txBody>
          <a:bodyPr wrap="square" rtlCol="0">
            <a:spAutoFit/>
          </a:bodyPr>
          <a:lstStyle/>
          <a:p>
            <a:r>
              <a:rPr lang="en-GB" sz="2400" b="1" dirty="0" smtClean="0"/>
              <a:t>Colour temperature</a:t>
            </a:r>
          </a:p>
          <a:p>
            <a:endParaRPr lang="en-GB" sz="2400" dirty="0"/>
          </a:p>
          <a:p>
            <a:endParaRPr lang="en-GB" sz="2400" dirty="0" smtClean="0"/>
          </a:p>
          <a:p>
            <a:endParaRPr lang="en-GB" sz="2400" dirty="0"/>
          </a:p>
          <a:p>
            <a:endParaRPr lang="en-GB" sz="2400" dirty="0" smtClean="0"/>
          </a:p>
          <a:p>
            <a:endParaRPr lang="en-GB" sz="2400" dirty="0"/>
          </a:p>
          <a:p>
            <a:endParaRPr lang="en-GB" sz="2400" dirty="0" smtClean="0"/>
          </a:p>
          <a:p>
            <a:endParaRPr lang="en-GB" sz="2400" dirty="0" smtClean="0"/>
          </a:p>
          <a:p>
            <a:r>
              <a:rPr lang="en-GB" sz="2400" dirty="0" smtClean="0"/>
              <a:t>Is measured on the kelvin scale (k) and used to define the colour appearance of a lamp.</a:t>
            </a:r>
          </a:p>
          <a:p>
            <a:endParaRPr lang="en-GB" sz="1200" dirty="0" smtClean="0"/>
          </a:p>
          <a:p>
            <a:endParaRPr lang="en-GB" sz="1200" dirty="0"/>
          </a:p>
          <a:p>
            <a:endParaRPr lang="en-GB" sz="1200" dirty="0" smtClean="0"/>
          </a:p>
        </p:txBody>
      </p:sp>
      <p:sp>
        <p:nvSpPr>
          <p:cNvPr id="7" name="TextBox 6"/>
          <p:cNvSpPr txBox="1"/>
          <p:nvPr/>
        </p:nvSpPr>
        <p:spPr>
          <a:xfrm>
            <a:off x="5220072" y="6093296"/>
            <a:ext cx="3456384" cy="307777"/>
          </a:xfrm>
          <a:prstGeom prst="rect">
            <a:avLst/>
          </a:prstGeom>
          <a:noFill/>
        </p:spPr>
        <p:txBody>
          <a:bodyPr wrap="square" rtlCol="0">
            <a:spAutoFit/>
          </a:bodyPr>
          <a:lstStyle/>
          <a:p>
            <a:pPr algn="r"/>
            <a:r>
              <a:rPr lang="en-GB" sz="1400" i="1" dirty="0" smtClean="0">
                <a:solidFill>
                  <a:schemeClr val="bg1">
                    <a:lumMod val="50000"/>
                  </a:schemeClr>
                </a:solidFill>
              </a:rPr>
              <a:t>Source: Carbon Trust CTV 049 Lighting</a:t>
            </a:r>
            <a:endParaRPr lang="en-GB" sz="1400" i="1" dirty="0">
              <a:solidFill>
                <a:schemeClr val="bg1">
                  <a:lumMod val="50000"/>
                </a:schemeClr>
              </a:solidFill>
            </a:endParaRPr>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23971" y="2276872"/>
            <a:ext cx="5804279" cy="20162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373074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Colour appearance</a:t>
            </a:r>
            <a:endParaRPr lang="en-GB"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60843" y="1628775"/>
            <a:ext cx="7022314" cy="4525963"/>
          </a:xfrm>
        </p:spPr>
      </p:pic>
    </p:spTree>
    <p:extLst>
      <p:ext uri="{BB962C8B-B14F-4D97-AF65-F5344CB8AC3E}">
        <p14:creationId xmlns:p14="http://schemas.microsoft.com/office/powerpoint/2010/main" val="79434518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Light &amp; colour</a:t>
            </a:r>
            <a:endParaRPr lang="en-GB" dirty="0"/>
          </a:p>
        </p:txBody>
      </p:sp>
      <p:sp>
        <p:nvSpPr>
          <p:cNvPr id="4" name="TextBox 3"/>
          <p:cNvSpPr txBox="1"/>
          <p:nvPr/>
        </p:nvSpPr>
        <p:spPr>
          <a:xfrm>
            <a:off x="899727" y="1581337"/>
            <a:ext cx="3456249" cy="4708981"/>
          </a:xfrm>
          <a:prstGeom prst="rect">
            <a:avLst/>
          </a:prstGeom>
          <a:noFill/>
        </p:spPr>
        <p:txBody>
          <a:bodyPr wrap="square" rtlCol="0">
            <a:spAutoFit/>
          </a:bodyPr>
          <a:lstStyle/>
          <a:p>
            <a:endParaRPr lang="en-GB" sz="1200" dirty="0" smtClean="0"/>
          </a:p>
          <a:p>
            <a:r>
              <a:rPr lang="en-GB" sz="2400" b="1" dirty="0" smtClean="0"/>
              <a:t>Colour rendering</a:t>
            </a:r>
          </a:p>
          <a:p>
            <a:r>
              <a:rPr lang="en-GB" sz="2400" dirty="0" smtClean="0"/>
              <a:t>Is used to define the ability of a lamp to show colours as effectively as in natural light.</a:t>
            </a:r>
          </a:p>
          <a:p>
            <a:endParaRPr lang="en-GB" sz="2400" dirty="0"/>
          </a:p>
          <a:p>
            <a:r>
              <a:rPr lang="en-GB" sz="2400" dirty="0" smtClean="0"/>
              <a:t>Measured on the Ra scale with 100 being perfect. Generally needs to be &gt;Ra80 for interior lighting with  retail even more critical.</a:t>
            </a:r>
          </a:p>
        </p:txBody>
      </p:sp>
      <p:sp>
        <p:nvSpPr>
          <p:cNvPr id="7" name="TextBox 6"/>
          <p:cNvSpPr txBox="1"/>
          <p:nvPr/>
        </p:nvSpPr>
        <p:spPr>
          <a:xfrm>
            <a:off x="4626294" y="4806444"/>
            <a:ext cx="4176464" cy="369332"/>
          </a:xfrm>
          <a:prstGeom prst="rect">
            <a:avLst/>
          </a:prstGeom>
          <a:noFill/>
        </p:spPr>
        <p:txBody>
          <a:bodyPr wrap="square" rtlCol="0">
            <a:spAutoFit/>
          </a:bodyPr>
          <a:lstStyle/>
          <a:p>
            <a:r>
              <a:rPr lang="en-GB" b="1" dirty="0" smtClean="0"/>
              <a:t>Example  of the effect of colour rendering</a:t>
            </a:r>
            <a:endParaRPr lang="en-GB" b="1" dirty="0"/>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447433" y="2276872"/>
            <a:ext cx="4593581" cy="24482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5372472" y="6245696"/>
            <a:ext cx="3456384" cy="307777"/>
          </a:xfrm>
          <a:prstGeom prst="rect">
            <a:avLst/>
          </a:prstGeom>
          <a:noFill/>
        </p:spPr>
        <p:txBody>
          <a:bodyPr wrap="square" rtlCol="0">
            <a:spAutoFit/>
          </a:bodyPr>
          <a:lstStyle/>
          <a:p>
            <a:pPr algn="r"/>
            <a:r>
              <a:rPr lang="en-GB" sz="1400" i="1" dirty="0" smtClean="0">
                <a:solidFill>
                  <a:schemeClr val="bg1">
                    <a:lumMod val="50000"/>
                  </a:schemeClr>
                </a:solidFill>
              </a:rPr>
              <a:t>Source: Carbon Trust CTV 049 Lighting</a:t>
            </a:r>
            <a:endParaRPr lang="en-GB" sz="1400" i="1" dirty="0">
              <a:solidFill>
                <a:schemeClr val="bg1">
                  <a:lumMod val="50000"/>
                </a:schemeClr>
              </a:solidFill>
            </a:endParaRPr>
          </a:p>
        </p:txBody>
      </p:sp>
    </p:spTree>
    <p:extLst>
      <p:ext uri="{BB962C8B-B14F-4D97-AF65-F5344CB8AC3E}">
        <p14:creationId xmlns:p14="http://schemas.microsoft.com/office/powerpoint/2010/main" val="402072467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Colour rendering</a:t>
            </a:r>
            <a:endParaRPr lang="en-GB" dirty="0"/>
          </a:p>
        </p:txBody>
      </p:sp>
      <p:sp>
        <p:nvSpPr>
          <p:cNvPr id="8" name="TextBox 7"/>
          <p:cNvSpPr txBox="1"/>
          <p:nvPr/>
        </p:nvSpPr>
        <p:spPr>
          <a:xfrm>
            <a:off x="5372472" y="6245696"/>
            <a:ext cx="3456384" cy="307777"/>
          </a:xfrm>
          <a:prstGeom prst="rect">
            <a:avLst/>
          </a:prstGeom>
          <a:noFill/>
        </p:spPr>
        <p:txBody>
          <a:bodyPr wrap="square" rtlCol="0">
            <a:spAutoFit/>
          </a:bodyPr>
          <a:lstStyle/>
          <a:p>
            <a:pPr algn="r"/>
            <a:r>
              <a:rPr lang="en-GB" sz="1400" i="1" dirty="0">
                <a:solidFill>
                  <a:prstClr val="white">
                    <a:lumMod val="50000"/>
                  </a:prstClr>
                </a:solidFill>
              </a:rPr>
              <a:t>Source: Carbon Trust </a:t>
            </a:r>
            <a:r>
              <a:rPr lang="en-GB" sz="1400" i="1" dirty="0" smtClean="0">
                <a:solidFill>
                  <a:prstClr val="white">
                    <a:lumMod val="50000"/>
                  </a:prstClr>
                </a:solidFill>
              </a:rPr>
              <a:t>Lighting Workshop</a:t>
            </a:r>
            <a:endParaRPr lang="en-GB" sz="1400" i="1" dirty="0">
              <a:solidFill>
                <a:prstClr val="white">
                  <a:lumMod val="50000"/>
                </a:prstClr>
              </a:solidFill>
            </a:endParaRPr>
          </a:p>
        </p:txBody>
      </p:sp>
      <p:graphicFrame>
        <p:nvGraphicFramePr>
          <p:cNvPr id="9" name="Group 59"/>
          <p:cNvGraphicFramePr>
            <a:graphicFrameLocks noGrp="1"/>
          </p:cNvGraphicFramePr>
          <p:nvPr>
            <p:ph idx="1"/>
          </p:nvPr>
        </p:nvGraphicFramePr>
        <p:xfrm>
          <a:off x="179388" y="1531938"/>
          <a:ext cx="8535987" cy="4657838"/>
        </p:xfrm>
        <a:graphic>
          <a:graphicData uri="http://schemas.openxmlformats.org/drawingml/2006/table">
            <a:tbl>
              <a:tblPr/>
              <a:tblGrid>
                <a:gridCol w="2261438"/>
                <a:gridCol w="2189592"/>
                <a:gridCol w="4084957"/>
              </a:tblGrid>
              <a:tr h="118865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dirty="0" smtClean="0">
                          <a:ln>
                            <a:noFill/>
                          </a:ln>
                          <a:solidFill>
                            <a:srgbClr val="002A6C"/>
                          </a:solidFill>
                          <a:effectLst/>
                          <a:latin typeface="Verdana" pitchFamily="34" charset="0"/>
                        </a:rPr>
                        <a:t>Colour Rendering Group</a:t>
                      </a:r>
                      <a:endParaRPr kumimoji="0" lang="en-US" sz="2400" b="0" i="0" u="none" strike="noStrike" cap="none" normalizeH="0" baseline="0" dirty="0" smtClean="0">
                        <a:ln>
                          <a:noFill/>
                        </a:ln>
                        <a:solidFill>
                          <a:srgbClr val="002A6C"/>
                        </a:solidFill>
                        <a:effectLst/>
                        <a:latin typeface="Verdana" pitchFamily="34" charset="0"/>
                      </a:endParaRPr>
                    </a:p>
                  </a:txBody>
                  <a:tcPr marT="45708" marB="457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dirty="0" smtClean="0">
                          <a:ln>
                            <a:noFill/>
                          </a:ln>
                          <a:solidFill>
                            <a:srgbClr val="002A6C"/>
                          </a:solidFill>
                          <a:effectLst/>
                          <a:latin typeface="Verdana" pitchFamily="34" charset="0"/>
                        </a:rPr>
                        <a:t>Rendering </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dirty="0" smtClean="0">
                          <a:ln>
                            <a:noFill/>
                          </a:ln>
                          <a:solidFill>
                            <a:srgbClr val="002A6C"/>
                          </a:solidFill>
                          <a:effectLst/>
                          <a:latin typeface="Verdana" pitchFamily="34" charset="0"/>
                        </a:rPr>
                        <a:t>Index</a:t>
                      </a:r>
                      <a:endParaRPr kumimoji="0" lang="en-US" sz="2400" b="0" i="0" u="none" strike="noStrike" cap="none" normalizeH="0" baseline="0" dirty="0" smtClean="0">
                        <a:ln>
                          <a:noFill/>
                        </a:ln>
                        <a:solidFill>
                          <a:srgbClr val="002A6C"/>
                        </a:solidFill>
                        <a:effectLst/>
                        <a:latin typeface="Verdana" pitchFamily="34" charset="0"/>
                      </a:endParaRPr>
                    </a:p>
                  </a:txBody>
                  <a:tcPr marT="45708" marB="4570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sz="2400" b="0" i="0" u="none" strike="noStrike" cap="none" normalizeH="0" baseline="0" dirty="0" smtClean="0">
                        <a:ln>
                          <a:noFill/>
                        </a:ln>
                        <a:solidFill>
                          <a:srgbClr val="002A6C"/>
                        </a:solidFill>
                        <a:effectLst/>
                        <a:latin typeface="Verdana" pitchFamily="34"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dirty="0" smtClean="0">
                          <a:ln>
                            <a:noFill/>
                          </a:ln>
                          <a:solidFill>
                            <a:srgbClr val="002A6C"/>
                          </a:solidFill>
                          <a:effectLst/>
                          <a:latin typeface="Verdana" pitchFamily="34" charset="0"/>
                        </a:rPr>
                        <a:t>Type/Application</a:t>
                      </a:r>
                      <a:endParaRPr kumimoji="0" lang="en-US" sz="2400" b="0" i="0" u="none" strike="noStrike" cap="none" normalizeH="0" baseline="0" dirty="0" smtClean="0">
                        <a:ln>
                          <a:noFill/>
                        </a:ln>
                        <a:solidFill>
                          <a:srgbClr val="002A6C"/>
                        </a:solidFill>
                        <a:effectLst/>
                        <a:latin typeface="Verdana" pitchFamily="34" charset="0"/>
                      </a:endParaRPr>
                    </a:p>
                  </a:txBody>
                  <a:tcPr marT="45708" marB="457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822911">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dirty="0" smtClean="0">
                          <a:ln>
                            <a:noFill/>
                          </a:ln>
                          <a:solidFill>
                            <a:srgbClr val="002A6C"/>
                          </a:solidFill>
                          <a:effectLst/>
                          <a:latin typeface="Verdana" pitchFamily="34" charset="0"/>
                        </a:rPr>
                        <a:t>1A</a:t>
                      </a:r>
                      <a:endParaRPr kumimoji="0" lang="en-US" sz="2400" b="0" i="0" u="none" strike="noStrike" cap="none" normalizeH="0" baseline="0" dirty="0" smtClean="0">
                        <a:ln>
                          <a:noFill/>
                        </a:ln>
                        <a:solidFill>
                          <a:srgbClr val="002A6C"/>
                        </a:solidFill>
                        <a:effectLst/>
                        <a:latin typeface="Verdana" pitchFamily="34" charset="0"/>
                      </a:endParaRPr>
                    </a:p>
                  </a:txBody>
                  <a:tcPr marT="45708" marB="457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dirty="0" smtClean="0">
                          <a:ln>
                            <a:noFill/>
                          </a:ln>
                          <a:solidFill>
                            <a:srgbClr val="002A6C"/>
                          </a:solidFill>
                          <a:effectLst/>
                          <a:latin typeface="Verdana" pitchFamily="34" charset="0"/>
                        </a:rPr>
                        <a:t>Ra 90+</a:t>
                      </a:r>
                      <a:endParaRPr kumimoji="0" lang="en-US" sz="2400" b="0" i="0" u="none" strike="noStrike" cap="none" normalizeH="0" baseline="0" dirty="0" smtClean="0">
                        <a:ln>
                          <a:noFill/>
                        </a:ln>
                        <a:solidFill>
                          <a:srgbClr val="002A6C"/>
                        </a:solidFill>
                        <a:effectLst/>
                        <a:latin typeface="Verdana" pitchFamily="34" charset="0"/>
                      </a:endParaRPr>
                    </a:p>
                  </a:txBody>
                  <a:tcPr marT="45708" marB="4570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dirty="0" smtClean="0">
                          <a:ln>
                            <a:noFill/>
                          </a:ln>
                          <a:solidFill>
                            <a:srgbClr val="002A6C"/>
                          </a:solidFill>
                          <a:effectLst/>
                          <a:latin typeface="Verdana" pitchFamily="34" charset="0"/>
                        </a:rPr>
                        <a:t>Accurate colour, e.g. printing</a:t>
                      </a:r>
                      <a:endParaRPr kumimoji="0" lang="en-US" sz="2400" b="0" i="0" u="none" strike="noStrike" cap="none" normalizeH="0" baseline="0" dirty="0" smtClean="0">
                        <a:ln>
                          <a:noFill/>
                        </a:ln>
                        <a:solidFill>
                          <a:srgbClr val="002A6C"/>
                        </a:solidFill>
                        <a:effectLst/>
                        <a:latin typeface="Verdana" pitchFamily="34" charset="0"/>
                      </a:endParaRPr>
                    </a:p>
                  </a:txBody>
                  <a:tcPr marT="45708" marB="457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822911">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dirty="0" smtClean="0">
                          <a:ln>
                            <a:noFill/>
                          </a:ln>
                          <a:solidFill>
                            <a:srgbClr val="002A6C"/>
                          </a:solidFill>
                          <a:effectLst/>
                          <a:latin typeface="Verdana" pitchFamily="34" charset="0"/>
                        </a:rPr>
                        <a:t>1B</a:t>
                      </a:r>
                      <a:endParaRPr kumimoji="0" lang="en-US" sz="2400" b="0" i="0" u="none" strike="noStrike" cap="none" normalizeH="0" baseline="0" dirty="0" smtClean="0">
                        <a:ln>
                          <a:noFill/>
                        </a:ln>
                        <a:solidFill>
                          <a:srgbClr val="002A6C"/>
                        </a:solidFill>
                        <a:effectLst/>
                        <a:latin typeface="Verdana" pitchFamily="34" charset="0"/>
                      </a:endParaRPr>
                    </a:p>
                  </a:txBody>
                  <a:tcPr marT="45708" marB="457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dirty="0" smtClean="0">
                          <a:ln>
                            <a:noFill/>
                          </a:ln>
                          <a:solidFill>
                            <a:srgbClr val="002A6C"/>
                          </a:solidFill>
                          <a:effectLst/>
                          <a:latin typeface="Verdana" pitchFamily="34" charset="0"/>
                        </a:rPr>
                        <a:t>Ra 80-90</a:t>
                      </a:r>
                      <a:endParaRPr kumimoji="0" lang="en-US" sz="2400" b="0" i="0" u="none" strike="noStrike" cap="none" normalizeH="0" baseline="0" dirty="0" smtClean="0">
                        <a:ln>
                          <a:noFill/>
                        </a:ln>
                        <a:solidFill>
                          <a:srgbClr val="002A6C"/>
                        </a:solidFill>
                        <a:effectLst/>
                        <a:latin typeface="Verdana" pitchFamily="34" charset="0"/>
                      </a:endParaRPr>
                    </a:p>
                  </a:txBody>
                  <a:tcPr marT="45708" marB="4570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dirty="0" smtClean="0">
                          <a:ln>
                            <a:noFill/>
                          </a:ln>
                          <a:solidFill>
                            <a:srgbClr val="002A6C"/>
                          </a:solidFill>
                          <a:effectLst/>
                          <a:latin typeface="Verdana" pitchFamily="34" charset="0"/>
                        </a:rPr>
                        <a:t>Good, e.g. retail &amp; commercial</a:t>
                      </a:r>
                      <a:endParaRPr kumimoji="0" lang="en-US" sz="2400" b="0" i="0" u="none" strike="noStrike" cap="none" normalizeH="0" baseline="0" dirty="0" smtClean="0">
                        <a:ln>
                          <a:noFill/>
                        </a:ln>
                        <a:solidFill>
                          <a:srgbClr val="002A6C"/>
                        </a:solidFill>
                        <a:effectLst/>
                        <a:latin typeface="Verdana" pitchFamily="34" charset="0"/>
                      </a:endParaRPr>
                    </a:p>
                  </a:txBody>
                  <a:tcPr marT="45708" marB="457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0105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dirty="0" smtClean="0">
                          <a:ln>
                            <a:noFill/>
                          </a:ln>
                          <a:solidFill>
                            <a:srgbClr val="002A6C"/>
                          </a:solidFill>
                          <a:effectLst/>
                          <a:latin typeface="Verdana" pitchFamily="34" charset="0"/>
                        </a:rPr>
                        <a:t>2</a:t>
                      </a:r>
                      <a:endParaRPr kumimoji="0" lang="en-US" sz="2400" b="0" i="0" u="none" strike="noStrike" cap="none" normalizeH="0" baseline="0" dirty="0" smtClean="0">
                        <a:ln>
                          <a:noFill/>
                        </a:ln>
                        <a:solidFill>
                          <a:srgbClr val="002A6C"/>
                        </a:solidFill>
                        <a:effectLst/>
                        <a:latin typeface="Verdana" pitchFamily="34" charset="0"/>
                      </a:endParaRPr>
                    </a:p>
                  </a:txBody>
                  <a:tcPr marT="45708" marB="457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dirty="0" smtClean="0">
                          <a:ln>
                            <a:noFill/>
                          </a:ln>
                          <a:solidFill>
                            <a:srgbClr val="002A6C"/>
                          </a:solidFill>
                          <a:effectLst/>
                          <a:latin typeface="Verdana" pitchFamily="34" charset="0"/>
                        </a:rPr>
                        <a:t>Ra 60-80</a:t>
                      </a:r>
                      <a:endParaRPr kumimoji="0" lang="en-US" sz="2400" b="0" i="0" u="none" strike="noStrike" cap="none" normalizeH="0" baseline="0" dirty="0" smtClean="0">
                        <a:ln>
                          <a:noFill/>
                        </a:ln>
                        <a:solidFill>
                          <a:srgbClr val="002A6C"/>
                        </a:solidFill>
                        <a:effectLst/>
                        <a:latin typeface="Verdana" pitchFamily="34" charset="0"/>
                      </a:endParaRPr>
                    </a:p>
                  </a:txBody>
                  <a:tcPr marT="45708" marB="4570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dirty="0" smtClean="0">
                          <a:ln>
                            <a:noFill/>
                          </a:ln>
                          <a:solidFill>
                            <a:srgbClr val="002A6C"/>
                          </a:solidFill>
                          <a:effectLst/>
                          <a:latin typeface="Verdana" pitchFamily="34" charset="0"/>
                        </a:rPr>
                        <a:t>Moderate, e.g. factories</a:t>
                      </a:r>
                      <a:endParaRPr kumimoji="0" lang="en-US" sz="2400" b="0" i="0" u="none" strike="noStrike" cap="none" normalizeH="0" baseline="0" dirty="0" smtClean="0">
                        <a:ln>
                          <a:noFill/>
                        </a:ln>
                        <a:solidFill>
                          <a:srgbClr val="002A6C"/>
                        </a:solidFill>
                        <a:effectLst/>
                        <a:latin typeface="Verdana" pitchFamily="34" charset="0"/>
                      </a:endParaRPr>
                    </a:p>
                  </a:txBody>
                  <a:tcPr marT="45708" marB="457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99281">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dirty="0" smtClean="0">
                          <a:ln>
                            <a:noFill/>
                          </a:ln>
                          <a:solidFill>
                            <a:srgbClr val="002A6C"/>
                          </a:solidFill>
                          <a:effectLst/>
                          <a:latin typeface="Verdana" pitchFamily="34" charset="0"/>
                        </a:rPr>
                        <a:t>3</a:t>
                      </a:r>
                      <a:endParaRPr kumimoji="0" lang="en-US" sz="2400" b="0" i="0" u="none" strike="noStrike" cap="none" normalizeH="0" baseline="0" dirty="0" smtClean="0">
                        <a:ln>
                          <a:noFill/>
                        </a:ln>
                        <a:solidFill>
                          <a:srgbClr val="002A6C"/>
                        </a:solidFill>
                        <a:effectLst/>
                        <a:latin typeface="Verdana" pitchFamily="34" charset="0"/>
                      </a:endParaRPr>
                    </a:p>
                  </a:txBody>
                  <a:tcPr marT="45708" marB="457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dirty="0" smtClean="0">
                          <a:ln>
                            <a:noFill/>
                          </a:ln>
                          <a:solidFill>
                            <a:srgbClr val="002A6C"/>
                          </a:solidFill>
                          <a:effectLst/>
                          <a:latin typeface="Verdana" pitchFamily="34" charset="0"/>
                        </a:rPr>
                        <a:t>Ra 40-60</a:t>
                      </a:r>
                      <a:endParaRPr kumimoji="0" lang="en-US" sz="2400" b="0" i="0" u="none" strike="noStrike" cap="none" normalizeH="0" baseline="0" dirty="0" smtClean="0">
                        <a:ln>
                          <a:noFill/>
                        </a:ln>
                        <a:solidFill>
                          <a:srgbClr val="002A6C"/>
                        </a:solidFill>
                        <a:effectLst/>
                        <a:latin typeface="Verdana" pitchFamily="34" charset="0"/>
                      </a:endParaRPr>
                    </a:p>
                  </a:txBody>
                  <a:tcPr marT="45708" marB="4570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dirty="0" smtClean="0">
                          <a:ln>
                            <a:noFill/>
                          </a:ln>
                          <a:solidFill>
                            <a:srgbClr val="002A6C"/>
                          </a:solidFill>
                          <a:effectLst/>
                          <a:latin typeface="Verdana" pitchFamily="34" charset="0"/>
                        </a:rPr>
                        <a:t>Limited, e.g. warehouses</a:t>
                      </a:r>
                      <a:endParaRPr kumimoji="0" lang="en-US" sz="2400" b="0" i="0" u="none" strike="noStrike" cap="none" normalizeH="0" baseline="0" dirty="0" smtClean="0">
                        <a:ln>
                          <a:noFill/>
                        </a:ln>
                        <a:solidFill>
                          <a:srgbClr val="002A6C"/>
                        </a:solidFill>
                        <a:effectLst/>
                        <a:latin typeface="Verdana" pitchFamily="34" charset="0"/>
                      </a:endParaRPr>
                    </a:p>
                  </a:txBody>
                  <a:tcPr marT="45708" marB="457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822911">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dirty="0" smtClean="0">
                          <a:ln>
                            <a:noFill/>
                          </a:ln>
                          <a:solidFill>
                            <a:srgbClr val="002A6C"/>
                          </a:solidFill>
                          <a:effectLst/>
                          <a:latin typeface="Verdana" pitchFamily="34" charset="0"/>
                        </a:rPr>
                        <a:t>4</a:t>
                      </a:r>
                      <a:endParaRPr kumimoji="0" lang="en-US" sz="2400" b="0" i="0" u="none" strike="noStrike" cap="none" normalizeH="0" baseline="0" dirty="0" smtClean="0">
                        <a:ln>
                          <a:noFill/>
                        </a:ln>
                        <a:solidFill>
                          <a:srgbClr val="002A6C"/>
                        </a:solidFill>
                        <a:effectLst/>
                        <a:latin typeface="Verdana" pitchFamily="34" charset="0"/>
                      </a:endParaRPr>
                    </a:p>
                  </a:txBody>
                  <a:tcPr marT="45708" marB="457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dirty="0" smtClean="0">
                          <a:ln>
                            <a:noFill/>
                          </a:ln>
                          <a:solidFill>
                            <a:srgbClr val="002A6C"/>
                          </a:solidFill>
                          <a:effectLst/>
                          <a:latin typeface="Verdana" pitchFamily="34" charset="0"/>
                        </a:rPr>
                        <a:t>Ra -40</a:t>
                      </a:r>
                      <a:endParaRPr kumimoji="0" lang="en-US" sz="2400" b="0" i="0" u="none" strike="noStrike" cap="none" normalizeH="0" baseline="0" dirty="0" smtClean="0">
                        <a:ln>
                          <a:noFill/>
                        </a:ln>
                        <a:solidFill>
                          <a:srgbClr val="002A6C"/>
                        </a:solidFill>
                        <a:effectLst/>
                        <a:latin typeface="Verdana" pitchFamily="34" charset="0"/>
                      </a:endParaRPr>
                    </a:p>
                  </a:txBody>
                  <a:tcPr marT="45708" marB="4570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dirty="0" smtClean="0">
                          <a:ln>
                            <a:noFill/>
                          </a:ln>
                          <a:solidFill>
                            <a:srgbClr val="002A6C"/>
                          </a:solidFill>
                          <a:effectLst/>
                          <a:latin typeface="Verdana" pitchFamily="34" charset="0"/>
                        </a:rPr>
                        <a:t>Minimal, e.g. external lighting</a:t>
                      </a:r>
                      <a:endParaRPr kumimoji="0" lang="en-US" sz="2400" b="0" i="0" u="none" strike="noStrike" cap="none" normalizeH="0" baseline="0" dirty="0" smtClean="0">
                        <a:ln>
                          <a:noFill/>
                        </a:ln>
                        <a:solidFill>
                          <a:srgbClr val="002A6C"/>
                        </a:solidFill>
                        <a:effectLst/>
                        <a:latin typeface="Verdana" pitchFamily="34" charset="0"/>
                      </a:endParaRPr>
                    </a:p>
                  </a:txBody>
                  <a:tcPr marT="45708" marB="457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val="63034118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much light</a:t>
            </a:r>
            <a:endParaRPr lang="en-GB" dirty="0"/>
          </a:p>
        </p:txBody>
      </p:sp>
      <p:sp>
        <p:nvSpPr>
          <p:cNvPr id="4" name="TextBox 3"/>
          <p:cNvSpPr txBox="1"/>
          <p:nvPr/>
        </p:nvSpPr>
        <p:spPr>
          <a:xfrm>
            <a:off x="899726" y="1562202"/>
            <a:ext cx="8064762" cy="7294305"/>
          </a:xfrm>
          <a:prstGeom prst="rect">
            <a:avLst/>
          </a:prstGeom>
          <a:noFill/>
        </p:spPr>
        <p:txBody>
          <a:bodyPr wrap="square" rtlCol="0">
            <a:spAutoFit/>
          </a:bodyPr>
          <a:lstStyle/>
          <a:p>
            <a:r>
              <a:rPr lang="en-GB" sz="2400" dirty="0" smtClean="0"/>
              <a:t>Luminous flux is the quantity of light emitted by a lamp and is measured in lumens (lm).</a:t>
            </a:r>
          </a:p>
          <a:p>
            <a:endParaRPr lang="en-GB" sz="1200" dirty="0"/>
          </a:p>
          <a:p>
            <a:r>
              <a:rPr lang="en-GB" sz="2400" dirty="0" smtClean="0"/>
              <a:t>Illuminance is the amount of light reaching a surface and is measured in </a:t>
            </a:r>
            <a:r>
              <a:rPr lang="en-GB" sz="2400" dirty="0" smtClean="0"/>
              <a:t>lux </a:t>
            </a:r>
            <a:r>
              <a:rPr lang="en-GB" sz="2400" dirty="0" smtClean="0"/>
              <a:t>(one lumen </a:t>
            </a:r>
            <a:r>
              <a:rPr lang="en-GB" sz="2400" dirty="0" smtClean="0"/>
              <a:t>per </a:t>
            </a:r>
            <a:r>
              <a:rPr lang="en-GB" sz="2400" dirty="0" smtClean="0"/>
              <a:t>m</a:t>
            </a:r>
            <a:r>
              <a:rPr lang="en-GB" sz="2400" baseline="30000" dirty="0" smtClean="0"/>
              <a:t>2</a:t>
            </a:r>
            <a:r>
              <a:rPr lang="en-GB" sz="2400" dirty="0" smtClean="0"/>
              <a:t>).</a:t>
            </a:r>
            <a:endParaRPr lang="en-GB" sz="2400" dirty="0" smtClean="0"/>
          </a:p>
          <a:p>
            <a:endParaRPr lang="en-GB" sz="1200" dirty="0"/>
          </a:p>
          <a:p>
            <a:r>
              <a:rPr lang="en-GB" sz="2400" dirty="0" smtClean="0"/>
              <a:t>Recommended illuminance levels will depend on:</a:t>
            </a:r>
          </a:p>
          <a:p>
            <a:endParaRPr lang="en-GB" sz="2400" dirty="0"/>
          </a:p>
          <a:p>
            <a:pPr marL="342900" indent="-342900">
              <a:buFont typeface="Arial" panose="020B0604020202020204" pitchFamily="34" charset="0"/>
              <a:buChar char="•"/>
            </a:pPr>
            <a:r>
              <a:rPr lang="en-GB" sz="2400" dirty="0" smtClean="0"/>
              <a:t>Who is using the space</a:t>
            </a:r>
          </a:p>
          <a:p>
            <a:pPr marL="342900" indent="-342900">
              <a:buFont typeface="Arial" panose="020B0604020202020204" pitchFamily="34" charset="0"/>
              <a:buChar char="•"/>
            </a:pPr>
            <a:r>
              <a:rPr lang="en-GB" sz="2400" dirty="0" smtClean="0"/>
              <a:t>When will they be there</a:t>
            </a:r>
          </a:p>
          <a:p>
            <a:pPr marL="342900" indent="-342900">
              <a:buFont typeface="Arial" panose="020B0604020202020204" pitchFamily="34" charset="0"/>
              <a:buChar char="•"/>
            </a:pPr>
            <a:r>
              <a:rPr lang="en-GB" sz="2400" dirty="0" smtClean="0"/>
              <a:t>What are they doing</a:t>
            </a:r>
          </a:p>
          <a:p>
            <a:pPr marL="342900" indent="-342900">
              <a:buFont typeface="Arial" panose="020B0604020202020204" pitchFamily="34" charset="0"/>
              <a:buChar char="•"/>
            </a:pPr>
            <a:r>
              <a:rPr lang="en-GB" sz="2400" dirty="0" smtClean="0"/>
              <a:t>How long are they there </a:t>
            </a:r>
          </a:p>
          <a:p>
            <a:endParaRPr lang="en-GB" sz="2400" dirty="0" smtClean="0"/>
          </a:p>
          <a:p>
            <a:endParaRPr lang="en-GB" sz="2400" dirty="0"/>
          </a:p>
          <a:p>
            <a:endParaRPr lang="en-GB" sz="2400" dirty="0"/>
          </a:p>
          <a:p>
            <a:endParaRPr lang="en-GB" sz="2400" dirty="0" smtClean="0"/>
          </a:p>
          <a:p>
            <a:endParaRPr lang="en-GB" sz="2400" dirty="0"/>
          </a:p>
          <a:p>
            <a:endParaRPr lang="en-GB" sz="2400" dirty="0" smtClean="0"/>
          </a:p>
          <a:p>
            <a:endParaRPr lang="en-GB" sz="2400" dirty="0" smtClean="0"/>
          </a:p>
          <a:p>
            <a:endParaRPr lang="en-GB" sz="1200" dirty="0" smtClean="0"/>
          </a:p>
          <a:p>
            <a:endParaRPr lang="en-GB" sz="1200" dirty="0"/>
          </a:p>
          <a:p>
            <a:endParaRPr lang="en-GB" sz="1200" dirty="0" smtClean="0"/>
          </a:p>
        </p:txBody>
      </p:sp>
      <p:sp>
        <p:nvSpPr>
          <p:cNvPr id="7" name="TextBox 6"/>
          <p:cNvSpPr txBox="1"/>
          <p:nvPr/>
        </p:nvSpPr>
        <p:spPr>
          <a:xfrm>
            <a:off x="5220072" y="6093296"/>
            <a:ext cx="3456384" cy="307777"/>
          </a:xfrm>
          <a:prstGeom prst="rect">
            <a:avLst/>
          </a:prstGeom>
          <a:noFill/>
        </p:spPr>
        <p:txBody>
          <a:bodyPr wrap="square" rtlCol="0">
            <a:spAutoFit/>
          </a:bodyPr>
          <a:lstStyle/>
          <a:p>
            <a:pPr algn="r"/>
            <a:r>
              <a:rPr lang="en-GB" sz="1400" i="1" dirty="0" smtClean="0">
                <a:solidFill>
                  <a:schemeClr val="bg1">
                    <a:lumMod val="50000"/>
                  </a:schemeClr>
                </a:solidFill>
              </a:rPr>
              <a:t>Source: Carbon Trust CTV 049 </a:t>
            </a:r>
            <a:endParaRPr lang="en-GB" sz="1400" i="1" dirty="0">
              <a:solidFill>
                <a:schemeClr val="bg1">
                  <a:lumMod val="50000"/>
                </a:schemeClr>
              </a:solidFill>
            </a:endParaRPr>
          </a:p>
        </p:txBody>
      </p:sp>
    </p:spTree>
    <p:extLst>
      <p:ext uri="{BB962C8B-B14F-4D97-AF65-F5344CB8AC3E}">
        <p14:creationId xmlns:p14="http://schemas.microsoft.com/office/powerpoint/2010/main" val="240270236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Recommended Lighting Levels</a:t>
            </a:r>
            <a:endParaRPr lang="en-GB" dirty="0"/>
          </a:p>
        </p:txBody>
      </p:sp>
      <p:sp>
        <p:nvSpPr>
          <p:cNvPr id="4" name="TextBox 3"/>
          <p:cNvSpPr txBox="1"/>
          <p:nvPr/>
        </p:nvSpPr>
        <p:spPr>
          <a:xfrm>
            <a:off x="5940152" y="2132856"/>
            <a:ext cx="2520280" cy="1754326"/>
          </a:xfrm>
          <a:prstGeom prst="rect">
            <a:avLst/>
          </a:prstGeom>
          <a:noFill/>
        </p:spPr>
        <p:txBody>
          <a:bodyPr wrap="square" rtlCol="0">
            <a:spAutoFit/>
          </a:bodyPr>
          <a:lstStyle/>
          <a:p>
            <a:endParaRPr lang="en-GB" sz="1200" dirty="0">
              <a:solidFill>
                <a:prstClr val="black"/>
              </a:solidFill>
            </a:endParaRPr>
          </a:p>
          <a:p>
            <a:r>
              <a:rPr lang="en-GB" sz="3200" dirty="0" smtClean="0">
                <a:solidFill>
                  <a:prstClr val="black"/>
                </a:solidFill>
              </a:rPr>
              <a:t>Examples for Specified Areas</a:t>
            </a:r>
            <a:endParaRPr lang="en-GB" sz="3200" dirty="0" smtClean="0">
              <a:solidFill>
                <a:prstClr val="black"/>
              </a:solidFill>
            </a:endParaRPr>
          </a:p>
        </p:txBody>
      </p:sp>
      <p:sp>
        <p:nvSpPr>
          <p:cNvPr id="7" name="TextBox 6"/>
          <p:cNvSpPr txBox="1"/>
          <p:nvPr/>
        </p:nvSpPr>
        <p:spPr>
          <a:xfrm>
            <a:off x="4067944" y="6247184"/>
            <a:ext cx="4680520" cy="307777"/>
          </a:xfrm>
          <a:prstGeom prst="rect">
            <a:avLst/>
          </a:prstGeom>
          <a:noFill/>
        </p:spPr>
        <p:txBody>
          <a:bodyPr wrap="square" rtlCol="0">
            <a:spAutoFit/>
          </a:bodyPr>
          <a:lstStyle/>
          <a:p>
            <a:pPr algn="r"/>
            <a:r>
              <a:rPr lang="en-GB" sz="1400" i="1" dirty="0" smtClean="0">
                <a:solidFill>
                  <a:prstClr val="white">
                    <a:lumMod val="50000"/>
                  </a:prstClr>
                </a:solidFill>
              </a:rPr>
              <a:t>Source: </a:t>
            </a:r>
            <a:r>
              <a:rPr lang="en-GB" sz="1400" i="1" dirty="0" smtClean="0">
                <a:solidFill>
                  <a:prstClr val="white">
                    <a:lumMod val="50000"/>
                  </a:prstClr>
                </a:solidFill>
              </a:rPr>
              <a:t>BSRIA Illustrated Guide to Electrical Building Services</a:t>
            </a:r>
            <a:endParaRPr lang="en-GB" sz="1400" i="1" dirty="0">
              <a:solidFill>
                <a:prstClr val="white">
                  <a:lumMod val="50000"/>
                </a:prstClr>
              </a:solidFill>
            </a:endParaRPr>
          </a:p>
        </p:txBody>
      </p:sp>
      <p:pic>
        <p:nvPicPr>
          <p:cNvPr id="10" name="Picture 9"/>
          <p:cNvPicPr/>
          <p:nvPr/>
        </p:nvPicPr>
        <p:blipFill rotWithShape="1">
          <a:blip r:embed="rId2"/>
          <a:srcRect l="9568" t="35914" r="64447" b="16309"/>
          <a:stretch/>
        </p:blipFill>
        <p:spPr bwMode="auto">
          <a:xfrm>
            <a:off x="1043608" y="1916832"/>
            <a:ext cx="4248472" cy="3888432"/>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14346255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Energy efficient lighting</a:t>
            </a:r>
            <a:endParaRPr lang="en-GB" dirty="0"/>
          </a:p>
        </p:txBody>
      </p:sp>
      <p:sp>
        <p:nvSpPr>
          <p:cNvPr id="4" name="TextBox 3"/>
          <p:cNvSpPr txBox="1"/>
          <p:nvPr/>
        </p:nvSpPr>
        <p:spPr>
          <a:xfrm>
            <a:off x="899726" y="1562202"/>
            <a:ext cx="8064762" cy="6555641"/>
          </a:xfrm>
          <a:prstGeom prst="rect">
            <a:avLst/>
          </a:prstGeom>
          <a:noFill/>
        </p:spPr>
        <p:txBody>
          <a:bodyPr wrap="square" rtlCol="0">
            <a:spAutoFit/>
          </a:bodyPr>
          <a:lstStyle/>
          <a:p>
            <a:r>
              <a:rPr lang="en-GB" sz="2400" dirty="0" smtClean="0">
                <a:solidFill>
                  <a:prstClr val="black"/>
                </a:solidFill>
              </a:rPr>
              <a:t>Lighting can account for more than 25% of energy costs in commercial buildings. Lighting costs can be reduced by:</a:t>
            </a:r>
          </a:p>
          <a:p>
            <a:endParaRPr lang="en-GB" sz="2400" dirty="0">
              <a:solidFill>
                <a:prstClr val="black"/>
              </a:solidFill>
            </a:endParaRPr>
          </a:p>
          <a:p>
            <a:pPr marL="342900" indent="-342900">
              <a:buFont typeface="Arial" panose="020B0604020202020204" pitchFamily="34" charset="0"/>
              <a:buChar char="•"/>
            </a:pPr>
            <a:r>
              <a:rPr lang="en-GB" sz="2400" dirty="0" smtClean="0">
                <a:solidFill>
                  <a:prstClr val="black"/>
                </a:solidFill>
              </a:rPr>
              <a:t>Reducing the need for artificial lighting by maximising daylight.</a:t>
            </a:r>
          </a:p>
          <a:p>
            <a:pPr marL="342900" indent="-342900">
              <a:buFont typeface="Arial" panose="020B0604020202020204" pitchFamily="34" charset="0"/>
              <a:buChar char="•"/>
            </a:pPr>
            <a:r>
              <a:rPr lang="en-GB" sz="2400" dirty="0" smtClean="0">
                <a:solidFill>
                  <a:prstClr val="black"/>
                </a:solidFill>
              </a:rPr>
              <a:t>Ensuring spaces are not </a:t>
            </a:r>
            <a:r>
              <a:rPr lang="en-GB" sz="2400" dirty="0" err="1" smtClean="0">
                <a:solidFill>
                  <a:prstClr val="black"/>
                </a:solidFill>
              </a:rPr>
              <a:t>overlit</a:t>
            </a:r>
            <a:r>
              <a:rPr lang="en-GB" sz="2400" dirty="0" smtClean="0">
                <a:solidFill>
                  <a:prstClr val="black"/>
                </a:solidFill>
              </a:rPr>
              <a:t> through good design, control and commissioning.</a:t>
            </a:r>
          </a:p>
          <a:p>
            <a:pPr marL="342900" indent="-342900">
              <a:buFont typeface="Arial" panose="020B0604020202020204" pitchFamily="34" charset="0"/>
              <a:buChar char="•"/>
            </a:pPr>
            <a:r>
              <a:rPr lang="en-GB" sz="2400" dirty="0" smtClean="0">
                <a:solidFill>
                  <a:prstClr val="black"/>
                </a:solidFill>
              </a:rPr>
              <a:t>Ensuring spaces are not lit unnecessarily through good control.</a:t>
            </a:r>
          </a:p>
          <a:p>
            <a:pPr marL="342900" indent="-342900">
              <a:buFont typeface="Arial" panose="020B0604020202020204" pitchFamily="34" charset="0"/>
              <a:buChar char="•"/>
            </a:pPr>
            <a:r>
              <a:rPr lang="en-GB" sz="2400" dirty="0" smtClean="0">
                <a:solidFill>
                  <a:prstClr val="black"/>
                </a:solidFill>
              </a:rPr>
              <a:t>Selecting efficient lamps and luminaires. </a:t>
            </a:r>
            <a:endParaRPr lang="en-GB" sz="2400" dirty="0">
              <a:solidFill>
                <a:prstClr val="black"/>
              </a:solidFill>
            </a:endParaRPr>
          </a:p>
          <a:p>
            <a:endParaRPr lang="en-GB" sz="2400" dirty="0">
              <a:solidFill>
                <a:prstClr val="black"/>
              </a:solidFill>
            </a:endParaRPr>
          </a:p>
          <a:p>
            <a:endParaRPr lang="en-GB" sz="2400" dirty="0">
              <a:solidFill>
                <a:prstClr val="black"/>
              </a:solidFill>
            </a:endParaRPr>
          </a:p>
          <a:p>
            <a:endParaRPr lang="en-GB" sz="2400" dirty="0">
              <a:solidFill>
                <a:prstClr val="black"/>
              </a:solidFill>
            </a:endParaRPr>
          </a:p>
          <a:p>
            <a:endParaRPr lang="en-GB" sz="2400" dirty="0">
              <a:solidFill>
                <a:prstClr val="black"/>
              </a:solidFill>
            </a:endParaRPr>
          </a:p>
          <a:p>
            <a:endParaRPr lang="en-GB" sz="2400" dirty="0">
              <a:solidFill>
                <a:prstClr val="black"/>
              </a:solidFill>
            </a:endParaRPr>
          </a:p>
          <a:p>
            <a:endParaRPr lang="en-GB" sz="2400" dirty="0">
              <a:solidFill>
                <a:prstClr val="black"/>
              </a:solidFill>
            </a:endParaRPr>
          </a:p>
          <a:p>
            <a:endParaRPr lang="en-GB" sz="1200" dirty="0">
              <a:solidFill>
                <a:prstClr val="black"/>
              </a:solidFill>
            </a:endParaRPr>
          </a:p>
          <a:p>
            <a:endParaRPr lang="en-GB" sz="1200" dirty="0">
              <a:solidFill>
                <a:prstClr val="black"/>
              </a:solidFill>
            </a:endParaRPr>
          </a:p>
          <a:p>
            <a:endParaRPr lang="en-GB" sz="1200" dirty="0">
              <a:solidFill>
                <a:prstClr val="black"/>
              </a:solidFill>
            </a:endParaRPr>
          </a:p>
        </p:txBody>
      </p:sp>
    </p:spTree>
    <p:extLst>
      <p:ext uri="{BB962C8B-B14F-4D97-AF65-F5344CB8AC3E}">
        <p14:creationId xmlns:p14="http://schemas.microsoft.com/office/powerpoint/2010/main" val="195839573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Additional benefits</a:t>
            </a:r>
            <a:endParaRPr lang="en-GB" dirty="0"/>
          </a:p>
        </p:txBody>
      </p:sp>
      <p:sp>
        <p:nvSpPr>
          <p:cNvPr id="3" name="Content Placeholder 2"/>
          <p:cNvSpPr>
            <a:spLocks noGrp="1"/>
          </p:cNvSpPr>
          <p:nvPr>
            <p:ph idx="1"/>
          </p:nvPr>
        </p:nvSpPr>
        <p:spPr/>
        <p:txBody>
          <a:bodyPr/>
          <a:lstStyle/>
          <a:p>
            <a:pPr marL="0" indent="0">
              <a:buNone/>
            </a:pPr>
            <a:r>
              <a:rPr lang="en-GB" dirty="0" smtClean="0"/>
              <a:t>More </a:t>
            </a:r>
            <a:r>
              <a:rPr lang="en-GB" dirty="0"/>
              <a:t>efficient lighting </a:t>
            </a:r>
            <a:r>
              <a:rPr lang="en-GB" dirty="0" smtClean="0"/>
              <a:t>also can </a:t>
            </a:r>
            <a:r>
              <a:rPr lang="en-GB" dirty="0"/>
              <a:t>lead to:</a:t>
            </a:r>
          </a:p>
          <a:p>
            <a:r>
              <a:rPr lang="en-GB" dirty="0"/>
              <a:t>Increased productivity</a:t>
            </a:r>
          </a:p>
          <a:p>
            <a:r>
              <a:rPr lang="en-GB" dirty="0"/>
              <a:t>Enhanced environment</a:t>
            </a:r>
          </a:p>
          <a:p>
            <a:r>
              <a:rPr lang="en-GB" dirty="0"/>
              <a:t>Reduced crime / accidents</a:t>
            </a:r>
          </a:p>
          <a:p>
            <a:r>
              <a:rPr lang="en-GB" dirty="0" smtClean="0"/>
              <a:t>Reduced </a:t>
            </a:r>
            <a:r>
              <a:rPr lang="en-GB" dirty="0"/>
              <a:t>maintenance</a:t>
            </a:r>
          </a:p>
          <a:p>
            <a:endParaRPr lang="en-GB" dirty="0"/>
          </a:p>
        </p:txBody>
      </p:sp>
    </p:spTree>
    <p:extLst>
      <p:ext uri="{BB962C8B-B14F-4D97-AF65-F5344CB8AC3E}">
        <p14:creationId xmlns:p14="http://schemas.microsoft.com/office/powerpoint/2010/main" val="228858101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dirty="0" smtClean="0"/>
              <a:t>Light Source Efficacies</a:t>
            </a:r>
            <a:br>
              <a:rPr lang="en-GB" dirty="0" smtClean="0"/>
            </a:b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772816"/>
            <a:ext cx="8029385" cy="39604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5508104" y="5947538"/>
            <a:ext cx="3051977" cy="246221"/>
          </a:xfrm>
          <a:prstGeom prst="rect">
            <a:avLst/>
          </a:prstGeom>
          <a:noFill/>
        </p:spPr>
        <p:txBody>
          <a:bodyPr wrap="square" rtlCol="0">
            <a:spAutoFit/>
          </a:bodyPr>
          <a:lstStyle/>
          <a:p>
            <a:pPr algn="r"/>
            <a:r>
              <a:rPr lang="en-GB" sz="1000" i="1" dirty="0" smtClean="0">
                <a:latin typeface="Calibri" pitchFamily="34" charset="0"/>
              </a:rPr>
              <a:t>Source: Carbon Trust CTV 049 Lighting</a:t>
            </a:r>
            <a:endParaRPr lang="en-GB" sz="1000" i="1" dirty="0">
              <a:latin typeface="Calibri" pitchFamily="34" charset="0"/>
            </a:endParaRPr>
          </a:p>
        </p:txBody>
      </p:sp>
    </p:spTree>
    <p:extLst>
      <p:ext uri="{BB962C8B-B14F-4D97-AF65-F5344CB8AC3E}">
        <p14:creationId xmlns:p14="http://schemas.microsoft.com/office/powerpoint/2010/main" val="26370048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Lamps</a:t>
            </a:r>
            <a:endParaRPr lang="en-GB" dirty="0"/>
          </a:p>
        </p:txBody>
      </p:sp>
      <p:sp>
        <p:nvSpPr>
          <p:cNvPr id="4" name="TextBox 3"/>
          <p:cNvSpPr txBox="1"/>
          <p:nvPr/>
        </p:nvSpPr>
        <p:spPr>
          <a:xfrm>
            <a:off x="899726" y="1562202"/>
            <a:ext cx="8064762" cy="6555641"/>
          </a:xfrm>
          <a:prstGeom prst="rect">
            <a:avLst/>
          </a:prstGeom>
          <a:noFill/>
        </p:spPr>
        <p:txBody>
          <a:bodyPr wrap="square" rtlCol="0">
            <a:spAutoFit/>
          </a:bodyPr>
          <a:lstStyle/>
          <a:p>
            <a:r>
              <a:rPr lang="en-GB" sz="2400" dirty="0" smtClean="0"/>
              <a:t>Lamps vary in flux output between themselves and over their operating lives.</a:t>
            </a:r>
          </a:p>
          <a:p>
            <a:endParaRPr lang="en-GB" sz="2400" dirty="0"/>
          </a:p>
          <a:p>
            <a:r>
              <a:rPr lang="en-GB" sz="2400" dirty="0" smtClean="0"/>
              <a:t>The SI unit of luminous flux is the lumen (lm) and is used to describe the light emitted by a </a:t>
            </a:r>
            <a:r>
              <a:rPr lang="en-GB" sz="2400" dirty="0" smtClean="0"/>
              <a:t>source. </a:t>
            </a:r>
            <a:endParaRPr lang="en-GB" sz="2400" dirty="0" smtClean="0"/>
          </a:p>
          <a:p>
            <a:endParaRPr lang="en-GB" sz="2400" dirty="0"/>
          </a:p>
          <a:p>
            <a:r>
              <a:rPr lang="en-GB" sz="2400" dirty="0" smtClean="0"/>
              <a:t>Luminous efficacy is defined by the ratio of the luminous flux emitted by the lamp to the power consumed. When the power consumed by the control gear is also considered this is referred to as lamp circuit luminous efficacy and expressed in lumens/circuit Watts.</a:t>
            </a:r>
          </a:p>
          <a:p>
            <a:endParaRPr lang="en-GB" sz="2400" dirty="0"/>
          </a:p>
          <a:p>
            <a:endParaRPr lang="en-GB" sz="2400" dirty="0" smtClean="0"/>
          </a:p>
          <a:p>
            <a:endParaRPr lang="en-GB" sz="2400" dirty="0"/>
          </a:p>
          <a:p>
            <a:endParaRPr lang="en-GB" sz="2400" dirty="0" smtClean="0"/>
          </a:p>
          <a:p>
            <a:endParaRPr lang="en-GB" sz="2400" dirty="0" smtClean="0"/>
          </a:p>
          <a:p>
            <a:endParaRPr lang="en-GB" sz="1200" dirty="0" smtClean="0"/>
          </a:p>
          <a:p>
            <a:endParaRPr lang="en-GB" sz="1200" dirty="0"/>
          </a:p>
          <a:p>
            <a:endParaRPr lang="en-GB" sz="1200" dirty="0" smtClean="0"/>
          </a:p>
        </p:txBody>
      </p:sp>
      <p:sp>
        <p:nvSpPr>
          <p:cNvPr id="7" name="TextBox 6"/>
          <p:cNvSpPr txBox="1"/>
          <p:nvPr/>
        </p:nvSpPr>
        <p:spPr>
          <a:xfrm>
            <a:off x="5220072" y="6093296"/>
            <a:ext cx="3456384" cy="307777"/>
          </a:xfrm>
          <a:prstGeom prst="rect">
            <a:avLst/>
          </a:prstGeom>
          <a:noFill/>
        </p:spPr>
        <p:txBody>
          <a:bodyPr wrap="square" rtlCol="0">
            <a:spAutoFit/>
          </a:bodyPr>
          <a:lstStyle/>
          <a:p>
            <a:pPr algn="r"/>
            <a:r>
              <a:rPr lang="en-GB" sz="1400" i="1" dirty="0" smtClean="0">
                <a:solidFill>
                  <a:schemeClr val="bg1">
                    <a:lumMod val="50000"/>
                  </a:schemeClr>
                </a:solidFill>
              </a:rPr>
              <a:t>Source: CIBSE Lighting Guide 01</a:t>
            </a:r>
            <a:endParaRPr lang="en-GB" sz="1400" i="1" dirty="0">
              <a:solidFill>
                <a:schemeClr val="bg1">
                  <a:lumMod val="50000"/>
                </a:schemeClr>
              </a:solidFill>
            </a:endParaRPr>
          </a:p>
        </p:txBody>
      </p:sp>
    </p:spTree>
    <p:extLst>
      <p:ext uri="{BB962C8B-B14F-4D97-AF65-F5344CB8AC3E}">
        <p14:creationId xmlns:p14="http://schemas.microsoft.com/office/powerpoint/2010/main" val="411231802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611560" y="332656"/>
            <a:ext cx="7844408" cy="1143000"/>
          </a:xfrm>
          <a:prstGeom prst="rect">
            <a:avLst/>
          </a:prstGeom>
          <a:noFill/>
        </p:spPr>
        <p:txBody>
          <a:bodyPr vert="horz" lIns="90488" tIns="44450" rIns="90488" bIns="4445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defTabSz="762000"/>
            <a:r>
              <a:rPr lang="en-GB" dirty="0" smtClean="0"/>
              <a:t>Lamp types</a:t>
            </a:r>
            <a:endParaRPr lang="en-GB" dirty="0"/>
          </a:p>
        </p:txBody>
      </p:sp>
      <p:sp>
        <p:nvSpPr>
          <p:cNvPr id="5" name="Rectangle 3"/>
          <p:cNvSpPr txBox="1">
            <a:spLocks noChangeArrowheads="1"/>
          </p:cNvSpPr>
          <p:nvPr/>
        </p:nvSpPr>
        <p:spPr>
          <a:xfrm>
            <a:off x="642050" y="1919093"/>
            <a:ext cx="8003232" cy="4264025"/>
          </a:xfrm>
          <a:prstGeom prst="rect">
            <a:avLst/>
          </a:prstGeom>
          <a:noFill/>
        </p:spPr>
        <p:txBody>
          <a:bodyPr vert="horz" lIns="90488" tIns="44450" rIns="90488" bIns="4445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defTabSz="762000">
              <a:buFont typeface="Arial" panose="020B0604020202020204" pitchFamily="34" charset="0"/>
              <a:buNone/>
            </a:pPr>
            <a:r>
              <a:rPr lang="en-GB" sz="2000" dirty="0" smtClean="0"/>
              <a:t>Artificial light is created using one of the following sources:</a:t>
            </a:r>
            <a:endParaRPr lang="en-GB" sz="2000" dirty="0"/>
          </a:p>
          <a:p>
            <a:pPr marL="0" indent="0" defTabSz="762000">
              <a:buFont typeface="Arial" panose="020B0604020202020204" pitchFamily="34" charset="0"/>
              <a:buNone/>
            </a:pPr>
            <a:endParaRPr lang="en-GB" sz="2000" dirty="0"/>
          </a:p>
          <a:p>
            <a:pPr defTabSz="762000"/>
            <a:r>
              <a:rPr lang="en-GB" sz="2000" b="1" dirty="0" smtClean="0"/>
              <a:t>Incandescent</a:t>
            </a:r>
            <a:r>
              <a:rPr lang="en-GB" sz="2000" dirty="0" smtClean="0"/>
              <a:t> – an electric current passing through a wire makes it glow white hot</a:t>
            </a:r>
          </a:p>
          <a:p>
            <a:pPr defTabSz="762000"/>
            <a:endParaRPr lang="en-GB" sz="2000" dirty="0" smtClean="0"/>
          </a:p>
          <a:p>
            <a:pPr defTabSz="762000"/>
            <a:r>
              <a:rPr lang="en-GB" sz="2000" b="1" dirty="0" smtClean="0"/>
              <a:t>Discharge</a:t>
            </a:r>
            <a:r>
              <a:rPr lang="en-GB" sz="2000" dirty="0" smtClean="0"/>
              <a:t> – an electric current driven through a gas filled envelope</a:t>
            </a:r>
          </a:p>
          <a:p>
            <a:pPr defTabSz="762000"/>
            <a:endParaRPr lang="en-GB" sz="2000" dirty="0" smtClean="0"/>
          </a:p>
          <a:p>
            <a:pPr defTabSz="762000"/>
            <a:r>
              <a:rPr lang="en-GB" sz="2000" b="1" dirty="0" smtClean="0"/>
              <a:t>Solid state </a:t>
            </a:r>
            <a:r>
              <a:rPr lang="en-GB" sz="2000" dirty="0" smtClean="0"/>
              <a:t>– light generated at the junction of a semi-conductor</a:t>
            </a:r>
          </a:p>
          <a:p>
            <a:pPr defTabSz="762000"/>
            <a:endParaRPr lang="en-GB" sz="2000" dirty="0"/>
          </a:p>
          <a:p>
            <a:pPr defTabSz="762000"/>
            <a:endParaRPr lang="en-GB" sz="2000" dirty="0" smtClean="0"/>
          </a:p>
          <a:p>
            <a:pPr defTabSz="762000"/>
            <a:endParaRPr lang="en-GB" sz="2000" dirty="0">
              <a:solidFill>
                <a:srgbClr val="4F81BD">
                  <a:lumMod val="75000"/>
                </a:srgbClr>
              </a:solidFill>
            </a:endParaRPr>
          </a:p>
          <a:p>
            <a:pPr defTabSz="762000"/>
            <a:endParaRPr lang="en-GB" sz="2000" dirty="0" smtClean="0">
              <a:solidFill>
                <a:srgbClr val="4F81BD">
                  <a:lumMod val="75000"/>
                </a:srgbClr>
              </a:solidFill>
            </a:endParaRPr>
          </a:p>
          <a:p>
            <a:pPr marL="0" indent="0" defTabSz="762000">
              <a:buFont typeface="Arial" panose="020B0604020202020204" pitchFamily="34" charset="0"/>
              <a:buNone/>
            </a:pPr>
            <a:endParaRPr lang="en-GB" dirty="0">
              <a:solidFill>
                <a:prstClr val="black"/>
              </a:solidFill>
            </a:endParaRPr>
          </a:p>
          <a:p>
            <a:pPr marL="0" indent="0" defTabSz="762000">
              <a:buFont typeface="Arial" panose="020B0604020202020204" pitchFamily="34" charset="0"/>
              <a:buNone/>
            </a:pPr>
            <a:endParaRPr lang="en-GB" dirty="0">
              <a:solidFill>
                <a:prstClr val="black"/>
              </a:solidFill>
            </a:endParaRPr>
          </a:p>
        </p:txBody>
      </p:sp>
    </p:spTree>
    <p:extLst>
      <p:ext uri="{BB962C8B-B14F-4D97-AF65-F5344CB8AC3E}">
        <p14:creationId xmlns:p14="http://schemas.microsoft.com/office/powerpoint/2010/main" val="151962773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611560" y="332656"/>
            <a:ext cx="7844408" cy="1143000"/>
          </a:xfrm>
          <a:prstGeom prst="rect">
            <a:avLst/>
          </a:prstGeom>
          <a:noFill/>
        </p:spPr>
        <p:txBody>
          <a:bodyPr vert="horz" lIns="90488" tIns="44450" rIns="90488" bIns="4445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defTabSz="762000"/>
            <a:r>
              <a:rPr lang="en-GB" dirty="0" smtClean="0"/>
              <a:t>Incandescent Lamps</a:t>
            </a:r>
            <a:endParaRPr lang="en-GB" dirty="0"/>
          </a:p>
        </p:txBody>
      </p:sp>
      <p:sp>
        <p:nvSpPr>
          <p:cNvPr id="5" name="Rectangle 3"/>
          <p:cNvSpPr txBox="1">
            <a:spLocks noChangeArrowheads="1"/>
          </p:cNvSpPr>
          <p:nvPr/>
        </p:nvSpPr>
        <p:spPr>
          <a:xfrm>
            <a:off x="642050" y="1919093"/>
            <a:ext cx="4289990" cy="4264025"/>
          </a:xfrm>
          <a:prstGeom prst="rect">
            <a:avLst/>
          </a:prstGeom>
          <a:noFill/>
        </p:spPr>
        <p:txBody>
          <a:bodyPr vert="horz" lIns="90488" tIns="44450" rIns="90488" bIns="4445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defTabSz="762000"/>
            <a:r>
              <a:rPr lang="en-GB" sz="2000" dirty="0" smtClean="0"/>
              <a:t>Commonly used in domestic dwellings for more than 100 years </a:t>
            </a:r>
          </a:p>
          <a:p>
            <a:pPr defTabSz="762000"/>
            <a:r>
              <a:rPr lang="en-GB" sz="2000" dirty="0" smtClean="0"/>
              <a:t>Instantaneous on/off switching and low initial and replacement cost</a:t>
            </a:r>
          </a:p>
          <a:p>
            <a:pPr defTabSz="762000"/>
            <a:r>
              <a:rPr lang="en-GB" sz="2000" dirty="0" smtClean="0"/>
              <a:t>Phased out of production due to low efficacy</a:t>
            </a:r>
            <a:endParaRPr lang="en-GB" sz="2000" dirty="0"/>
          </a:p>
          <a:p>
            <a:pPr defTabSz="762000"/>
            <a:r>
              <a:rPr lang="en-GB" sz="2000" dirty="0" smtClean="0"/>
              <a:t>Halogen gas filled versions are up to 60% more efficient and last longer but cost more </a:t>
            </a:r>
            <a:endParaRPr lang="en-GB" sz="2000" dirty="0"/>
          </a:p>
          <a:p>
            <a:pPr defTabSz="762000"/>
            <a:endParaRPr lang="en-GB" sz="2000" dirty="0">
              <a:solidFill>
                <a:srgbClr val="4F81BD">
                  <a:lumMod val="75000"/>
                </a:srgbClr>
              </a:solidFill>
            </a:endParaRPr>
          </a:p>
          <a:p>
            <a:pPr defTabSz="762000"/>
            <a:endParaRPr lang="en-GB" sz="2000" dirty="0">
              <a:solidFill>
                <a:srgbClr val="4F81BD">
                  <a:lumMod val="75000"/>
                </a:srgbClr>
              </a:solidFill>
            </a:endParaRPr>
          </a:p>
          <a:p>
            <a:pPr marL="0" indent="0" defTabSz="762000">
              <a:buFont typeface="Arial" panose="020B0604020202020204" pitchFamily="34" charset="0"/>
              <a:buNone/>
            </a:pPr>
            <a:endParaRPr lang="en-GB" dirty="0">
              <a:solidFill>
                <a:prstClr val="black"/>
              </a:solidFill>
            </a:endParaRPr>
          </a:p>
          <a:p>
            <a:pPr marL="0" indent="0" defTabSz="762000">
              <a:buFont typeface="Arial" panose="020B0604020202020204" pitchFamily="34" charset="0"/>
              <a:buNone/>
            </a:pPr>
            <a:endParaRPr lang="en-GB" dirty="0">
              <a:solidFill>
                <a:prstClr val="black"/>
              </a:solidFill>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20072" y="2492896"/>
            <a:ext cx="3045224"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5508104" y="5947538"/>
            <a:ext cx="3051977" cy="246221"/>
          </a:xfrm>
          <a:prstGeom prst="rect">
            <a:avLst/>
          </a:prstGeom>
          <a:noFill/>
        </p:spPr>
        <p:txBody>
          <a:bodyPr wrap="square" rtlCol="0">
            <a:spAutoFit/>
          </a:bodyPr>
          <a:lstStyle/>
          <a:p>
            <a:pPr algn="r"/>
            <a:r>
              <a:rPr lang="en-GB" sz="1000" i="1" dirty="0" smtClean="0">
                <a:latin typeface="Calibri" pitchFamily="34" charset="0"/>
              </a:rPr>
              <a:t>Source: Carbon Trust CTV 049 Lighting</a:t>
            </a:r>
            <a:endParaRPr lang="en-GB" sz="1000" i="1" dirty="0">
              <a:latin typeface="Calibri" pitchFamily="34" charset="0"/>
            </a:endParaRPr>
          </a:p>
        </p:txBody>
      </p:sp>
    </p:spTree>
    <p:extLst>
      <p:ext uri="{BB962C8B-B14F-4D97-AF65-F5344CB8AC3E}">
        <p14:creationId xmlns:p14="http://schemas.microsoft.com/office/powerpoint/2010/main" val="309817638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611560" y="332656"/>
            <a:ext cx="7844408" cy="1143000"/>
          </a:xfrm>
          <a:prstGeom prst="rect">
            <a:avLst/>
          </a:prstGeom>
          <a:noFill/>
        </p:spPr>
        <p:txBody>
          <a:bodyPr vert="horz" lIns="90488" tIns="44450" rIns="90488" bIns="4445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defTabSz="762000"/>
            <a:r>
              <a:rPr lang="en-GB" dirty="0" smtClean="0"/>
              <a:t>Discharge Lamps</a:t>
            </a:r>
            <a:endParaRPr lang="en-GB" dirty="0"/>
          </a:p>
        </p:txBody>
      </p:sp>
      <p:sp>
        <p:nvSpPr>
          <p:cNvPr id="5" name="Rectangle 3"/>
          <p:cNvSpPr txBox="1">
            <a:spLocks noChangeArrowheads="1"/>
          </p:cNvSpPr>
          <p:nvPr/>
        </p:nvSpPr>
        <p:spPr>
          <a:xfrm>
            <a:off x="642050" y="1919093"/>
            <a:ext cx="6306214" cy="4264025"/>
          </a:xfrm>
          <a:prstGeom prst="rect">
            <a:avLst/>
          </a:prstGeom>
          <a:noFill/>
        </p:spPr>
        <p:txBody>
          <a:bodyPr vert="horz" lIns="90488" tIns="44450" rIns="90488" bIns="4445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defTabSz="762000">
              <a:buNone/>
            </a:pPr>
            <a:r>
              <a:rPr lang="en-GB" sz="2000" dirty="0" smtClean="0"/>
              <a:t>Commonly used in commercial buildings </a:t>
            </a:r>
          </a:p>
          <a:p>
            <a:pPr defTabSz="762000"/>
            <a:r>
              <a:rPr lang="en-GB" sz="2000" dirty="0" smtClean="0"/>
              <a:t>Tubular fluorescent</a:t>
            </a:r>
          </a:p>
          <a:p>
            <a:pPr defTabSz="762000"/>
            <a:r>
              <a:rPr lang="en-GB" sz="2000" dirty="0" smtClean="0"/>
              <a:t>Compact fluorescent</a:t>
            </a:r>
          </a:p>
          <a:p>
            <a:pPr defTabSz="762000"/>
            <a:endParaRPr lang="en-GB" sz="2000" dirty="0" smtClean="0"/>
          </a:p>
          <a:p>
            <a:pPr marL="0" indent="0" defTabSz="762000">
              <a:buNone/>
            </a:pPr>
            <a:r>
              <a:rPr lang="en-GB" sz="2000" dirty="0" smtClean="0"/>
              <a:t>Commonly used for external and industrial applications</a:t>
            </a:r>
          </a:p>
          <a:p>
            <a:pPr defTabSz="762000"/>
            <a:r>
              <a:rPr lang="en-GB" sz="2000" dirty="0" smtClean="0"/>
              <a:t>High pressure mercury</a:t>
            </a:r>
          </a:p>
          <a:p>
            <a:pPr defTabSz="762000"/>
            <a:r>
              <a:rPr lang="en-GB" sz="2000" dirty="0" smtClean="0"/>
              <a:t>Low pressure sodium</a:t>
            </a:r>
          </a:p>
          <a:p>
            <a:pPr defTabSz="762000"/>
            <a:r>
              <a:rPr lang="en-GB" sz="2000" dirty="0" smtClean="0"/>
              <a:t>High pressure sodium</a:t>
            </a:r>
          </a:p>
          <a:p>
            <a:pPr defTabSz="762000"/>
            <a:r>
              <a:rPr lang="en-GB" sz="2000" dirty="0" smtClean="0"/>
              <a:t>Metal halide</a:t>
            </a:r>
            <a:endParaRPr lang="en-GB" sz="2000" dirty="0"/>
          </a:p>
          <a:p>
            <a:pPr defTabSz="762000"/>
            <a:endParaRPr lang="en-GB" sz="2000" dirty="0"/>
          </a:p>
          <a:p>
            <a:pPr marL="0" indent="0" defTabSz="762000">
              <a:buFont typeface="Arial" panose="020B0604020202020204" pitchFamily="34" charset="0"/>
              <a:buNone/>
            </a:pPr>
            <a:endParaRPr lang="en-GB" dirty="0">
              <a:solidFill>
                <a:prstClr val="black"/>
              </a:solidFill>
            </a:endParaRPr>
          </a:p>
          <a:p>
            <a:pPr marL="0" indent="0" defTabSz="762000">
              <a:buFont typeface="Arial" panose="020B0604020202020204" pitchFamily="34" charset="0"/>
              <a:buNone/>
            </a:pPr>
            <a:endParaRPr lang="en-GB" dirty="0">
              <a:solidFill>
                <a:prstClr val="black"/>
              </a:solidFill>
            </a:endParaRPr>
          </a:p>
        </p:txBody>
      </p:sp>
      <p:sp>
        <p:nvSpPr>
          <p:cNvPr id="6" name="TextBox 5"/>
          <p:cNvSpPr txBox="1"/>
          <p:nvPr/>
        </p:nvSpPr>
        <p:spPr>
          <a:xfrm>
            <a:off x="4427984" y="5947538"/>
            <a:ext cx="4132097" cy="246221"/>
          </a:xfrm>
          <a:prstGeom prst="rect">
            <a:avLst/>
          </a:prstGeom>
          <a:noFill/>
        </p:spPr>
        <p:txBody>
          <a:bodyPr wrap="square" rtlCol="0">
            <a:spAutoFit/>
          </a:bodyPr>
          <a:lstStyle/>
          <a:p>
            <a:pPr algn="r"/>
            <a:r>
              <a:rPr lang="en-GB" sz="1000" i="1" dirty="0"/>
              <a:t>Source: </a:t>
            </a:r>
            <a:r>
              <a:rPr lang="en-GB" sz="1000" i="1" dirty="0" smtClean="0"/>
              <a:t>BSRIA The Illustrated Guide  to Electrical Building Services </a:t>
            </a:r>
            <a:endParaRPr lang="en-GB" sz="1000" i="1"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48942" y="3933056"/>
            <a:ext cx="2819400" cy="1590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1671787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611560" y="332656"/>
            <a:ext cx="7844408" cy="1143000"/>
          </a:xfrm>
          <a:prstGeom prst="rect">
            <a:avLst/>
          </a:prstGeom>
          <a:noFill/>
        </p:spPr>
        <p:txBody>
          <a:bodyPr vert="horz" lIns="90488" tIns="44450" rIns="90488" bIns="4445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defTabSz="762000"/>
            <a:r>
              <a:rPr lang="en-GB" dirty="0" smtClean="0"/>
              <a:t>Fluorescent Lamp Identification</a:t>
            </a:r>
            <a:endParaRPr lang="en-GB" dirty="0"/>
          </a:p>
        </p:txBody>
      </p:sp>
      <p:sp>
        <p:nvSpPr>
          <p:cNvPr id="5" name="Rectangle 3"/>
          <p:cNvSpPr txBox="1">
            <a:spLocks noChangeArrowheads="1"/>
          </p:cNvSpPr>
          <p:nvPr/>
        </p:nvSpPr>
        <p:spPr>
          <a:xfrm>
            <a:off x="642050" y="1919093"/>
            <a:ext cx="3407740" cy="4264025"/>
          </a:xfrm>
          <a:prstGeom prst="rect">
            <a:avLst/>
          </a:prstGeom>
          <a:noFill/>
        </p:spPr>
        <p:txBody>
          <a:bodyPr vert="horz" lIns="90488" tIns="44450" rIns="90488" bIns="4445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defTabSz="762000">
              <a:buFont typeface="Arial" panose="020B0604020202020204" pitchFamily="34" charset="0"/>
              <a:buNone/>
            </a:pPr>
            <a:r>
              <a:rPr lang="en-GB" sz="2000" b="1" dirty="0" smtClean="0"/>
              <a:t>Compact fluorescents</a:t>
            </a:r>
          </a:p>
          <a:p>
            <a:pPr marL="0" indent="0" defTabSz="762000">
              <a:buFont typeface="Arial" panose="020B0604020202020204" pitchFamily="34" charset="0"/>
              <a:buNone/>
            </a:pPr>
            <a:r>
              <a:rPr lang="en-GB" sz="2000" dirty="0" smtClean="0"/>
              <a:t>Up to 80% energy saving compared to an incandescent lamp</a:t>
            </a:r>
            <a:endParaRPr lang="en-GB" sz="2000" dirty="0"/>
          </a:p>
          <a:p>
            <a:pPr marL="0" indent="0" defTabSz="762000">
              <a:buFont typeface="Arial" panose="020B0604020202020204" pitchFamily="34" charset="0"/>
              <a:buNone/>
            </a:pPr>
            <a:endParaRPr lang="en-GB" sz="2000" dirty="0" smtClean="0"/>
          </a:p>
          <a:p>
            <a:pPr marL="0" indent="0" defTabSz="762000">
              <a:buFont typeface="Arial" panose="020B0604020202020204" pitchFamily="34" charset="0"/>
              <a:buNone/>
            </a:pPr>
            <a:endParaRPr lang="en-GB" sz="2000" dirty="0" smtClean="0"/>
          </a:p>
          <a:p>
            <a:pPr marL="0" indent="0" defTabSz="762000">
              <a:buFont typeface="Arial" panose="020B0604020202020204" pitchFamily="34" charset="0"/>
              <a:buNone/>
            </a:pPr>
            <a:r>
              <a:rPr lang="en-GB" sz="2000" b="1" dirty="0" smtClean="0"/>
              <a:t>Tubular fluorescents </a:t>
            </a:r>
            <a:endParaRPr lang="en-GB" sz="2000" b="1" dirty="0"/>
          </a:p>
          <a:p>
            <a:pPr marL="0" indent="0" defTabSz="762000">
              <a:buNone/>
            </a:pPr>
            <a:r>
              <a:rPr lang="en-GB" sz="2000" dirty="0" smtClean="0"/>
              <a:t>Efficacy depends on whether:</a:t>
            </a:r>
          </a:p>
          <a:p>
            <a:pPr marL="0" indent="0" defTabSz="762000">
              <a:buNone/>
            </a:pPr>
            <a:r>
              <a:rPr lang="en-GB" sz="2000" b="1" dirty="0" smtClean="0"/>
              <a:t>T12</a:t>
            </a:r>
            <a:r>
              <a:rPr lang="en-GB" sz="2000" dirty="0" smtClean="0"/>
              <a:t> – 38mm diameter</a:t>
            </a:r>
          </a:p>
          <a:p>
            <a:pPr marL="0" indent="0" defTabSz="762000">
              <a:buNone/>
            </a:pPr>
            <a:r>
              <a:rPr lang="en-GB" sz="2000" b="1" dirty="0" smtClean="0"/>
              <a:t>T8</a:t>
            </a:r>
            <a:r>
              <a:rPr lang="en-GB" sz="2000" dirty="0" smtClean="0"/>
              <a:t> – 25mm diameter</a:t>
            </a:r>
          </a:p>
          <a:p>
            <a:pPr marL="0" indent="0" defTabSz="762000">
              <a:buNone/>
            </a:pPr>
            <a:r>
              <a:rPr lang="en-GB" sz="2000" b="1" dirty="0" smtClean="0"/>
              <a:t>T5</a:t>
            </a:r>
            <a:r>
              <a:rPr lang="en-GB" sz="2000" dirty="0" smtClean="0"/>
              <a:t> – 15mm diameter </a:t>
            </a:r>
            <a:endParaRPr lang="en-GB" sz="2000" dirty="0"/>
          </a:p>
          <a:p>
            <a:pPr marL="0" indent="0" defTabSz="762000">
              <a:buFont typeface="Arial" panose="020B0604020202020204" pitchFamily="34" charset="0"/>
              <a:buNone/>
            </a:pPr>
            <a:endParaRPr lang="en-GB" dirty="0">
              <a:solidFill>
                <a:prstClr val="black"/>
              </a:solidFill>
            </a:endParaRPr>
          </a:p>
          <a:p>
            <a:pPr marL="0" indent="0" defTabSz="762000">
              <a:buFont typeface="Arial" panose="020B0604020202020204" pitchFamily="34" charset="0"/>
              <a:buNone/>
            </a:pPr>
            <a:endParaRPr lang="en-GB" dirty="0">
              <a:solidFill>
                <a:prstClr val="black"/>
              </a:solidFill>
            </a:endParaRPr>
          </a:p>
        </p:txBody>
      </p:sp>
      <p:sp>
        <p:nvSpPr>
          <p:cNvPr id="6" name="TextBox 5"/>
          <p:cNvSpPr txBox="1"/>
          <p:nvPr/>
        </p:nvSpPr>
        <p:spPr>
          <a:xfrm>
            <a:off x="5508104" y="5947538"/>
            <a:ext cx="3051977" cy="246221"/>
          </a:xfrm>
          <a:prstGeom prst="rect">
            <a:avLst/>
          </a:prstGeom>
          <a:noFill/>
        </p:spPr>
        <p:txBody>
          <a:bodyPr wrap="square" rtlCol="0">
            <a:spAutoFit/>
          </a:bodyPr>
          <a:lstStyle/>
          <a:p>
            <a:pPr algn="r"/>
            <a:r>
              <a:rPr lang="en-GB" sz="1000" i="1" dirty="0" smtClean="0"/>
              <a:t>Source: BSRIA Illustrated Guide to Electrical Services</a:t>
            </a:r>
            <a:endParaRPr lang="en-GB" sz="1000" i="1" dirty="0"/>
          </a:p>
        </p:txBody>
      </p:sp>
      <p:pic>
        <p:nvPicPr>
          <p:cNvPr id="7" name="Picture 4" descr="PLET20BC827MINI"/>
          <p:cNvPicPr>
            <a:picLocks noChangeAspect="1" noChangeArrowheads="1"/>
          </p:cNvPicPr>
          <p:nvPr/>
        </p:nvPicPr>
        <p:blipFill>
          <a:blip r:embed="rId2" cstate="print">
            <a:extLst>
              <a:ext uri="{28A0092B-C50C-407E-A947-70E740481C1C}">
                <a14:useLocalDpi xmlns:a14="http://schemas.microsoft.com/office/drawing/2010/main" val="0"/>
              </a:ext>
            </a:extLst>
          </a:blip>
          <a:srcRect l="19777" r="18279"/>
          <a:stretch>
            <a:fillRect/>
          </a:stretch>
        </p:blipFill>
        <p:spPr bwMode="auto">
          <a:xfrm rot="5400000">
            <a:off x="4500726" y="1681597"/>
            <a:ext cx="759739" cy="1226484"/>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5" descr="SPIRAL20ES"/>
          <p:cNvPicPr>
            <a:picLocks noChangeAspect="1" noChangeArrowheads="1"/>
          </p:cNvPicPr>
          <p:nvPr/>
        </p:nvPicPr>
        <p:blipFill>
          <a:blip r:embed="rId3" cstate="print">
            <a:extLst>
              <a:ext uri="{28A0092B-C50C-407E-A947-70E740481C1C}">
                <a14:useLocalDpi xmlns:a14="http://schemas.microsoft.com/office/drawing/2010/main" val="0"/>
              </a:ext>
            </a:extLst>
          </a:blip>
          <a:srcRect l="18777" r="18279"/>
          <a:stretch>
            <a:fillRect/>
          </a:stretch>
        </p:blipFill>
        <p:spPr bwMode="auto">
          <a:xfrm rot="5400000">
            <a:off x="7260834" y="1666839"/>
            <a:ext cx="770310" cy="1223794"/>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27906" y="4365104"/>
            <a:ext cx="3929980" cy="9559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01823" y="2996952"/>
            <a:ext cx="4056063" cy="6029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240294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GB" dirty="0">
                <a:ea typeface="+mj-ea"/>
                <a:cs typeface="+mj-cs"/>
              </a:rPr>
              <a:t>Compact Fluorescent</a:t>
            </a:r>
            <a:endParaRPr lang="en-GB" dirty="0"/>
          </a:p>
        </p:txBody>
      </p:sp>
      <p:sp>
        <p:nvSpPr>
          <p:cNvPr id="3" name="Content Placeholder 2"/>
          <p:cNvSpPr>
            <a:spLocks noGrp="1"/>
          </p:cNvSpPr>
          <p:nvPr>
            <p:ph idx="1"/>
          </p:nvPr>
        </p:nvSpPr>
        <p:spPr/>
        <p:txBody>
          <a:bodyPr/>
          <a:lstStyle/>
          <a:p>
            <a:r>
              <a:rPr lang="en-GB" sz="2400" dirty="0" smtClean="0"/>
              <a:t>Approx. </a:t>
            </a:r>
            <a:r>
              <a:rPr lang="en-GB" sz="2400" dirty="0"/>
              <a:t>25% power of equivalent tungsten filament lamps</a:t>
            </a:r>
          </a:p>
          <a:p>
            <a:r>
              <a:rPr lang="en-GB" sz="2400" dirty="0" smtClean="0"/>
              <a:t>Approx. </a:t>
            </a:r>
            <a:r>
              <a:rPr lang="en-GB" sz="2400" dirty="0"/>
              <a:t>8 times life of tungsten filament</a:t>
            </a:r>
          </a:p>
          <a:p>
            <a:r>
              <a:rPr lang="en-GB" sz="2400" dirty="0"/>
              <a:t>Greater initial capital cost</a:t>
            </a:r>
          </a:p>
          <a:p>
            <a:endParaRPr lang="en-GB" dirty="0"/>
          </a:p>
        </p:txBody>
      </p:sp>
      <p:pic>
        <p:nvPicPr>
          <p:cNvPr id="4" name="Picture 4" descr="PLET20BC827MINI"/>
          <p:cNvPicPr>
            <a:picLocks noChangeAspect="1" noChangeArrowheads="1"/>
          </p:cNvPicPr>
          <p:nvPr/>
        </p:nvPicPr>
        <p:blipFill>
          <a:blip r:embed="rId2">
            <a:extLst>
              <a:ext uri="{28A0092B-C50C-407E-A947-70E740481C1C}">
                <a14:useLocalDpi xmlns:a14="http://schemas.microsoft.com/office/drawing/2010/main" val="0"/>
              </a:ext>
            </a:extLst>
          </a:blip>
          <a:srcRect l="19777" r="18279"/>
          <a:stretch>
            <a:fillRect/>
          </a:stretch>
        </p:blipFill>
        <p:spPr bwMode="auto">
          <a:xfrm>
            <a:off x="831984" y="3582988"/>
            <a:ext cx="1733416" cy="279834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5" descr="SPIRAL20ES"/>
          <p:cNvPicPr>
            <a:picLocks noChangeAspect="1" noChangeArrowheads="1"/>
          </p:cNvPicPr>
          <p:nvPr/>
        </p:nvPicPr>
        <p:blipFill>
          <a:blip r:embed="rId3">
            <a:extLst>
              <a:ext uri="{28A0092B-C50C-407E-A947-70E740481C1C}">
                <a14:useLocalDpi xmlns:a14="http://schemas.microsoft.com/office/drawing/2010/main" val="0"/>
              </a:ext>
            </a:extLst>
          </a:blip>
          <a:srcRect l="18777" r="18279"/>
          <a:stretch>
            <a:fillRect/>
          </a:stretch>
        </p:blipFill>
        <p:spPr bwMode="auto">
          <a:xfrm>
            <a:off x="3150902" y="3605213"/>
            <a:ext cx="1702086" cy="270410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AMBIENCE9ESCA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35576" y="3575050"/>
            <a:ext cx="2662262" cy="26622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543434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611560" y="332656"/>
            <a:ext cx="7844408" cy="1143000"/>
          </a:xfrm>
          <a:prstGeom prst="rect">
            <a:avLst/>
          </a:prstGeom>
          <a:noFill/>
        </p:spPr>
        <p:txBody>
          <a:bodyPr vert="horz" lIns="90488" tIns="44450" rIns="90488" bIns="4445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defTabSz="762000"/>
            <a:r>
              <a:rPr lang="en-GB" dirty="0" smtClean="0"/>
              <a:t>Solid State Sources</a:t>
            </a:r>
            <a:endParaRPr lang="en-GB" dirty="0"/>
          </a:p>
        </p:txBody>
      </p:sp>
      <p:sp>
        <p:nvSpPr>
          <p:cNvPr id="5" name="Rectangle 3"/>
          <p:cNvSpPr txBox="1">
            <a:spLocks noChangeArrowheads="1"/>
          </p:cNvSpPr>
          <p:nvPr/>
        </p:nvSpPr>
        <p:spPr>
          <a:xfrm>
            <a:off x="642050" y="1556792"/>
            <a:ext cx="4217982" cy="4752529"/>
          </a:xfrm>
          <a:prstGeom prst="rect">
            <a:avLst/>
          </a:prstGeom>
          <a:noFill/>
        </p:spPr>
        <p:txBody>
          <a:bodyPr vert="horz" lIns="90488" tIns="44450" rIns="90488" bIns="4445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defTabSz="762000">
              <a:buFont typeface="Arial" panose="020B0604020202020204" pitchFamily="34" charset="0"/>
              <a:buNone/>
            </a:pPr>
            <a:r>
              <a:rPr lang="en-GB" sz="2000" dirty="0" smtClean="0"/>
              <a:t>Highly efficient and long lasting</a:t>
            </a:r>
          </a:p>
          <a:p>
            <a:pPr marL="0" indent="0" defTabSz="762000">
              <a:buFont typeface="Arial" panose="020B0604020202020204" pitchFamily="34" charset="0"/>
              <a:buNone/>
            </a:pPr>
            <a:endParaRPr lang="en-GB" sz="2000" b="1" dirty="0" smtClean="0"/>
          </a:p>
          <a:p>
            <a:pPr marL="0" indent="0" defTabSz="762000">
              <a:buFont typeface="Arial" panose="020B0604020202020204" pitchFamily="34" charset="0"/>
              <a:buNone/>
            </a:pPr>
            <a:r>
              <a:rPr lang="en-GB" sz="2000" b="1" dirty="0" smtClean="0"/>
              <a:t>Light Emitting Diodes (LEDs)</a:t>
            </a:r>
          </a:p>
          <a:p>
            <a:pPr defTabSz="762000"/>
            <a:r>
              <a:rPr lang="en-GB" sz="2000" dirty="0" smtClean="0"/>
              <a:t>Provide a point source that appears to be very bright</a:t>
            </a:r>
          </a:p>
          <a:p>
            <a:pPr defTabSz="762000"/>
            <a:r>
              <a:rPr lang="en-GB" sz="2000" dirty="0" smtClean="0"/>
              <a:t>Multiple LEDs used to provide “lamp”  </a:t>
            </a:r>
          </a:p>
          <a:p>
            <a:pPr marL="0" indent="0" defTabSz="762000">
              <a:buNone/>
            </a:pPr>
            <a:endParaRPr lang="en-GB" sz="2000" b="1" dirty="0" smtClean="0"/>
          </a:p>
          <a:p>
            <a:pPr marL="0" indent="0" defTabSz="762000">
              <a:buNone/>
            </a:pPr>
            <a:r>
              <a:rPr lang="en-GB" sz="2000" b="1" dirty="0" smtClean="0"/>
              <a:t>Organic </a:t>
            </a:r>
            <a:r>
              <a:rPr lang="en-GB" sz="2000" b="1" dirty="0"/>
              <a:t>Light Emitting Diodes </a:t>
            </a:r>
            <a:r>
              <a:rPr lang="en-GB" sz="2000" b="1" dirty="0" smtClean="0"/>
              <a:t>(OLEDs</a:t>
            </a:r>
            <a:r>
              <a:rPr lang="en-GB" sz="2000" b="1" dirty="0"/>
              <a:t>)</a:t>
            </a:r>
          </a:p>
          <a:p>
            <a:pPr defTabSz="762000"/>
            <a:r>
              <a:rPr lang="en-GB" sz="2000" dirty="0" smtClean="0"/>
              <a:t>organic because they contain carbon compounds </a:t>
            </a:r>
          </a:p>
          <a:p>
            <a:pPr defTabSz="762000"/>
            <a:r>
              <a:rPr lang="en-GB" sz="2000" dirty="0" smtClean="0"/>
              <a:t>provide a soft even light source</a:t>
            </a:r>
          </a:p>
          <a:p>
            <a:pPr defTabSz="762000"/>
            <a:r>
              <a:rPr lang="en-GB" sz="2000" dirty="0" smtClean="0"/>
              <a:t>currently most likely to find as a TV</a:t>
            </a:r>
          </a:p>
          <a:p>
            <a:pPr defTabSz="762000"/>
            <a:r>
              <a:rPr lang="en-GB" sz="2000" dirty="0" smtClean="0"/>
              <a:t>Phillips predict will be commonplace within 10 years and challenge our concept of light fittings</a:t>
            </a:r>
            <a:endParaRPr lang="en-GB" dirty="0"/>
          </a:p>
          <a:p>
            <a:pPr marL="0" indent="0" defTabSz="762000">
              <a:buFont typeface="Arial" panose="020B0604020202020204" pitchFamily="34" charset="0"/>
              <a:buNone/>
            </a:pPr>
            <a:endParaRPr lang="en-GB" dirty="0">
              <a:solidFill>
                <a:prstClr val="black"/>
              </a:solidFill>
            </a:endParaRPr>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468618" y="3933056"/>
            <a:ext cx="3107081" cy="21843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Content Placeholder 7"/>
          <p:cNvPicPr>
            <a:picLocks noGrp="1" noChangeAspect="1"/>
          </p:cNvPicPr>
          <p:nvPr>
            <p:ph sz="quarter" idx="4294967295"/>
          </p:nvPr>
        </p:nvPicPr>
        <p:blipFill>
          <a:blip r:embed="rId3" cstate="print">
            <a:extLst>
              <a:ext uri="{28A0092B-C50C-407E-A947-70E740481C1C}">
                <a14:useLocalDpi xmlns:a14="http://schemas.microsoft.com/office/drawing/2010/main" val="0"/>
              </a:ext>
            </a:extLst>
          </a:blip>
          <a:stretch>
            <a:fillRect/>
          </a:stretch>
        </p:blipFill>
        <p:spPr>
          <a:xfrm>
            <a:off x="7201844" y="2276872"/>
            <a:ext cx="1377167" cy="1032168"/>
          </a:xfrm>
          <a:prstGeom prst="rect">
            <a:avLst/>
          </a:prstGeom>
        </p:spPr>
      </p:pic>
      <p:pic>
        <p:nvPicPr>
          <p:cNvPr id="8"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986534" y="2276872"/>
            <a:ext cx="2003102" cy="9405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2397959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Retrofit LED lamps</a:t>
            </a:r>
            <a:endParaRPr lang="en-GB" dirty="0"/>
          </a:p>
        </p:txBody>
      </p:sp>
      <p:pic>
        <p:nvPicPr>
          <p:cNvPr id="4" name="Content Placeholder 6" descr="Philips Master LED 4W Candle Bulb - S.Bayonet - Dimmable">
            <a:hlinkClick r:id="rId2" tooltip="&quot;Philips Master LED 4W Candle Bulb - S.Bayonet - Dimmable&quot;"/>
          </p:cNvPr>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436096" y="1556792"/>
            <a:ext cx="2094344" cy="1800200"/>
          </a:xfrm>
          <a:prstGeom prst="rect">
            <a:avLst/>
          </a:prstGeom>
          <a:noFill/>
          <a:ln>
            <a:noFill/>
          </a:ln>
        </p:spPr>
      </p:pic>
      <p:pic>
        <p:nvPicPr>
          <p:cNvPr id="5" name="Content Placeholder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95381" y="3573016"/>
            <a:ext cx="2626162" cy="1968273"/>
          </a:xfrm>
          <a:prstGeom prst="rect">
            <a:avLst/>
          </a:prstGeom>
        </p:spPr>
      </p:pic>
      <p:pic>
        <p:nvPicPr>
          <p:cNvPr id="6"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11560" y="1772816"/>
            <a:ext cx="3536635" cy="16606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03452" y="3645024"/>
            <a:ext cx="3752850" cy="2038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1973283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LED down lights </a:t>
            </a:r>
            <a:endParaRPr lang="en-GB" dirty="0"/>
          </a:p>
        </p:txBody>
      </p:sp>
      <p:pic>
        <p:nvPicPr>
          <p:cNvPr id="3074" name="Picture 2"/>
          <p:cNvPicPr>
            <a:picLocks noGrp="1" noChangeAspect="1" noChangeArrowheads="1"/>
          </p:cNvPicPr>
          <p:nvPr>
            <p:ph idx="1"/>
          </p:nvPr>
        </p:nvPicPr>
        <p:blipFill>
          <a:blip r:embed="rId2" cstate="print">
            <a:extLst>
              <a:ext uri="{BEBA8EAE-BF5A-486C-A8C5-ECC9F3942E4B}">
                <a14:imgProps xmlns:a14="http://schemas.microsoft.com/office/drawing/2010/main">
                  <a14:imgLayer r:embed="rId3">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a:off x="1554691" y="1628775"/>
            <a:ext cx="6034617"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6750172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Dimmable LED down lights</a:t>
            </a:r>
            <a:endParaRPr lang="en-GB" dirty="0"/>
          </a:p>
        </p:txBody>
      </p:sp>
      <p:pic>
        <p:nvPicPr>
          <p:cNvPr id="2050" name="Picture 2"/>
          <p:cNvPicPr>
            <a:picLocks noGrp="1" noChangeAspect="1" noChangeArrowheads="1"/>
          </p:cNvPicPr>
          <p:nvPr>
            <p:ph idx="1"/>
          </p:nvPr>
        </p:nvPicPr>
        <p:blipFill>
          <a:blip r:embed="rId2" cstate="print">
            <a:extLst>
              <a:ext uri="{BEBA8EAE-BF5A-486C-A8C5-ECC9F3942E4B}">
                <a14:imgProps xmlns:a14="http://schemas.microsoft.com/office/drawing/2010/main">
                  <a14:imgLayer r:embed="rId3">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a:off x="1554691" y="1628775"/>
            <a:ext cx="6034617"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6165576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LED benefits</a:t>
            </a:r>
            <a:endParaRPr lang="en-GB" dirty="0"/>
          </a:p>
        </p:txBody>
      </p:sp>
      <p:sp>
        <p:nvSpPr>
          <p:cNvPr id="3" name="Content Placeholder 2"/>
          <p:cNvSpPr>
            <a:spLocks noGrp="1"/>
          </p:cNvSpPr>
          <p:nvPr>
            <p:ph idx="1"/>
          </p:nvPr>
        </p:nvSpPr>
        <p:spPr/>
        <p:txBody>
          <a:bodyPr>
            <a:normAutofit lnSpcReduction="10000"/>
          </a:bodyPr>
          <a:lstStyle/>
          <a:p>
            <a:endParaRPr lang="en-GB" sz="2000" dirty="0" smtClean="0"/>
          </a:p>
          <a:p>
            <a:r>
              <a:rPr lang="en-GB" dirty="0" smtClean="0"/>
              <a:t>Better efficiency than either fluorescent or incandescent lamps</a:t>
            </a:r>
            <a:endParaRPr lang="en-GB" dirty="0"/>
          </a:p>
          <a:p>
            <a:r>
              <a:rPr lang="en-GB" dirty="0" smtClean="0"/>
              <a:t>LED’s can be switched on and off frequently without reducing their life. They will also come on instantly</a:t>
            </a:r>
          </a:p>
          <a:p>
            <a:r>
              <a:rPr lang="en-GB" dirty="0" smtClean="0"/>
              <a:t>LED’s are claimed to last up to 35,000 hours (10 x incandescent lamps) – reduced maintenance costs</a:t>
            </a:r>
          </a:p>
          <a:p>
            <a:endParaRPr lang="en-GB" sz="2000" dirty="0" smtClean="0"/>
          </a:p>
          <a:p>
            <a:endParaRPr lang="en-GB" sz="2000" dirty="0"/>
          </a:p>
        </p:txBody>
      </p:sp>
    </p:spTree>
    <p:extLst>
      <p:ext uri="{BB962C8B-B14F-4D97-AF65-F5344CB8AC3E}">
        <p14:creationId xmlns:p14="http://schemas.microsoft.com/office/powerpoint/2010/main" val="317882486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LED </a:t>
            </a:r>
            <a:r>
              <a:rPr lang="en-GB" dirty="0" smtClean="0"/>
              <a:t>applications</a:t>
            </a:r>
            <a:endParaRPr lang="en-GB" dirty="0"/>
          </a:p>
        </p:txBody>
      </p:sp>
      <p:sp>
        <p:nvSpPr>
          <p:cNvPr id="3" name="Content Placeholder 2"/>
          <p:cNvSpPr>
            <a:spLocks noGrp="1"/>
          </p:cNvSpPr>
          <p:nvPr>
            <p:ph idx="1"/>
          </p:nvPr>
        </p:nvSpPr>
        <p:spPr/>
        <p:txBody>
          <a:bodyPr/>
          <a:lstStyle/>
          <a:p>
            <a:pPr eaLnBrk="0" hangingPunct="0">
              <a:buSzPct val="110000"/>
            </a:pPr>
            <a:r>
              <a:rPr lang="en-GB" dirty="0">
                <a:ea typeface="+mn-ea"/>
                <a:cs typeface="+mn-cs"/>
              </a:rPr>
              <a:t>Spotlights</a:t>
            </a:r>
          </a:p>
          <a:p>
            <a:pPr eaLnBrk="0" hangingPunct="0">
              <a:buSzPct val="110000"/>
            </a:pPr>
            <a:r>
              <a:rPr lang="en-GB" dirty="0" smtClean="0">
                <a:ea typeface="+mn-ea"/>
                <a:cs typeface="+mn-cs"/>
              </a:rPr>
              <a:t>Down lights</a:t>
            </a:r>
            <a:endParaRPr lang="en-GB" dirty="0">
              <a:ea typeface="+mn-ea"/>
              <a:cs typeface="+mn-cs"/>
            </a:endParaRPr>
          </a:p>
          <a:p>
            <a:pPr eaLnBrk="0" hangingPunct="0">
              <a:buSzPct val="110000"/>
            </a:pPr>
            <a:r>
              <a:rPr lang="en-GB" dirty="0">
                <a:ea typeface="+mn-ea"/>
                <a:cs typeface="+mn-cs"/>
              </a:rPr>
              <a:t>Bulkhead fittings</a:t>
            </a:r>
          </a:p>
          <a:p>
            <a:pPr eaLnBrk="0" hangingPunct="0">
              <a:buSzPct val="110000"/>
            </a:pPr>
            <a:r>
              <a:rPr lang="en-GB" dirty="0">
                <a:ea typeface="+mn-ea"/>
                <a:cs typeface="+mn-cs"/>
              </a:rPr>
              <a:t>Floodlighting</a:t>
            </a:r>
          </a:p>
          <a:p>
            <a:pPr eaLnBrk="0" hangingPunct="0">
              <a:buSzPct val="110000"/>
            </a:pPr>
            <a:r>
              <a:rPr lang="en-GB" dirty="0" smtClean="0">
                <a:ea typeface="+mn-ea"/>
                <a:cs typeface="+mn-cs"/>
              </a:rPr>
              <a:t>Streetlights</a:t>
            </a:r>
          </a:p>
          <a:p>
            <a:pPr eaLnBrk="0" hangingPunct="0">
              <a:buSzPct val="110000"/>
            </a:pPr>
            <a:r>
              <a:rPr lang="en-GB" dirty="0" smtClean="0">
                <a:ea typeface="+mn-ea"/>
                <a:cs typeface="+mn-cs"/>
              </a:rPr>
              <a:t>Office and classroom</a:t>
            </a:r>
            <a:endParaRPr lang="en-GB" dirty="0">
              <a:ea typeface="+mn-ea"/>
              <a:cs typeface="+mn-cs"/>
            </a:endParaRPr>
          </a:p>
          <a:p>
            <a:pPr eaLnBrk="0" hangingPunct="0">
              <a:buSzPct val="110000"/>
            </a:pPr>
            <a:r>
              <a:rPr lang="en-GB" dirty="0" smtClean="0">
                <a:ea typeface="+mn-ea"/>
                <a:cs typeface="+mn-cs"/>
              </a:rPr>
              <a:t>Signage</a:t>
            </a:r>
          </a:p>
          <a:p>
            <a:pPr marL="0" lvl="0" indent="0" eaLnBrk="0" hangingPunct="0">
              <a:buClrTx/>
              <a:buSzTx/>
              <a:buNone/>
            </a:pPr>
            <a:endParaRPr lang="en-GB" sz="2800" dirty="0">
              <a:solidFill>
                <a:srgbClr val="002A6C"/>
              </a:solidFill>
              <a:latin typeface="Verdana"/>
              <a:ea typeface="+mn-ea"/>
              <a:cs typeface="+mn-cs"/>
            </a:endParaRPr>
          </a:p>
          <a:p>
            <a:endParaRPr lang="en-GB" dirty="0"/>
          </a:p>
        </p:txBody>
      </p:sp>
    </p:spTree>
    <p:extLst>
      <p:ext uri="{BB962C8B-B14F-4D97-AF65-F5344CB8AC3E}">
        <p14:creationId xmlns:p14="http://schemas.microsoft.com/office/powerpoint/2010/main" val="189487621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OLEDs Back to the Future</a:t>
            </a:r>
            <a:endParaRPr lang="en-GB" dirty="0"/>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9552" y="1340768"/>
            <a:ext cx="7989127" cy="49971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5508104" y="6453336"/>
            <a:ext cx="3051977" cy="246221"/>
          </a:xfrm>
          <a:prstGeom prst="rect">
            <a:avLst/>
          </a:prstGeom>
          <a:noFill/>
        </p:spPr>
        <p:txBody>
          <a:bodyPr wrap="square" rtlCol="0">
            <a:spAutoFit/>
          </a:bodyPr>
          <a:lstStyle/>
          <a:p>
            <a:pPr algn="r"/>
            <a:r>
              <a:rPr lang="en-GB" sz="1000" i="1" dirty="0" smtClean="0">
                <a:latin typeface="Calibri" pitchFamily="34" charset="0"/>
              </a:rPr>
              <a:t>Source: </a:t>
            </a:r>
            <a:r>
              <a:rPr lang="en-GB" sz="1000" i="1" dirty="0" smtClean="0">
                <a:latin typeface="Calibri" pitchFamily="34" charset="0"/>
              </a:rPr>
              <a:t>Philips Lighting</a:t>
            </a:r>
            <a:endParaRPr lang="en-GB" sz="1000" i="1" dirty="0">
              <a:latin typeface="Calibri" pitchFamily="34" charset="0"/>
            </a:endParaRPr>
          </a:p>
        </p:txBody>
      </p:sp>
    </p:spTree>
    <p:extLst>
      <p:ext uri="{BB962C8B-B14F-4D97-AF65-F5344CB8AC3E}">
        <p14:creationId xmlns:p14="http://schemas.microsoft.com/office/powerpoint/2010/main" val="237448583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611560" y="332656"/>
            <a:ext cx="7844408" cy="1143000"/>
          </a:xfrm>
          <a:prstGeom prst="rect">
            <a:avLst/>
          </a:prstGeom>
          <a:noFill/>
        </p:spPr>
        <p:txBody>
          <a:bodyPr vert="horz" lIns="90488" tIns="44450" rIns="90488" bIns="4445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defTabSz="762000"/>
            <a:r>
              <a:rPr lang="en-GB" dirty="0" smtClean="0"/>
              <a:t>Luminaire Types</a:t>
            </a:r>
            <a:endParaRPr lang="en-GB" dirty="0"/>
          </a:p>
        </p:txBody>
      </p:sp>
      <p:pic>
        <p:nvPicPr>
          <p:cNvPr id="3074" name="Picture 2"/>
          <p:cNvPicPr>
            <a:picLocks noChangeAspect="1" noChangeArrowheads="1"/>
          </p:cNvPicPr>
          <p:nvPr/>
        </p:nvPicPr>
        <p:blipFill>
          <a:blip r:embed="rId2">
            <a:lum contrast="10000"/>
            <a:extLst>
              <a:ext uri="{28A0092B-C50C-407E-A947-70E740481C1C}">
                <a14:useLocalDpi xmlns:a14="http://schemas.microsoft.com/office/drawing/2010/main" val="0"/>
              </a:ext>
            </a:extLst>
          </a:blip>
          <a:srcRect/>
          <a:stretch>
            <a:fillRect/>
          </a:stretch>
        </p:blipFill>
        <p:spPr bwMode="auto">
          <a:xfrm>
            <a:off x="899592" y="1517400"/>
            <a:ext cx="7344816" cy="4583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96408" y="6237312"/>
            <a:ext cx="3048000" cy="280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8318528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Defining lighting efficacy</a:t>
            </a:r>
            <a:endParaRPr lang="en-GB" dirty="0"/>
          </a:p>
        </p:txBody>
      </p:sp>
      <p:sp>
        <p:nvSpPr>
          <p:cNvPr id="3" name="Content Placeholder 2"/>
          <p:cNvSpPr>
            <a:spLocks noGrp="1"/>
          </p:cNvSpPr>
          <p:nvPr>
            <p:ph idx="1"/>
          </p:nvPr>
        </p:nvSpPr>
        <p:spPr>
          <a:xfrm>
            <a:off x="457200" y="1600200"/>
            <a:ext cx="8579296" cy="4525963"/>
          </a:xfrm>
        </p:spPr>
        <p:txBody>
          <a:bodyPr>
            <a:normAutofit/>
          </a:bodyPr>
          <a:lstStyle/>
          <a:p>
            <a:pPr marL="0" indent="0">
              <a:buNone/>
            </a:pPr>
            <a:r>
              <a:rPr lang="en-GB" sz="2400" b="1" dirty="0" smtClean="0"/>
              <a:t>Lamp lumens per circuit Watt</a:t>
            </a:r>
          </a:p>
          <a:p>
            <a:pPr marL="0" indent="0">
              <a:buNone/>
            </a:pPr>
            <a:r>
              <a:rPr lang="en-GB" sz="2400" dirty="0" smtClean="0"/>
              <a:t>Total lamp lumens for all luminaires in an area divided by the total circuit Watts for the luminaires</a:t>
            </a:r>
          </a:p>
          <a:p>
            <a:pPr marL="0" indent="0">
              <a:buNone/>
            </a:pPr>
            <a:r>
              <a:rPr lang="en-GB" sz="2400" b="1" dirty="0" smtClean="0"/>
              <a:t>Light Output Ratio (LOR)</a:t>
            </a:r>
          </a:p>
          <a:p>
            <a:pPr marL="0" indent="0">
              <a:buNone/>
            </a:pPr>
            <a:r>
              <a:rPr lang="en-GB" sz="2400" dirty="0" smtClean="0"/>
              <a:t>Total output of the luminaire in practice v. reference condition</a:t>
            </a:r>
          </a:p>
          <a:p>
            <a:pPr marL="0" indent="0">
              <a:buNone/>
            </a:pPr>
            <a:r>
              <a:rPr lang="en-GB" sz="2400" b="1" dirty="0" smtClean="0"/>
              <a:t>Luminaire lumens </a:t>
            </a:r>
            <a:r>
              <a:rPr lang="en-GB" sz="2400" b="1" dirty="0"/>
              <a:t>per circuit Watt</a:t>
            </a:r>
          </a:p>
          <a:p>
            <a:pPr marL="0" indent="0">
              <a:buNone/>
            </a:pPr>
            <a:r>
              <a:rPr lang="en-GB" sz="2400" dirty="0"/>
              <a:t>Total lamp lumens </a:t>
            </a:r>
            <a:r>
              <a:rPr lang="en-GB" sz="2400" dirty="0" smtClean="0"/>
              <a:t>x LOR for </a:t>
            </a:r>
            <a:r>
              <a:rPr lang="en-GB" sz="2400" dirty="0"/>
              <a:t>all luminaires in an area divided by the total circuit Watts for the </a:t>
            </a:r>
            <a:r>
              <a:rPr lang="en-GB" sz="2400" dirty="0" smtClean="0"/>
              <a:t>luminaires</a:t>
            </a:r>
            <a:endParaRPr lang="en-GB" sz="2400" dirty="0"/>
          </a:p>
        </p:txBody>
      </p:sp>
    </p:spTree>
    <p:extLst>
      <p:ext uri="{BB962C8B-B14F-4D97-AF65-F5344CB8AC3E}">
        <p14:creationId xmlns:p14="http://schemas.microsoft.com/office/powerpoint/2010/main" val="59365783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Lighting Efficacy Requirements</a:t>
            </a:r>
            <a:endParaRPr lang="en-GB" dirty="0"/>
          </a:p>
        </p:txBody>
      </p:sp>
      <p:pic>
        <p:nvPicPr>
          <p:cNvPr id="4" name="Content Placeholder 3"/>
          <p:cNvPicPr>
            <a:picLocks noGrp="1"/>
          </p:cNvPicPr>
          <p:nvPr>
            <p:ph idx="1"/>
          </p:nvPr>
        </p:nvPicPr>
        <p:blipFill rotWithShape="1">
          <a:blip r:embed="rId2"/>
          <a:srcRect l="35447" t="26627" r="27607" b="19526"/>
          <a:stretch/>
        </p:blipFill>
        <p:spPr bwMode="auto">
          <a:xfrm>
            <a:off x="1691680" y="1556792"/>
            <a:ext cx="5760640" cy="4752528"/>
          </a:xfrm>
          <a:prstGeom prst="rect">
            <a:avLst/>
          </a:prstGeom>
          <a:ln>
            <a:noFill/>
          </a:ln>
          <a:extLst>
            <a:ext uri="{53640926-AAD7-44D8-BBD7-CCE9431645EC}">
              <a14:shadowObscured xmlns:a14="http://schemas.microsoft.com/office/drawing/2010/main"/>
            </a:ext>
          </a:extLst>
        </p:spPr>
      </p:pic>
      <p:sp>
        <p:nvSpPr>
          <p:cNvPr id="5" name="TextBox 4"/>
          <p:cNvSpPr txBox="1"/>
          <p:nvPr/>
        </p:nvSpPr>
        <p:spPr>
          <a:xfrm>
            <a:off x="5652120" y="6453335"/>
            <a:ext cx="3528530" cy="246221"/>
          </a:xfrm>
          <a:prstGeom prst="rect">
            <a:avLst/>
          </a:prstGeom>
          <a:noFill/>
        </p:spPr>
        <p:txBody>
          <a:bodyPr wrap="none" rtlCol="0">
            <a:spAutoFit/>
          </a:bodyPr>
          <a:lstStyle/>
          <a:p>
            <a:r>
              <a:rPr lang="en-GB" sz="1000" i="1" dirty="0" smtClean="0">
                <a:solidFill>
                  <a:prstClr val="black">
                    <a:lumMod val="50000"/>
                    <a:lumOff val="50000"/>
                  </a:prstClr>
                </a:solidFill>
              </a:rPr>
              <a:t>Source: Non- Domestic Building Services Compliance Guide </a:t>
            </a:r>
            <a:r>
              <a:rPr lang="en-GB" sz="1000" i="1" dirty="0" smtClean="0">
                <a:solidFill>
                  <a:prstClr val="black">
                    <a:lumMod val="50000"/>
                    <a:lumOff val="50000"/>
                  </a:prstClr>
                </a:solidFill>
              </a:rPr>
              <a:t> 2013</a:t>
            </a:r>
            <a:endParaRPr lang="en-GB" sz="1000" i="1" dirty="0">
              <a:solidFill>
                <a:prstClr val="black">
                  <a:lumMod val="50000"/>
                  <a:lumOff val="50000"/>
                </a:prstClr>
              </a:solidFill>
            </a:endParaRPr>
          </a:p>
        </p:txBody>
      </p:sp>
    </p:spTree>
    <p:extLst>
      <p:ext uri="{BB962C8B-B14F-4D97-AF65-F5344CB8AC3E}">
        <p14:creationId xmlns:p14="http://schemas.microsoft.com/office/powerpoint/2010/main" val="245188800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07288" cy="1143000"/>
          </a:xfrm>
        </p:spPr>
        <p:txBody>
          <a:bodyPr>
            <a:noAutofit/>
          </a:bodyPr>
          <a:lstStyle/>
          <a:p>
            <a:pPr algn="l"/>
            <a:r>
              <a:rPr lang="en-GB" sz="3800" b="1" dirty="0"/>
              <a:t>Lighting Energy Numeric Indicator (LENI</a:t>
            </a:r>
            <a:r>
              <a:rPr lang="en-GB" sz="3800" b="1" dirty="0" smtClean="0"/>
              <a:t>)</a:t>
            </a:r>
            <a:endParaRPr lang="en-GB" sz="3800" dirty="0"/>
          </a:p>
        </p:txBody>
      </p:sp>
      <p:sp>
        <p:nvSpPr>
          <p:cNvPr id="3" name="Content Placeholder 2"/>
          <p:cNvSpPr>
            <a:spLocks noGrp="1"/>
          </p:cNvSpPr>
          <p:nvPr>
            <p:ph idx="1"/>
          </p:nvPr>
        </p:nvSpPr>
        <p:spPr>
          <a:xfrm>
            <a:off x="457200" y="1600200"/>
            <a:ext cx="3106688" cy="4525963"/>
          </a:xfrm>
        </p:spPr>
        <p:txBody>
          <a:bodyPr>
            <a:normAutofit/>
          </a:bodyPr>
          <a:lstStyle/>
          <a:p>
            <a:pPr marL="0" indent="0">
              <a:buNone/>
            </a:pPr>
            <a:r>
              <a:rPr lang="en-GB" sz="2600" dirty="0" smtClean="0"/>
              <a:t>A measure of performance based on energy per square meter per year kWh/m</a:t>
            </a:r>
            <a:r>
              <a:rPr lang="en-GB" sz="2600" baseline="30000" dirty="0" smtClean="0"/>
              <a:t>2</a:t>
            </a:r>
            <a:r>
              <a:rPr lang="en-GB" sz="2600" dirty="0" smtClean="0"/>
              <a:t>/year. Calculated using method prescribed in BS EN 15193:2007. Is an alternative means of compliance to table 42.</a:t>
            </a:r>
          </a:p>
          <a:p>
            <a:pPr marL="0" indent="0">
              <a:buNone/>
            </a:pPr>
            <a:endParaRPr lang="en-GB" sz="2800" dirty="0"/>
          </a:p>
        </p:txBody>
      </p:sp>
      <p:pic>
        <p:nvPicPr>
          <p:cNvPr id="4" name="Picture 3"/>
          <p:cNvPicPr/>
          <p:nvPr/>
        </p:nvPicPr>
        <p:blipFill rotWithShape="1">
          <a:blip r:embed="rId2"/>
          <a:srcRect l="27459" t="42604" r="23114" b="7988"/>
          <a:stretch/>
        </p:blipFill>
        <p:spPr bwMode="auto">
          <a:xfrm>
            <a:off x="3563888" y="1916832"/>
            <a:ext cx="5328592" cy="3888432"/>
          </a:xfrm>
          <a:prstGeom prst="rect">
            <a:avLst/>
          </a:prstGeom>
          <a:ln>
            <a:noFill/>
          </a:ln>
          <a:extLst>
            <a:ext uri="{53640926-AAD7-44D8-BBD7-CCE9431645EC}">
              <a14:shadowObscured xmlns:a14="http://schemas.microsoft.com/office/drawing/2010/main"/>
            </a:ext>
          </a:extLst>
        </p:spPr>
      </p:pic>
      <p:sp>
        <p:nvSpPr>
          <p:cNvPr id="5" name="TextBox 4"/>
          <p:cNvSpPr txBox="1"/>
          <p:nvPr/>
        </p:nvSpPr>
        <p:spPr>
          <a:xfrm>
            <a:off x="5363680" y="6314077"/>
            <a:ext cx="3528530" cy="246221"/>
          </a:xfrm>
          <a:prstGeom prst="rect">
            <a:avLst/>
          </a:prstGeom>
          <a:noFill/>
        </p:spPr>
        <p:txBody>
          <a:bodyPr wrap="none" rtlCol="0">
            <a:spAutoFit/>
          </a:bodyPr>
          <a:lstStyle/>
          <a:p>
            <a:r>
              <a:rPr lang="en-GB" sz="1000" i="1" dirty="0" smtClean="0">
                <a:solidFill>
                  <a:prstClr val="black">
                    <a:lumMod val="50000"/>
                    <a:lumOff val="50000"/>
                  </a:prstClr>
                </a:solidFill>
              </a:rPr>
              <a:t>Source: Non- Domestic Building Services Compliance Guide </a:t>
            </a:r>
            <a:r>
              <a:rPr lang="en-GB" sz="1000" i="1" dirty="0" smtClean="0">
                <a:solidFill>
                  <a:prstClr val="black">
                    <a:lumMod val="50000"/>
                    <a:lumOff val="50000"/>
                  </a:prstClr>
                </a:solidFill>
              </a:rPr>
              <a:t> 2013</a:t>
            </a:r>
            <a:endParaRPr lang="en-GB" sz="1000" i="1" dirty="0">
              <a:solidFill>
                <a:prstClr val="black">
                  <a:lumMod val="50000"/>
                  <a:lumOff val="50000"/>
                </a:prstClr>
              </a:solidFill>
            </a:endParaRPr>
          </a:p>
        </p:txBody>
      </p:sp>
    </p:spTree>
    <p:extLst>
      <p:ext uri="{BB962C8B-B14F-4D97-AF65-F5344CB8AC3E}">
        <p14:creationId xmlns:p14="http://schemas.microsoft.com/office/powerpoint/2010/main" val="19317771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4" descr="DSCF0101"/>
          <p:cNvPicPr>
            <a:picLocks noGrp="1" noChangeAspect="1" noChangeArrowheads="1"/>
          </p:cNvPicPr>
          <p:nvPr>
            <p:ph type="body" idx="1"/>
          </p:nvPr>
        </p:nvPicPr>
        <p:blipFill>
          <a:blip r:embed="rId3">
            <a:extLst>
              <a:ext uri="{28A0092B-C50C-407E-A947-70E740481C1C}">
                <a14:useLocalDpi xmlns:a14="http://schemas.microsoft.com/office/drawing/2010/main" val="0"/>
              </a:ext>
            </a:extLst>
          </a:blip>
          <a:srcRect/>
          <a:stretch>
            <a:fillRect/>
          </a:stretch>
        </p:blipFill>
        <p:spPr>
          <a:xfrm>
            <a:off x="250825" y="3716338"/>
            <a:ext cx="3671888" cy="2754312"/>
          </a:xfrm>
        </p:spPr>
      </p:pic>
      <p:pic>
        <p:nvPicPr>
          <p:cNvPr id="39939" name="Picture 5" descr="DSCF002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27313" y="2492375"/>
            <a:ext cx="3673475" cy="2754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0"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92725" y="1412875"/>
            <a:ext cx="3673475" cy="277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1" name="Rectangle 2"/>
          <p:cNvSpPr>
            <a:spLocks noGrp="1" noChangeArrowheads="1"/>
          </p:cNvSpPr>
          <p:nvPr>
            <p:ph type="title"/>
          </p:nvPr>
        </p:nvSpPr>
        <p:spPr>
          <a:xfrm>
            <a:off x="357188" y="214313"/>
            <a:ext cx="8229600" cy="1143000"/>
          </a:xfrm>
          <a:noFill/>
        </p:spPr>
        <p:txBody>
          <a:bodyPr/>
          <a:lstStyle/>
          <a:p>
            <a:pPr eaLnBrk="1" hangingPunct="1"/>
            <a:r>
              <a:rPr lang="en-GB" altLang="en-US" dirty="0" smtClean="0">
                <a:solidFill>
                  <a:schemeClr val="tx1"/>
                </a:solidFill>
              </a:rPr>
              <a:t>Maintenance considerations</a:t>
            </a:r>
            <a:endParaRPr lang="en-US" altLang="en-US" dirty="0" smtClean="0">
              <a:solidFill>
                <a:schemeClr val="tx1"/>
              </a:solidFill>
            </a:endParaRPr>
          </a:p>
        </p:txBody>
      </p:sp>
    </p:spTree>
    <p:extLst>
      <p:ext uri="{BB962C8B-B14F-4D97-AF65-F5344CB8AC3E}">
        <p14:creationId xmlns:p14="http://schemas.microsoft.com/office/powerpoint/2010/main" val="229819378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214313" y="214313"/>
            <a:ext cx="7786687" cy="1143000"/>
          </a:xfrm>
          <a:noFill/>
        </p:spPr>
        <p:txBody>
          <a:bodyPr/>
          <a:lstStyle/>
          <a:p>
            <a:pPr eaLnBrk="1" hangingPunct="1"/>
            <a:r>
              <a:rPr lang="en-GB" altLang="en-US" dirty="0" smtClean="0">
                <a:solidFill>
                  <a:schemeClr val="tx1"/>
                </a:solidFill>
              </a:rPr>
              <a:t>Lamp life hours - maintenance</a:t>
            </a:r>
            <a:endParaRPr lang="en-US" altLang="en-US" dirty="0" smtClean="0">
              <a:solidFill>
                <a:schemeClr val="tx1"/>
              </a:solidFill>
            </a:endParaRPr>
          </a:p>
        </p:txBody>
      </p:sp>
      <p:sp>
        <p:nvSpPr>
          <p:cNvPr id="38915" name="Rectangle 3"/>
          <p:cNvSpPr>
            <a:spLocks noGrp="1" noChangeArrowheads="1"/>
          </p:cNvSpPr>
          <p:nvPr>
            <p:ph type="body" idx="1"/>
          </p:nvPr>
        </p:nvSpPr>
        <p:spPr>
          <a:xfrm>
            <a:off x="457200" y="1785938"/>
            <a:ext cx="8229600" cy="4525962"/>
          </a:xfrm>
          <a:noFill/>
        </p:spPr>
        <p:txBody>
          <a:bodyPr/>
          <a:lstStyle/>
          <a:p>
            <a:pPr eaLnBrk="1" hangingPunct="1">
              <a:buFontTx/>
              <a:buNone/>
            </a:pPr>
            <a:r>
              <a:rPr lang="en-GB" altLang="en-US" sz="2800" dirty="0" smtClean="0"/>
              <a:t>Tungsten			  	  1,000h+</a:t>
            </a:r>
          </a:p>
          <a:p>
            <a:pPr eaLnBrk="1" hangingPunct="1">
              <a:buFontTx/>
              <a:buNone/>
            </a:pPr>
            <a:r>
              <a:rPr lang="en-GB" altLang="en-US" sz="2800" dirty="0" smtClean="0"/>
              <a:t>Fluorescent		  	 	  8,000h+</a:t>
            </a:r>
          </a:p>
          <a:p>
            <a:pPr eaLnBrk="1" hangingPunct="1">
              <a:buFontTx/>
              <a:buNone/>
            </a:pPr>
            <a:r>
              <a:rPr lang="en-GB" altLang="en-US" sz="2800" dirty="0" smtClean="0"/>
              <a:t>HF fluorescent			12,000h+</a:t>
            </a:r>
          </a:p>
          <a:p>
            <a:pPr eaLnBrk="1" hangingPunct="1">
              <a:buFontTx/>
              <a:buNone/>
            </a:pPr>
            <a:r>
              <a:rPr lang="en-GB" altLang="en-US" sz="2800" dirty="0" smtClean="0"/>
              <a:t>Discharge lights			15,000h+</a:t>
            </a:r>
          </a:p>
          <a:p>
            <a:pPr eaLnBrk="1" hangingPunct="1">
              <a:buFontTx/>
              <a:buNone/>
            </a:pPr>
            <a:r>
              <a:rPr lang="en-GB" altLang="en-US" sz="2800" dirty="0" smtClean="0"/>
              <a:t>Induction				50,000h</a:t>
            </a:r>
          </a:p>
          <a:p>
            <a:pPr eaLnBrk="1" hangingPunct="1">
              <a:buFontTx/>
              <a:buNone/>
            </a:pPr>
            <a:r>
              <a:rPr lang="en-GB" altLang="en-US" sz="2800" dirty="0" smtClean="0"/>
              <a:t>LED			      		50,000h</a:t>
            </a:r>
            <a:endParaRPr lang="en-US" altLang="en-US" sz="2800" dirty="0" smtClean="0"/>
          </a:p>
        </p:txBody>
      </p:sp>
    </p:spTree>
    <p:extLst>
      <p:ext uri="{BB962C8B-B14F-4D97-AF65-F5344CB8AC3E}">
        <p14:creationId xmlns:p14="http://schemas.microsoft.com/office/powerpoint/2010/main" val="118008616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ChangeArrowheads="1"/>
          </p:cNvSpPr>
          <p:nvPr>
            <p:ph type="title"/>
          </p:nvPr>
        </p:nvSpPr>
        <p:spPr>
          <a:xfrm>
            <a:off x="457200" y="71438"/>
            <a:ext cx="8229600" cy="1143000"/>
          </a:xfrm>
          <a:noFill/>
        </p:spPr>
        <p:txBody>
          <a:bodyPr>
            <a:normAutofit/>
          </a:bodyPr>
          <a:lstStyle/>
          <a:p>
            <a:pPr eaLnBrk="1" hangingPunct="1"/>
            <a:r>
              <a:rPr lang="en-GB" altLang="en-US" sz="1800" dirty="0" smtClean="0">
                <a:solidFill>
                  <a:schemeClr val="bg1"/>
                </a:solidFill>
              </a:rPr>
              <a:t/>
            </a:r>
            <a:br>
              <a:rPr lang="en-GB" altLang="en-US" sz="1800" dirty="0" smtClean="0">
                <a:solidFill>
                  <a:schemeClr val="bg1"/>
                </a:solidFill>
              </a:rPr>
            </a:br>
            <a:r>
              <a:rPr lang="en-GB" altLang="en-US" sz="1800" dirty="0" smtClean="0">
                <a:solidFill>
                  <a:schemeClr val="bg1"/>
                </a:solidFill>
              </a:rPr>
              <a:t>A</a:t>
            </a:r>
            <a:r>
              <a:rPr lang="en-US" altLang="en-US" dirty="0" smtClean="0">
                <a:solidFill>
                  <a:schemeClr val="tx1"/>
                </a:solidFill>
              </a:rPr>
              <a:t>Automatic lighting controls</a:t>
            </a:r>
          </a:p>
        </p:txBody>
      </p:sp>
      <p:sp>
        <p:nvSpPr>
          <p:cNvPr id="104451" name="Rectangle 3"/>
          <p:cNvSpPr>
            <a:spLocks noGrp="1" noChangeArrowheads="1"/>
          </p:cNvSpPr>
          <p:nvPr>
            <p:ph type="body" idx="1"/>
          </p:nvPr>
        </p:nvSpPr>
        <p:spPr>
          <a:xfrm>
            <a:off x="457200" y="1571625"/>
            <a:ext cx="8229600" cy="4525963"/>
          </a:xfrm>
          <a:noFill/>
        </p:spPr>
        <p:txBody>
          <a:bodyPr>
            <a:normAutofit/>
          </a:bodyPr>
          <a:lstStyle/>
          <a:p>
            <a:pPr eaLnBrk="1" hangingPunct="1">
              <a:buFontTx/>
              <a:buNone/>
            </a:pPr>
            <a:r>
              <a:rPr lang="en-GB" altLang="en-US" sz="2400" dirty="0" smtClean="0"/>
              <a:t>The following functions can form part of localised automatic </a:t>
            </a:r>
          </a:p>
          <a:p>
            <a:pPr eaLnBrk="1" hangingPunct="1">
              <a:buFontTx/>
              <a:buNone/>
            </a:pPr>
            <a:r>
              <a:rPr lang="en-GB" altLang="en-US" sz="2400" dirty="0" smtClean="0"/>
              <a:t>controls or a more complex lighting management System (LMS):</a:t>
            </a:r>
          </a:p>
          <a:p>
            <a:pPr eaLnBrk="1" hangingPunct="1">
              <a:buFontTx/>
              <a:buNone/>
            </a:pPr>
            <a:endParaRPr lang="en-GB" altLang="en-US" sz="2400" dirty="0" smtClean="0"/>
          </a:p>
          <a:p>
            <a:pPr eaLnBrk="1" hangingPunct="1"/>
            <a:r>
              <a:rPr lang="en-GB" altLang="en-US" sz="2400" dirty="0" err="1" smtClean="0"/>
              <a:t>Timeswitches</a:t>
            </a:r>
            <a:endParaRPr lang="en-GB" altLang="en-US" sz="2400" dirty="0" smtClean="0"/>
          </a:p>
          <a:p>
            <a:pPr eaLnBrk="1" hangingPunct="1"/>
            <a:r>
              <a:rPr lang="en-GB" altLang="en-US" sz="2400" dirty="0" smtClean="0"/>
              <a:t>Daylight control to turn outside lights on/off</a:t>
            </a:r>
          </a:p>
          <a:p>
            <a:pPr eaLnBrk="1" hangingPunct="1"/>
            <a:r>
              <a:rPr lang="en-GB" altLang="en-US" sz="2400" dirty="0" smtClean="0"/>
              <a:t>Daylight control to dim or turn on/off interior lights</a:t>
            </a:r>
          </a:p>
          <a:p>
            <a:pPr eaLnBrk="1" hangingPunct="1"/>
            <a:r>
              <a:rPr lang="en-GB" altLang="en-US" sz="2400" dirty="0" smtClean="0"/>
              <a:t>Occupancy sensing to dim or switch lights on/off </a:t>
            </a:r>
          </a:p>
          <a:p>
            <a:pPr eaLnBrk="1" hangingPunct="1"/>
            <a:r>
              <a:rPr lang="en-GB" altLang="en-US" sz="2400" dirty="0" smtClean="0"/>
              <a:t>Absence detection to turn lights off when areas are vacated</a:t>
            </a:r>
            <a:endParaRPr lang="en-US" altLang="en-US" sz="2400" dirty="0" smtClean="0"/>
          </a:p>
        </p:txBody>
      </p:sp>
    </p:spTree>
    <p:extLst>
      <p:ext uri="{BB962C8B-B14F-4D97-AF65-F5344CB8AC3E}">
        <p14:creationId xmlns:p14="http://schemas.microsoft.com/office/powerpoint/2010/main" val="224895907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ChangeArrowheads="1"/>
          </p:cNvSpPr>
          <p:nvPr>
            <p:ph type="title"/>
          </p:nvPr>
        </p:nvSpPr>
        <p:spPr>
          <a:xfrm>
            <a:off x="457200" y="71438"/>
            <a:ext cx="8229600" cy="1143000"/>
          </a:xfrm>
          <a:noFill/>
        </p:spPr>
        <p:txBody>
          <a:bodyPr/>
          <a:lstStyle/>
          <a:p>
            <a:pPr eaLnBrk="1" hangingPunct="1"/>
            <a:r>
              <a:rPr lang="en-GB" altLang="en-US" sz="1800" dirty="0" smtClean="0">
                <a:solidFill>
                  <a:schemeClr val="bg1"/>
                </a:solidFill>
              </a:rPr>
              <a:t/>
            </a:r>
            <a:br>
              <a:rPr lang="en-GB" altLang="en-US" sz="1800" dirty="0" smtClean="0">
                <a:solidFill>
                  <a:schemeClr val="bg1"/>
                </a:solidFill>
              </a:rPr>
            </a:br>
            <a:r>
              <a:rPr lang="en-US" altLang="en-US" dirty="0" smtClean="0">
                <a:solidFill>
                  <a:schemeClr val="tx1"/>
                </a:solidFill>
              </a:rPr>
              <a:t>Occupancy/absence detection</a:t>
            </a:r>
          </a:p>
        </p:txBody>
      </p:sp>
      <p:sp>
        <p:nvSpPr>
          <p:cNvPr id="104451" name="Rectangle 3"/>
          <p:cNvSpPr>
            <a:spLocks noGrp="1" noChangeArrowheads="1"/>
          </p:cNvSpPr>
          <p:nvPr>
            <p:ph type="body" idx="1"/>
          </p:nvPr>
        </p:nvSpPr>
        <p:spPr>
          <a:xfrm>
            <a:off x="457200" y="1571625"/>
            <a:ext cx="8229600" cy="4525963"/>
          </a:xfrm>
          <a:noFill/>
        </p:spPr>
        <p:txBody>
          <a:bodyPr/>
          <a:lstStyle/>
          <a:p>
            <a:pPr>
              <a:buFontTx/>
              <a:buNone/>
            </a:pPr>
            <a:r>
              <a:rPr lang="en-GB" altLang="en-US" dirty="0" smtClean="0"/>
              <a:t>Typically 20-30% energy saving by turning lights on/off.  Absence detection Preferred  </a:t>
            </a:r>
          </a:p>
          <a:p>
            <a:pPr eaLnBrk="1" hangingPunct="1">
              <a:buFontTx/>
              <a:buNone/>
            </a:pPr>
            <a:endParaRPr lang="en-GB" altLang="en-US" sz="2800" dirty="0" smtClean="0"/>
          </a:p>
          <a:p>
            <a:pPr eaLnBrk="1" hangingPunct="1"/>
            <a:r>
              <a:rPr lang="en-GB" altLang="en-US" sz="2800" dirty="0" smtClean="0"/>
              <a:t>Passive infra-red sensors</a:t>
            </a:r>
          </a:p>
          <a:p>
            <a:pPr eaLnBrk="1" hangingPunct="1"/>
            <a:r>
              <a:rPr lang="en-GB" altLang="en-US" sz="2800" dirty="0" smtClean="0"/>
              <a:t>Microwave sensors</a:t>
            </a:r>
          </a:p>
          <a:p>
            <a:pPr eaLnBrk="1" hangingPunct="1"/>
            <a:r>
              <a:rPr lang="en-GB" altLang="en-US" sz="2800" dirty="0" smtClean="0"/>
              <a:t>Ultrasonic sensors</a:t>
            </a:r>
          </a:p>
          <a:p>
            <a:pPr eaLnBrk="1" hangingPunct="1"/>
            <a:r>
              <a:rPr lang="en-GB" altLang="en-US" sz="2800" dirty="0" smtClean="0"/>
              <a:t>Combined PIR/microwave</a:t>
            </a:r>
          </a:p>
          <a:p>
            <a:pPr eaLnBrk="1" hangingPunct="1"/>
            <a:r>
              <a:rPr lang="en-GB" altLang="en-US" sz="2800" dirty="0" smtClean="0"/>
              <a:t>Combined occupancy/daylight solar</a:t>
            </a:r>
          </a:p>
          <a:p>
            <a:pPr eaLnBrk="1" hangingPunct="1"/>
            <a:endParaRPr lang="en-US" altLang="en-US" sz="2800" dirty="0" smtClean="0"/>
          </a:p>
        </p:txBody>
      </p:sp>
    </p:spTree>
    <p:extLst>
      <p:ext uri="{BB962C8B-B14F-4D97-AF65-F5344CB8AC3E}">
        <p14:creationId xmlns:p14="http://schemas.microsoft.com/office/powerpoint/2010/main" val="300938363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a:xfrm>
            <a:off x="468313" y="214313"/>
            <a:ext cx="8218487" cy="1143000"/>
          </a:xfrm>
          <a:noFill/>
        </p:spPr>
        <p:txBody>
          <a:bodyPr/>
          <a:lstStyle/>
          <a:p>
            <a:pPr eaLnBrk="1" hangingPunct="1"/>
            <a:r>
              <a:rPr lang="en-GB" altLang="en-US" smtClean="0">
                <a:solidFill>
                  <a:schemeClr val="tx1"/>
                </a:solidFill>
              </a:rPr>
              <a:t>Infra-red and Microwave</a:t>
            </a:r>
            <a:endParaRPr lang="en-US" altLang="en-US" smtClean="0">
              <a:solidFill>
                <a:schemeClr val="tx1"/>
              </a:solidFill>
            </a:endParaRPr>
          </a:p>
        </p:txBody>
      </p:sp>
      <p:sp>
        <p:nvSpPr>
          <p:cNvPr id="105475" name="Text Box 6"/>
          <p:cNvSpPr txBox="1">
            <a:spLocks noChangeArrowheads="1"/>
          </p:cNvSpPr>
          <p:nvPr/>
        </p:nvSpPr>
        <p:spPr bwMode="auto">
          <a:xfrm>
            <a:off x="971550" y="5734050"/>
            <a:ext cx="2376488"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Bef>
                <a:spcPct val="50000"/>
              </a:spcBef>
            </a:pPr>
            <a:r>
              <a:rPr lang="en-GB" altLang="en-US" sz="2800">
                <a:solidFill>
                  <a:srgbClr val="002A6C"/>
                </a:solidFill>
                <a:latin typeface="Verdana" pitchFamily="34" charset="0"/>
              </a:rPr>
              <a:t>Infra-red</a:t>
            </a:r>
            <a:endParaRPr lang="en-US" altLang="en-US" sz="2800">
              <a:solidFill>
                <a:srgbClr val="002A6C"/>
              </a:solidFill>
              <a:latin typeface="Verdana" pitchFamily="34" charset="0"/>
            </a:endParaRPr>
          </a:p>
        </p:txBody>
      </p:sp>
      <p:sp>
        <p:nvSpPr>
          <p:cNvPr id="105476" name="Text Box 7"/>
          <p:cNvSpPr txBox="1">
            <a:spLocks noChangeArrowheads="1"/>
          </p:cNvSpPr>
          <p:nvPr/>
        </p:nvSpPr>
        <p:spPr bwMode="auto">
          <a:xfrm>
            <a:off x="4860925" y="5708650"/>
            <a:ext cx="2303463"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Bef>
                <a:spcPct val="50000"/>
              </a:spcBef>
            </a:pPr>
            <a:r>
              <a:rPr lang="en-GB" altLang="en-US" sz="2800">
                <a:solidFill>
                  <a:srgbClr val="002A6C"/>
                </a:solidFill>
                <a:latin typeface="Verdana" pitchFamily="34" charset="0"/>
              </a:rPr>
              <a:t>Microwave</a:t>
            </a:r>
            <a:endParaRPr lang="en-US" altLang="en-US" sz="2800">
              <a:solidFill>
                <a:srgbClr val="002A6C"/>
              </a:solidFill>
              <a:latin typeface="Verdana" pitchFamily="34" charset="0"/>
            </a:endParaRPr>
          </a:p>
        </p:txBody>
      </p:sp>
      <p:pic>
        <p:nvPicPr>
          <p:cNvPr id="105477"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213" y="1557338"/>
            <a:ext cx="3114675" cy="419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5478" name="Picture 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54525" y="1557338"/>
            <a:ext cx="3286125" cy="417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7168001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ChangeArrowheads="1"/>
          </p:cNvSpPr>
          <p:nvPr>
            <p:ph type="title"/>
          </p:nvPr>
        </p:nvSpPr>
        <p:spPr>
          <a:xfrm>
            <a:off x="457200" y="142875"/>
            <a:ext cx="6275388" cy="1143000"/>
          </a:xfrm>
          <a:noFill/>
        </p:spPr>
        <p:txBody>
          <a:bodyPr/>
          <a:lstStyle/>
          <a:p>
            <a:pPr eaLnBrk="1" hangingPunct="1"/>
            <a:r>
              <a:rPr lang="en-GB" altLang="en-US" sz="1800" smtClean="0">
                <a:solidFill>
                  <a:schemeClr val="bg1"/>
                </a:solidFill>
              </a:rPr>
              <a:t/>
            </a:r>
            <a:br>
              <a:rPr lang="en-GB" altLang="en-US" sz="1800" smtClean="0">
                <a:solidFill>
                  <a:schemeClr val="bg1"/>
                </a:solidFill>
              </a:rPr>
            </a:br>
            <a:r>
              <a:rPr lang="en-US" altLang="en-US" smtClean="0">
                <a:solidFill>
                  <a:schemeClr val="tx1"/>
                </a:solidFill>
              </a:rPr>
              <a:t>Infra-red Sensors</a:t>
            </a:r>
          </a:p>
        </p:txBody>
      </p:sp>
      <p:pic>
        <p:nvPicPr>
          <p:cNvPr id="106499"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13" y="1916113"/>
            <a:ext cx="3744912" cy="3744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6500" name="Picture 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14875" y="1928813"/>
            <a:ext cx="3673475" cy="3744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0108442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a:xfrm>
            <a:off x="457200" y="142875"/>
            <a:ext cx="6275388" cy="1143000"/>
          </a:xfrm>
          <a:noFill/>
        </p:spPr>
        <p:txBody>
          <a:bodyPr/>
          <a:lstStyle/>
          <a:p>
            <a:pPr eaLnBrk="1" hangingPunct="1"/>
            <a:r>
              <a:rPr lang="en-GB" altLang="en-US" sz="1800" smtClean="0">
                <a:solidFill>
                  <a:schemeClr val="bg1"/>
                </a:solidFill>
              </a:rPr>
              <a:t/>
            </a:r>
            <a:br>
              <a:rPr lang="en-GB" altLang="en-US" sz="1800" smtClean="0">
                <a:solidFill>
                  <a:schemeClr val="bg1"/>
                </a:solidFill>
              </a:rPr>
            </a:br>
            <a:r>
              <a:rPr lang="en-US" altLang="en-US" smtClean="0">
                <a:solidFill>
                  <a:schemeClr val="tx1"/>
                </a:solidFill>
              </a:rPr>
              <a:t>Microwave Sensor</a:t>
            </a:r>
          </a:p>
        </p:txBody>
      </p:sp>
      <p:pic>
        <p:nvPicPr>
          <p:cNvPr id="107523"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4663" y="1844675"/>
            <a:ext cx="4535487" cy="3889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7524"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0825" y="1916113"/>
            <a:ext cx="3849688" cy="3817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7522645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a:xfrm>
            <a:off x="457200" y="142875"/>
            <a:ext cx="6275388" cy="1143000"/>
          </a:xfrm>
          <a:noFill/>
        </p:spPr>
        <p:txBody>
          <a:bodyPr/>
          <a:lstStyle/>
          <a:p>
            <a:pPr eaLnBrk="1" hangingPunct="1"/>
            <a:r>
              <a:rPr lang="en-GB" altLang="en-US" sz="1800" smtClean="0">
                <a:solidFill>
                  <a:schemeClr val="tx1"/>
                </a:solidFill>
              </a:rPr>
              <a:t/>
            </a:r>
            <a:br>
              <a:rPr lang="en-GB" altLang="en-US" sz="1800" smtClean="0">
                <a:solidFill>
                  <a:schemeClr val="tx1"/>
                </a:solidFill>
              </a:rPr>
            </a:br>
            <a:r>
              <a:rPr lang="en-US" altLang="en-US" smtClean="0">
                <a:solidFill>
                  <a:schemeClr val="tx1"/>
                </a:solidFill>
              </a:rPr>
              <a:t>Occupancy Sensing</a:t>
            </a:r>
          </a:p>
        </p:txBody>
      </p:sp>
      <p:sp>
        <p:nvSpPr>
          <p:cNvPr id="108547" name="Rectangle 3"/>
          <p:cNvSpPr>
            <a:spLocks noGrp="1" noChangeArrowheads="1"/>
          </p:cNvSpPr>
          <p:nvPr>
            <p:ph type="body" idx="1"/>
          </p:nvPr>
        </p:nvSpPr>
        <p:spPr>
          <a:xfrm>
            <a:off x="457200" y="1571625"/>
            <a:ext cx="8229600" cy="4525963"/>
          </a:xfrm>
          <a:noFill/>
        </p:spPr>
        <p:txBody>
          <a:bodyPr/>
          <a:lstStyle/>
          <a:p>
            <a:pPr eaLnBrk="1" hangingPunct="1"/>
            <a:r>
              <a:rPr lang="en-GB" altLang="en-US" sz="2800" smtClean="0"/>
              <a:t>Sensor range</a:t>
            </a:r>
          </a:p>
          <a:p>
            <a:pPr eaLnBrk="1" hangingPunct="1"/>
            <a:r>
              <a:rPr lang="en-GB" altLang="en-US" sz="2800" smtClean="0"/>
              <a:t>Location detection pattern</a:t>
            </a:r>
          </a:p>
          <a:p>
            <a:pPr eaLnBrk="1" hangingPunct="1"/>
            <a:r>
              <a:rPr lang="en-GB" altLang="en-US" sz="2800" smtClean="0"/>
              <a:t>PIR heat</a:t>
            </a:r>
          </a:p>
          <a:p>
            <a:pPr eaLnBrk="1" hangingPunct="1"/>
            <a:r>
              <a:rPr lang="en-GB" altLang="en-US" sz="2800" smtClean="0"/>
              <a:t>Microwave/ultrasound movement</a:t>
            </a:r>
          </a:p>
          <a:p>
            <a:pPr eaLnBrk="1" hangingPunct="1"/>
            <a:r>
              <a:rPr lang="en-GB" altLang="en-US" sz="2800" smtClean="0"/>
              <a:t>Time off delay (0-30mins)</a:t>
            </a:r>
          </a:p>
          <a:p>
            <a:pPr eaLnBrk="1" hangingPunct="1"/>
            <a:r>
              <a:rPr lang="en-GB" altLang="en-US" sz="2800" smtClean="0"/>
              <a:t>Control introduction/commissioning</a:t>
            </a:r>
          </a:p>
          <a:p>
            <a:pPr eaLnBrk="1" hangingPunct="1"/>
            <a:r>
              <a:rPr lang="en-GB" altLang="en-US" sz="2800" smtClean="0"/>
              <a:t>Override off/on</a:t>
            </a:r>
          </a:p>
          <a:p>
            <a:pPr eaLnBrk="1" hangingPunct="1"/>
            <a:r>
              <a:rPr lang="en-GB" altLang="en-US" sz="2800" smtClean="0"/>
              <a:t>Absence detection</a:t>
            </a:r>
            <a:endParaRPr lang="en-US" altLang="en-US" sz="2800" smtClean="0"/>
          </a:p>
        </p:txBody>
      </p:sp>
    </p:spTree>
    <p:extLst>
      <p:ext uri="{BB962C8B-B14F-4D97-AF65-F5344CB8AC3E}">
        <p14:creationId xmlns:p14="http://schemas.microsoft.com/office/powerpoint/2010/main" val="421011997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Final projected CT template 100707">
  <a:themeElements>
    <a:clrScheme name="Final projected CT template 100707 1">
      <a:dk1>
        <a:srgbClr val="002A6C"/>
      </a:dk1>
      <a:lt1>
        <a:srgbClr val="FFFFFF"/>
      </a:lt1>
      <a:dk2>
        <a:srgbClr val="002A6C"/>
      </a:dk2>
      <a:lt2>
        <a:srgbClr val="74B9E8"/>
      </a:lt2>
      <a:accent1>
        <a:srgbClr val="D0E5E8"/>
      </a:accent1>
      <a:accent2>
        <a:srgbClr val="002A6C"/>
      </a:accent2>
      <a:accent3>
        <a:srgbClr val="FFFFFF"/>
      </a:accent3>
      <a:accent4>
        <a:srgbClr val="00225B"/>
      </a:accent4>
      <a:accent5>
        <a:srgbClr val="E4F0F2"/>
      </a:accent5>
      <a:accent6>
        <a:srgbClr val="002561"/>
      </a:accent6>
      <a:hlink>
        <a:srgbClr val="002A6C"/>
      </a:hlink>
      <a:folHlink>
        <a:srgbClr val="00A4E2"/>
      </a:folHlink>
    </a:clrScheme>
    <a:fontScheme name="Final projected CT template 100707">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Final projected CT template 100707 1">
        <a:dk1>
          <a:srgbClr val="002A6C"/>
        </a:dk1>
        <a:lt1>
          <a:srgbClr val="FFFFFF"/>
        </a:lt1>
        <a:dk2>
          <a:srgbClr val="002A6C"/>
        </a:dk2>
        <a:lt2>
          <a:srgbClr val="74B9E8"/>
        </a:lt2>
        <a:accent1>
          <a:srgbClr val="D0E5E8"/>
        </a:accent1>
        <a:accent2>
          <a:srgbClr val="002A6C"/>
        </a:accent2>
        <a:accent3>
          <a:srgbClr val="FFFFFF"/>
        </a:accent3>
        <a:accent4>
          <a:srgbClr val="00225B"/>
        </a:accent4>
        <a:accent5>
          <a:srgbClr val="E4F0F2"/>
        </a:accent5>
        <a:accent6>
          <a:srgbClr val="002561"/>
        </a:accent6>
        <a:hlink>
          <a:srgbClr val="002A6C"/>
        </a:hlink>
        <a:folHlink>
          <a:srgbClr val="00A4E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281</TotalTime>
  <Words>1100</Words>
  <Application>Microsoft Office PowerPoint</Application>
  <PresentationFormat>On-screen Show (4:3)</PresentationFormat>
  <Paragraphs>258</Paragraphs>
  <Slides>37</Slides>
  <Notes>8</Notes>
  <HiddenSlides>0</HiddenSlides>
  <MMClips>0</MMClips>
  <ScaleCrop>false</ScaleCrop>
  <HeadingPairs>
    <vt:vector size="4" baseType="variant">
      <vt:variant>
        <vt:lpstr>Theme</vt:lpstr>
      </vt:variant>
      <vt:variant>
        <vt:i4>3</vt:i4>
      </vt:variant>
      <vt:variant>
        <vt:lpstr>Slide Titles</vt:lpstr>
      </vt:variant>
      <vt:variant>
        <vt:i4>37</vt:i4>
      </vt:variant>
    </vt:vector>
  </HeadingPairs>
  <TitlesOfParts>
    <vt:vector size="40" baseType="lpstr">
      <vt:lpstr>Office Theme</vt:lpstr>
      <vt:lpstr>Final projected CT template 100707</vt:lpstr>
      <vt:lpstr>1_Office Theme</vt:lpstr>
      <vt:lpstr>Lighting and Lighting Controls A Quick Overview </vt:lpstr>
      <vt:lpstr>Lighting requirements</vt:lpstr>
      <vt:lpstr>What is light?</vt:lpstr>
      <vt:lpstr>Light &amp; colour</vt:lpstr>
      <vt:lpstr>Colour appearance</vt:lpstr>
      <vt:lpstr>Light &amp; colour</vt:lpstr>
      <vt:lpstr>Colour rendering</vt:lpstr>
      <vt:lpstr>How much light</vt:lpstr>
      <vt:lpstr>Recommended Lighting Levels</vt:lpstr>
      <vt:lpstr>Energy efficient lighting</vt:lpstr>
      <vt:lpstr>Additional benefits</vt:lpstr>
      <vt:lpstr>Light Source Efficacies </vt:lpstr>
      <vt:lpstr>Lamps</vt:lpstr>
      <vt:lpstr>PowerPoint Presentation</vt:lpstr>
      <vt:lpstr>PowerPoint Presentation</vt:lpstr>
      <vt:lpstr>PowerPoint Presentation</vt:lpstr>
      <vt:lpstr>PowerPoint Presentation</vt:lpstr>
      <vt:lpstr>Compact Fluorescent</vt:lpstr>
      <vt:lpstr>PowerPoint Presentation</vt:lpstr>
      <vt:lpstr>Retrofit LED lamps</vt:lpstr>
      <vt:lpstr>LED down lights </vt:lpstr>
      <vt:lpstr>Dimmable LED down lights</vt:lpstr>
      <vt:lpstr>LED benefits</vt:lpstr>
      <vt:lpstr>LED applications</vt:lpstr>
      <vt:lpstr>OLEDs Back to the Future</vt:lpstr>
      <vt:lpstr>PowerPoint Presentation</vt:lpstr>
      <vt:lpstr>Defining lighting efficacy</vt:lpstr>
      <vt:lpstr>Lighting Efficacy Requirements</vt:lpstr>
      <vt:lpstr>Lighting Energy Numeric Indicator (LENI)</vt:lpstr>
      <vt:lpstr>Maintenance considerations</vt:lpstr>
      <vt:lpstr>Lamp life hours - maintenance</vt:lpstr>
      <vt:lpstr> AAutomatic lighting controls</vt:lpstr>
      <vt:lpstr> Occupancy/absence detection</vt:lpstr>
      <vt:lpstr>Infra-red and Microwave</vt:lpstr>
      <vt:lpstr> Infra-red Sensors</vt:lpstr>
      <vt:lpstr> Microwave Sensor</vt:lpstr>
      <vt:lpstr> Occupancy Sensing</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BG Consult</dc:creator>
  <cp:lastModifiedBy>BG Consult</cp:lastModifiedBy>
  <cp:revision>32</cp:revision>
  <dcterms:created xsi:type="dcterms:W3CDTF">2016-05-11T13:25:54Z</dcterms:created>
  <dcterms:modified xsi:type="dcterms:W3CDTF">2016-05-26T13:47:33Z</dcterms:modified>
</cp:coreProperties>
</file>