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66" r:id="rId5"/>
    <p:sldId id="259" r:id="rId6"/>
    <p:sldId id="260" r:id="rId7"/>
    <p:sldId id="261" r:id="rId8"/>
    <p:sldId id="262" r:id="rId9"/>
    <p:sldId id="263" r:id="rId10"/>
    <p:sldId id="264" r:id="rId11"/>
    <p:sldId id="265" r:id="rId1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472A9-026A-4F21-B993-356E6E9A82B4}" v="1" dt="2023-06-29T21:14:00.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00" autoAdjust="0"/>
  </p:normalViewPr>
  <p:slideViewPr>
    <p:cSldViewPr>
      <p:cViewPr varScale="1">
        <p:scale>
          <a:sx n="134" d="100"/>
          <a:sy n="134" d="100"/>
        </p:scale>
        <p:origin x="954" y="12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69E55-0BFB-49FD-A789-82DE4D38F2EC}" type="datetimeFigureOut">
              <a:rPr lang="en-GB" smtClean="0"/>
              <a:t>29/06/2023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6870C4-EC5F-4957-9698-72F349E021DD}" type="slidenum">
              <a:rPr lang="en-GB" smtClean="0"/>
              <a:t>‹#›</a:t>
            </a:fld>
            <a:endParaRPr lang="en-GB"/>
          </a:p>
        </p:txBody>
      </p:sp>
    </p:spTree>
    <p:extLst>
      <p:ext uri="{BB962C8B-B14F-4D97-AF65-F5344CB8AC3E}">
        <p14:creationId xmlns:p14="http://schemas.microsoft.com/office/powerpoint/2010/main" val="220087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t>Introduction </a:t>
            </a:r>
          </a:p>
          <a:p>
            <a:pPr algn="just"/>
            <a:r>
              <a:rPr lang="en-US" sz="1200" dirty="0"/>
              <a:t>1. The meaning of employee motivation</a:t>
            </a:r>
          </a:p>
          <a:p>
            <a:pPr algn="just"/>
            <a:r>
              <a:rPr lang="en-US" sz="1200" dirty="0"/>
              <a:t>2. Key difference between extrinsic and intrinsic motivation types as a development vehicle. </a:t>
            </a:r>
          </a:p>
          <a:p>
            <a:pPr algn="just"/>
            <a:r>
              <a:rPr lang="en-US" sz="1200" dirty="0"/>
              <a:t>3. key motivation theories</a:t>
            </a:r>
          </a:p>
          <a:p>
            <a:pPr algn="just"/>
            <a:r>
              <a:rPr lang="en-US" sz="1200" dirty="0"/>
              <a:t>Conclusion </a:t>
            </a:r>
          </a:p>
          <a:p>
            <a:pPr algn="just"/>
            <a:r>
              <a:rPr lang="en-US" sz="1200" dirty="0"/>
              <a:t>References</a:t>
            </a:r>
            <a:endParaRPr lang="en-GB" sz="1200" dirty="0"/>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2</a:t>
            </a:fld>
            <a:endParaRPr lang="en-GB"/>
          </a:p>
        </p:txBody>
      </p:sp>
    </p:spTree>
    <p:extLst>
      <p:ext uri="{BB962C8B-B14F-4D97-AF65-F5344CB8AC3E}">
        <p14:creationId xmlns:p14="http://schemas.microsoft.com/office/powerpoint/2010/main" val="4038571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process of encouraging someone to pursue a chosen course of action is known as motivation.</a:t>
            </a:r>
            <a:r>
              <a:rPr lang="en-US"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It's an art form to persuade staff members to work hard and truly for the </a:t>
            </a:r>
            <a:r>
              <a:rPr lang="en-GB" sz="1200" kern="1200" dirty="0" err="1">
                <a:solidFill>
                  <a:schemeClr val="tx1"/>
                </a:solidFill>
                <a:effectLst/>
                <a:latin typeface="+mn-lt"/>
                <a:ea typeface="+mn-ea"/>
                <a:cs typeface="+mn-cs"/>
              </a:rPr>
              <a:t>Movianto's</a:t>
            </a:r>
            <a:r>
              <a:rPr lang="en-GB" sz="1200" kern="1200" dirty="0">
                <a:solidFill>
                  <a:schemeClr val="tx1"/>
                </a:solidFill>
                <a:effectLst/>
                <a:latin typeface="+mn-lt"/>
                <a:ea typeface="+mn-ea"/>
                <a:cs typeface="+mn-cs"/>
              </a:rPr>
              <a:t> success. It is an increase in the desire of the worker(s) or employees of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to work more kindly, thoughtfully, and intentionally.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3</a:t>
            </a:fld>
            <a:endParaRPr lang="en-GB"/>
          </a:p>
        </p:txBody>
      </p:sp>
    </p:spTree>
    <p:extLst>
      <p:ext uri="{BB962C8B-B14F-4D97-AF65-F5344CB8AC3E}">
        <p14:creationId xmlns:p14="http://schemas.microsoft.com/office/powerpoint/2010/main" val="1470692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Movianto is a premier supply chain solutions provider in Europe that offers top-tier quality to the pharmaceutical, biotech, medical device, and diagnostic sectors. We provide our customers with an end-to-end distribution strategy that is catered to the demands of each product. This strategy includes primary transport, storage, order fulfillment, manufacturing, financial services, customs administration, last mile transport, and much more. Movianto, a leader in healthcare logistics and supply chains, provides top-tier quality for the pharmaceutical, biotech, and medical device sectors.</a:t>
            </a:r>
          </a:p>
        </p:txBody>
      </p:sp>
      <p:sp>
        <p:nvSpPr>
          <p:cNvPr id="4" name="Slide Number Placeholder 3"/>
          <p:cNvSpPr>
            <a:spLocks noGrp="1"/>
          </p:cNvSpPr>
          <p:nvPr>
            <p:ph type="sldNum" sz="quarter" idx="10"/>
          </p:nvPr>
        </p:nvSpPr>
        <p:spPr/>
        <p:txBody>
          <a:bodyPr/>
          <a:lstStyle/>
          <a:p>
            <a:fld id="{C26870C4-EC5F-4957-9698-72F349E021DD}" type="slidenum">
              <a:rPr lang="en-GB" smtClean="0"/>
              <a:t>4</a:t>
            </a:fld>
            <a:endParaRPr lang="en-GB"/>
          </a:p>
        </p:txBody>
      </p:sp>
    </p:spTree>
    <p:extLst>
      <p:ext uri="{BB962C8B-B14F-4D97-AF65-F5344CB8AC3E}">
        <p14:creationId xmlns:p14="http://schemas.microsoft.com/office/powerpoint/2010/main" val="4177081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Motivation stems from a choice to perform certain targets, such as gaining a advertising or making extra money, as well as from the pleasure of the job itself. An individual's depth, route, and perseverance of their efforts to reap a intention are all accounted for by means of motivational methods. The two primary characteristics of motivation are a process that is continuously goal-oriented and phenomena that transforms skills into performance. (Heckman et al, 2022)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Latin word "</a:t>
            </a:r>
            <a:r>
              <a:rPr lang="en-GB" sz="1200" kern="1200" dirty="0" err="1">
                <a:solidFill>
                  <a:schemeClr val="tx1"/>
                </a:solidFill>
                <a:effectLst/>
                <a:latin typeface="+mn-lt"/>
                <a:ea typeface="+mn-ea"/>
                <a:cs typeface="+mn-cs"/>
              </a:rPr>
              <a:t>movere</a:t>
            </a:r>
            <a:r>
              <a:rPr lang="en-GB" sz="1200" kern="1200" dirty="0">
                <a:solidFill>
                  <a:schemeClr val="tx1"/>
                </a:solidFill>
                <a:effectLst/>
                <a:latin typeface="+mn-lt"/>
                <a:ea typeface="+mn-ea"/>
                <a:cs typeface="+mn-cs"/>
              </a:rPr>
              <a:t>" means to move, and that is where the English word "motivation" originates. Whether they are consciously perceived or not, human motivations are founded on necessities. The physiological demands for food, shelter, water, air, and sleep are examples of fundamental needs.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Self-esteem, status, association with others, love, altruism, and self-assertion are examples of other wants that might be seen as secondary. These requirements differ amongst people in terms of both severity and duration. "Motivation" is a blanket phrase that refers to the whole class of drives, wants, needs, wishes, and similar influences.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claim they are motivating their employees of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they are implying that they take actions in the hopes of gratifying these motivational needs and causing the employees of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to behave in the way they want. In different words, what drives people affects their actions. Worker attributes (along with abilities and revel in) and motivation both have a position in how nicely they work. Gifted group of workers individuals who lack motivation are not going to carry out effectively at work, however motivated body of workers individuals often go above and past what's required of them! (Liu et al, 2022)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5</a:t>
            </a:fld>
            <a:endParaRPr lang="en-GB"/>
          </a:p>
        </p:txBody>
      </p:sp>
    </p:spTree>
    <p:extLst>
      <p:ext uri="{BB962C8B-B14F-4D97-AF65-F5344CB8AC3E}">
        <p14:creationId xmlns:p14="http://schemas.microsoft.com/office/powerpoint/2010/main" val="435388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Intrinsic motivation originates from interior, but extrinsic motivation is delivered on by outside stimuli. While employee is intrinsically driven, employee takes part in an hobby because employee adore it and get private gratification from doing it. Extrinsic motivation is while employee acts in a manner with a view to result in an outdoor benefit.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get an external gain in exchange, employee are driven to complete the task. Due to the fact it is outcome-centred, employee goal does not meet employee essential psychological necessities. (Hanna, 2021) Alternatively, it focuses on acquiring out of doors advantages like coins, repute, and strength even as heading off poor repercussions. What motivates human beings the satisfactory: extrinsic or inner motivation? Due to the fact everyone people is precise, so are our motivations for appearing and how we see rewards. Whilst a few humans are naturally greater extrinsically pushed by paintings, others are intrinsically motivated through the equal sports. The majority agree that extrinsic incentives should be utilised less often than inner ones which will reduce the over justification results, despite the truth that each can be a hit. According to research, offering excessive external incentives for behaviours which can be already intrinsically pleasurable would possibly lower intrinsic force. This isn't to claim that extrinsic incentive usually has horrific effects. In truth, it is able to be genuinely helpful in positive circumstances, such as whilst a person must do a work they locate unpleasant.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6</a:t>
            </a:fld>
            <a:endParaRPr lang="en-GB"/>
          </a:p>
        </p:txBody>
      </p:sp>
    </p:spTree>
    <p:extLst>
      <p:ext uri="{BB962C8B-B14F-4D97-AF65-F5344CB8AC3E}">
        <p14:creationId xmlns:p14="http://schemas.microsoft.com/office/powerpoint/2010/main" val="1477942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benefits may be obtained from a motivated workforce: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Improved productivity (amount generated per employee). A Movianto may be able to offer its product for less money as a result of decreased manufacturing unit costs.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Decreased absenteeism because workers are happy in their jobs (</a:t>
            </a:r>
            <a:r>
              <a:rPr lang="en-GB" sz="1200" kern="1200" dirty="0" err="1">
                <a:solidFill>
                  <a:schemeClr val="tx1"/>
                </a:solidFill>
                <a:effectLst/>
                <a:latin typeface="+mn-lt"/>
                <a:ea typeface="+mn-ea"/>
                <a:cs typeface="+mn-cs"/>
              </a:rPr>
              <a:t>Berkovich</a:t>
            </a:r>
            <a:r>
              <a:rPr lang="en-GB" sz="1200" kern="1200" dirty="0">
                <a:solidFill>
                  <a:schemeClr val="tx1"/>
                </a:solidFill>
                <a:effectLst/>
                <a:latin typeface="+mn-lt"/>
                <a:ea typeface="+mn-ea"/>
                <a:cs typeface="+mn-cs"/>
              </a:rPr>
              <a:t> et al,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Fewer people leaving the Movianto, or lower staff turnover. This may result in decreased training and hiring expenses.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Better cooperation between employers and unions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 satisfaction enhances the </a:t>
            </a:r>
            <a:r>
              <a:rPr lang="en-GB" sz="1200" kern="1200" dirty="0" err="1">
                <a:solidFill>
                  <a:schemeClr val="tx1"/>
                </a:solidFill>
                <a:effectLst/>
                <a:latin typeface="+mn-lt"/>
                <a:ea typeface="+mn-ea"/>
                <a:cs typeface="+mn-cs"/>
              </a:rPr>
              <a:t>Movianto's</a:t>
            </a:r>
            <a:r>
              <a:rPr lang="en-GB" sz="1200" kern="1200" dirty="0">
                <a:solidFill>
                  <a:schemeClr val="tx1"/>
                </a:solidFill>
                <a:effectLst/>
                <a:latin typeface="+mn-lt"/>
                <a:ea typeface="+mn-ea"/>
                <a:cs typeface="+mn-cs"/>
              </a:rPr>
              <a:t> image as an employer, making it simpler to attract the top candidates.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employees of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who are motivated are more likely to enhance a product's quality or its customer service.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26870C4-EC5F-4957-9698-72F349E021DD}" type="slidenum">
              <a:rPr lang="en-GB" smtClean="0"/>
              <a:t>7</a:t>
            </a:fld>
            <a:endParaRPr lang="en-GB"/>
          </a:p>
        </p:txBody>
      </p:sp>
    </p:spTree>
    <p:extLst>
      <p:ext uri="{BB962C8B-B14F-4D97-AF65-F5344CB8AC3E}">
        <p14:creationId xmlns:p14="http://schemas.microsoft.com/office/powerpoint/2010/main" val="1976216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Excessive incentives might be an trouble, however whilst utilised nicely, extrinsic motivators can be an effective tool. Intrinsic motivation can be supported through an expansion of variables. When establishing intrinsic motives, give attention to these factors, and employee may realize how beneficial it is able to be. Those variables consist of, but are not limited to: Due to the fact the action is inwardly pleasing, employee are pushed to do it. It is wonderful, rewarding, and exquisite, so employee determines to do it. Employee internal motivation for reaching employee goal is satisfied by means of its effects, which also meet employee essential psychological necessities for relatedness, competence, and autonomy. (</a:t>
            </a:r>
            <a:r>
              <a:rPr lang="en-GB" sz="1200" kern="1200" dirty="0" err="1">
                <a:solidFill>
                  <a:schemeClr val="tx1"/>
                </a:solidFill>
                <a:effectLst/>
                <a:latin typeface="+mn-lt"/>
                <a:ea typeface="+mn-ea"/>
                <a:cs typeface="+mn-cs"/>
              </a:rPr>
              <a:t>Abcouwer</a:t>
            </a:r>
            <a:r>
              <a:rPr lang="en-GB" sz="1200" kern="1200" dirty="0">
                <a:solidFill>
                  <a:schemeClr val="tx1"/>
                </a:solidFill>
                <a:effectLst/>
                <a:latin typeface="+mn-lt"/>
                <a:ea typeface="+mn-ea"/>
                <a:cs typeface="+mn-cs"/>
              </a:rPr>
              <a:t> et al,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Fostered curiosity encourages individuals to explore and look at only for their own leisure. Project: maintaining top performance whilst pursuing meaningful targets always is made possible with the aid of being challenged. Reputation: on the grounds that people certainly want reward, whilst their efforts are acknowledged and valued via others, the happiness that outcomes turns into a praise in and of itself. Cooperation addresses the urge to belong through working collectively. Due to the fact that cooperation involves supporting others and working together to acquire a common goal, it additionally gives the gain of delight.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8</a:t>
            </a:fld>
            <a:endParaRPr lang="en-GB"/>
          </a:p>
        </p:txBody>
      </p:sp>
    </p:spTree>
    <p:extLst>
      <p:ext uri="{BB962C8B-B14F-4D97-AF65-F5344CB8AC3E}">
        <p14:creationId xmlns:p14="http://schemas.microsoft.com/office/powerpoint/2010/main" val="1291984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Consistent with the inducement motivating idea, people are stimulated by using reinforcement, acknowledgment, incentives, and prizes. According to the incentive principle, people may want to engage in numerous ways for employee to attain a certain intention, spur an hobby, or achieve a praise. </a:t>
            </a:r>
            <a:r>
              <a:rPr lang="en-GB" sz="1200" kern="1200" dirty="0">
                <a:solidFill>
                  <a:schemeClr val="tx1"/>
                </a:solidFill>
                <a:effectLst/>
                <a:latin typeface="+mn-lt"/>
                <a:ea typeface="+mn-ea"/>
                <a:cs typeface="+mn-cs"/>
              </a:rPr>
              <a:t>according to McClelland's want idea, there are three essential wishes that maximum individuals have, and every want is matched with a positive personality kind this is pushed to meet that need.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can be capable of determine employee needs with the aid of the use of McClelland’s need principle, so that employee can help them role group of workers members in environments where they'll be triumphant and achieve their goals. To examine which reward may be best for every employee, don't forget the subsequent three requirements. (</a:t>
            </a:r>
            <a:r>
              <a:rPr lang="en-GB" sz="1200" kern="1200" dirty="0" err="1">
                <a:solidFill>
                  <a:schemeClr val="tx1"/>
                </a:solidFill>
                <a:effectLst/>
                <a:latin typeface="+mn-lt"/>
                <a:ea typeface="+mn-ea"/>
                <a:cs typeface="+mn-cs"/>
              </a:rPr>
              <a:t>Labrague</a:t>
            </a:r>
            <a:r>
              <a:rPr lang="en-GB" sz="1200" kern="1200" dirty="0">
                <a:solidFill>
                  <a:schemeClr val="tx1"/>
                </a:solidFill>
                <a:effectLst/>
                <a:latin typeface="+mn-lt"/>
                <a:ea typeface="+mn-ea"/>
                <a:cs typeface="+mn-cs"/>
              </a:rPr>
              <a:t>,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consistent with competence theory, people regularly want to participate in certain sports to show off their abilities, competencies, and abilities. A employee can be stimulated to sense ready in a certain subject in the event that they effectively impress their co-workers with their intellect. Being more self-assured when doing sports can also result from feeling in a position, which may raise output and efficiency. employees of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with a high degree of confidence can be stimulated to look at greater in-depth cloth with a view to train their colleagues and get appreciate. Expectancy speculation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step with the expectation speculation, individuals may want to engage in positive behaviours if they agree with doing so will result in beneficial results. If employee need to enhance employee group's output, attempt, or efficiency at paintings, employee can accomplish that with the aid of placing the expectancy idea to use. For instance, to encourage employee group to install extra time on a task, employee could briefly boom their hourly pay. </a:t>
            </a:r>
            <a:r>
              <a:rPr lang="en-US"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Maslow hierarchy of desires is a 5th component. The psychological theory known as Maslow’s hierarchy describes the extraordinary necessities that have to first be met before greater complex wants can be satisfied.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9</a:t>
            </a:fld>
            <a:endParaRPr lang="en-GB"/>
          </a:p>
        </p:txBody>
      </p:sp>
    </p:spTree>
    <p:extLst>
      <p:ext uri="{BB962C8B-B14F-4D97-AF65-F5344CB8AC3E}">
        <p14:creationId xmlns:p14="http://schemas.microsoft.com/office/powerpoint/2010/main" val="1360027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Consistent with the inducement motivating idea, people are stimulated by using reinforcement, acknowledgment, incentives, and prizes. According to the incentive principle, people may want to engage in numerous ways for employee to attain a certain intention, spur an hobby, or achieve a praise. </a:t>
            </a:r>
            <a:endParaRPr lang="en-US" sz="1200" dirty="0"/>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10</a:t>
            </a:fld>
            <a:endParaRPr lang="en-GB"/>
          </a:p>
        </p:txBody>
      </p:sp>
    </p:spTree>
    <p:extLst>
      <p:ext uri="{BB962C8B-B14F-4D97-AF65-F5344CB8AC3E}">
        <p14:creationId xmlns:p14="http://schemas.microsoft.com/office/powerpoint/2010/main" val="1170951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Abcouwer</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Takács</a:t>
            </a:r>
            <a:r>
              <a:rPr lang="en-GB" sz="1200" kern="1200" dirty="0">
                <a:solidFill>
                  <a:schemeClr val="tx1"/>
                </a:solidFill>
                <a:effectLst/>
                <a:latin typeface="+mn-lt"/>
                <a:ea typeface="+mn-ea"/>
                <a:cs typeface="+mn-cs"/>
              </a:rPr>
              <a:t>, E. and </a:t>
            </a:r>
            <a:r>
              <a:rPr lang="en-GB" sz="1200" kern="1200" dirty="0" err="1">
                <a:solidFill>
                  <a:schemeClr val="tx1"/>
                </a:solidFill>
                <a:effectLst/>
                <a:latin typeface="+mn-lt"/>
                <a:ea typeface="+mn-ea"/>
                <a:cs typeface="+mn-cs"/>
              </a:rPr>
              <a:t>Rácz</a:t>
            </a:r>
            <a:r>
              <a:rPr lang="en-GB" sz="1200" kern="1200" dirty="0">
                <a:solidFill>
                  <a:schemeClr val="tx1"/>
                </a:solidFill>
                <a:effectLst/>
                <a:latin typeface="+mn-lt"/>
                <a:ea typeface="+mn-ea"/>
                <a:cs typeface="+mn-cs"/>
              </a:rPr>
              <a:t>, C., (2021), November. Innovating Management and Leadership in Contemporary Times: Motivation and Evaluation in Learning. In ECMLG 2021 17th European Conference on Management, Leadership and Governance (p. 1). Academic Conferences limited.</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Berkovich</a:t>
            </a:r>
            <a:r>
              <a:rPr lang="en-GB" sz="1200" kern="1200" dirty="0">
                <a:solidFill>
                  <a:schemeClr val="tx1"/>
                </a:solidFill>
                <a:effectLst/>
                <a:latin typeface="+mn-lt"/>
                <a:ea typeface="+mn-ea"/>
                <a:cs typeface="+mn-cs"/>
              </a:rPr>
              <a:t>, I. and </a:t>
            </a:r>
            <a:r>
              <a:rPr lang="en-GB" sz="1200" kern="1200" dirty="0" err="1">
                <a:solidFill>
                  <a:schemeClr val="tx1"/>
                </a:solidFill>
                <a:effectLst/>
                <a:latin typeface="+mn-lt"/>
                <a:ea typeface="+mn-ea"/>
                <a:cs typeface="+mn-cs"/>
              </a:rPr>
              <a:t>Grinshtain</a:t>
            </a:r>
            <a:r>
              <a:rPr lang="en-GB" sz="1200" kern="1200" dirty="0">
                <a:solidFill>
                  <a:schemeClr val="tx1"/>
                </a:solidFill>
                <a:effectLst/>
                <a:latin typeface="+mn-lt"/>
                <a:ea typeface="+mn-ea"/>
                <a:cs typeface="+mn-cs"/>
              </a:rPr>
              <a:t>, Y., (2021). A review of rigor and ethics in qualitative educational administration, management, and leadership research articles published in 1999-2018. Leadership and Policy in schools, pp.1-16.</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Fikri</a:t>
            </a:r>
            <a:r>
              <a:rPr lang="en-GB" sz="1200" kern="1200" dirty="0">
                <a:solidFill>
                  <a:schemeClr val="tx1"/>
                </a:solidFill>
                <a:effectLst/>
                <a:latin typeface="+mn-lt"/>
                <a:ea typeface="+mn-ea"/>
                <a:cs typeface="+mn-cs"/>
              </a:rPr>
              <a:t>, M.A.A., </a:t>
            </a:r>
            <a:r>
              <a:rPr lang="en-GB" sz="1200" kern="1200" dirty="0" err="1">
                <a:solidFill>
                  <a:schemeClr val="tx1"/>
                </a:solidFill>
                <a:effectLst/>
                <a:latin typeface="+mn-lt"/>
                <a:ea typeface="+mn-ea"/>
                <a:cs typeface="+mn-cs"/>
              </a:rPr>
              <a:t>Pramono</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Nugroho</a:t>
            </a:r>
            <a:r>
              <a:rPr lang="en-GB" sz="1200" kern="1200" dirty="0">
                <a:solidFill>
                  <a:schemeClr val="tx1"/>
                </a:solidFill>
                <a:effectLst/>
                <a:latin typeface="+mn-lt"/>
                <a:ea typeface="+mn-ea"/>
                <a:cs typeface="+mn-cs"/>
              </a:rPr>
              <a:t>, Y.A., </a:t>
            </a:r>
            <a:r>
              <a:rPr lang="en-GB" sz="1200" kern="1200" dirty="0" err="1">
                <a:solidFill>
                  <a:schemeClr val="tx1"/>
                </a:solidFill>
                <a:effectLst/>
                <a:latin typeface="+mn-lt"/>
                <a:ea typeface="+mn-ea"/>
                <a:cs typeface="+mn-cs"/>
              </a:rPr>
              <a:t>Novitasari</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Asbari</a:t>
            </a:r>
            <a:r>
              <a:rPr lang="en-GB" sz="1200" kern="1200" dirty="0">
                <a:solidFill>
                  <a:schemeClr val="tx1"/>
                </a:solidFill>
                <a:effectLst/>
                <a:latin typeface="+mn-lt"/>
                <a:ea typeface="+mn-ea"/>
                <a:cs typeface="+mn-cs"/>
              </a:rPr>
              <a:t>, M., (2021). Leadership Model in </a:t>
            </a:r>
            <a:r>
              <a:rPr lang="en-GB" sz="1200" kern="1200" dirty="0" err="1">
                <a:solidFill>
                  <a:schemeClr val="tx1"/>
                </a:solidFill>
                <a:effectLst/>
                <a:latin typeface="+mn-lt"/>
                <a:ea typeface="+mn-ea"/>
                <a:cs typeface="+mn-cs"/>
              </a:rPr>
              <a:t>Pesantren</a:t>
            </a:r>
            <a:r>
              <a:rPr lang="en-GB" sz="1200" kern="1200" dirty="0">
                <a:solidFill>
                  <a:schemeClr val="tx1"/>
                </a:solidFill>
                <a:effectLst/>
                <a:latin typeface="+mn-lt"/>
                <a:ea typeface="+mn-ea"/>
                <a:cs typeface="+mn-cs"/>
              </a:rPr>
              <a:t>: Managing Knowledge Sharing through Psychological Climate. International Journal of Social and Management Studies, 2(3), pp.149-160.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Hanna, A.A., (2021). The impression management-emergent leadership relationship: The mediating role of trustworthiness. In Academy of Management Proceedings (Vol. 2021, No. 1, p. 10226). Briarcliff Manor, NY 10510: Academy of Management. MU</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Haslam, S.A., Steffens, N.K., </a:t>
            </a:r>
            <a:r>
              <a:rPr lang="en-GB" sz="1200" kern="1200" dirty="0" err="1">
                <a:solidFill>
                  <a:schemeClr val="tx1"/>
                </a:solidFill>
                <a:effectLst/>
                <a:latin typeface="+mn-lt"/>
                <a:ea typeface="+mn-ea"/>
                <a:cs typeface="+mn-cs"/>
              </a:rPr>
              <a:t>Reicher</a:t>
            </a:r>
            <a:r>
              <a:rPr lang="en-GB" sz="1200" kern="1200" dirty="0">
                <a:solidFill>
                  <a:schemeClr val="tx1"/>
                </a:solidFill>
                <a:effectLst/>
                <a:latin typeface="+mn-lt"/>
                <a:ea typeface="+mn-ea"/>
                <a:cs typeface="+mn-cs"/>
              </a:rPr>
              <a:t>, S.D. and Bentley, S.V., (2021). Identity leadership in a crisis: A 5R framework for learning from responses to COVID‐19. Social Issues and Policy Review, 15(1), pp.35-83.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Heckman, S. and </a:t>
            </a:r>
            <a:r>
              <a:rPr lang="en-GB" sz="1200" kern="1200" dirty="0" err="1">
                <a:solidFill>
                  <a:schemeClr val="tx1"/>
                </a:solidFill>
                <a:effectLst/>
                <a:latin typeface="+mn-lt"/>
                <a:ea typeface="+mn-ea"/>
                <a:cs typeface="+mn-cs"/>
              </a:rPr>
              <a:t>Minnes</a:t>
            </a:r>
            <a:r>
              <a:rPr lang="en-GB" sz="1200" kern="1200" dirty="0">
                <a:solidFill>
                  <a:schemeClr val="tx1"/>
                </a:solidFill>
                <a:effectLst/>
                <a:latin typeface="+mn-lt"/>
                <a:ea typeface="+mn-ea"/>
                <a:cs typeface="+mn-cs"/>
              </a:rPr>
              <a:t>, M., (2022), March. Academic Middle Management: Undergraduate Leadership in Computing Programs. In Proceedings of the 53rd ACM Technical Symposium on Computer Science Education V. 2 (pp. 1184-1184).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Jones, B., Horton, T. and Home, J., (2022). Strengthening NHS management and leadership: priorities for reform. The Health Foundation.</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Karakose</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Yirci</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Papadakis</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Ozdemir</a:t>
            </a:r>
            <a:r>
              <a:rPr lang="en-GB" sz="1200" kern="1200" dirty="0">
                <a:solidFill>
                  <a:schemeClr val="tx1"/>
                </a:solidFill>
                <a:effectLst/>
                <a:latin typeface="+mn-lt"/>
                <a:ea typeface="+mn-ea"/>
                <a:cs typeface="+mn-cs"/>
              </a:rPr>
              <a:t>, T.Y., </a:t>
            </a:r>
            <a:r>
              <a:rPr lang="en-GB" sz="1200" kern="1200" dirty="0" err="1">
                <a:solidFill>
                  <a:schemeClr val="tx1"/>
                </a:solidFill>
                <a:effectLst/>
                <a:latin typeface="+mn-lt"/>
                <a:ea typeface="+mn-ea"/>
                <a:cs typeface="+mn-cs"/>
              </a:rPr>
              <a:t>Demirkol</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Polat</a:t>
            </a:r>
            <a:r>
              <a:rPr lang="en-GB" sz="1200" kern="1200" dirty="0">
                <a:solidFill>
                  <a:schemeClr val="tx1"/>
                </a:solidFill>
                <a:effectLst/>
                <a:latin typeface="+mn-lt"/>
                <a:ea typeface="+mn-ea"/>
                <a:cs typeface="+mn-cs"/>
              </a:rPr>
              <a:t>, H., (2021). Science mapping of the global knowledge base on management, leadership, and administration related to COVID-19 for promoting the sustainability of scientific research. Sustainability, 13(17), p.9631.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Kim, D.H., Fitchett, G., Anderson, J.L. and Garman, A.N.,(2022). Management and leadership competencies among spiritual care </a:t>
            </a:r>
            <a:r>
              <a:rPr lang="en-GB" sz="1200" kern="1200" dirty="0" err="1">
                <a:solidFill>
                  <a:schemeClr val="tx1"/>
                </a:solidFill>
                <a:effectLst/>
                <a:latin typeface="+mn-lt"/>
                <a:ea typeface="+mn-ea"/>
                <a:cs typeface="+mn-cs"/>
              </a:rPr>
              <a:t>Movianto</a:t>
            </a:r>
            <a:r>
              <a:rPr lang="en-GB" sz="1200" kern="1200" dirty="0">
                <a:solidFill>
                  <a:schemeClr val="tx1"/>
                </a:solidFill>
                <a:effectLst/>
                <a:latin typeface="+mn-lt"/>
                <a:ea typeface="+mn-ea"/>
                <a:cs typeface="+mn-cs"/>
              </a:rPr>
              <a:t>. Journal of Health Care Chaplaincy, 28(1), pp.128-137.</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Labrague</a:t>
            </a:r>
            <a:r>
              <a:rPr lang="en-GB" sz="1200" kern="1200" dirty="0">
                <a:solidFill>
                  <a:schemeClr val="tx1"/>
                </a:solidFill>
                <a:effectLst/>
                <a:latin typeface="+mn-lt"/>
                <a:ea typeface="+mn-ea"/>
                <a:cs typeface="+mn-cs"/>
              </a:rPr>
              <a:t>, L.J., (2021). Use of simulation in teaching nursing leadership and management course: An integrative review. Sultan </a:t>
            </a:r>
            <a:r>
              <a:rPr lang="en-GB" sz="1200" kern="1200" dirty="0" err="1">
                <a:solidFill>
                  <a:schemeClr val="tx1"/>
                </a:solidFill>
                <a:effectLst/>
                <a:latin typeface="+mn-lt"/>
                <a:ea typeface="+mn-ea"/>
                <a:cs typeface="+mn-cs"/>
              </a:rPr>
              <a:t>Qaboos</a:t>
            </a:r>
            <a:r>
              <a:rPr lang="en-GB" sz="1200" kern="1200" dirty="0">
                <a:solidFill>
                  <a:schemeClr val="tx1"/>
                </a:solidFill>
                <a:effectLst/>
                <a:latin typeface="+mn-lt"/>
                <a:ea typeface="+mn-ea"/>
                <a:cs typeface="+mn-cs"/>
              </a:rPr>
              <a:t> University Medical Journal, 21(3), p.344.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Lavigne</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Cowley</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Sá</a:t>
            </a:r>
            <a:r>
              <a:rPr lang="en-GB" sz="1200" kern="1200" dirty="0">
                <a:solidFill>
                  <a:schemeClr val="tx1"/>
                </a:solidFill>
                <a:effectLst/>
                <a:latin typeface="+mn-lt"/>
                <a:ea typeface="+mn-ea"/>
                <a:cs typeface="+mn-cs"/>
              </a:rPr>
              <a:t>, C.M., (2022). Scholarship, management, and leadership in academic administration: The case of Canadian university presidents and provosts. Tertiary Education and Management, pp.1-14.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Liu, W., Wei, W., Choi, T.M. and Yan, X., (2022). Impacts of leadership on corporate social responsibility management in multi-tier supply chains. European Journal of Operational Research, 299(2), pp.483-496.</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26870C4-EC5F-4957-9698-72F349E021DD}" type="slidenum">
              <a:rPr lang="en-GB" smtClean="0"/>
              <a:t>11</a:t>
            </a:fld>
            <a:endParaRPr lang="en-GB"/>
          </a:p>
        </p:txBody>
      </p:sp>
    </p:spTree>
    <p:extLst>
      <p:ext uri="{BB962C8B-B14F-4D97-AF65-F5344CB8AC3E}">
        <p14:creationId xmlns:p14="http://schemas.microsoft.com/office/powerpoint/2010/main" val="57661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2286"/>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88595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114550"/>
            <a:ext cx="6400800" cy="131445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E1049CE5-921D-42D0-8697-E386B1CDD7D6}" type="datetimeFigureOut">
              <a:rPr lang="en-GB" smtClean="0"/>
              <a:t>29/06/2023</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1815084"/>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14300"/>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1586484"/>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1657350"/>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1649588"/>
            <a:ext cx="457200" cy="330994"/>
          </a:xfrm>
        </p:spPr>
        <p:txBody>
          <a:bodyPr/>
          <a:lstStyle>
            <a:lvl1pPr>
              <a:defRPr>
                <a:solidFill>
                  <a:schemeClr val="accent3">
                    <a:shade val="75000"/>
                  </a:schemeClr>
                </a:solidFill>
              </a:defRPr>
            </a:lvl1pPr>
          </a:lstStyle>
          <a:p>
            <a:fld id="{2B4E5FD1-6B7A-46E6-B522-EE6FFF0F4DE9}" type="slidenum">
              <a:rPr lang="en-GB" smtClean="0"/>
              <a:t>‹#›</a:t>
            </a:fld>
            <a:endParaRPr lang="en-GB"/>
          </a:p>
        </p:txBody>
      </p:sp>
      <p:sp>
        <p:nvSpPr>
          <p:cNvPr id="8" name="Title 7"/>
          <p:cNvSpPr>
            <a:spLocks noGrp="1"/>
          </p:cNvSpPr>
          <p:nvPr>
            <p:ph type="ctrTitle"/>
          </p:nvPr>
        </p:nvSpPr>
        <p:spPr>
          <a:xfrm>
            <a:off x="685800" y="285750"/>
            <a:ext cx="7772400" cy="131445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E1049CE5-921D-42D0-8697-E386B1CDD7D6}"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769779"/>
            <a:ext cx="457200" cy="330994"/>
          </a:xfrm>
        </p:spPr>
        <p:txBody>
          <a:bodyPr/>
          <a:lstStyle/>
          <a:p>
            <a:fld id="{2B4E5FD1-6B7A-46E6-B522-EE6FFF0F4DE9}" type="slidenum">
              <a:rPr lang="en-GB" smtClean="0"/>
              <a:t>‹#›</a:t>
            </a:fld>
            <a:endParaRPr lang="en-GB"/>
          </a:p>
        </p:txBody>
      </p:sp>
      <p:sp>
        <p:nvSpPr>
          <p:cNvPr id="8" name="Content Placeholder 7"/>
          <p:cNvSpPr>
            <a:spLocks noGrp="1"/>
          </p:cNvSpPr>
          <p:nvPr>
            <p:ph sz="quarter" idx="1"/>
          </p:nvPr>
        </p:nvSpPr>
        <p:spPr>
          <a:xfrm>
            <a:off x="301752" y="1145286"/>
            <a:ext cx="850392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4288"/>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1714500"/>
            <a:ext cx="8833104" cy="228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06764"/>
            <a:ext cx="8833104" cy="1604772"/>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057400"/>
            <a:ext cx="6480174" cy="1254919"/>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14300"/>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E1049CE5-921D-42D0-8697-E386B1CDD7D6}" type="datetimeFigureOut">
              <a:rPr lang="en-GB" smtClean="0"/>
              <a:t>29/06/2023</a:t>
            </a:fld>
            <a:endParaRPr lang="en-GB"/>
          </a:p>
        </p:txBody>
      </p:sp>
      <p:sp>
        <p:nvSpPr>
          <p:cNvPr id="8" name="Straight Connector 7"/>
          <p:cNvSpPr>
            <a:spLocks noChangeShapeType="1"/>
          </p:cNvSpPr>
          <p:nvPr/>
        </p:nvSpPr>
        <p:spPr bwMode="auto">
          <a:xfrm>
            <a:off x="152400" y="18288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1586484"/>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1657350"/>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1649588"/>
            <a:ext cx="457200" cy="330994"/>
          </a:xfrm>
        </p:spPr>
        <p:txBody>
          <a:bodyPr/>
          <a:lstStyle>
            <a:lvl1pPr>
              <a:defRPr>
                <a:solidFill>
                  <a:schemeClr val="accent3">
                    <a:shade val="75000"/>
                  </a:schemeClr>
                </a:solidFill>
              </a:defRPr>
            </a:lvl1pPr>
          </a:lstStyle>
          <a:p>
            <a:fld id="{2B4E5FD1-6B7A-46E6-B522-EE6FFF0F4DE9}" type="slidenum">
              <a:rPr lang="en-GB" smtClean="0"/>
              <a:t>‹#›</a:t>
            </a:fld>
            <a:endParaRPr lang="en-GB"/>
          </a:p>
        </p:txBody>
      </p:sp>
      <p:sp>
        <p:nvSpPr>
          <p:cNvPr id="2" name="Title 1"/>
          <p:cNvSpPr>
            <a:spLocks noGrp="1"/>
          </p:cNvSpPr>
          <p:nvPr>
            <p:ph type="title"/>
          </p:nvPr>
        </p:nvSpPr>
        <p:spPr>
          <a:xfrm>
            <a:off x="722313" y="400050"/>
            <a:ext cx="7772400" cy="1143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171450"/>
            <a:ext cx="8534400" cy="569214"/>
          </a:xfrm>
        </p:spPr>
        <p:txBody>
          <a:bodyPr/>
          <a:lstStyle/>
          <a:p>
            <a:r>
              <a:rPr kumimoji="0" lang="en-US"/>
              <a:t>Click to edit Master title style</a:t>
            </a:r>
          </a:p>
        </p:txBody>
      </p:sp>
      <p:sp>
        <p:nvSpPr>
          <p:cNvPr id="5" name="Date Placeholder 4"/>
          <p:cNvSpPr>
            <a:spLocks noGrp="1"/>
          </p:cNvSpPr>
          <p:nvPr>
            <p:ph type="dt" sz="half" idx="10"/>
          </p:nvPr>
        </p:nvSpPr>
        <p:spPr>
          <a:xfrm>
            <a:off x="5791200" y="4807458"/>
            <a:ext cx="3044952" cy="274320"/>
          </a:xfrm>
        </p:spPr>
        <p:txBody>
          <a:bodyPr/>
          <a:lstStyle/>
          <a:p>
            <a:fld id="{E1049CE5-921D-42D0-8697-E386B1CDD7D6}"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4E5FD1-6B7A-46E6-B522-EE6FFF0F4DE9}" type="slidenum">
              <a:rPr lang="en-GB" smtClean="0"/>
              <a:t>‹#›</a:t>
            </a:fld>
            <a:endParaRPr lang="en-GB"/>
          </a:p>
        </p:txBody>
      </p:sp>
      <p:sp>
        <p:nvSpPr>
          <p:cNvPr id="8" name="Straight Connector 7"/>
          <p:cNvSpPr>
            <a:spLocks noChangeShapeType="1"/>
          </p:cNvSpPr>
          <p:nvPr/>
        </p:nvSpPr>
        <p:spPr bwMode="auto">
          <a:xfrm flipV="1">
            <a:off x="4563081" y="1181739"/>
            <a:ext cx="8921" cy="3614668"/>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028700"/>
            <a:ext cx="4038600" cy="3511296"/>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028700"/>
            <a:ext cx="4038600" cy="3511296"/>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1650206"/>
            <a:ext cx="0" cy="3140964"/>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08585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028700"/>
            <a:ext cx="8833104" cy="6858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4793742"/>
            <a:ext cx="8833104" cy="233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143000"/>
            <a:ext cx="4040188" cy="549731"/>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1" y="1143000"/>
            <a:ext cx="4041775" cy="54864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E1049CE5-921D-42D0-8697-E386B1CDD7D6}" type="datetimeFigureOut">
              <a:rPr lang="en-GB" smtClean="0"/>
              <a:t>29/06/2023</a:t>
            </a:fld>
            <a:endParaRPr lang="en-GB"/>
          </a:p>
        </p:txBody>
      </p:sp>
      <p:sp>
        <p:nvSpPr>
          <p:cNvPr id="8" name="Footer Placeholder 7"/>
          <p:cNvSpPr>
            <a:spLocks noGrp="1"/>
          </p:cNvSpPr>
          <p:nvPr>
            <p:ph type="ftr" sz="quarter" idx="11"/>
          </p:nvPr>
        </p:nvSpPr>
        <p:spPr>
          <a:xfrm>
            <a:off x="304800" y="4807458"/>
            <a:ext cx="3581400" cy="274320"/>
          </a:xfrm>
        </p:spPr>
        <p:txBody>
          <a:bodyPr/>
          <a:lstStyle/>
          <a:p>
            <a:endParaRPr lang="en-GB"/>
          </a:p>
        </p:txBody>
      </p:sp>
      <p:sp>
        <p:nvSpPr>
          <p:cNvPr id="15" name="Straight Connector 14"/>
          <p:cNvSpPr>
            <a:spLocks noChangeShapeType="1"/>
          </p:cNvSpPr>
          <p:nvPr/>
        </p:nvSpPr>
        <p:spPr bwMode="auto">
          <a:xfrm>
            <a:off x="152400" y="96012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1853537"/>
            <a:ext cx="4041648" cy="2863803"/>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1853537"/>
            <a:ext cx="4038600" cy="286664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717027"/>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787893"/>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781812"/>
            <a:ext cx="457200" cy="330994"/>
          </a:xfrm>
        </p:spPr>
        <p:txBody>
          <a:bodyPr/>
          <a:lstStyle>
            <a:lvl1pPr algn="ctr">
              <a:defRPr/>
            </a:lvl1pPr>
          </a:lstStyle>
          <a:p>
            <a:fld id="{2B4E5FD1-6B7A-46E6-B522-EE6FFF0F4DE9}"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1049CE5-921D-42D0-8697-E386B1CDD7D6}" type="datetimeFigureOut">
              <a:rPr lang="en-GB" smtClean="0"/>
              <a:t>29/06/2023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777015"/>
            <a:ext cx="457200" cy="330994"/>
          </a:xfrm>
        </p:spPr>
        <p:txBody>
          <a:bodyPr/>
          <a:lstStyle/>
          <a:p>
            <a:fld id="{2B4E5FD1-6B7A-46E6-B522-EE6FFF0F4DE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16586"/>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18872"/>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E1049CE5-921D-42D0-8697-E386B1CDD7D6}" type="datetimeFigureOut">
              <a:rPr lang="en-GB" smtClean="0"/>
              <a:t>29/06/2023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4743450"/>
            <a:ext cx="609600" cy="330993"/>
          </a:xfrm>
        </p:spPr>
        <p:txBody>
          <a:bodyPr/>
          <a:lstStyle>
            <a:lvl1pPr>
              <a:defRPr>
                <a:solidFill>
                  <a:srgbClr val="FFFFFF"/>
                </a:solidFill>
              </a:defRPr>
            </a:lvl1pPr>
          </a:lstStyle>
          <a:p>
            <a:fld id="{2B4E5FD1-6B7A-46E6-B522-EE6FFF0F4DE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14300"/>
            <a:ext cx="8833104" cy="2286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89154"/>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457200"/>
            <a:ext cx="2743200" cy="440055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685800"/>
            <a:ext cx="2362200" cy="74295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485901"/>
            <a:ext cx="2362200" cy="3108722"/>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14300"/>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40005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514350"/>
            <a:ext cx="5638800" cy="40576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171450"/>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242316"/>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234554"/>
            <a:ext cx="457200" cy="330994"/>
          </a:xfrm>
        </p:spPr>
        <p:txBody>
          <a:bodyPr/>
          <a:lstStyle>
            <a:lvl1pPr>
              <a:defRPr>
                <a:solidFill>
                  <a:schemeClr val="accent3">
                    <a:shade val="75000"/>
                  </a:schemeClr>
                </a:solidFill>
              </a:defRPr>
            </a:lvl1pPr>
          </a:lstStyle>
          <a:p>
            <a:fld id="{2B4E5FD1-6B7A-46E6-B522-EE6FFF0F4DE9}" type="slidenum">
              <a:rPr lang="en-GB" smtClean="0"/>
              <a:t>‹#›</a:t>
            </a:fld>
            <a:endParaRPr lang="en-GB"/>
          </a:p>
        </p:txBody>
      </p:sp>
      <p:sp>
        <p:nvSpPr>
          <p:cNvPr id="21" name="Rectangle 20"/>
          <p:cNvSpPr>
            <a:spLocks noChangeArrowheads="1"/>
          </p:cNvSpPr>
          <p:nvPr/>
        </p:nvSpPr>
        <p:spPr bwMode="auto">
          <a:xfrm>
            <a:off x="149352" y="4791289"/>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E1049CE5-921D-42D0-8697-E386B1CDD7D6}" type="datetimeFigureOut">
              <a:rPr lang="en-GB" smtClean="0"/>
              <a:t>29/06/2023</a:t>
            </a:fld>
            <a:endParaRPr lang="en-GB"/>
          </a:p>
        </p:txBody>
      </p:sp>
      <p:sp>
        <p:nvSpPr>
          <p:cNvPr id="6" name="Footer Placeholder 5"/>
          <p:cNvSpPr>
            <a:spLocks noGrp="1"/>
          </p:cNvSpPr>
          <p:nvPr>
            <p:ph type="ftr" sz="quarter" idx="11"/>
          </p:nvPr>
        </p:nvSpPr>
        <p:spPr>
          <a:xfrm>
            <a:off x="301752" y="4808136"/>
            <a:ext cx="3383280" cy="27432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40005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14300"/>
            <a:ext cx="8833104" cy="226314"/>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457200"/>
            <a:ext cx="2743200" cy="440055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171450"/>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242316"/>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234554"/>
            <a:ext cx="457200" cy="330994"/>
          </a:xfrm>
        </p:spPr>
        <p:txBody>
          <a:bodyPr/>
          <a:lstStyle/>
          <a:p>
            <a:fld id="{2B4E5FD1-6B7A-46E6-B522-EE6FFF0F4DE9}" type="slidenum">
              <a:rPr lang="en-GB" smtClean="0"/>
              <a:t>‹#›</a:t>
            </a:fld>
            <a:endParaRPr lang="en-GB"/>
          </a:p>
        </p:txBody>
      </p:sp>
      <p:sp>
        <p:nvSpPr>
          <p:cNvPr id="2" name="Title 1"/>
          <p:cNvSpPr>
            <a:spLocks noGrp="1"/>
          </p:cNvSpPr>
          <p:nvPr>
            <p:ph type="title"/>
          </p:nvPr>
        </p:nvSpPr>
        <p:spPr>
          <a:xfrm>
            <a:off x="3000375" y="3771900"/>
            <a:ext cx="5867400" cy="9144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457200"/>
            <a:ext cx="5867400" cy="32004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742950"/>
            <a:ext cx="2438400" cy="394335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4791289"/>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4803738"/>
            <a:ext cx="3044952" cy="274320"/>
          </a:xfrm>
        </p:spPr>
        <p:txBody>
          <a:bodyPr/>
          <a:lstStyle/>
          <a:p>
            <a:fld id="{E1049CE5-921D-42D0-8697-E386B1CDD7D6}" type="datetimeFigureOut">
              <a:rPr lang="en-GB" smtClean="0"/>
              <a:t>29/06/2023</a:t>
            </a:fld>
            <a:endParaRPr lang="en-GB"/>
          </a:p>
        </p:txBody>
      </p:sp>
      <p:sp>
        <p:nvSpPr>
          <p:cNvPr id="6" name="Footer Placeholder 5"/>
          <p:cNvSpPr>
            <a:spLocks noGrp="1"/>
          </p:cNvSpPr>
          <p:nvPr>
            <p:ph type="ftr" sz="quarter" idx="11"/>
          </p:nvPr>
        </p:nvSpPr>
        <p:spPr>
          <a:xfrm>
            <a:off x="301752" y="4808136"/>
            <a:ext cx="3584448" cy="27432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049CE5-921D-42D0-8697-E386B1CDD7D6}"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4E5FD1-6B7A-46E6-B522-EE6FFF0F4DE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16586"/>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802505" y="2458593"/>
            <a:ext cx="468401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194322"/>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2265188"/>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2257426"/>
            <a:ext cx="457200" cy="330994"/>
          </a:xfrm>
        </p:spPr>
        <p:txBody>
          <a:bodyPr/>
          <a:lstStyle/>
          <a:p>
            <a:fld id="{2B4E5FD1-6B7A-46E6-B522-EE6FFF0F4DE9}" type="slidenum">
              <a:rPr lang="en-GB" smtClean="0"/>
              <a:t>‹#›</a:t>
            </a:fld>
            <a:endParaRPr lang="en-GB"/>
          </a:p>
        </p:txBody>
      </p:sp>
      <p:sp>
        <p:nvSpPr>
          <p:cNvPr id="3" name="Vertical Text Placeholder 2"/>
          <p:cNvSpPr>
            <a:spLocks noGrp="1"/>
          </p:cNvSpPr>
          <p:nvPr>
            <p:ph type="body" orient="vert" idx="1"/>
          </p:nvPr>
        </p:nvSpPr>
        <p:spPr>
          <a:xfrm>
            <a:off x="304800" y="228600"/>
            <a:ext cx="6553200" cy="43660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049CE5-921D-42D0-8697-E386B1CDD7D6}"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228601"/>
            <a:ext cx="1447800" cy="4388644"/>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1"/>
            <a:ext cx="9144000" cy="104502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4791289"/>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4803738"/>
            <a:ext cx="3044952" cy="274320"/>
          </a:xfrm>
          <a:prstGeom prst="rect">
            <a:avLst/>
          </a:prstGeom>
        </p:spPr>
        <p:txBody>
          <a:bodyPr vert="horz"/>
          <a:lstStyle>
            <a:lvl1pPr algn="r" eaLnBrk="1" latinLnBrk="0" hangingPunct="1">
              <a:defRPr kumimoji="0" sz="1400">
                <a:solidFill>
                  <a:srgbClr val="FFFFFF"/>
                </a:solidFill>
              </a:defRPr>
            </a:lvl1pPr>
          </a:lstStyle>
          <a:p>
            <a:fld id="{E1049CE5-921D-42D0-8697-E386B1CDD7D6}" type="datetimeFigureOut">
              <a:rPr lang="en-GB" smtClean="0"/>
              <a:t>29/06/2023</a:t>
            </a:fld>
            <a:endParaRPr lang="en-GB"/>
          </a:p>
        </p:txBody>
      </p:sp>
      <p:sp>
        <p:nvSpPr>
          <p:cNvPr id="3" name="Footer Placeholder 2"/>
          <p:cNvSpPr>
            <a:spLocks noGrp="1"/>
          </p:cNvSpPr>
          <p:nvPr>
            <p:ph type="ftr" sz="quarter" idx="3"/>
          </p:nvPr>
        </p:nvSpPr>
        <p:spPr>
          <a:xfrm>
            <a:off x="304800" y="4808136"/>
            <a:ext cx="3581400" cy="27432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957557"/>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717027"/>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787893"/>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780131"/>
            <a:ext cx="457200" cy="330994"/>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B4E5FD1-6B7A-46E6-B522-EE6FFF0F4DE9}" type="slidenum">
              <a:rPr lang="en-GB" smtClean="0"/>
              <a:t>‹#›</a:t>
            </a:fld>
            <a:endParaRPr lang="en-GB"/>
          </a:p>
        </p:txBody>
      </p:sp>
      <p:sp>
        <p:nvSpPr>
          <p:cNvPr id="22" name="Title Placeholder 21"/>
          <p:cNvSpPr>
            <a:spLocks noGrp="1"/>
          </p:cNvSpPr>
          <p:nvPr>
            <p:ph type="title"/>
          </p:nvPr>
        </p:nvSpPr>
        <p:spPr>
          <a:xfrm>
            <a:off x="301752" y="171450"/>
            <a:ext cx="8534400" cy="569214"/>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143000"/>
            <a:ext cx="8534400" cy="3449574"/>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a:t>Developing relationships and</a:t>
            </a:r>
          </a:p>
          <a:p>
            <a:r>
              <a:rPr lang="en-US" dirty="0"/>
              <a:t>workplace achievement</a:t>
            </a:r>
            <a:endParaRPr lang="en-GB" dirty="0"/>
          </a:p>
        </p:txBody>
      </p:sp>
      <p:sp>
        <p:nvSpPr>
          <p:cNvPr id="2" name="Title 1"/>
          <p:cNvSpPr>
            <a:spLocks noGrp="1"/>
          </p:cNvSpPr>
          <p:nvPr>
            <p:ph type="ctrTitle"/>
          </p:nvPr>
        </p:nvSpPr>
        <p:spPr/>
        <p:txBody>
          <a:bodyPr>
            <a:noAutofit/>
          </a:bodyPr>
          <a:lstStyle/>
          <a:p>
            <a:r>
              <a:rPr lang="en-GB" sz="2000" dirty="0"/>
              <a:t>BMSW 5102</a:t>
            </a:r>
            <a:br>
              <a:rPr lang="en-US" sz="2000" dirty="0"/>
            </a:br>
            <a:r>
              <a:rPr lang="en-GB" sz="2000" dirty="0"/>
              <a:t>Developing Relationships and Workplace Achievement</a:t>
            </a:r>
            <a:br>
              <a:rPr lang="en-US" sz="2000" dirty="0"/>
            </a:br>
            <a:endParaRPr lang="en-GB" sz="2000" dirty="0"/>
          </a:p>
        </p:txBody>
      </p:sp>
      <p:sp>
        <p:nvSpPr>
          <p:cNvPr id="4" name="TextBox 3">
            <a:extLst>
              <a:ext uri="{FF2B5EF4-FFF2-40B4-BE49-F238E27FC236}">
                <a16:creationId xmlns:a16="http://schemas.microsoft.com/office/drawing/2014/main" id="{02BC7A45-DB31-0F35-51CC-8B61130982C0}"/>
              </a:ext>
            </a:extLst>
          </p:cNvPr>
          <p:cNvSpPr txBox="1"/>
          <p:nvPr/>
        </p:nvSpPr>
        <p:spPr>
          <a:xfrm>
            <a:off x="685800" y="3543301"/>
            <a:ext cx="5151119" cy="923330"/>
          </a:xfrm>
          <a:prstGeom prst="rect">
            <a:avLst/>
          </a:prstGeom>
          <a:noFill/>
        </p:spPr>
        <p:txBody>
          <a:bodyPr wrap="square" rtlCol="0">
            <a:spAutoFit/>
          </a:bodyPr>
          <a:lstStyle/>
          <a:p>
            <a:r>
              <a:rPr lang="en-GB" dirty="0"/>
              <a:t>Name of student: Petru Parasca /2123010</a:t>
            </a:r>
          </a:p>
          <a:p>
            <a:r>
              <a:rPr lang="en-GB" dirty="0"/>
              <a:t>Name of institute: University of Wales</a:t>
            </a:r>
          </a:p>
          <a:p>
            <a:r>
              <a:rPr lang="en-GB" dirty="0"/>
              <a:t>Lecturer: </a:t>
            </a:r>
            <a:r>
              <a:rPr lang="en-GB" dirty="0" err="1"/>
              <a:t>Dr.</a:t>
            </a:r>
            <a:r>
              <a:rPr lang="en-GB" dirty="0"/>
              <a:t> Doreen Nyaa Amundam</a:t>
            </a:r>
          </a:p>
        </p:txBody>
      </p:sp>
    </p:spTree>
    <p:extLst>
      <p:ext uri="{BB962C8B-B14F-4D97-AF65-F5344CB8AC3E}">
        <p14:creationId xmlns:p14="http://schemas.microsoft.com/office/powerpoint/2010/main" val="996698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Contents</a:t>
            </a:r>
          </a:p>
        </p:txBody>
      </p:sp>
      <p:sp>
        <p:nvSpPr>
          <p:cNvPr id="3" name="Content Placeholder 2"/>
          <p:cNvSpPr>
            <a:spLocks noGrp="1"/>
          </p:cNvSpPr>
          <p:nvPr>
            <p:ph sz="quarter" idx="1"/>
          </p:nvPr>
        </p:nvSpPr>
        <p:spPr/>
        <p:txBody>
          <a:bodyPr>
            <a:noAutofit/>
          </a:bodyPr>
          <a:lstStyle/>
          <a:p>
            <a:pPr algn="just"/>
            <a:r>
              <a:rPr lang="en-US" sz="1800" dirty="0">
                <a:latin typeface="Arial" panose="020B0604020202020204" pitchFamily="34" charset="0"/>
                <a:cs typeface="Arial" panose="020B0604020202020204" pitchFamily="34" charset="0"/>
              </a:rPr>
              <a:t>Introduction </a:t>
            </a:r>
          </a:p>
          <a:p>
            <a:pPr algn="just"/>
            <a:r>
              <a:rPr lang="en-US" sz="1800" dirty="0">
                <a:latin typeface="Arial" panose="020B0604020202020204" pitchFamily="34" charset="0"/>
                <a:cs typeface="Arial" panose="020B0604020202020204" pitchFamily="34" charset="0"/>
              </a:rPr>
              <a:t>1. The meaning of employee motivation</a:t>
            </a:r>
          </a:p>
          <a:p>
            <a:pPr algn="just"/>
            <a:r>
              <a:rPr lang="en-US" sz="1800" dirty="0">
                <a:latin typeface="Arial" panose="020B0604020202020204" pitchFamily="34" charset="0"/>
                <a:cs typeface="Arial" panose="020B0604020202020204" pitchFamily="34" charset="0"/>
              </a:rPr>
              <a:t>2. Key difference between extrinsic and intrinsic motivation types as a development vehicle </a:t>
            </a:r>
            <a:r>
              <a:rPr lang="en-GB" sz="1800" dirty="0">
                <a:effectLst/>
                <a:latin typeface="Arial" panose="020B0604020202020204" pitchFamily="34" charset="0"/>
                <a:ea typeface="Times New Roman" panose="02020603050405020304" pitchFamily="18" charset="0"/>
                <a:cs typeface="Arial" panose="020B0604020202020204" pitchFamily="34" charset="0"/>
              </a:rPr>
              <a:t>.In the presentation, indicate which motivation type (with examples) motivates you mostly at work, and critically evaluate the advantages and disadvantages of each motivation types.</a:t>
            </a:r>
            <a:r>
              <a:rPr lang="en-US" sz="1800" dirty="0">
                <a:latin typeface="Arial" panose="020B0604020202020204" pitchFamily="34" charset="0"/>
                <a:cs typeface="Arial" panose="020B0604020202020204" pitchFamily="34" charset="0"/>
              </a:rPr>
              <a:t> </a:t>
            </a:r>
          </a:p>
          <a:p>
            <a:pPr algn="just"/>
            <a:r>
              <a:rPr lang="en-US" sz="1800" dirty="0">
                <a:latin typeface="Arial" panose="020B0604020202020204" pitchFamily="34" charset="0"/>
                <a:cs typeface="Arial" panose="020B0604020202020204" pitchFamily="34" charset="0"/>
              </a:rPr>
              <a:t>3. Key motivation theories</a:t>
            </a:r>
          </a:p>
          <a:p>
            <a:pPr algn="just"/>
            <a:r>
              <a:rPr lang="en-US" sz="1800" dirty="0">
                <a:latin typeface="Arial" panose="020B0604020202020204" pitchFamily="34" charset="0"/>
                <a:cs typeface="Arial" panose="020B0604020202020204" pitchFamily="34" charset="0"/>
              </a:rPr>
              <a:t>Conclusion </a:t>
            </a:r>
          </a:p>
          <a:p>
            <a:pPr algn="just"/>
            <a:r>
              <a:rPr lang="en-US" sz="1800" dirty="0">
                <a:latin typeface="Arial" panose="020B0604020202020204" pitchFamily="34" charset="0"/>
                <a:cs typeface="Arial" panose="020B0604020202020204" pitchFamily="34" charset="0"/>
              </a:rPr>
              <a:t>References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3655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 </a:t>
            </a:r>
          </a:p>
        </p:txBody>
      </p:sp>
      <p:sp>
        <p:nvSpPr>
          <p:cNvPr id="3" name="Content Placeholder 2"/>
          <p:cNvSpPr>
            <a:spLocks noGrp="1"/>
          </p:cNvSpPr>
          <p:nvPr>
            <p:ph sz="quarter" idx="1"/>
          </p:nvPr>
        </p:nvSpPr>
        <p:spPr>
          <a:xfrm>
            <a:off x="301752" y="1145286"/>
            <a:ext cx="4956048" cy="3429000"/>
          </a:xfrm>
        </p:spPr>
        <p:txBody>
          <a:bodyPr>
            <a:normAutofit/>
          </a:bodyPr>
          <a:lstStyle/>
          <a:p>
            <a:pPr algn="just"/>
            <a:r>
              <a:rPr lang="en-GB" sz="1600" dirty="0">
                <a:latin typeface="Arial" panose="020B0604020202020204" pitchFamily="34" charset="0"/>
                <a:cs typeface="Arial" panose="020B0604020202020204" pitchFamily="34" charset="0"/>
              </a:rPr>
              <a:t>As a </a:t>
            </a:r>
            <a:r>
              <a:rPr lang="en-US" sz="1600" dirty="0">
                <a:latin typeface="Arial" panose="020B0604020202020204" pitchFamily="34" charset="0"/>
                <a:cs typeface="Arial" panose="020B0604020202020204" pitchFamily="34" charset="0"/>
              </a:rPr>
              <a:t>warehouse operator in </a:t>
            </a:r>
            <a:r>
              <a:rPr lang="en-GB" sz="1600" dirty="0">
                <a:latin typeface="Arial" panose="020B0604020202020204" pitchFamily="34" charset="0"/>
                <a:cs typeface="Arial" panose="020B0604020202020204" pitchFamily="34" charset="0"/>
              </a:rPr>
              <a:t>Movianto, I will present the motivation approaches of Movianto.</a:t>
            </a:r>
          </a:p>
          <a:p>
            <a:pPr algn="just"/>
            <a:r>
              <a:rPr lang="en-GB" sz="1600" dirty="0">
                <a:latin typeface="Arial" panose="020B0604020202020204" pitchFamily="34" charset="0"/>
                <a:cs typeface="Arial" panose="020B0604020202020204" pitchFamily="34" charset="0"/>
              </a:rPr>
              <a:t>The process of encouraging someone to pursue a chosen course of action is known as motivation.</a:t>
            </a:r>
            <a:endParaRPr lang="en-US"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It is an increase in the desire of the worker(s) or employees of </a:t>
            </a:r>
            <a:r>
              <a:rPr lang="en-GB" sz="1600" dirty="0" err="1">
                <a:latin typeface="Arial" panose="020B0604020202020204" pitchFamily="34" charset="0"/>
                <a:cs typeface="Arial" panose="020B0604020202020204" pitchFamily="34" charset="0"/>
              </a:rPr>
              <a:t>Movianto</a:t>
            </a:r>
            <a:r>
              <a:rPr lang="en-GB" sz="1600" dirty="0">
                <a:latin typeface="Arial" panose="020B0604020202020204" pitchFamily="34" charset="0"/>
                <a:cs typeface="Arial" panose="020B0604020202020204" pitchFamily="34" charset="0"/>
              </a:rPr>
              <a:t> to work more kindly, thoughtfully, and intentionally. (Heckman et al, 2022) </a:t>
            </a:r>
            <a:endParaRPr lang="en-US" sz="1600" dirty="0">
              <a:latin typeface="Arial" panose="020B0604020202020204" pitchFamily="34" charset="0"/>
              <a:cs typeface="Arial" panose="020B0604020202020204" pitchFamily="34" charset="0"/>
            </a:endParaRPr>
          </a:p>
          <a:p>
            <a:pPr algn="just"/>
            <a:endParaRPr lang="en-GB" sz="1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1509" y="1809750"/>
            <a:ext cx="2876550" cy="1790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4559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Overview of organisation</a:t>
            </a:r>
          </a:p>
        </p:txBody>
      </p:sp>
      <p:pic>
        <p:nvPicPr>
          <p:cNvPr id="1026" name="Picture 2"/>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5257800" y="2038350"/>
            <a:ext cx="3228975" cy="1552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81000" y="1435100"/>
            <a:ext cx="4572000" cy="2308324"/>
          </a:xfrm>
          <a:prstGeom prst="rect">
            <a:avLst/>
          </a:prstGeom>
        </p:spPr>
        <p:txBody>
          <a:bodyPr>
            <a:sp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Movianto is a premier supply chain solutions provider in Europe that offers top-tier quality to the pharmaceutical, biotech, medical device, and diagnostic sectors. </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Movianto, a leader in healthcare logistics and supply chains, provides top-tier quality for the pharmaceutical, biotech, and medical device sectors.</a:t>
            </a:r>
            <a:r>
              <a:rPr lang="en-GB" sz="1600" dirty="0">
                <a:latin typeface="Arial" panose="020B0604020202020204" pitchFamily="34" charset="0"/>
                <a:cs typeface="Arial" panose="020B0604020202020204" pitchFamily="34" charset="0"/>
              </a:rPr>
              <a:t> (Haslam et al, 2021) </a:t>
            </a:r>
          </a:p>
          <a:p>
            <a:pPr marL="285750" indent="-285750" algn="just">
              <a:buFont typeface="Arial" panose="020B0604020202020204" pitchFamily="34" charset="0"/>
              <a:buChar char="•"/>
            </a:pPr>
            <a:endParaRPr lang="en-US" sz="1600" dirty="0"/>
          </a:p>
        </p:txBody>
      </p:sp>
    </p:spTree>
    <p:extLst>
      <p:ext uri="{BB962C8B-B14F-4D97-AF65-F5344CB8AC3E}">
        <p14:creationId xmlns:p14="http://schemas.microsoft.com/office/powerpoint/2010/main" val="2773460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meaning of employee motivation</a:t>
            </a:r>
            <a:endParaRPr lang="en-GB" dirty="0"/>
          </a:p>
        </p:txBody>
      </p:sp>
      <p:sp>
        <p:nvSpPr>
          <p:cNvPr id="3" name="Content Placeholder 2"/>
          <p:cNvSpPr>
            <a:spLocks noGrp="1"/>
          </p:cNvSpPr>
          <p:nvPr>
            <p:ph sz="quarter" idx="1"/>
          </p:nvPr>
        </p:nvSpPr>
        <p:spPr>
          <a:xfrm>
            <a:off x="301752" y="1145286"/>
            <a:ext cx="4727448" cy="3429000"/>
          </a:xfrm>
        </p:spPr>
        <p:txBody>
          <a:bodyPr>
            <a:normAutofit/>
          </a:bodyPr>
          <a:lstStyle/>
          <a:p>
            <a:pPr algn="just"/>
            <a:r>
              <a:rPr lang="en-GB" sz="1400" dirty="0">
                <a:latin typeface="Arial" panose="020B0604020202020204" pitchFamily="34" charset="0"/>
                <a:cs typeface="Arial" panose="020B0604020202020204" pitchFamily="34" charset="0"/>
              </a:rPr>
              <a:t>Motivation stems from a choice to perform certain targets, such as gaining a advertising or making extra money, as well as from the pleasure of the job itself. </a:t>
            </a:r>
          </a:p>
          <a:p>
            <a:pPr algn="just"/>
            <a:r>
              <a:rPr lang="en-GB" sz="1400" dirty="0">
                <a:latin typeface="Arial" panose="020B0604020202020204" pitchFamily="34" charset="0"/>
                <a:cs typeface="Arial" panose="020B0604020202020204" pitchFamily="34" charset="0"/>
              </a:rPr>
              <a:t>An individual's depth, route, and perseverance of their efforts to reap a intention are all accounted for by means of motivational methods. (Haslam et al, 2021) </a:t>
            </a:r>
          </a:p>
          <a:p>
            <a:pPr algn="just"/>
            <a:r>
              <a:rPr lang="en-GB" sz="1400" dirty="0">
                <a:latin typeface="Arial" panose="020B0604020202020204" pitchFamily="34" charset="0"/>
                <a:cs typeface="Arial" panose="020B0604020202020204" pitchFamily="34" charset="0"/>
              </a:rPr>
              <a:t>The two primary characteristics of motivation are a process that is continuously goal-oriented and phenomena that transforms skills into performance.</a:t>
            </a:r>
          </a:p>
          <a:p>
            <a:pPr algn="just"/>
            <a:r>
              <a:rPr lang="en-GB" sz="1400" dirty="0">
                <a:latin typeface="Arial" panose="020B0604020202020204" pitchFamily="34" charset="0"/>
                <a:cs typeface="Arial" panose="020B0604020202020204" pitchFamily="34" charset="0"/>
              </a:rPr>
              <a:t>The Latin word "</a:t>
            </a:r>
            <a:r>
              <a:rPr lang="en-GB" sz="1400" dirty="0" err="1">
                <a:latin typeface="Arial" panose="020B0604020202020204" pitchFamily="34" charset="0"/>
                <a:cs typeface="Arial" panose="020B0604020202020204" pitchFamily="34" charset="0"/>
              </a:rPr>
              <a:t>movere</a:t>
            </a:r>
            <a:r>
              <a:rPr lang="en-GB" sz="1400" dirty="0">
                <a:latin typeface="Arial" panose="020B0604020202020204" pitchFamily="34" charset="0"/>
                <a:cs typeface="Arial" panose="020B0604020202020204" pitchFamily="34" charset="0"/>
              </a:rPr>
              <a:t>" means to move, and that is where the English word "motivation" originates. (Liu et al, 2022) </a:t>
            </a:r>
            <a:endParaRPr lang="en-US" sz="1400" dirty="0">
              <a:latin typeface="Arial" panose="020B0604020202020204" pitchFamily="34" charset="0"/>
              <a:cs typeface="Arial" panose="020B0604020202020204" pitchFamily="34" charset="0"/>
            </a:endParaRPr>
          </a:p>
          <a:p>
            <a:pPr algn="just"/>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09750"/>
            <a:ext cx="2362200" cy="180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7762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000" dirty="0"/>
              <a:t>Key difference between extrinsic and intrinsic motivation types</a:t>
            </a:r>
            <a:endParaRPr lang="en-GB" sz="2000" dirty="0"/>
          </a:p>
        </p:txBody>
      </p:sp>
      <p:sp>
        <p:nvSpPr>
          <p:cNvPr id="3" name="Content Placeholder 2"/>
          <p:cNvSpPr>
            <a:spLocks noGrp="1"/>
          </p:cNvSpPr>
          <p:nvPr>
            <p:ph sz="quarter" idx="1"/>
          </p:nvPr>
        </p:nvSpPr>
        <p:spPr>
          <a:xfrm>
            <a:off x="301752" y="1145286"/>
            <a:ext cx="3660648" cy="3429000"/>
          </a:xfrm>
        </p:spPr>
        <p:txBody>
          <a:bodyPr>
            <a:normAutofit/>
          </a:bodyPr>
          <a:lstStyle/>
          <a:p>
            <a:pPr algn="just"/>
            <a:r>
              <a:rPr lang="en-GB" sz="1400" dirty="0">
                <a:latin typeface="Arial" panose="020B0604020202020204" pitchFamily="34" charset="0"/>
                <a:cs typeface="Arial" panose="020B0604020202020204" pitchFamily="34" charset="0"/>
              </a:rPr>
              <a:t>Movianto needs to consider </a:t>
            </a:r>
            <a:r>
              <a:rPr lang="en-US" sz="1400" dirty="0">
                <a:latin typeface="Arial" panose="020B0604020202020204" pitchFamily="34" charset="0"/>
                <a:cs typeface="Arial" panose="020B0604020202020204" pitchFamily="34" charset="0"/>
              </a:rPr>
              <a:t>Key difference between extrinsic and intrinsic motivation types</a:t>
            </a:r>
            <a:endParaRPr lang="en-GB" sz="1400" b="1" dirty="0">
              <a:latin typeface="Arial" panose="020B0604020202020204" pitchFamily="34" charset="0"/>
              <a:cs typeface="Arial" panose="020B0604020202020204" pitchFamily="34" charset="0"/>
            </a:endParaRPr>
          </a:p>
          <a:p>
            <a:pPr algn="just"/>
            <a:r>
              <a:rPr lang="en-GB" sz="1400" b="1" dirty="0">
                <a:latin typeface="Arial" panose="020B0604020202020204" pitchFamily="34" charset="0"/>
                <a:cs typeface="Arial" panose="020B0604020202020204" pitchFamily="34" charset="0"/>
              </a:rPr>
              <a:t>Intrinsic motivation </a:t>
            </a:r>
            <a:r>
              <a:rPr lang="en-GB" sz="1400" dirty="0">
                <a:latin typeface="Arial" panose="020B0604020202020204" pitchFamily="34" charset="0"/>
                <a:cs typeface="Arial" panose="020B0604020202020204" pitchFamily="34" charset="0"/>
              </a:rPr>
              <a:t>originates from interior, but extrinsic motivation is delivered on by outside stimuli. While employee is intrinsically driven, employee takes part in an hobby because employee adore it and get private gratification from doing it. (Haslam et al, 2021) </a:t>
            </a:r>
          </a:p>
          <a:p>
            <a:pPr algn="just"/>
            <a:r>
              <a:rPr lang="en-GB" sz="1400" b="1" dirty="0">
                <a:latin typeface="Arial" panose="020B0604020202020204" pitchFamily="34" charset="0"/>
                <a:cs typeface="Arial" panose="020B0604020202020204" pitchFamily="34" charset="0"/>
              </a:rPr>
              <a:t>Extrinsic motivation </a:t>
            </a:r>
            <a:r>
              <a:rPr lang="en-GB" sz="1400" dirty="0">
                <a:latin typeface="Arial" panose="020B0604020202020204" pitchFamily="34" charset="0"/>
                <a:cs typeface="Arial" panose="020B0604020202020204" pitchFamily="34" charset="0"/>
              </a:rPr>
              <a:t>is while employee acts in a manner with a view to result in an outdoor benefit. (Hanna, 2021) </a:t>
            </a:r>
            <a:endParaRPr lang="en-US" sz="1400" dirty="0">
              <a:latin typeface="Arial" panose="020B0604020202020204" pitchFamily="34" charset="0"/>
              <a:cs typeface="Arial" panose="020B0604020202020204" pitchFamily="34" charset="0"/>
            </a:endParaRPr>
          </a:p>
          <a:p>
            <a:pPr algn="just"/>
            <a:endParaRPr lang="en-GB" sz="1400" dirty="0"/>
          </a:p>
        </p:txBody>
      </p:sp>
      <p:pic>
        <p:nvPicPr>
          <p:cNvPr id="4099" name="Picture 3" descr="C:\Users\FB PC\Desktop\Intrinsic-and-Extrinisic-Motivation-1-1024x56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2448" y="1276350"/>
            <a:ext cx="4876800" cy="2709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293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000" dirty="0"/>
              <a:t>Which motivation type (with examples) motivates you mostly at work,</a:t>
            </a:r>
            <a:endParaRPr lang="en-GB" sz="2000" dirty="0"/>
          </a:p>
        </p:txBody>
      </p:sp>
      <p:sp>
        <p:nvSpPr>
          <p:cNvPr id="3" name="Content Placeholder 2"/>
          <p:cNvSpPr>
            <a:spLocks noGrp="1"/>
          </p:cNvSpPr>
          <p:nvPr>
            <p:ph sz="quarter" idx="1"/>
          </p:nvPr>
        </p:nvSpPr>
        <p:spPr>
          <a:xfrm>
            <a:off x="301752" y="1145286"/>
            <a:ext cx="5032248" cy="3429000"/>
          </a:xfrm>
        </p:spPr>
        <p:txBody>
          <a:bodyPr>
            <a:noAutofit/>
          </a:bodyPr>
          <a:lstStyle/>
          <a:p>
            <a:pPr marL="0" indent="0" algn="just">
              <a:buNone/>
            </a:pPr>
            <a:r>
              <a:rPr lang="en-GB" sz="1200" b="1" dirty="0">
                <a:latin typeface="Arial" panose="020B0604020202020204" pitchFamily="34" charset="0"/>
                <a:cs typeface="Arial" panose="020B0604020202020204" pitchFamily="34" charset="0"/>
              </a:rPr>
              <a:t>Extrinsic </a:t>
            </a:r>
            <a:r>
              <a:rPr lang="en-US" sz="1200" b="1" dirty="0">
                <a:latin typeface="Arial" panose="020B0604020202020204" pitchFamily="34" charset="0"/>
                <a:cs typeface="Arial" panose="020B0604020202020204" pitchFamily="34" charset="0"/>
              </a:rPr>
              <a:t>motivation type (with examples) motivates you mostly at work</a:t>
            </a:r>
          </a:p>
          <a:p>
            <a:pPr marL="0" indent="0" algn="just">
              <a:buNone/>
            </a:pPr>
            <a:endParaRPr lang="en-GB" sz="1200" b="1" dirty="0"/>
          </a:p>
          <a:p>
            <a:pPr marL="0" indent="0" algn="just">
              <a:buNone/>
            </a:pPr>
            <a:r>
              <a:rPr lang="en-GB" sz="1200" dirty="0">
                <a:latin typeface="Arial" panose="020B0604020202020204" pitchFamily="34" charset="0"/>
                <a:cs typeface="Arial" panose="020B0604020202020204" pitchFamily="34" charset="0"/>
              </a:rPr>
              <a:t>These benefits may be obtained from a motivated workforce:</a:t>
            </a:r>
            <a:endParaRPr lang="en-US"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Improved productivity (amount generated per employee). Movianto may be able to offer its product for less money as a result of decreased manufacturing unit costs. (</a:t>
            </a:r>
            <a:r>
              <a:rPr lang="en-GB" sz="1200" dirty="0" err="1">
                <a:latin typeface="Arial" panose="020B0604020202020204" pitchFamily="34" charset="0"/>
                <a:cs typeface="Arial" panose="020B0604020202020204" pitchFamily="34" charset="0"/>
              </a:rPr>
              <a:t>Berkovich</a:t>
            </a:r>
            <a:r>
              <a:rPr lang="en-GB" sz="1200" dirty="0">
                <a:latin typeface="Arial" panose="020B0604020202020204" pitchFamily="34" charset="0"/>
                <a:cs typeface="Arial" panose="020B0604020202020204" pitchFamily="34" charset="0"/>
              </a:rPr>
              <a:t> et al, 2021) </a:t>
            </a:r>
            <a:endParaRPr lang="en-US" sz="1200" dirty="0">
              <a:latin typeface="Arial" panose="020B0604020202020204" pitchFamily="34" charset="0"/>
              <a:cs typeface="Arial" panose="020B0604020202020204" pitchFamily="34" charset="0"/>
            </a:endParaRPr>
          </a:p>
          <a:p>
            <a:pPr lvl="0" algn="just"/>
            <a:r>
              <a:rPr lang="en-GB" sz="1200" dirty="0">
                <a:latin typeface="Arial" panose="020B0604020202020204" pitchFamily="34" charset="0"/>
                <a:cs typeface="Arial" panose="020B0604020202020204" pitchFamily="34" charset="0"/>
              </a:rPr>
              <a:t>Decreased absenteeism because workers are happy in their jobs</a:t>
            </a:r>
            <a:endParaRPr lang="en-US" sz="1200" dirty="0">
              <a:latin typeface="Arial" panose="020B0604020202020204" pitchFamily="34" charset="0"/>
              <a:cs typeface="Arial" panose="020B0604020202020204" pitchFamily="34" charset="0"/>
            </a:endParaRPr>
          </a:p>
          <a:p>
            <a:pPr lvl="0" algn="just"/>
            <a:r>
              <a:rPr lang="en-GB" sz="1200" dirty="0">
                <a:latin typeface="Arial" panose="020B0604020202020204" pitchFamily="34" charset="0"/>
                <a:cs typeface="Arial" panose="020B0604020202020204" pitchFamily="34" charset="0"/>
              </a:rPr>
              <a:t>Fewer people leaving the Movianto, or lower staff turnover. This may result in decreased training and hiring expenses.</a:t>
            </a:r>
            <a:endParaRPr lang="en-US" sz="1200" dirty="0">
              <a:latin typeface="Arial" panose="020B0604020202020204" pitchFamily="34" charset="0"/>
              <a:cs typeface="Arial" panose="020B0604020202020204" pitchFamily="34" charset="0"/>
            </a:endParaRPr>
          </a:p>
          <a:p>
            <a:pPr lvl="0" algn="just"/>
            <a:r>
              <a:rPr lang="en-GB" sz="1200" dirty="0">
                <a:latin typeface="Arial" panose="020B0604020202020204" pitchFamily="34" charset="0"/>
                <a:cs typeface="Arial" panose="020B0604020202020204" pitchFamily="34" charset="0"/>
              </a:rPr>
              <a:t>Better cooperation between employers and unions (</a:t>
            </a:r>
            <a:r>
              <a:rPr lang="en-GB" sz="1200" dirty="0" err="1">
                <a:latin typeface="Arial" panose="020B0604020202020204" pitchFamily="34" charset="0"/>
                <a:cs typeface="Arial" panose="020B0604020202020204" pitchFamily="34" charset="0"/>
              </a:rPr>
              <a:t>Lavigne</a:t>
            </a:r>
            <a:r>
              <a:rPr lang="en-GB" sz="1200" dirty="0">
                <a:latin typeface="Arial" panose="020B0604020202020204" pitchFamily="34" charset="0"/>
                <a:cs typeface="Arial" panose="020B0604020202020204" pitchFamily="34" charset="0"/>
              </a:rPr>
              <a:t> et al, 2022) </a:t>
            </a:r>
            <a:endParaRPr lang="en-US" sz="1200" dirty="0">
              <a:latin typeface="Arial" panose="020B0604020202020204" pitchFamily="34" charset="0"/>
              <a:cs typeface="Arial" panose="020B0604020202020204" pitchFamily="34" charset="0"/>
            </a:endParaRPr>
          </a:p>
          <a:p>
            <a:pPr lvl="0" algn="just"/>
            <a:r>
              <a:rPr lang="en-GB" sz="1200" dirty="0">
                <a:latin typeface="Arial" panose="020B0604020202020204" pitchFamily="34" charset="0"/>
                <a:cs typeface="Arial" panose="020B0604020202020204" pitchFamily="34" charset="0"/>
              </a:rPr>
              <a:t>Employee satisfaction enhances the </a:t>
            </a:r>
            <a:r>
              <a:rPr lang="en-GB" sz="1200" dirty="0" err="1">
                <a:latin typeface="Arial" panose="020B0604020202020204" pitchFamily="34" charset="0"/>
                <a:cs typeface="Arial" panose="020B0604020202020204" pitchFamily="34" charset="0"/>
              </a:rPr>
              <a:t>Movianto's</a:t>
            </a:r>
            <a:r>
              <a:rPr lang="en-GB" sz="1200" dirty="0">
                <a:latin typeface="Arial" panose="020B0604020202020204" pitchFamily="34" charset="0"/>
                <a:cs typeface="Arial" panose="020B0604020202020204" pitchFamily="34" charset="0"/>
              </a:rPr>
              <a:t> image as an employer, making it simpler to attract the top candidates.</a:t>
            </a:r>
            <a:endParaRPr lang="en-US" sz="1200" dirty="0">
              <a:latin typeface="Arial" panose="020B0604020202020204" pitchFamily="34" charset="0"/>
              <a:cs typeface="Arial" panose="020B0604020202020204" pitchFamily="34" charset="0"/>
            </a:endParaRPr>
          </a:p>
          <a:p>
            <a:pPr lvl="0" algn="just"/>
            <a:r>
              <a:rPr lang="en-GB" sz="1200" dirty="0">
                <a:latin typeface="Arial" panose="020B0604020202020204" pitchFamily="34" charset="0"/>
                <a:cs typeface="Arial" panose="020B0604020202020204" pitchFamily="34" charset="0"/>
              </a:rPr>
              <a:t>employees of </a:t>
            </a:r>
            <a:r>
              <a:rPr lang="en-GB" sz="1200" dirty="0" err="1">
                <a:latin typeface="Arial" panose="020B0604020202020204" pitchFamily="34" charset="0"/>
                <a:cs typeface="Arial" panose="020B0604020202020204" pitchFamily="34" charset="0"/>
              </a:rPr>
              <a:t>Movianto</a:t>
            </a:r>
            <a:r>
              <a:rPr lang="en-GB" sz="1200" dirty="0">
                <a:latin typeface="Arial" panose="020B0604020202020204" pitchFamily="34" charset="0"/>
                <a:cs typeface="Arial" panose="020B0604020202020204" pitchFamily="34" charset="0"/>
              </a:rPr>
              <a:t> who are motivated are more likely to enhance a product's quality or its customer service. (</a:t>
            </a:r>
            <a:r>
              <a:rPr lang="en-GB" sz="1200" dirty="0" err="1">
                <a:latin typeface="Arial" panose="020B0604020202020204" pitchFamily="34" charset="0"/>
                <a:cs typeface="Arial" panose="020B0604020202020204" pitchFamily="34" charset="0"/>
              </a:rPr>
              <a:t>Karakose</a:t>
            </a:r>
            <a:r>
              <a:rPr lang="en-GB" sz="1200" dirty="0">
                <a:latin typeface="Arial" panose="020B0604020202020204" pitchFamily="34" charset="0"/>
                <a:cs typeface="Arial" panose="020B0604020202020204" pitchFamily="34" charset="0"/>
              </a:rPr>
              <a:t> et al, 2021) </a:t>
            </a:r>
            <a:endParaRPr lang="en-US" sz="1200" dirty="0">
              <a:latin typeface="Arial" panose="020B0604020202020204" pitchFamily="34" charset="0"/>
              <a:cs typeface="Arial" panose="020B0604020202020204" pitchFamily="34" charset="0"/>
            </a:endParaRPr>
          </a:p>
          <a:p>
            <a:pPr algn="just"/>
            <a:endParaRPr lang="en-GB" sz="12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1695366"/>
            <a:ext cx="3089351" cy="2190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3485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000" dirty="0"/>
              <a:t>The advantages and disadvantages of each motivation types</a:t>
            </a:r>
            <a:endParaRPr lang="en-GB" sz="2000" dirty="0"/>
          </a:p>
        </p:txBody>
      </p:sp>
      <p:sp>
        <p:nvSpPr>
          <p:cNvPr id="3" name="Content Placeholder 2"/>
          <p:cNvSpPr>
            <a:spLocks noGrp="1"/>
          </p:cNvSpPr>
          <p:nvPr>
            <p:ph sz="quarter" idx="1"/>
          </p:nvPr>
        </p:nvSpPr>
        <p:spPr>
          <a:xfrm>
            <a:off x="301752" y="1145286"/>
            <a:ext cx="4803648" cy="3429000"/>
          </a:xfrm>
        </p:spPr>
        <p:txBody>
          <a:bodyPr>
            <a:noAutofit/>
          </a:bodyPr>
          <a:lstStyle/>
          <a:p>
            <a:pPr algn="just"/>
            <a:r>
              <a:rPr lang="en-GB" sz="1400" dirty="0">
                <a:latin typeface="Arial" panose="020B0604020202020204" pitchFamily="34" charset="0"/>
                <a:cs typeface="Arial" panose="020B0604020202020204" pitchFamily="34" charset="0"/>
              </a:rPr>
              <a:t>Movianto needs to consider </a:t>
            </a:r>
            <a:r>
              <a:rPr lang="en-US" sz="1400" dirty="0">
                <a:latin typeface="Arial" panose="020B0604020202020204" pitchFamily="34" charset="0"/>
                <a:cs typeface="Arial" panose="020B0604020202020204" pitchFamily="34" charset="0"/>
              </a:rPr>
              <a:t>advantages and disadvantages of each motivation types to choose the best option.</a:t>
            </a:r>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Excessive incentives might be an trouble, however whilst utilised nicely, extrinsic motivators can be an effective tool. Intrinsic motivation can be supported through an expansion of variables. </a:t>
            </a:r>
          </a:p>
          <a:p>
            <a:pPr algn="just"/>
            <a:r>
              <a:rPr lang="en-GB" sz="1400" dirty="0">
                <a:latin typeface="Arial" panose="020B0604020202020204" pitchFamily="34" charset="0"/>
                <a:cs typeface="Arial" panose="020B0604020202020204" pitchFamily="34" charset="0"/>
              </a:rPr>
              <a:t>When establishing intrinsic motives, give attention to these factors, and employee may realize how beneficial it is able to be. (</a:t>
            </a:r>
            <a:r>
              <a:rPr lang="en-GB" sz="1400" dirty="0" err="1">
                <a:latin typeface="Arial" panose="020B0604020202020204" pitchFamily="34" charset="0"/>
                <a:cs typeface="Arial" panose="020B0604020202020204" pitchFamily="34" charset="0"/>
              </a:rPr>
              <a:t>Berkovich</a:t>
            </a:r>
            <a:r>
              <a:rPr lang="en-GB" sz="1400" dirty="0">
                <a:latin typeface="Arial" panose="020B0604020202020204" pitchFamily="34" charset="0"/>
                <a:cs typeface="Arial" panose="020B0604020202020204" pitchFamily="34" charset="0"/>
              </a:rPr>
              <a:t> et al, 2021) </a:t>
            </a:r>
          </a:p>
        </p:txBody>
      </p:sp>
      <p:pic>
        <p:nvPicPr>
          <p:cNvPr id="6146" name="Picture 2" descr="C:\Users\FB PC\Desktop\Extrinsic_motivation_vs_intrinsic_motivation_differences_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819150"/>
            <a:ext cx="3796566" cy="4034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016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key motivation theories</a:t>
            </a:r>
          </a:p>
        </p:txBody>
      </p:sp>
      <p:sp>
        <p:nvSpPr>
          <p:cNvPr id="3" name="Content Placeholder 2"/>
          <p:cNvSpPr>
            <a:spLocks noGrp="1"/>
          </p:cNvSpPr>
          <p:nvPr>
            <p:ph sz="quarter" idx="1"/>
          </p:nvPr>
        </p:nvSpPr>
        <p:spPr>
          <a:xfrm>
            <a:off x="301752" y="1145286"/>
            <a:ext cx="4651248" cy="3429000"/>
          </a:xfrm>
        </p:spPr>
        <p:txBody>
          <a:bodyPr>
            <a:normAutofit/>
          </a:bodyPr>
          <a:lstStyle/>
          <a:p>
            <a:pPr algn="just"/>
            <a:r>
              <a:rPr lang="en-GB" sz="1400" dirty="0">
                <a:latin typeface="Arial" panose="020B0604020202020204" pitchFamily="34" charset="0"/>
                <a:cs typeface="Arial" panose="020B0604020202020204" pitchFamily="34" charset="0"/>
              </a:rPr>
              <a:t>Movianto needs to consider the following key motivation theories</a:t>
            </a:r>
            <a:endParaRPr lang="en-US" sz="1400" dirty="0">
              <a:latin typeface="Arial" panose="020B0604020202020204" pitchFamily="34" charset="0"/>
              <a:cs typeface="Arial" panose="020B0604020202020204" pitchFamily="34" charset="0"/>
            </a:endParaRPr>
          </a:p>
          <a:p>
            <a:pPr algn="just"/>
            <a:endParaRPr lang="en-US" sz="1400" dirty="0">
              <a:latin typeface="Arial" panose="020B0604020202020204" pitchFamily="34" charset="0"/>
              <a:cs typeface="Arial" panose="020B0604020202020204" pitchFamily="34" charset="0"/>
            </a:endParaRPr>
          </a:p>
          <a:p>
            <a:pPr algn="just"/>
            <a:r>
              <a:rPr lang="en-US" sz="1400" dirty="0">
                <a:latin typeface="Arial" panose="020B0604020202020204" pitchFamily="34" charset="0"/>
                <a:cs typeface="Arial" panose="020B0604020202020204" pitchFamily="34" charset="0"/>
              </a:rPr>
              <a:t>1. Incentive </a:t>
            </a:r>
            <a:r>
              <a:rPr lang="en-US" sz="1400" b="1" dirty="0">
                <a:latin typeface="Arial" panose="020B0604020202020204" pitchFamily="34" charset="0"/>
                <a:cs typeface="Arial" panose="020B0604020202020204" pitchFamily="34" charset="0"/>
              </a:rPr>
              <a:t>theory</a:t>
            </a:r>
            <a:r>
              <a:rPr lang="en-US" sz="1400" dirty="0">
                <a:latin typeface="Arial" panose="020B0604020202020204" pitchFamily="34" charset="0"/>
                <a:cs typeface="Arial" panose="020B0604020202020204" pitchFamily="34" charset="0"/>
              </a:rPr>
              <a:t> · </a:t>
            </a:r>
          </a:p>
          <a:p>
            <a:pPr algn="just"/>
            <a:r>
              <a:rPr lang="en-US" sz="1400" dirty="0">
                <a:latin typeface="Arial" panose="020B0604020202020204" pitchFamily="34" charset="0"/>
                <a:cs typeface="Arial" panose="020B0604020202020204" pitchFamily="34" charset="0"/>
              </a:rPr>
              <a:t>2. McClelland's need </a:t>
            </a:r>
            <a:r>
              <a:rPr lang="en-US" sz="1400" b="1" dirty="0">
                <a:latin typeface="Arial" panose="020B0604020202020204" pitchFamily="34" charset="0"/>
                <a:cs typeface="Arial" panose="020B0604020202020204" pitchFamily="34" charset="0"/>
              </a:rPr>
              <a:t>theory</a:t>
            </a:r>
            <a:r>
              <a:rPr lang="en-US" sz="1400" dirty="0">
                <a:latin typeface="Arial" panose="020B0604020202020204" pitchFamily="34" charset="0"/>
                <a:cs typeface="Arial" panose="020B0604020202020204" pitchFamily="34" charset="0"/>
              </a:rPr>
              <a:t> · </a:t>
            </a:r>
          </a:p>
          <a:p>
            <a:pPr algn="just"/>
            <a:r>
              <a:rPr lang="en-US" sz="1400" dirty="0">
                <a:latin typeface="Arial" panose="020B0604020202020204" pitchFamily="34" charset="0"/>
                <a:cs typeface="Arial" panose="020B0604020202020204" pitchFamily="34" charset="0"/>
              </a:rPr>
              <a:t>3. Competence </a:t>
            </a:r>
            <a:r>
              <a:rPr lang="en-US" sz="1400" b="1" dirty="0">
                <a:latin typeface="Arial" panose="020B0604020202020204" pitchFamily="34" charset="0"/>
                <a:cs typeface="Arial" panose="020B0604020202020204" pitchFamily="34" charset="0"/>
              </a:rPr>
              <a:t>theory</a:t>
            </a:r>
            <a:r>
              <a:rPr lang="en-US" sz="1400" dirty="0">
                <a:latin typeface="Arial" panose="020B0604020202020204" pitchFamily="34" charset="0"/>
                <a:cs typeface="Arial" panose="020B0604020202020204" pitchFamily="34" charset="0"/>
              </a:rPr>
              <a:t> · </a:t>
            </a:r>
          </a:p>
          <a:p>
            <a:pPr algn="just"/>
            <a:r>
              <a:rPr lang="en-US" sz="1400" dirty="0">
                <a:latin typeface="Arial" panose="020B0604020202020204" pitchFamily="34" charset="0"/>
                <a:cs typeface="Arial" panose="020B0604020202020204" pitchFamily="34" charset="0"/>
              </a:rPr>
              <a:t>4. Expectancy </a:t>
            </a:r>
            <a:r>
              <a:rPr lang="en-US" sz="1400" b="1" dirty="0">
                <a:latin typeface="Arial" panose="020B0604020202020204" pitchFamily="34" charset="0"/>
                <a:cs typeface="Arial" panose="020B0604020202020204" pitchFamily="34" charset="0"/>
              </a:rPr>
              <a:t>theory</a:t>
            </a:r>
            <a:r>
              <a:rPr lang="en-US" sz="1400" dirty="0">
                <a:latin typeface="Arial" panose="020B0604020202020204" pitchFamily="34" charset="0"/>
                <a:cs typeface="Arial" panose="020B0604020202020204" pitchFamily="34" charset="0"/>
              </a:rPr>
              <a:t> · </a:t>
            </a:r>
          </a:p>
          <a:p>
            <a:pPr algn="just"/>
            <a:r>
              <a:rPr lang="en-US" sz="1400" dirty="0">
                <a:latin typeface="Arial" panose="020B0604020202020204" pitchFamily="34" charset="0"/>
                <a:cs typeface="Arial" panose="020B0604020202020204" pitchFamily="34" charset="0"/>
              </a:rPr>
              <a:t>5. Maslow's hierarchy of needs </a:t>
            </a:r>
            <a:r>
              <a:rPr lang="en-US" sz="1400" b="1" dirty="0">
                <a:latin typeface="Arial" panose="020B0604020202020204" pitchFamily="34" charset="0"/>
                <a:cs typeface="Arial" panose="020B0604020202020204" pitchFamily="34" charset="0"/>
              </a:rPr>
              <a:t>theory</a:t>
            </a:r>
            <a:r>
              <a:rPr lang="en-US"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(Kim et al, 2022) </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1123950"/>
            <a:ext cx="3933825" cy="3017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9334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Conclusion</a:t>
            </a:r>
          </a:p>
        </p:txBody>
      </p:sp>
      <p:sp>
        <p:nvSpPr>
          <p:cNvPr id="3" name="Content Placeholder 2"/>
          <p:cNvSpPr>
            <a:spLocks noGrp="1"/>
          </p:cNvSpPr>
          <p:nvPr>
            <p:ph sz="quarter" idx="1"/>
          </p:nvPr>
        </p:nvSpPr>
        <p:spPr>
          <a:xfrm>
            <a:off x="301752" y="1145286"/>
            <a:ext cx="4575048" cy="3429000"/>
          </a:xfrm>
        </p:spPr>
        <p:txBody>
          <a:bodyPr>
            <a:normAutofit/>
          </a:bodyPr>
          <a:lstStyle/>
          <a:p>
            <a:pPr algn="just"/>
            <a:r>
              <a:rPr lang="en-GB" sz="1600" dirty="0">
                <a:latin typeface="Arial" panose="020B0604020202020204" pitchFamily="34" charset="0"/>
                <a:cs typeface="Arial" panose="020B0604020202020204" pitchFamily="34" charset="0"/>
              </a:rPr>
              <a:t>Consistent with the inducement motivating idea of Movianto, people are stimulated by using reinforcement, acknowledgment, incentives, and prizes. (Jones et al, 2022) </a:t>
            </a:r>
          </a:p>
          <a:p>
            <a:pPr algn="just"/>
            <a:r>
              <a:rPr lang="en-GB" sz="1600" dirty="0">
                <a:latin typeface="Arial" panose="020B0604020202020204" pitchFamily="34" charset="0"/>
                <a:cs typeface="Arial" panose="020B0604020202020204" pitchFamily="34" charset="0"/>
              </a:rPr>
              <a:t>According to the incentive principle, people may want to engage in numerous ways for employee of Movianto to attain a certain intention, spur an hobby, or achieve a praise. (Heckman et al, 2022) </a:t>
            </a:r>
            <a:endParaRPr lang="en-US" sz="1600" dirty="0">
              <a:latin typeface="Arial" panose="020B0604020202020204" pitchFamily="34" charset="0"/>
              <a:cs typeface="Arial" panose="020B0604020202020204" pitchFamily="34" charset="0"/>
            </a:endParaRPr>
          </a:p>
          <a:p>
            <a:pPr algn="just"/>
            <a:endParaRPr lang="en-GB" sz="16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504950"/>
            <a:ext cx="3759926" cy="2724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4860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References</a:t>
            </a:r>
          </a:p>
        </p:txBody>
      </p:sp>
      <p:pic>
        <p:nvPicPr>
          <p:cNvPr id="1026" name="Picture 2"/>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0" y="819149"/>
            <a:ext cx="9144000" cy="4121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51677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36</TotalTime>
  <Words>2949</Words>
  <Application>Microsoft Office PowerPoint</Application>
  <PresentationFormat>On-screen Show (16:9)</PresentationFormat>
  <Paragraphs>112</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Georgia</vt:lpstr>
      <vt:lpstr>Wingdings</vt:lpstr>
      <vt:lpstr>Wingdings 2</vt:lpstr>
      <vt:lpstr>Civic</vt:lpstr>
      <vt:lpstr>BMSW 5102 Developing Relationships and Workplace Achievement </vt:lpstr>
      <vt:lpstr>Contents</vt:lpstr>
      <vt:lpstr>Introduction </vt:lpstr>
      <vt:lpstr>Overview of organisation</vt:lpstr>
      <vt:lpstr>The meaning of employee motivation</vt:lpstr>
      <vt:lpstr>Key difference between extrinsic and intrinsic motivation types</vt:lpstr>
      <vt:lpstr>Which motivation type (with examples) motivates you mostly at work,</vt:lpstr>
      <vt:lpstr>The advantages and disadvantages of each motivation types</vt:lpstr>
      <vt:lpstr>key motivation theories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dc:creator>
  <cp:lastModifiedBy>Petru Parasca</cp:lastModifiedBy>
  <cp:revision>88</cp:revision>
  <dcterms:created xsi:type="dcterms:W3CDTF">2023-06-19T15:49:59Z</dcterms:created>
  <dcterms:modified xsi:type="dcterms:W3CDTF">2023-06-29T21:21:58Z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325970</vt:lpwstr>
  </property>
  <property fmtid="{D5CDD505-2E9C-101B-9397-08002B2CF9AE}" pid="3" name="NXPowerLiteSettings">
    <vt:lpwstr>E700052003A000</vt:lpwstr>
  </property>
  <property fmtid="{D5CDD505-2E9C-101B-9397-08002B2CF9AE}" pid="4" name="NXPowerLiteVersion">
    <vt:lpwstr>D9.1.2</vt:lpwstr>
  </property>
</Properties>
</file>