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2ABDE"/>
    <a:srgbClr val="EFCDFA"/>
    <a:srgbClr val="F7BAB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1DCC343-134B-4056-8BB3-F2E06581B76E}" v="718" dt="2021-09-13T14:01:19.512"/>
    <p1510:client id="{F48731A2-E740-C3BA-36ED-91443E0400EB}" v="2666" dt="2021-09-20T20:20:49.9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9/20/2021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9/20/2021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9/20/2021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9/20/2021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9/20/2021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9/20/2021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9/20/2021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9/20/2021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9/20/2021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9/20/2021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9/20/2021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srcRect/>
          <a:stretch>
            <a:fillRect t="-7000" b="-7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9/20/2021</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hyperlink" Target="https://youtu.be/y8CYqFFea8g" TargetMode="External"/><Relationship Id="rId2" Type="http://schemas.openxmlformats.org/officeDocument/2006/relationships/hyperlink" Target="https://plato.stanford.edu/archives/fall2020/entries/critical-thinkin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TextBox 34">
            <a:extLst>
              <a:ext uri="{FF2B5EF4-FFF2-40B4-BE49-F238E27FC236}">
                <a16:creationId xmlns:a16="http://schemas.microsoft.com/office/drawing/2014/main" id="{3120797B-10ED-48A7-A51B-4B3436A5C8D1}"/>
              </a:ext>
            </a:extLst>
          </p:cNvPr>
          <p:cNvSpPr txBox="1"/>
          <p:nvPr/>
        </p:nvSpPr>
        <p:spPr>
          <a:xfrm>
            <a:off x="3624712" y="1962688"/>
            <a:ext cx="5355385" cy="3170099"/>
          </a:xfrm>
          <a:prstGeom prst="rect">
            <a:avLst/>
          </a:prstGeom>
          <a:solidFill>
            <a:srgbClr val="F7BABF"/>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b="1">
                <a:latin typeface="Times New Roman"/>
                <a:ea typeface="+mn-lt"/>
                <a:cs typeface="+mn-lt"/>
              </a:rPr>
              <a:t>Research and Critical Reading</a:t>
            </a:r>
            <a:endParaRPr lang="en-US"/>
          </a:p>
          <a:p>
            <a:r>
              <a:rPr lang="en-US" sz="1000" dirty="0">
                <a:latin typeface="Times New Roman"/>
                <a:ea typeface="+mn-lt"/>
                <a:cs typeface="+mn-lt"/>
              </a:rPr>
              <a:t>Eales-Reynolds, L.J. et al. (2013, p.51) Writes regarding the need to practice the skills to become an established critical thinker. The Authors refer to the practice of “exercising the brain” to improve the thinking skills required for both critical reading and writing success. This chapter continues to suggest how reading for a purpose is an important strategy to employ, along with  the desired need to identify and analyse information obtained, question validity, and </a:t>
            </a:r>
            <a:r>
              <a:rPr lang="en-US" sz="1000">
                <a:latin typeface="Times New Roman"/>
                <a:ea typeface="+mn-lt"/>
                <a:cs typeface="+mn-lt"/>
              </a:rPr>
              <a:t>explore source origins. The chapter urges the reader to question and reflect on the information </a:t>
            </a:r>
            <a:r>
              <a:rPr lang="en-US" sz="1000" dirty="0">
                <a:latin typeface="Times New Roman"/>
                <a:ea typeface="+mn-lt"/>
                <a:cs typeface="+mn-lt"/>
              </a:rPr>
              <a:t>found during research, to explore the abstract and more importantly, be thorough when sourcing reputable knowledge.</a:t>
            </a:r>
          </a:p>
          <a:p>
            <a:r>
              <a:rPr lang="en-US" sz="1000" dirty="0">
                <a:latin typeface="Times New Roman"/>
                <a:ea typeface="+mn-lt"/>
                <a:cs typeface="+mn-lt"/>
              </a:rPr>
              <a:t>Cottrell (2013, p. 154-155) beleves an important skill in Critical Reading is to recognise the highest quality material when searching through sources, linking these directly to the subject specified. Having a firm understanding of where to look and how to look is also a crucial skill in line with Cottrell's, (2013) study. One of the key points identified in this chapter refers to sources provided by the University or College. Cottrell (2013) believes that accessing resources throughout the course  in which each student is studying, for example, handbooks, </a:t>
            </a:r>
            <a:r>
              <a:rPr lang="en-US" sz="1000">
                <a:latin typeface="Times New Roman"/>
                <a:ea typeface="+mn-lt"/>
                <a:cs typeface="+mn-lt"/>
              </a:rPr>
              <a:t>virtual lessons, and refined  knowledge delivered by teaching staff, is a supreme place to begin with </a:t>
            </a:r>
            <a:r>
              <a:rPr lang="en-US" sz="1000" dirty="0">
                <a:latin typeface="Times New Roman"/>
                <a:ea typeface="+mn-lt"/>
                <a:cs typeface="+mn-lt"/>
              </a:rPr>
              <a:t>reading and research. </a:t>
            </a:r>
          </a:p>
          <a:p>
            <a:r>
              <a:rPr lang="en-US" sz="1000">
                <a:latin typeface="Times New Roman"/>
                <a:ea typeface="+mn-lt"/>
                <a:cs typeface="+mn-lt"/>
              </a:rPr>
              <a:t>Both books discuss the dangers of Plagiarism in detail and recognising through scrutiny the quality and nature of each source, while constantly considering the purpose. Making sure information used for further study is well cited, appropriate and in keeping with the question posed.</a:t>
            </a:r>
          </a:p>
        </p:txBody>
      </p:sp>
      <p:sp>
        <p:nvSpPr>
          <p:cNvPr id="36" name="TextBox 35">
            <a:extLst>
              <a:ext uri="{FF2B5EF4-FFF2-40B4-BE49-F238E27FC236}">
                <a16:creationId xmlns:a16="http://schemas.microsoft.com/office/drawing/2014/main" id="{C4797CDD-410B-4E65-B29B-F4F69637E686}"/>
              </a:ext>
            </a:extLst>
          </p:cNvPr>
          <p:cNvSpPr txBox="1"/>
          <p:nvPr/>
        </p:nvSpPr>
        <p:spPr>
          <a:xfrm>
            <a:off x="120950" y="1314270"/>
            <a:ext cx="3375804" cy="5324535"/>
          </a:xfrm>
          <a:prstGeom prst="rect">
            <a:avLst/>
          </a:prstGeom>
          <a:solidFill>
            <a:schemeClr val="accent6">
              <a:lumMod val="20000"/>
              <a:lumOff val="80000"/>
            </a:schemeClr>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b="1">
                <a:latin typeface="Times New Roman"/>
                <a:ea typeface="+mn-lt"/>
                <a:cs typeface="+mn-lt"/>
              </a:rPr>
              <a:t>Managing Time </a:t>
            </a:r>
            <a:endParaRPr lang="en-US"/>
          </a:p>
          <a:p>
            <a:r>
              <a:rPr lang="en-US" sz="1000" dirty="0">
                <a:latin typeface="Times New Roman"/>
                <a:ea typeface="+mn-lt"/>
                <a:cs typeface="+mn-lt"/>
              </a:rPr>
              <a:t>According to Cottrell (2013, p. 1) People are not born with a set of built-in study skills. The art of finding the most successful study skills set, is gained over time through self-discovery, self-reflection, practice, learning from mistakes and utilising the appropriate feedback. Cottrell (2013, p.1) refers to these as “basic approaches” to strengthen a person's unique ability to study successfully and get the </a:t>
            </a:r>
            <a:r>
              <a:rPr lang="en-US" sz="1000">
                <a:latin typeface="Times New Roman"/>
                <a:ea typeface="+mn-lt"/>
                <a:cs typeface="+mn-lt"/>
              </a:rPr>
              <a:t>most from the individuals learning experience.</a:t>
            </a:r>
          </a:p>
          <a:p>
            <a:r>
              <a:rPr lang="en-US" sz="1000" dirty="0">
                <a:latin typeface="Times New Roman"/>
                <a:ea typeface="+mn-lt"/>
                <a:cs typeface="+mn-lt"/>
              </a:rPr>
              <a:t>Tracey and Leinberger (2021, p.19-22) share their strategy to deal with the largest of the day's obstacles/demands first at any given time. When faced with a list of challenges and </a:t>
            </a:r>
            <a:r>
              <a:rPr lang="en-US" sz="1000">
                <a:latin typeface="Times New Roman"/>
                <a:ea typeface="+mn-lt"/>
                <a:cs typeface="+mn-lt"/>
              </a:rPr>
              <a:t>responsibilities these researchers believe in always </a:t>
            </a:r>
            <a:r>
              <a:rPr lang="en-US" sz="1000" dirty="0">
                <a:latin typeface="Times New Roman"/>
                <a:ea typeface="+mn-lt"/>
                <a:cs typeface="+mn-lt"/>
              </a:rPr>
              <a:t>digesting  the most challenging item first, resisting the easier option  every time.</a:t>
            </a:r>
          </a:p>
          <a:p>
            <a:r>
              <a:rPr lang="en-US" sz="1000">
                <a:latin typeface="Times New Roman"/>
                <a:ea typeface="+mn-lt"/>
                <a:cs typeface="+mn-lt"/>
              </a:rPr>
              <a:t>Cottrell’s (2013) theory points more towards the student identifying the best moments to carry out the more challenging tasks, suggesting that people have specific times during the day when the more difficult tasks are easier to complete productively. </a:t>
            </a:r>
          </a:p>
          <a:p>
            <a:r>
              <a:rPr lang="en-US" sz="1000" dirty="0">
                <a:latin typeface="Times New Roman"/>
                <a:ea typeface="+mn-lt"/>
                <a:cs typeface="+mn-lt"/>
              </a:rPr>
              <a:t>Tracey (2021, p.17) uses the term “Waves of the Ocean” to describe the sometimes-overwhelming daily tasks and  responsibilities that are relentless and distracting. Cottrell (2013, p. 132) address's similar in her ‘10 Steps to Effective Time Management’ suggesting that managing distractions and procrastination is </a:t>
            </a:r>
            <a:r>
              <a:rPr lang="en-US" sz="1000">
                <a:latin typeface="Times New Roman"/>
                <a:ea typeface="+mn-lt"/>
                <a:cs typeface="+mn-lt"/>
              </a:rPr>
              <a:t>key. </a:t>
            </a:r>
            <a:endParaRPr lang="en-US" dirty="0">
              <a:latin typeface="Calibri" panose="020F0502020204030204"/>
              <a:ea typeface="+mn-lt"/>
              <a:cs typeface="+mn-lt"/>
            </a:endParaRPr>
          </a:p>
          <a:p>
            <a:r>
              <a:rPr lang="en-US" sz="1000" dirty="0">
                <a:latin typeface="Times New Roman"/>
                <a:ea typeface="+mn-lt"/>
                <a:cs typeface="+mn-lt"/>
              </a:rPr>
              <a:t>In the opinion of Cottrell (2013) she believes this can be eased </a:t>
            </a:r>
            <a:r>
              <a:rPr lang="en-US" sz="1000">
                <a:latin typeface="Times New Roman"/>
                <a:ea typeface="+mn-lt"/>
                <a:cs typeface="+mn-lt"/>
              </a:rPr>
              <a:t>by creating to do lists to reduce distraction and fear of</a:t>
            </a:r>
            <a:r>
              <a:rPr lang="en-US" sz="1000" dirty="0">
                <a:latin typeface="Times New Roman"/>
                <a:ea typeface="+mn-lt"/>
                <a:cs typeface="+mn-lt"/>
              </a:rPr>
              <a:t> unfinished tasks.</a:t>
            </a:r>
            <a:endParaRPr lang="en-US" dirty="0">
              <a:cs typeface="Calibri"/>
            </a:endParaRPr>
          </a:p>
          <a:p>
            <a:r>
              <a:rPr lang="en-US" sz="1000">
                <a:latin typeface="Times New Roman"/>
                <a:ea typeface="+mn-lt"/>
                <a:cs typeface="+mn-lt"/>
              </a:rPr>
              <a:t>While sharing varied points of view, the combined theories from both authors appear to compel the reader to face tasks with focus and planning using strategies to avoid moving off topic when faced with inevitable interruptions.</a:t>
            </a:r>
          </a:p>
        </p:txBody>
      </p:sp>
      <p:sp>
        <p:nvSpPr>
          <p:cNvPr id="37" name="TextBox 36">
            <a:extLst>
              <a:ext uri="{FF2B5EF4-FFF2-40B4-BE49-F238E27FC236}">
                <a16:creationId xmlns:a16="http://schemas.microsoft.com/office/drawing/2014/main" id="{CB6308FE-8161-4751-9D64-F6069E453F0B}"/>
              </a:ext>
            </a:extLst>
          </p:cNvPr>
          <p:cNvSpPr txBox="1"/>
          <p:nvPr/>
        </p:nvSpPr>
        <p:spPr>
          <a:xfrm>
            <a:off x="9163411" y="163184"/>
            <a:ext cx="2858218" cy="5786199"/>
          </a:xfrm>
          <a:prstGeom prst="rect">
            <a:avLst/>
          </a:prstGeom>
          <a:solidFill>
            <a:schemeClr val="accent4">
              <a:lumMod val="40000"/>
              <a:lumOff val="60000"/>
            </a:schemeClr>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b="1">
                <a:latin typeface="Times New Roman"/>
                <a:ea typeface="+mn-lt"/>
                <a:cs typeface="+mn-lt"/>
              </a:rPr>
              <a:t>Academic Writing</a:t>
            </a:r>
            <a:endParaRPr lang="en-US"/>
          </a:p>
          <a:p>
            <a:r>
              <a:rPr lang="en-US" sz="1000" dirty="0">
                <a:latin typeface="Times New Roman"/>
                <a:ea typeface="+mn-lt"/>
                <a:cs typeface="+mn-lt"/>
              </a:rPr>
              <a:t>On the topic of Academic writing Cottrell (2013, p. 278) Suggests a few activities described as 'useful'  when writing at university </a:t>
            </a:r>
            <a:r>
              <a:rPr lang="en-US" sz="1000">
                <a:latin typeface="Times New Roman"/>
                <a:ea typeface="+mn-lt"/>
                <a:cs typeface="+mn-lt"/>
              </a:rPr>
              <a:t>level. An example being,  to quickly jot down ideas </a:t>
            </a:r>
            <a:r>
              <a:rPr lang="en-US" sz="1000" dirty="0">
                <a:latin typeface="Times New Roman"/>
                <a:ea typeface="+mn-lt"/>
                <a:cs typeface="+mn-lt"/>
              </a:rPr>
              <a:t>and relevant specifics  that enter the mind during reading and discussion. Cottrell (2013) advises that once written these points and details can be organised and re-written concisely. </a:t>
            </a:r>
          </a:p>
          <a:p>
            <a:r>
              <a:rPr lang="en-US" sz="1000" dirty="0">
                <a:latin typeface="Times New Roman"/>
                <a:ea typeface="+mn-lt"/>
                <a:cs typeface="+mn-lt"/>
              </a:rPr>
              <a:t>She also states the importance and  benefits of developing drafts, from a rough outline to the final  finished piece. Another suggestion Cottrell (2013) makes in this chapter is to record voice memos to </a:t>
            </a:r>
            <a:r>
              <a:rPr lang="en-US" sz="1000">
                <a:latin typeface="Times New Roman"/>
                <a:ea typeface="+mn-lt"/>
                <a:cs typeface="+mn-lt"/>
              </a:rPr>
              <a:t>return  to scribe later which the Author suggests </a:t>
            </a:r>
            <a:r>
              <a:rPr lang="en-US" sz="1000" dirty="0">
                <a:latin typeface="Times New Roman"/>
                <a:ea typeface="+mn-lt"/>
                <a:cs typeface="+mn-lt"/>
              </a:rPr>
              <a:t>can highlight interesting facts that may have been  initially overlooked. </a:t>
            </a:r>
          </a:p>
          <a:p>
            <a:r>
              <a:rPr lang="en-US" sz="1000" dirty="0">
                <a:latin typeface="Times New Roman"/>
                <a:ea typeface="+mn-lt"/>
                <a:cs typeface="+mn-lt"/>
              </a:rPr>
              <a:t>According to a video recorded by Southern Cross University. (2020) Successful academic writing is based on evidence not on opinion. Key points mentioned; To only take the position of building on knowledge and information that already clearly </a:t>
            </a:r>
            <a:r>
              <a:rPr lang="en-US" sz="1000">
                <a:latin typeface="Times New Roman"/>
                <a:ea typeface="+mn-lt"/>
                <a:cs typeface="+mn-lt"/>
              </a:rPr>
              <a:t>exists, casting no assumptions. Construct arguments  methodically while being able </a:t>
            </a:r>
            <a:r>
              <a:rPr lang="en-US" sz="1000" dirty="0">
                <a:latin typeface="Times New Roman"/>
                <a:ea typeface="+mn-lt"/>
                <a:cs typeface="+mn-lt"/>
              </a:rPr>
              <a:t>to back them up with credible substantial sources.</a:t>
            </a:r>
          </a:p>
          <a:p>
            <a:r>
              <a:rPr lang="en-US" sz="1000" dirty="0">
                <a:latin typeface="Times New Roman"/>
                <a:ea typeface="+mn-lt"/>
                <a:cs typeface="+mn-lt"/>
              </a:rPr>
              <a:t>The subject of Critical Referencing appears </a:t>
            </a:r>
            <a:r>
              <a:rPr lang="en-US" sz="1000">
                <a:latin typeface="Times New Roman"/>
                <a:ea typeface="+mn-lt"/>
                <a:cs typeface="+mn-lt"/>
              </a:rPr>
              <a:t>at the  center of both resources in relation to</a:t>
            </a:r>
            <a:r>
              <a:rPr lang="en-US" sz="1000" dirty="0">
                <a:latin typeface="Times New Roman"/>
                <a:ea typeface="+mn-lt"/>
                <a:cs typeface="+mn-lt"/>
              </a:rPr>
              <a:t> critical writing.</a:t>
            </a:r>
            <a:endParaRPr lang="en-US" dirty="0">
              <a:latin typeface="Calibri" panose="020F0502020204030204"/>
              <a:ea typeface="+mn-lt"/>
              <a:cs typeface="+mn-lt"/>
            </a:endParaRPr>
          </a:p>
          <a:p>
            <a:r>
              <a:rPr lang="en-US" sz="1000" dirty="0">
                <a:latin typeface="Times New Roman"/>
                <a:ea typeface="+mn-lt"/>
                <a:cs typeface="+mn-lt"/>
              </a:rPr>
              <a:t>Each source presents concise guidance which is visually relative to the other in its </a:t>
            </a:r>
            <a:r>
              <a:rPr lang="en-US" sz="1000">
                <a:latin typeface="Times New Roman"/>
                <a:ea typeface="+mn-lt"/>
                <a:cs typeface="+mn-lt"/>
              </a:rPr>
              <a:t>context. Both,  directing the reader to </a:t>
            </a:r>
            <a:r>
              <a:rPr lang="en-US" sz="1000" dirty="0">
                <a:latin typeface="Times New Roman"/>
                <a:ea typeface="+mn-lt"/>
                <a:cs typeface="+mn-lt"/>
              </a:rPr>
              <a:t>carefully select how to present the information they accumulate from the appropriatesources, enabling them to have a deeper understanding and develop a written piece that meets the requirements of the assignment.</a:t>
            </a:r>
          </a:p>
          <a:p>
            <a:endParaRPr lang="en-US" sz="1000" dirty="0">
              <a:latin typeface="Times New Roman"/>
              <a:cs typeface="Calibri"/>
            </a:endParaRPr>
          </a:p>
        </p:txBody>
      </p:sp>
      <p:sp>
        <p:nvSpPr>
          <p:cNvPr id="30" name="TextBox 29">
            <a:extLst>
              <a:ext uri="{FF2B5EF4-FFF2-40B4-BE49-F238E27FC236}">
                <a16:creationId xmlns:a16="http://schemas.microsoft.com/office/drawing/2014/main" id="{30D72C99-E65D-44FB-B847-843B2CCB5500}"/>
              </a:ext>
            </a:extLst>
          </p:cNvPr>
          <p:cNvSpPr txBox="1"/>
          <p:nvPr/>
        </p:nvSpPr>
        <p:spPr>
          <a:xfrm>
            <a:off x="4149306" y="1230703"/>
            <a:ext cx="4324710" cy="646331"/>
          </a:xfrm>
          <a:prstGeom prst="rect">
            <a:avLst/>
          </a:prstGeom>
          <a:solidFill>
            <a:schemeClr val="bg1"/>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dirty="0">
                <a:latin typeface="Times New Roman"/>
                <a:ea typeface="+mn-lt"/>
                <a:cs typeface="+mn-lt"/>
              </a:rPr>
              <a:t>What skills and qualities influence the development of critical thinking?</a:t>
            </a:r>
            <a:endParaRPr lang="en-US">
              <a:latin typeface="Times New Roman"/>
              <a:cs typeface="Calibri"/>
            </a:endParaRPr>
          </a:p>
        </p:txBody>
      </p:sp>
      <p:sp>
        <p:nvSpPr>
          <p:cNvPr id="33" name="TextBox 32">
            <a:extLst>
              <a:ext uri="{FF2B5EF4-FFF2-40B4-BE49-F238E27FC236}">
                <a16:creationId xmlns:a16="http://schemas.microsoft.com/office/drawing/2014/main" id="{3B9377A7-171C-4CB8-9131-0AF959875111}"/>
              </a:ext>
            </a:extLst>
          </p:cNvPr>
          <p:cNvSpPr txBox="1"/>
          <p:nvPr/>
        </p:nvSpPr>
        <p:spPr>
          <a:xfrm>
            <a:off x="382435" y="80515"/>
            <a:ext cx="8364746" cy="1015663"/>
          </a:xfrm>
          <a:prstGeom prst="rect">
            <a:avLst/>
          </a:prstGeom>
          <a:solidFill>
            <a:schemeClr val="accent2">
              <a:lumMod val="20000"/>
              <a:lumOff val="80000"/>
            </a:schemeClr>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sz="1000" b="1" dirty="0">
                <a:latin typeface="Times New Roman"/>
                <a:ea typeface="+mn-lt"/>
                <a:cs typeface="+mn-lt"/>
              </a:rPr>
              <a:t>Since its founder John Dewey introduced the term into the educational setting in 1910. Hitchcock, (2020.)</a:t>
            </a:r>
            <a:r>
              <a:rPr lang="en-GB" sz="1000" dirty="0">
                <a:latin typeface="Calibri"/>
                <a:ea typeface="+mn-lt"/>
                <a:cs typeface="+mn-lt"/>
              </a:rPr>
              <a:t> </a:t>
            </a:r>
            <a:r>
              <a:rPr lang="en-GB" sz="1000" dirty="0">
                <a:latin typeface="Times New Roman"/>
                <a:ea typeface="+mn-lt"/>
                <a:cs typeface="+mn-lt"/>
              </a:rPr>
              <a:t>I</a:t>
            </a:r>
            <a:r>
              <a:rPr lang="en-GB" sz="1000" b="1" dirty="0">
                <a:latin typeface="Times New Roman"/>
                <a:ea typeface="+mn-lt"/>
                <a:cs typeface="+mn-lt"/>
              </a:rPr>
              <a:t>t is apparent that the topic of Critical </a:t>
            </a:r>
            <a:r>
              <a:rPr lang="en-GB" sz="1000" b="1">
                <a:latin typeface="Times New Roman"/>
                <a:ea typeface="+mn-lt"/>
                <a:cs typeface="+mn-lt"/>
              </a:rPr>
              <a:t>Thinking has been subject to research worldwide for decades. Researchers, Theorists and Authors record sources identifying some of the essential </a:t>
            </a:r>
            <a:r>
              <a:rPr lang="en-GB" sz="1000" b="1" dirty="0">
                <a:latin typeface="Times New Roman"/>
                <a:ea typeface="+mn-lt"/>
                <a:cs typeface="+mn-lt"/>
              </a:rPr>
              <a:t>skills said to be required to enable a more dynamic and purposeful way of thinking. In depth study into just a few of these sources suggest that practicing critical thinking methods can lead to an enhanced and efficient way of using the mind, applicable not just in the learning environment but in everyday circumstances. This presentation highlights some relevant sources suggesting that the knowledge of how to think critically can expand the mind and the way it is used, enriching productive academic study.</a:t>
            </a:r>
          </a:p>
        </p:txBody>
      </p:sp>
      <p:sp>
        <p:nvSpPr>
          <p:cNvPr id="2" name="TextBox 1">
            <a:extLst>
              <a:ext uri="{FF2B5EF4-FFF2-40B4-BE49-F238E27FC236}">
                <a16:creationId xmlns:a16="http://schemas.microsoft.com/office/drawing/2014/main" id="{24A242AA-1C46-4135-B867-726A29D36A50}"/>
              </a:ext>
            </a:extLst>
          </p:cNvPr>
          <p:cNvSpPr txBox="1"/>
          <p:nvPr/>
        </p:nvSpPr>
        <p:spPr>
          <a:xfrm>
            <a:off x="3631721" y="5299494"/>
            <a:ext cx="5374256" cy="1352193"/>
          </a:xfrm>
          <a:prstGeom prst="rect">
            <a:avLst/>
          </a:prstGeom>
          <a:solidFill>
            <a:srgbClr val="D2ABDE"/>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b="1" dirty="0">
                <a:latin typeface="Times New Roman"/>
                <a:ea typeface="+mn-lt"/>
                <a:cs typeface="+mn-lt"/>
              </a:rPr>
              <a:t>To conclude</a:t>
            </a:r>
            <a:r>
              <a:rPr lang="en-US" sz="1000" dirty="0">
                <a:latin typeface="Times New Roman"/>
                <a:ea typeface="+mn-lt"/>
                <a:cs typeface="+mn-lt"/>
              </a:rPr>
              <a:t>: It appears that researchers such as Cottrell (2013) and Eales-Reynolds, L.J. et al. (2013) Believe Critical thinking skills, developed over time can become an invaluable way of expanding the mind. Utilising these skills and looking at theories and techniques evident to becoming a critical thinker can by all accounts, improve the caliber of work produced. The knowledge  presented by quality sources who have studied the art of Critical thinking and its categories has molded this topic to develop into a skill set that can be used both in academic and </a:t>
            </a:r>
            <a:r>
              <a:rPr lang="en-US" sz="1000">
                <a:latin typeface="Times New Roman"/>
                <a:ea typeface="+mn-lt"/>
                <a:cs typeface="+mn-lt"/>
              </a:rPr>
              <a:t>everyday life. Managing time, research, critical reading and academic writing are just some of the skills identified through evidence researched that influence the subject of Critical Thinking.</a:t>
            </a:r>
            <a:endParaRPr lang="en-US"/>
          </a:p>
        </p:txBody>
      </p:sp>
      <p:sp>
        <p:nvSpPr>
          <p:cNvPr id="3" name="TextBox 2">
            <a:extLst>
              <a:ext uri="{FF2B5EF4-FFF2-40B4-BE49-F238E27FC236}">
                <a16:creationId xmlns:a16="http://schemas.microsoft.com/office/drawing/2014/main" id="{C9DA14EF-6E4B-4902-9252-836EAC97691A}"/>
              </a:ext>
            </a:extLst>
          </p:cNvPr>
          <p:cNvSpPr txBox="1"/>
          <p:nvPr/>
        </p:nvSpPr>
        <p:spPr>
          <a:xfrm>
            <a:off x="9161433" y="6066527"/>
            <a:ext cx="2858218" cy="246221"/>
          </a:xfrm>
          <a:prstGeom prst="rect">
            <a:avLst/>
          </a:prstGeom>
          <a:solidFill>
            <a:schemeClr val="accent5">
              <a:lumMod val="40000"/>
              <a:lumOff val="60000"/>
            </a:schemeClr>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000" b="1">
                <a:latin typeface="Times New Roman"/>
                <a:cs typeface="Calibri"/>
              </a:rPr>
              <a:t>(Source: Own background image. 2021)</a:t>
            </a:r>
            <a:endParaRPr lang="en-US" b="1" dirty="0">
              <a:cs typeface="Calibri"/>
            </a:endParaRPr>
          </a:p>
        </p:txBody>
      </p:sp>
      <p:sp>
        <p:nvSpPr>
          <p:cNvPr id="4" name="TextBox 3">
            <a:extLst>
              <a:ext uri="{FF2B5EF4-FFF2-40B4-BE49-F238E27FC236}">
                <a16:creationId xmlns:a16="http://schemas.microsoft.com/office/drawing/2014/main" id="{4DA6A08D-0B13-4A9A-9DA3-CEA6F8168392}"/>
              </a:ext>
            </a:extLst>
          </p:cNvPr>
          <p:cNvSpPr txBox="1"/>
          <p:nvPr/>
        </p:nvSpPr>
        <p:spPr>
          <a:xfrm>
            <a:off x="9220200" y="6410325"/>
            <a:ext cx="2743200" cy="246221"/>
          </a:xfrm>
          <a:prstGeom prst="rect">
            <a:avLst/>
          </a:prstGeom>
          <a:solidFill>
            <a:schemeClr val="accent5">
              <a:lumMod val="40000"/>
              <a:lumOff val="60000"/>
            </a:schemeClr>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000">
                <a:latin typeface="Times New Roman"/>
                <a:cs typeface="Times New Roman"/>
              </a:rPr>
              <a:t>Student No: 2107703 / Module Ref: ECGE4003P</a:t>
            </a:r>
            <a:endParaRPr lang="en-US" sz="1000" dirty="0">
              <a:latin typeface="Times New Roman"/>
              <a:cs typeface="Times New Roman"/>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6244EA-B206-4D67-93F7-DE51CCD63CB8}"/>
              </a:ext>
            </a:extLst>
          </p:cNvPr>
          <p:cNvSpPr>
            <a:spLocks noGrp="1"/>
          </p:cNvSpPr>
          <p:nvPr>
            <p:ph type="title"/>
          </p:nvPr>
        </p:nvSpPr>
        <p:spPr>
          <a:xfrm>
            <a:off x="3569897" y="595162"/>
            <a:ext cx="5037828" cy="994884"/>
          </a:xfrm>
        </p:spPr>
        <p:txBody>
          <a:bodyPr/>
          <a:lstStyle/>
          <a:p>
            <a:r>
              <a:rPr lang="en-US" b="1" u="sng">
                <a:latin typeface="Tahoma"/>
                <a:ea typeface="Tahoma"/>
                <a:cs typeface="Calibri Light"/>
              </a:rPr>
              <a:t>Referencing List</a:t>
            </a:r>
          </a:p>
        </p:txBody>
      </p:sp>
      <p:sp>
        <p:nvSpPr>
          <p:cNvPr id="3" name="Content Placeholder 2">
            <a:extLst>
              <a:ext uri="{FF2B5EF4-FFF2-40B4-BE49-F238E27FC236}">
                <a16:creationId xmlns:a16="http://schemas.microsoft.com/office/drawing/2014/main" id="{EF7939FC-9768-4329-B267-3F9A38E1D19F}"/>
              </a:ext>
            </a:extLst>
          </p:cNvPr>
          <p:cNvSpPr>
            <a:spLocks noGrp="1"/>
          </p:cNvSpPr>
          <p:nvPr>
            <p:ph idx="1"/>
          </p:nvPr>
        </p:nvSpPr>
        <p:spPr>
          <a:xfrm>
            <a:off x="1614578" y="1667474"/>
            <a:ext cx="8948468" cy="4207565"/>
          </a:xfrm>
          <a:solidFill>
            <a:schemeClr val="bg2"/>
          </a:solidFill>
          <a:ln>
            <a:solidFill>
              <a:schemeClr val="tx1"/>
            </a:solidFill>
          </a:ln>
        </p:spPr>
        <p:txBody>
          <a:bodyPr vert="horz" lIns="91440" tIns="45720" rIns="91440" bIns="45720" rtlCol="0" anchor="t">
            <a:noAutofit/>
          </a:bodyPr>
          <a:lstStyle/>
          <a:p>
            <a:pPr>
              <a:lnSpc>
                <a:spcPct val="100000"/>
              </a:lnSpc>
              <a:spcBef>
                <a:spcPts val="500"/>
              </a:spcBef>
              <a:buNone/>
            </a:pPr>
            <a:r>
              <a:rPr lang="en-US" sz="1400" b="1">
                <a:latin typeface="Times New Roman"/>
                <a:ea typeface="+mn-lt"/>
                <a:cs typeface="+mn-lt"/>
              </a:rPr>
              <a:t>Cottrell, Stella. (2013) </a:t>
            </a:r>
            <a:r>
              <a:rPr lang="en-US" sz="1400" b="1" i="1">
                <a:latin typeface="Times New Roman"/>
                <a:ea typeface="+mn-lt"/>
                <a:cs typeface="+mn-lt"/>
              </a:rPr>
              <a:t>The Study Skills Handbook.</a:t>
            </a:r>
            <a:r>
              <a:rPr lang="en-US" sz="1400" b="1">
                <a:latin typeface="Times New Roman"/>
                <a:ea typeface="+mn-lt"/>
                <a:cs typeface="+mn-lt"/>
              </a:rPr>
              <a:t> (Fourth Edition) Basingstoke: Palgrave Macmillan. </a:t>
            </a:r>
            <a:endParaRPr lang="en-US" sz="1400" b="1" dirty="0">
              <a:latin typeface="Times New Roman"/>
              <a:ea typeface="+mn-lt"/>
              <a:cs typeface="+mn-lt"/>
            </a:endParaRPr>
          </a:p>
          <a:p>
            <a:pPr>
              <a:lnSpc>
                <a:spcPct val="100000"/>
              </a:lnSpc>
              <a:spcBef>
                <a:spcPts val="500"/>
              </a:spcBef>
              <a:buNone/>
            </a:pPr>
            <a:r>
              <a:rPr lang="en-US" sz="1400" b="1">
                <a:latin typeface="Times New Roman"/>
                <a:ea typeface="+mn-lt"/>
                <a:cs typeface="+mn-lt"/>
              </a:rPr>
              <a:t>(p. 1) (p.132) (p. 278) (p. 154-155)</a:t>
            </a:r>
          </a:p>
          <a:p>
            <a:pPr>
              <a:lnSpc>
                <a:spcPct val="100000"/>
              </a:lnSpc>
              <a:spcBef>
                <a:spcPts val="500"/>
              </a:spcBef>
              <a:buNone/>
            </a:pPr>
            <a:endParaRPr lang="en-US" sz="1400" b="1" dirty="0">
              <a:latin typeface="Times New Roman"/>
              <a:ea typeface="+mn-lt"/>
              <a:cs typeface="+mn-lt"/>
            </a:endParaRPr>
          </a:p>
          <a:p>
            <a:pPr>
              <a:lnSpc>
                <a:spcPct val="100000"/>
              </a:lnSpc>
              <a:spcBef>
                <a:spcPts val="500"/>
              </a:spcBef>
              <a:buNone/>
            </a:pPr>
            <a:r>
              <a:rPr lang="en-US" sz="1400" b="1">
                <a:latin typeface="Times New Roman"/>
                <a:ea typeface="+mn-lt"/>
                <a:cs typeface="+mn-lt"/>
              </a:rPr>
              <a:t>Eales-Reynolds, L.J. et al. (2013) </a:t>
            </a:r>
            <a:r>
              <a:rPr lang="en-US" sz="1400" b="1" i="1">
                <a:latin typeface="Times New Roman"/>
                <a:ea typeface="+mn-lt"/>
                <a:cs typeface="+mn-lt"/>
              </a:rPr>
              <a:t>Critical Thinking skills for Education.</a:t>
            </a:r>
            <a:r>
              <a:rPr lang="en-US" sz="1400" b="1">
                <a:latin typeface="Times New Roman"/>
                <a:ea typeface="+mn-lt"/>
                <a:cs typeface="+mn-lt"/>
              </a:rPr>
              <a:t> Second Edition. London: </a:t>
            </a:r>
            <a:endParaRPr lang="en-US" sz="1400" b="1" dirty="0">
              <a:latin typeface="Times New Roman"/>
              <a:ea typeface="+mn-lt"/>
              <a:cs typeface="+mn-lt"/>
            </a:endParaRPr>
          </a:p>
          <a:p>
            <a:pPr>
              <a:lnSpc>
                <a:spcPct val="100000"/>
              </a:lnSpc>
              <a:spcBef>
                <a:spcPts val="500"/>
              </a:spcBef>
              <a:buNone/>
            </a:pPr>
            <a:r>
              <a:rPr lang="en-US" sz="1400" b="1">
                <a:latin typeface="Times New Roman"/>
                <a:ea typeface="+mn-lt"/>
                <a:cs typeface="+mn-lt"/>
              </a:rPr>
              <a:t>Sage Publications. (Second edition) (p. 51)</a:t>
            </a:r>
          </a:p>
          <a:p>
            <a:pPr marL="0" indent="0">
              <a:lnSpc>
                <a:spcPct val="100000"/>
              </a:lnSpc>
              <a:spcBef>
                <a:spcPts val="500"/>
              </a:spcBef>
              <a:buNone/>
            </a:pPr>
            <a:endParaRPr lang="en-US" sz="1400" b="1" dirty="0">
              <a:latin typeface="Times New Roman"/>
              <a:ea typeface="+mn-lt"/>
              <a:cs typeface="+mn-lt"/>
            </a:endParaRPr>
          </a:p>
          <a:p>
            <a:pPr marL="0" indent="0">
              <a:lnSpc>
                <a:spcPct val="100000"/>
              </a:lnSpc>
              <a:spcBef>
                <a:spcPts val="500"/>
              </a:spcBef>
              <a:buNone/>
            </a:pPr>
            <a:r>
              <a:rPr lang="en-US" sz="1400" b="1" dirty="0">
                <a:latin typeface="Times New Roman"/>
                <a:ea typeface="+mn-lt"/>
                <a:cs typeface="+mn-lt"/>
              </a:rPr>
              <a:t>Hitchcock, David. </a:t>
            </a:r>
            <a:r>
              <a:rPr lang="en-US" sz="1400" b="1" i="1">
                <a:latin typeface="Times New Roman"/>
                <a:ea typeface="+mn-lt"/>
                <a:cs typeface="+mn-lt"/>
              </a:rPr>
              <a:t>Critical Thinking.</a:t>
            </a:r>
            <a:r>
              <a:rPr lang="en-US" sz="1400" b="1">
                <a:latin typeface="Times New Roman"/>
                <a:ea typeface="+mn-lt"/>
                <a:cs typeface="+mn-lt"/>
              </a:rPr>
              <a:t> The Stanford Encyclopedia of Philosophy (2020 Edition), [Website] URL: </a:t>
            </a:r>
            <a:r>
              <a:rPr lang="en-US" sz="1400" b="1" dirty="0">
                <a:latin typeface="Times New Roman"/>
                <a:ea typeface="+mn-lt"/>
                <a:cs typeface="+mn-lt"/>
                <a:hlinkClick r:id="rId2">
                  <a:extLst>
                    <a:ext uri="{A12FA001-AC4F-418D-AE19-62706E023703}">
                      <ahyp:hlinkClr xmlns:ahyp="http://schemas.microsoft.com/office/drawing/2018/hyperlinkcolor" val="tx"/>
                    </a:ext>
                  </a:extLst>
                </a:hlinkClick>
              </a:rPr>
              <a:t>https://plato.stanford.edu/archives/fall2020/entries/critical-thinking</a:t>
            </a:r>
            <a:r>
              <a:rPr lang="en-US" sz="1400" b="1" dirty="0">
                <a:latin typeface="Times New Roman"/>
                <a:ea typeface="+mn-lt"/>
                <a:cs typeface="+mn-lt"/>
              </a:rPr>
              <a:t> </a:t>
            </a:r>
          </a:p>
          <a:p>
            <a:pPr marL="0" indent="0">
              <a:lnSpc>
                <a:spcPct val="100000"/>
              </a:lnSpc>
              <a:spcBef>
                <a:spcPts val="500"/>
              </a:spcBef>
              <a:buNone/>
            </a:pPr>
            <a:r>
              <a:rPr lang="en-US" sz="1400" b="1">
                <a:latin typeface="Times New Roman"/>
                <a:ea typeface="+mn-lt"/>
                <a:cs typeface="+mn-lt"/>
              </a:rPr>
              <a:t>(Accessed </a:t>
            </a:r>
            <a:r>
              <a:rPr lang="en-US" sz="1400" b="1" dirty="0">
                <a:latin typeface="Times New Roman"/>
                <a:ea typeface="+mn-lt"/>
                <a:cs typeface="+mn-lt"/>
              </a:rPr>
              <a:t>2nd September 2021)</a:t>
            </a:r>
            <a:endParaRPr lang="en-US"/>
          </a:p>
          <a:p>
            <a:pPr marL="0" indent="0">
              <a:lnSpc>
                <a:spcPct val="100000"/>
              </a:lnSpc>
              <a:spcBef>
                <a:spcPts val="500"/>
              </a:spcBef>
              <a:buNone/>
            </a:pPr>
            <a:endParaRPr lang="en-US" sz="1400" b="1" dirty="0">
              <a:latin typeface="Times New Roman"/>
              <a:ea typeface="+mn-lt"/>
              <a:cs typeface="+mn-lt"/>
            </a:endParaRPr>
          </a:p>
          <a:p>
            <a:pPr>
              <a:lnSpc>
                <a:spcPct val="100000"/>
              </a:lnSpc>
              <a:spcBef>
                <a:spcPts val="500"/>
              </a:spcBef>
              <a:buNone/>
            </a:pPr>
            <a:r>
              <a:rPr lang="en-US" sz="1400" b="1">
                <a:latin typeface="Times New Roman"/>
                <a:ea typeface="+mn-lt"/>
                <a:cs typeface="+mn-lt"/>
              </a:rPr>
              <a:t>Southern Cross University. (2020) </a:t>
            </a:r>
            <a:r>
              <a:rPr lang="en-US" sz="1400" b="1" i="1">
                <a:latin typeface="Times New Roman"/>
                <a:ea typeface="+mn-lt"/>
                <a:cs typeface="+mn-lt"/>
              </a:rPr>
              <a:t>Introduction to Academic Writing Workshop.</a:t>
            </a:r>
            <a:r>
              <a:rPr lang="en-US" sz="1400" b="1">
                <a:latin typeface="Times New Roman"/>
                <a:ea typeface="+mn-lt"/>
                <a:cs typeface="+mn-lt"/>
              </a:rPr>
              <a:t> </a:t>
            </a:r>
          </a:p>
          <a:p>
            <a:pPr>
              <a:lnSpc>
                <a:spcPct val="100000"/>
              </a:lnSpc>
              <a:spcBef>
                <a:spcPts val="500"/>
              </a:spcBef>
              <a:buNone/>
            </a:pPr>
            <a:r>
              <a:rPr lang="en-US" sz="1400" b="1">
                <a:latin typeface="Times New Roman"/>
                <a:ea typeface="+mn-lt"/>
                <a:cs typeface="+mn-lt"/>
              </a:rPr>
              <a:t>[Video] Available at: </a:t>
            </a:r>
            <a:r>
              <a:rPr lang="en-US" sz="1400" b="1" dirty="0">
                <a:latin typeface="Times New Roman"/>
                <a:ea typeface="+mn-lt"/>
                <a:cs typeface="+mn-lt"/>
                <a:hlinkClick r:id="rId3"/>
              </a:rPr>
              <a:t>https</a:t>
            </a:r>
            <a:r>
              <a:rPr lang="en-US" sz="1400" b="1" dirty="0">
                <a:latin typeface="Times New Roman"/>
                <a:ea typeface="+mn-lt"/>
                <a:cs typeface="+mn-lt"/>
                <a:hlinkClick r:id="rId3">
                  <a:extLst>
                    <a:ext uri="{A12FA001-AC4F-418D-AE19-62706E023703}">
                      <ahyp:hlinkClr xmlns:ahyp="http://schemas.microsoft.com/office/drawing/2018/hyperlinkcolor" val="tx"/>
                    </a:ext>
                  </a:extLst>
                </a:hlinkClick>
              </a:rPr>
              <a:t>://youtu.be/y8CYqFFea8g</a:t>
            </a:r>
            <a:r>
              <a:rPr lang="en-US" sz="1400" b="1">
                <a:latin typeface="Times New Roman"/>
                <a:ea typeface="+mn-lt"/>
                <a:cs typeface="+mn-lt"/>
              </a:rPr>
              <a:t> (Accessed: 12/09/2021)</a:t>
            </a:r>
            <a:endParaRPr lang="en-US"/>
          </a:p>
          <a:p>
            <a:pPr>
              <a:lnSpc>
                <a:spcPct val="100000"/>
              </a:lnSpc>
              <a:spcBef>
                <a:spcPts val="500"/>
              </a:spcBef>
              <a:buNone/>
            </a:pPr>
            <a:endParaRPr lang="en-US" sz="1400" b="1" dirty="0">
              <a:latin typeface="Times New Roman"/>
              <a:ea typeface="+mn-lt"/>
              <a:cs typeface="+mn-lt"/>
            </a:endParaRPr>
          </a:p>
          <a:p>
            <a:pPr marL="0" indent="0">
              <a:lnSpc>
                <a:spcPct val="100000"/>
              </a:lnSpc>
              <a:spcBef>
                <a:spcPts val="500"/>
              </a:spcBef>
              <a:buNone/>
            </a:pPr>
            <a:r>
              <a:rPr lang="en-US" sz="1400" b="1" dirty="0">
                <a:latin typeface="Times New Roman"/>
                <a:ea typeface="+mn-lt"/>
                <a:cs typeface="+mn-lt"/>
              </a:rPr>
              <a:t>Tracey, Brian and Leinberger, Anna (2021) </a:t>
            </a:r>
            <a:r>
              <a:rPr lang="en-US" sz="1400" b="1" i="1" dirty="0">
                <a:latin typeface="Times New Roman"/>
                <a:ea typeface="+mn-lt"/>
                <a:cs typeface="+mn-lt"/>
              </a:rPr>
              <a:t>Eat That Frog! for Students: 22 Ways to Stop Procrastinating and Excel in School. </a:t>
            </a:r>
            <a:r>
              <a:rPr lang="en-US" sz="1400" b="1">
                <a:latin typeface="Times New Roman"/>
                <a:ea typeface="+mn-lt"/>
                <a:cs typeface="+mn-lt"/>
              </a:rPr>
              <a:t>Berrett-Koehler Publishers. Inc. (December 29, 2020) (p. 17) (p. 19-22)</a:t>
            </a:r>
            <a:endParaRPr lang="en-US" sz="1400" b="1" dirty="0">
              <a:latin typeface="Times New Roman"/>
              <a:ea typeface="+mn-lt"/>
              <a:cs typeface="+mn-lt"/>
            </a:endParaRPr>
          </a:p>
        </p:txBody>
      </p:sp>
      <p:sp>
        <p:nvSpPr>
          <p:cNvPr id="6" name="TextBox 5">
            <a:extLst>
              <a:ext uri="{FF2B5EF4-FFF2-40B4-BE49-F238E27FC236}">
                <a16:creationId xmlns:a16="http://schemas.microsoft.com/office/drawing/2014/main" id="{65F5DCB6-8026-4439-8309-36BE454A6A9A}"/>
              </a:ext>
            </a:extLst>
          </p:cNvPr>
          <p:cNvSpPr txBox="1"/>
          <p:nvPr/>
        </p:nvSpPr>
        <p:spPr>
          <a:xfrm>
            <a:off x="9180483" y="6448785"/>
            <a:ext cx="2858218" cy="246221"/>
          </a:xfrm>
          <a:prstGeom prst="rect">
            <a:avLst/>
          </a:prstGeom>
          <a:solidFill>
            <a:schemeClr val="accent5">
              <a:lumMod val="40000"/>
              <a:lumOff val="60000"/>
            </a:schemeClr>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000" b="1">
                <a:latin typeface="Times New Roman"/>
                <a:cs typeface="Calibri"/>
              </a:rPr>
              <a:t>(Source: Own background image 2021)</a:t>
            </a:r>
            <a:endParaRPr lang="en-US" b="1" dirty="0">
              <a:cs typeface="Calibri"/>
            </a:endParaRPr>
          </a:p>
        </p:txBody>
      </p:sp>
    </p:spTree>
    <p:extLst>
      <p:ext uri="{BB962C8B-B14F-4D97-AF65-F5344CB8AC3E}">
        <p14:creationId xmlns:p14="http://schemas.microsoft.com/office/powerpoint/2010/main" val="344307614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Slides>
  <Notes>0</Notes>
  <HiddenSlides>1</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PowerPoint Presentation</vt:lpstr>
      <vt:lpstr>Referencing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805</cp:revision>
  <dcterms:created xsi:type="dcterms:W3CDTF">2021-09-13T10:37:30Z</dcterms:created>
  <dcterms:modified xsi:type="dcterms:W3CDTF">2021-09-20T20:21:04Z</dcterms:modified>
</cp:coreProperties>
</file>