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7" r:id="rId8"/>
    <p:sldId id="262" r:id="rId9"/>
    <p:sldId id="263" r:id="rId10"/>
    <p:sldId id="264" r:id="rId11"/>
    <p:sldId id="266"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BFC75-7425-AFA7-98AC-A5731D36242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F578323-23CB-81DB-E6A0-E6E28F4654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B2AC6D2-5426-6B86-D014-6063A737B15F}"/>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5" name="Footer Placeholder 4">
            <a:extLst>
              <a:ext uri="{FF2B5EF4-FFF2-40B4-BE49-F238E27FC236}">
                <a16:creationId xmlns:a16="http://schemas.microsoft.com/office/drawing/2014/main" id="{41D83996-A221-C118-F704-1BCD40E384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695AF8-1F46-820E-DD5C-08AF1AEE71FA}"/>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4892974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F9C9C-B31B-98E4-31F6-10B706B47A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C5827D-3FA2-D349-1B0D-068A9A6523C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92B3C6-18A9-FD71-EEA8-DD4135BAA482}"/>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5" name="Footer Placeholder 4">
            <a:extLst>
              <a:ext uri="{FF2B5EF4-FFF2-40B4-BE49-F238E27FC236}">
                <a16:creationId xmlns:a16="http://schemas.microsoft.com/office/drawing/2014/main" id="{4017ACC0-E592-FB39-BDD9-DEB84BF90F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A6D9E0-354A-F295-77AD-79BB55E8C0FB}"/>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4162348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96188-84D5-17FA-8C99-6CBDB7E8BA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CBC064-6D82-C1DF-7183-43471748B56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4A40936-EA88-3FCF-B478-0EF0EEB0EB80}"/>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5" name="Footer Placeholder 4">
            <a:extLst>
              <a:ext uri="{FF2B5EF4-FFF2-40B4-BE49-F238E27FC236}">
                <a16:creationId xmlns:a16="http://schemas.microsoft.com/office/drawing/2014/main" id="{77C34254-7CD0-4D55-19F7-937F912F13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4EA6D0-F7FA-C599-FB21-568071F1E553}"/>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2724938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DDBF-44C8-4912-6FAC-617CA4B2457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581C96-D19C-3E35-1854-DF0F2C4C77D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D48DE93-8C14-164F-3986-080F75188B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403CAB5-85F7-D386-4176-8E1EBE688D45}"/>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6" name="Footer Placeholder 5">
            <a:extLst>
              <a:ext uri="{FF2B5EF4-FFF2-40B4-BE49-F238E27FC236}">
                <a16:creationId xmlns:a16="http://schemas.microsoft.com/office/drawing/2014/main" id="{D1441FEF-BEA3-9D08-BFE8-EF64B306C4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51F6FF-5309-9D4C-5FD5-0C9F48D8B9D1}"/>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938573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A3A95-EE25-C976-ECAF-EE63A3B9EB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1B7E64-5556-C560-0EA5-842C40A8C4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3EB5AE-39C3-9111-01C1-EB599F62E0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E6D154A-6A36-9920-BEB1-4F8A01D88A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2EE6F8-78B3-C5ED-BD10-FC737EED7AE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9268599-92B7-DE0B-8372-2D63413F1B98}"/>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8" name="Footer Placeholder 7">
            <a:extLst>
              <a:ext uri="{FF2B5EF4-FFF2-40B4-BE49-F238E27FC236}">
                <a16:creationId xmlns:a16="http://schemas.microsoft.com/office/drawing/2014/main" id="{2B0341FF-7881-41C8-B12C-775046EE06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BA68E00-F876-FB14-BF62-EE07B29458AE}"/>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129501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7A8BD-8D2E-B94C-FC61-1685DDEC708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6203E4-C0A5-D8C6-6C82-33663917CD7B}"/>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4" name="Footer Placeholder 3">
            <a:extLst>
              <a:ext uri="{FF2B5EF4-FFF2-40B4-BE49-F238E27FC236}">
                <a16:creationId xmlns:a16="http://schemas.microsoft.com/office/drawing/2014/main" id="{C9E0F0C1-F7AB-8781-629F-8A88D6B026B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130CCBD-7E75-35B1-41EF-D70192577D1B}"/>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2058212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25065A-D528-C3DC-7922-01BB8C541D3A}"/>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3" name="Footer Placeholder 2">
            <a:extLst>
              <a:ext uri="{FF2B5EF4-FFF2-40B4-BE49-F238E27FC236}">
                <a16:creationId xmlns:a16="http://schemas.microsoft.com/office/drawing/2014/main" id="{44833D05-5442-BE39-E603-AE6E6F6FB5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3D8B5E1-CF36-F0AE-7CFF-BC7EC48401AB}"/>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517610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1E377-221C-5842-3D0C-566C3044FB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E89B5D-2F21-4A4A-761E-46EA2E12BE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C232896-8D8A-DAFD-72F6-8BEA9109D3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DC0968-36E6-8868-9B29-0A3B097C4EBF}"/>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6" name="Footer Placeholder 5">
            <a:extLst>
              <a:ext uri="{FF2B5EF4-FFF2-40B4-BE49-F238E27FC236}">
                <a16:creationId xmlns:a16="http://schemas.microsoft.com/office/drawing/2014/main" id="{F66631DF-8960-0FE1-321E-176BA8809C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0290C6-CC9C-DB8B-E294-3E448A19AF22}"/>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1794869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9EEA6-FB14-84B8-6DF8-8B10FBCCCD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1C374F-3608-7D47-CB07-BD839DD9FDE5}"/>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A76B5F-6886-8985-386E-E8CF529F3F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6FC4DD-9ABB-E6F9-75C2-E23E8467514A}"/>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6" name="Footer Placeholder 5">
            <a:extLst>
              <a:ext uri="{FF2B5EF4-FFF2-40B4-BE49-F238E27FC236}">
                <a16:creationId xmlns:a16="http://schemas.microsoft.com/office/drawing/2014/main" id="{377AC4E1-7FFB-A458-0127-13414886B8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BE63AF-FC31-E943-A253-5B07A76A6D53}"/>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1314363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0D0FD-E258-014C-5BDF-374BB2903C6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ACD7D9-FD8D-A17B-0991-4FF3FD1C92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02A420-20E8-0225-5B07-882D5AB5FF1F}"/>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5" name="Footer Placeholder 4">
            <a:extLst>
              <a:ext uri="{FF2B5EF4-FFF2-40B4-BE49-F238E27FC236}">
                <a16:creationId xmlns:a16="http://schemas.microsoft.com/office/drawing/2014/main" id="{907EFC01-D509-2840-9FF9-9D7F6D47FF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B85857-6750-1066-AFC9-29BD922A6E8E}"/>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2152566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6123D3-C2BC-B042-1FA9-00F13B1CE08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3F5E49-5D7B-ED27-AFF9-9BDC31F57A1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951D86-95EF-735E-A09E-C3C4DB851A10}"/>
              </a:ext>
            </a:extLst>
          </p:cNvPr>
          <p:cNvSpPr>
            <a:spLocks noGrp="1"/>
          </p:cNvSpPr>
          <p:nvPr>
            <p:ph type="dt" sz="half" idx="10"/>
          </p:nvPr>
        </p:nvSpPr>
        <p:spPr/>
        <p:txBody>
          <a:bodyPr/>
          <a:lstStyle/>
          <a:p>
            <a:fld id="{808CB87E-AFC9-4134-B909-FDFB5BE384AA}" type="datetimeFigureOut">
              <a:rPr lang="en-GB" smtClean="0"/>
              <a:t>13/10/2026</a:t>
            </a:fld>
            <a:endParaRPr lang="en-GB"/>
          </a:p>
        </p:txBody>
      </p:sp>
      <p:sp>
        <p:nvSpPr>
          <p:cNvPr id="5" name="Footer Placeholder 4">
            <a:extLst>
              <a:ext uri="{FF2B5EF4-FFF2-40B4-BE49-F238E27FC236}">
                <a16:creationId xmlns:a16="http://schemas.microsoft.com/office/drawing/2014/main" id="{3042E218-A59C-88E8-C45A-00BB099690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720448-6C11-7707-6A19-7145BF166CBB}"/>
              </a:ext>
            </a:extLst>
          </p:cNvPr>
          <p:cNvSpPr>
            <a:spLocks noGrp="1"/>
          </p:cNvSpPr>
          <p:nvPr>
            <p:ph type="sldNum" sz="quarter" idx="12"/>
          </p:nvPr>
        </p:nvSpPr>
        <p:spPr/>
        <p:txBody>
          <a:bodyPr/>
          <a:lstStyle/>
          <a:p>
            <a:fld id="{5B0E2C2E-4B05-46DA-9636-315F25359D5E}" type="slidenum">
              <a:rPr lang="en-GB" smtClean="0"/>
              <a:t>‹#›</a:t>
            </a:fld>
            <a:endParaRPr lang="en-GB"/>
          </a:p>
        </p:txBody>
      </p:sp>
    </p:spTree>
    <p:extLst>
      <p:ext uri="{BB962C8B-B14F-4D97-AF65-F5344CB8AC3E}">
        <p14:creationId xmlns:p14="http://schemas.microsoft.com/office/powerpoint/2010/main" val="3768651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F4A364-30FD-62D2-BB20-22F1264FE8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C0AAA3-72BA-2BB4-8575-E831963435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AC986D-C06E-BD1B-B96B-0999E833DC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08CB87E-AFC9-4134-B909-FDFB5BE384AA}" type="datetimeFigureOut">
              <a:rPr lang="en-GB" smtClean="0"/>
              <a:t>13/10/2026</a:t>
            </a:fld>
            <a:endParaRPr lang="en-GB"/>
          </a:p>
        </p:txBody>
      </p:sp>
      <p:sp>
        <p:nvSpPr>
          <p:cNvPr id="5" name="Footer Placeholder 4">
            <a:extLst>
              <a:ext uri="{FF2B5EF4-FFF2-40B4-BE49-F238E27FC236}">
                <a16:creationId xmlns:a16="http://schemas.microsoft.com/office/drawing/2014/main" id="{59C9D5B5-3614-4790-1550-D7742990BA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6E27BC8-C550-C27E-21CA-0A0781716C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B0E2C2E-4B05-46DA-9636-315F25359D5E}" type="slidenum">
              <a:rPr lang="en-GB" smtClean="0"/>
              <a:t>‹#›</a:t>
            </a:fld>
            <a:endParaRPr lang="en-GB"/>
          </a:p>
        </p:txBody>
      </p:sp>
    </p:spTree>
    <p:extLst>
      <p:ext uri="{BB962C8B-B14F-4D97-AF65-F5344CB8AC3E}">
        <p14:creationId xmlns:p14="http://schemas.microsoft.com/office/powerpoint/2010/main" val="2357381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business-support" TargetMode="External"/><Relationship Id="rId2" Type="http://schemas.openxmlformats.org/officeDocument/2006/relationships/hyperlink" Target="https://www.cipd.org/" TargetMode="External"/><Relationship Id="rId1" Type="http://schemas.openxmlformats.org/officeDocument/2006/relationships/slideLayout" Target="../slideLayouts/slideLayout7.xml"/><Relationship Id="rId4" Type="http://schemas.openxmlformats.org/officeDocument/2006/relationships/hyperlink" Target="https://www.ons.gov.uk/businessindustryandtrade"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A140D8-664C-E074-143B-A0CD1E8E7717}"/>
              </a:ext>
            </a:extLst>
          </p:cNvPr>
          <p:cNvSpPr>
            <a:spLocks noGrp="1"/>
          </p:cNvSpPr>
          <p:nvPr>
            <p:ph type="ctrTitle"/>
          </p:nvPr>
        </p:nvSpPr>
        <p:spPr>
          <a:xfrm>
            <a:off x="5297762" y="640080"/>
            <a:ext cx="6251110" cy="3566160"/>
          </a:xfrm>
        </p:spPr>
        <p:txBody>
          <a:bodyPr anchor="b">
            <a:normAutofit/>
          </a:bodyPr>
          <a:lstStyle/>
          <a:p>
            <a:pPr algn="l"/>
            <a:r>
              <a:rPr lang="en-GB" sz="2200" b="1">
                <a:latin typeface="Arial"/>
                <a:cs typeface="Arial"/>
              </a:rPr>
              <a:t>Student Name:	Ilie Alexandru Tranca</a:t>
            </a:r>
            <a:br>
              <a:rPr lang="en-GB" sz="2200">
                <a:latin typeface="Arial" panose="020B0604020202020204" pitchFamily="34" charset="0"/>
                <a:cs typeface="Arial" panose="020B0604020202020204" pitchFamily="34" charset="0"/>
              </a:rPr>
            </a:br>
            <a:br>
              <a:rPr lang="en-GB" sz="2200">
                <a:latin typeface="Arial" panose="020B0604020202020204" pitchFamily="34" charset="0"/>
                <a:cs typeface="Arial" panose="020B0604020202020204" pitchFamily="34" charset="0"/>
              </a:rPr>
            </a:br>
            <a:br>
              <a:rPr lang="en-GB" sz="2200">
                <a:latin typeface="Arial" panose="020B0604020202020204" pitchFamily="34" charset="0"/>
                <a:cs typeface="Arial" panose="020B0604020202020204" pitchFamily="34" charset="0"/>
              </a:rPr>
            </a:br>
            <a:r>
              <a:rPr lang="en-GB" sz="2200" b="1">
                <a:latin typeface="Arial"/>
                <a:cs typeface="Arial"/>
              </a:rPr>
              <a:t>Module Code: 	</a:t>
            </a:r>
            <a:r>
              <a:rPr lang="en-GB" sz="2200">
                <a:latin typeface="Arial"/>
                <a:cs typeface="Arial"/>
              </a:rPr>
              <a:t>LCLM 4004</a:t>
            </a:r>
            <a:br>
              <a:rPr lang="en-GB" sz="2200">
                <a:latin typeface="Arial" panose="020B0604020202020204" pitchFamily="34" charset="0"/>
                <a:cs typeface="Arial" panose="020B0604020202020204" pitchFamily="34" charset="0"/>
              </a:rPr>
            </a:br>
            <a:br>
              <a:rPr lang="en-GB" sz="2200">
                <a:latin typeface="Arial" panose="020B0604020202020204" pitchFamily="34" charset="0"/>
                <a:cs typeface="Arial" panose="020B0604020202020204" pitchFamily="34" charset="0"/>
              </a:rPr>
            </a:br>
            <a:r>
              <a:rPr lang="en-GB" sz="2200" b="1">
                <a:latin typeface="Arial"/>
                <a:cs typeface="Arial"/>
              </a:rPr>
              <a:t>Module Name: 	</a:t>
            </a:r>
            <a:r>
              <a:rPr lang="en-GB" sz="2200">
                <a:latin typeface="Arial"/>
                <a:cs typeface="Arial"/>
              </a:rPr>
              <a:t>Problem Solving and Decision-Making</a:t>
            </a:r>
            <a:br>
              <a:rPr lang="en-GB" sz="2200">
                <a:latin typeface="Arial" panose="020B0604020202020204" pitchFamily="34" charset="0"/>
                <a:cs typeface="Arial" panose="020B0604020202020204" pitchFamily="34" charset="0"/>
              </a:rPr>
            </a:br>
            <a:br>
              <a:rPr lang="en-GB" sz="2200">
                <a:latin typeface="Arial" panose="020B0604020202020204" pitchFamily="34" charset="0"/>
                <a:cs typeface="Arial" panose="020B0604020202020204" pitchFamily="34" charset="0"/>
              </a:rPr>
            </a:br>
            <a:r>
              <a:rPr lang="en-GB" sz="2200" b="1">
                <a:latin typeface="Arial"/>
                <a:cs typeface="Arial"/>
              </a:rPr>
              <a:t>Component 1: 	</a:t>
            </a:r>
            <a:r>
              <a:rPr lang="en-GB" sz="2200">
                <a:latin typeface="Arial"/>
                <a:cs typeface="Arial"/>
              </a:rPr>
              <a:t>Basil’s Bakery</a:t>
            </a:r>
            <a:br>
              <a:rPr lang="en-GB" sz="2200">
                <a:latin typeface="Arial" panose="020B0604020202020204" pitchFamily="34" charset="0"/>
                <a:cs typeface="Arial" panose="020B0604020202020204" pitchFamily="34" charset="0"/>
              </a:rPr>
            </a:br>
            <a:endParaRPr lang="en-GB" sz="2200"/>
          </a:p>
        </p:txBody>
      </p:sp>
      <p:pic>
        <p:nvPicPr>
          <p:cNvPr id="4" name="Picture 3" descr="Formulae written on a blackboard">
            <a:extLst>
              <a:ext uri="{FF2B5EF4-FFF2-40B4-BE49-F238E27FC236}">
                <a16:creationId xmlns:a16="http://schemas.microsoft.com/office/drawing/2014/main" id="{29CD9F0B-4EA3-F3CB-B364-3C71FCC38618}"/>
              </a:ext>
            </a:extLst>
          </p:cNvPr>
          <p:cNvPicPr>
            <a:picLocks noChangeAspect="1"/>
          </p:cNvPicPr>
          <p:nvPr/>
        </p:nvPicPr>
        <p:blipFill>
          <a:blip r:embed="rId2"/>
          <a:srcRect l="30074" r="24598" b="4"/>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9167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48F602B-DA41-4060-A4BB-B35D77E87224}"/>
              </a:ext>
            </a:extLst>
          </p:cNvPr>
          <p:cNvSpPr txBox="1"/>
          <p:nvPr/>
        </p:nvSpPr>
        <p:spPr>
          <a:xfrm>
            <a:off x="1156851" y="637762"/>
            <a:ext cx="9888496" cy="90013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Bef>
                <a:spcPct val="0"/>
              </a:spcBef>
              <a:spcAft>
                <a:spcPts val="600"/>
              </a:spcAft>
            </a:pPr>
            <a:r>
              <a:rPr lang="en-US" sz="4000" b="1" u="sng" kern="1200">
                <a:solidFill>
                  <a:schemeClr val="bg1"/>
                </a:solidFill>
                <a:latin typeface="+mj-lt"/>
                <a:ea typeface="+mj-ea"/>
                <a:cs typeface="+mj-cs"/>
              </a:rPr>
              <a:t>Overview of presentation</a:t>
            </a:r>
          </a:p>
        </p:txBody>
      </p:sp>
      <p:sp>
        <p:nvSpPr>
          <p:cNvPr id="28" name="Rectangle 27">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823B15E9-BBFC-CE36-1DC9-49100F62F409}"/>
              </a:ext>
            </a:extLst>
          </p:cNvPr>
          <p:cNvSpPr txBox="1"/>
          <p:nvPr/>
        </p:nvSpPr>
        <p:spPr>
          <a:xfrm>
            <a:off x="1155548" y="2217343"/>
            <a:ext cx="9880893" cy="3959619"/>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a:t>Greetings for the morning or afternoon. Ilie Alexandru Tranca is my name.</a:t>
            </a:r>
          </a:p>
          <a:p>
            <a:pPr indent="-228600">
              <a:lnSpc>
                <a:spcPct val="90000"/>
              </a:lnSpc>
              <a:spcAft>
                <a:spcPts val="600"/>
              </a:spcAft>
              <a:buFont typeface="Arial" panose="020B0604020202020204" pitchFamily="34" charset="0"/>
              <a:buChar char="•"/>
            </a:pPr>
            <a:endParaRPr lang="en-US"/>
          </a:p>
          <a:p>
            <a:pPr indent="-228600">
              <a:lnSpc>
                <a:spcPct val="90000"/>
              </a:lnSpc>
              <a:spcAft>
                <a:spcPts val="600"/>
              </a:spcAft>
              <a:buFont typeface="Arial" panose="020B0604020202020204" pitchFamily="34" charset="0"/>
              <a:buChar char="•"/>
            </a:pPr>
            <a:r>
              <a:rPr lang="en-US"/>
              <a:t>I will give a summary of Basil's Bakery in today's session and look at the type and extent of the issues they are now facing.</a:t>
            </a:r>
          </a:p>
          <a:p>
            <a:pPr indent="-228600">
              <a:lnSpc>
                <a:spcPct val="90000"/>
              </a:lnSpc>
              <a:spcAft>
                <a:spcPts val="600"/>
              </a:spcAft>
              <a:buFont typeface="Arial" panose="020B0604020202020204" pitchFamily="34" charset="0"/>
              <a:buChar char="•"/>
            </a:pPr>
            <a:endParaRPr lang="en-US"/>
          </a:p>
          <a:p>
            <a:pPr indent="-228600">
              <a:lnSpc>
                <a:spcPct val="90000"/>
              </a:lnSpc>
              <a:spcAft>
                <a:spcPts val="600"/>
              </a:spcAft>
              <a:buFont typeface="Arial" panose="020B0604020202020204" pitchFamily="34" charset="0"/>
              <a:buChar char="•"/>
            </a:pPr>
            <a:r>
              <a:rPr lang="en-US"/>
              <a:t>After that, I'll use the PESTEL framework to critically analyze and determine the main external factors influencing the company.</a:t>
            </a:r>
          </a:p>
          <a:p>
            <a:pPr indent="-228600">
              <a:lnSpc>
                <a:spcPct val="90000"/>
              </a:lnSpc>
              <a:spcAft>
                <a:spcPts val="600"/>
              </a:spcAft>
              <a:buFont typeface="Arial" panose="020B0604020202020204" pitchFamily="34" charset="0"/>
              <a:buChar char="•"/>
            </a:pPr>
            <a:endParaRPr lang="en-US"/>
          </a:p>
          <a:p>
            <a:pPr indent="-228600">
              <a:lnSpc>
                <a:spcPct val="90000"/>
              </a:lnSpc>
              <a:spcAft>
                <a:spcPts val="600"/>
              </a:spcAft>
              <a:buFont typeface="Arial" panose="020B0604020202020204" pitchFamily="34" charset="0"/>
              <a:buChar char="•"/>
            </a:pPr>
            <a:r>
              <a:rPr lang="en-US"/>
              <a:t>After that, I'll assess the Cause-and-Effect model rigorously and utilize it to investigate the root causes of the issues found.</a:t>
            </a:r>
          </a:p>
          <a:p>
            <a:pPr indent="-228600">
              <a:lnSpc>
                <a:spcPct val="90000"/>
              </a:lnSpc>
              <a:spcAft>
                <a:spcPts val="600"/>
              </a:spcAft>
              <a:buFont typeface="Arial" panose="020B0604020202020204" pitchFamily="34" charset="0"/>
              <a:buChar char="•"/>
            </a:pPr>
            <a:endParaRPr lang="en-US"/>
          </a:p>
          <a:p>
            <a:pPr indent="-228600">
              <a:lnSpc>
                <a:spcPct val="90000"/>
              </a:lnSpc>
              <a:spcAft>
                <a:spcPts val="600"/>
              </a:spcAft>
              <a:buFont typeface="Arial" panose="020B0604020202020204" pitchFamily="34" charset="0"/>
              <a:buChar char="•"/>
            </a:pPr>
            <a:r>
              <a:rPr lang="en-US"/>
              <a:t>Lastly, I will summarize the most important conclusions and draw attention to the primary concerns that Basil's Bakery should think about going forward.</a:t>
            </a:r>
          </a:p>
        </p:txBody>
      </p:sp>
    </p:spTree>
    <p:extLst>
      <p:ext uri="{BB962C8B-B14F-4D97-AF65-F5344CB8AC3E}">
        <p14:creationId xmlns:p14="http://schemas.microsoft.com/office/powerpoint/2010/main" val="1325610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59B68C-265B-5C4B-4A2B-7AB90CCD7A4B}"/>
              </a:ext>
            </a:extLst>
          </p:cNvPr>
          <p:cNvSpPr txBox="1"/>
          <p:nvPr/>
        </p:nvSpPr>
        <p:spPr>
          <a:xfrm>
            <a:off x="1156851" y="637762"/>
            <a:ext cx="9888496" cy="900131"/>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u="sng" kern="1200">
                <a:solidFill>
                  <a:schemeClr val="bg1"/>
                </a:solidFill>
                <a:latin typeface="+mj-lt"/>
                <a:ea typeface="+mj-ea"/>
                <a:cs typeface="+mj-cs"/>
              </a:rPr>
              <a:t>Overview of basils bakery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F76D2D5-355C-A512-4242-C62B7A1D94A9}"/>
              </a:ext>
            </a:extLst>
          </p:cNvPr>
          <p:cNvSpPr txBox="1"/>
          <p:nvPr/>
        </p:nvSpPr>
        <p:spPr>
          <a:xfrm>
            <a:off x="251308" y="2034463"/>
            <a:ext cx="11709693" cy="3959619"/>
          </a:xfrm>
          <a:prstGeom prst="rect">
            <a:avLst/>
          </a:prstGeom>
        </p:spPr>
        <p:txBody>
          <a:bodyPr vert="horz" lIns="91440" tIns="45720" rIns="91440" bIns="45720" rtlCol="0" anchor="t">
            <a:noAutofit/>
          </a:bodyPr>
          <a:lstStyle/>
          <a:p>
            <a:pPr indent="-228600">
              <a:lnSpc>
                <a:spcPct val="90000"/>
              </a:lnSpc>
              <a:spcAft>
                <a:spcPts val="600"/>
              </a:spcAft>
              <a:buFont typeface="Arial" panose="020B0604020202020204" pitchFamily="34" charset="0"/>
              <a:buChar char="•"/>
            </a:pPr>
            <a:r>
              <a:rPr lang="en-US" sz="1600"/>
              <a:t>Serving the </a:t>
            </a:r>
            <a:r>
              <a:rPr lang="en-US" sz="1600" err="1"/>
              <a:t>neighborhood</a:t>
            </a:r>
            <a:r>
              <a:rPr lang="en-US" sz="1600"/>
              <a:t>, Basil's Bakery is a small, independent bakery.</a:t>
            </a:r>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r>
              <a:rPr lang="en-US" sz="1600"/>
              <a:t>A variety of freshly baked foods, including bread, pastries, cakes, and other bakery products, are produced and sold by the bakery.</a:t>
            </a:r>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r>
              <a:rPr lang="en-US" sz="1600"/>
              <a:t>Basil's Bakery has to strike a balance between profitability, product quality, and customer pleasure as a small business.</a:t>
            </a:r>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r>
              <a:rPr lang="en-US" sz="1600"/>
              <a:t>The bakery faces competition from larger merchants and supermarkets in addition to other independent bakeries.</a:t>
            </a:r>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r>
              <a:rPr lang="en-US" sz="1600"/>
              <a:t>The case study focuses on Basil's Bakery's potential and problems as well as how the company might perform better.</a:t>
            </a:r>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r>
              <a:rPr lang="en-US" sz="1600"/>
              <a:t>The basis for </a:t>
            </a:r>
            <a:r>
              <a:rPr lang="en-US" sz="1600" err="1"/>
              <a:t>analyzing</a:t>
            </a:r>
            <a:r>
              <a:rPr lang="en-US" sz="1600"/>
              <a:t> the problems and offering suitable suggestions for future expansion is an understanding of the bakery's current situation.</a:t>
            </a:r>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r>
              <a:rPr lang="en-US" sz="1600"/>
              <a:t>Important lesson:</a:t>
            </a:r>
          </a:p>
          <a:p>
            <a:pPr indent="-228600">
              <a:lnSpc>
                <a:spcPct val="90000"/>
              </a:lnSpc>
              <a:spcAft>
                <a:spcPts val="600"/>
              </a:spcAft>
              <a:buFont typeface="Arial" panose="020B0604020202020204" pitchFamily="34" charset="0"/>
              <a:buChar char="•"/>
            </a:pPr>
            <a:r>
              <a:rPr lang="en-US" sz="1600"/>
              <a:t>The goal for Basil's Bakery, a small local business, is to maintain quality, please consumers, and achieve sustainable growth while staying competitive.</a:t>
            </a:r>
          </a:p>
        </p:txBody>
      </p:sp>
    </p:spTree>
    <p:extLst>
      <p:ext uri="{BB962C8B-B14F-4D97-AF65-F5344CB8AC3E}">
        <p14:creationId xmlns:p14="http://schemas.microsoft.com/office/powerpoint/2010/main" val="28381661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3" name="TextBox 2">
            <a:extLst>
              <a:ext uri="{FF2B5EF4-FFF2-40B4-BE49-F238E27FC236}">
                <a16:creationId xmlns:a16="http://schemas.microsoft.com/office/drawing/2014/main" id="{0750EBB1-CBDE-71B2-726F-F07DC4433E94}"/>
              </a:ext>
            </a:extLst>
          </p:cNvPr>
          <p:cNvSpPr txBox="1"/>
          <p:nvPr/>
        </p:nvSpPr>
        <p:spPr>
          <a:xfrm>
            <a:off x="488346" y="386599"/>
            <a:ext cx="9833548" cy="132556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600" b="1" u="sng" kern="1200">
                <a:solidFill>
                  <a:schemeClr val="tx2"/>
                </a:solidFill>
                <a:latin typeface="+mj-lt"/>
                <a:ea typeface="+mj-ea"/>
                <a:cs typeface="+mj-cs"/>
              </a:rPr>
              <a:t>Nature and Scope of the Problems</a:t>
            </a:r>
          </a:p>
          <a:p>
            <a:pPr algn="ctr">
              <a:lnSpc>
                <a:spcPct val="90000"/>
              </a:lnSpc>
              <a:spcBef>
                <a:spcPct val="0"/>
              </a:spcBef>
              <a:spcAft>
                <a:spcPts val="600"/>
              </a:spcAft>
            </a:pPr>
            <a:endParaRPr lang="en-US" sz="3600" kern="1200">
              <a:solidFill>
                <a:schemeClr val="tx2"/>
              </a:solidFill>
              <a:latin typeface="+mj-lt"/>
              <a:ea typeface="+mj-ea"/>
              <a:cs typeface="+mj-cs"/>
            </a:endParaRPr>
          </a:p>
        </p:txBody>
      </p:sp>
      <p:grpSp>
        <p:nvGrpSpPr>
          <p:cNvPr id="22" name="Group 2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23" name="Freeform: Shape 2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3FE757EB-501C-E81A-DEDF-EF1A872A7EAF}"/>
              </a:ext>
            </a:extLst>
          </p:cNvPr>
          <p:cNvSpPr txBox="1"/>
          <p:nvPr/>
        </p:nvSpPr>
        <p:spPr>
          <a:xfrm>
            <a:off x="193706" y="1600659"/>
            <a:ext cx="10758108" cy="2693976"/>
          </a:xfrm>
          <a:prstGeom prst="rect">
            <a:avLst/>
          </a:prstGeom>
        </p:spPr>
        <p:txBody>
          <a:bodyPr vert="horz" lIns="91440" tIns="45720" rIns="91440" bIns="45720" rtlCol="0" anchor="t">
            <a:noAutofit/>
          </a:bodyPr>
          <a:lstStyle/>
          <a:p>
            <a:pPr indent="-228600">
              <a:lnSpc>
                <a:spcPct val="90000"/>
              </a:lnSpc>
              <a:spcAft>
                <a:spcPts val="600"/>
              </a:spcAft>
              <a:buFont typeface="Arial" panose="020B0604020202020204" pitchFamily="34" charset="0"/>
              <a:buChar char="•"/>
            </a:pPr>
            <a:r>
              <a:rPr lang="en-US" i="1" u="sng">
                <a:solidFill>
                  <a:schemeClr val="tx2"/>
                </a:solidFill>
              </a:rPr>
              <a:t>Root problem: Sales stagnation</a:t>
            </a:r>
          </a:p>
          <a:p>
            <a:pPr indent="-228600">
              <a:lnSpc>
                <a:spcPct val="90000"/>
              </a:lnSpc>
              <a:spcAft>
                <a:spcPts val="600"/>
              </a:spcAft>
              <a:buFont typeface="Arial" panose="020B0604020202020204" pitchFamily="34" charset="0"/>
              <a:buChar char="•"/>
            </a:pPr>
            <a:endParaRPr lang="en-US">
              <a:solidFill>
                <a:schemeClr val="tx2"/>
              </a:solidFill>
            </a:endParaRPr>
          </a:p>
          <a:p>
            <a:pPr indent="-228600">
              <a:lnSpc>
                <a:spcPct val="90000"/>
              </a:lnSpc>
              <a:spcAft>
                <a:spcPts val="600"/>
              </a:spcAft>
              <a:buFont typeface="Arial" panose="020B0604020202020204" pitchFamily="34" charset="0"/>
              <a:buChar char="•"/>
            </a:pPr>
            <a:r>
              <a:rPr lang="en-US">
                <a:solidFill>
                  <a:schemeClr val="tx2"/>
                </a:solidFill>
              </a:rPr>
              <a:t>Between 2023 and 2025, sales were roughly 25% below 2019 levels. The following external factors: Shops are closing, the retail park has become quieter, and former customers have lost their jobs due to the COVID-19 pandemic.</a:t>
            </a:r>
          </a:p>
          <a:p>
            <a:pPr indent="-228600">
              <a:lnSpc>
                <a:spcPct val="90000"/>
              </a:lnSpc>
              <a:spcAft>
                <a:spcPts val="600"/>
              </a:spcAft>
              <a:buFont typeface="Arial" panose="020B0604020202020204" pitchFamily="34" charset="0"/>
              <a:buChar char="•"/>
            </a:pPr>
            <a:endParaRPr lang="en-US">
              <a:solidFill>
                <a:schemeClr val="tx2"/>
              </a:solidFill>
            </a:endParaRPr>
          </a:p>
          <a:p>
            <a:pPr indent="-228600">
              <a:lnSpc>
                <a:spcPct val="90000"/>
              </a:lnSpc>
              <a:spcAft>
                <a:spcPts val="600"/>
              </a:spcAft>
              <a:buFont typeface="Arial" panose="020B0604020202020204" pitchFamily="34" charset="0"/>
              <a:buChar char="•"/>
            </a:pPr>
            <a:r>
              <a:rPr lang="en-US">
                <a:solidFill>
                  <a:schemeClr val="tx2"/>
                </a:solidFill>
              </a:rPr>
              <a:t>• Shifting consumer behavior: As more office workers work from home, lunchtime purchases are declining.</a:t>
            </a:r>
          </a:p>
          <a:p>
            <a:pPr indent="-228600">
              <a:lnSpc>
                <a:spcPct val="90000"/>
              </a:lnSpc>
              <a:spcAft>
                <a:spcPts val="600"/>
              </a:spcAft>
              <a:buFont typeface="Arial" panose="020B0604020202020204" pitchFamily="34" charset="0"/>
              <a:buChar char="•"/>
            </a:pPr>
            <a:endParaRPr lang="en-US">
              <a:solidFill>
                <a:schemeClr val="tx2"/>
              </a:solidFill>
            </a:endParaRPr>
          </a:p>
          <a:p>
            <a:pPr indent="-228600">
              <a:lnSpc>
                <a:spcPct val="90000"/>
              </a:lnSpc>
              <a:spcAft>
                <a:spcPts val="600"/>
              </a:spcAft>
              <a:buFont typeface="Arial" panose="020B0604020202020204" pitchFamily="34" charset="0"/>
              <a:buChar char="•"/>
            </a:pPr>
            <a:r>
              <a:rPr lang="en-US">
                <a:solidFill>
                  <a:schemeClr val="tx2"/>
                </a:solidFill>
              </a:rPr>
              <a:t>• Internal factors: Basil may lose sales because he does not provide delivery and finds it difficult to handle pre-orders and answer the phone during busy times. </a:t>
            </a:r>
          </a:p>
          <a:p>
            <a:pPr indent="-228600">
              <a:lnSpc>
                <a:spcPct val="90000"/>
              </a:lnSpc>
              <a:spcAft>
                <a:spcPts val="600"/>
              </a:spcAft>
              <a:buFont typeface="Arial" panose="020B0604020202020204" pitchFamily="34" charset="0"/>
              <a:buChar char="•"/>
            </a:pPr>
            <a:endParaRPr lang="en-US">
              <a:solidFill>
                <a:schemeClr val="tx2"/>
              </a:solidFill>
            </a:endParaRPr>
          </a:p>
          <a:p>
            <a:pPr indent="-228600">
              <a:lnSpc>
                <a:spcPct val="90000"/>
              </a:lnSpc>
              <a:spcAft>
                <a:spcPts val="600"/>
              </a:spcAft>
              <a:buFont typeface="Arial" panose="020B0604020202020204" pitchFamily="34" charset="0"/>
              <a:buChar char="•"/>
            </a:pPr>
            <a:r>
              <a:rPr lang="en-US">
                <a:solidFill>
                  <a:schemeClr val="tx2"/>
                </a:solidFill>
              </a:rPr>
              <a:t>• Growing operating expenses: Profitability is being negatively impacted by increased rent, utility costs, business rates, and insurance.</a:t>
            </a:r>
          </a:p>
          <a:p>
            <a:pPr indent="-228600">
              <a:lnSpc>
                <a:spcPct val="90000"/>
              </a:lnSpc>
              <a:spcAft>
                <a:spcPts val="600"/>
              </a:spcAft>
              <a:buFont typeface="Arial" panose="020B0604020202020204" pitchFamily="34" charset="0"/>
              <a:buChar char="•"/>
            </a:pPr>
            <a:endParaRPr lang="en-US">
              <a:solidFill>
                <a:schemeClr val="tx2"/>
              </a:solidFill>
            </a:endParaRPr>
          </a:p>
          <a:p>
            <a:pPr indent="-228600">
              <a:lnSpc>
                <a:spcPct val="90000"/>
              </a:lnSpc>
              <a:spcAft>
                <a:spcPts val="600"/>
              </a:spcAft>
              <a:buFont typeface="Arial" panose="020B0604020202020204" pitchFamily="34" charset="0"/>
              <a:buChar char="•"/>
            </a:pPr>
            <a:r>
              <a:rPr lang="en-US">
                <a:solidFill>
                  <a:schemeClr val="tx2"/>
                </a:solidFill>
              </a:rPr>
              <a:t>• Supply chain challenges: Stock costs are unpredictable due to the higher cost of organic ingredients and their susceptibility to crop failures.</a:t>
            </a:r>
          </a:p>
        </p:txBody>
      </p:sp>
      <p:grpSp>
        <p:nvGrpSpPr>
          <p:cNvPr id="28" name="Group 2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29" name="Freeform: Shape 2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49407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extBox 1">
            <a:extLst>
              <a:ext uri="{FF2B5EF4-FFF2-40B4-BE49-F238E27FC236}">
                <a16:creationId xmlns:a16="http://schemas.microsoft.com/office/drawing/2014/main" id="{6B42FFF7-9E2D-08EC-CE05-6B0ACFD1BBD7}"/>
              </a:ext>
            </a:extLst>
          </p:cNvPr>
          <p:cNvSpPr txBox="1"/>
          <p:nvPr/>
        </p:nvSpPr>
        <p:spPr>
          <a:xfrm>
            <a:off x="620426" y="386599"/>
            <a:ext cx="9833548" cy="132556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600" b="1" u="sng" kern="1200">
                <a:solidFill>
                  <a:schemeClr val="tx2"/>
                </a:solidFill>
                <a:latin typeface="+mj-lt"/>
                <a:ea typeface="+mj-ea"/>
                <a:cs typeface="+mj-cs"/>
              </a:rPr>
              <a:t>Critique of the PESTEL Framework</a:t>
            </a:r>
          </a:p>
          <a:p>
            <a:pPr algn="ctr">
              <a:lnSpc>
                <a:spcPct val="90000"/>
              </a:lnSpc>
              <a:spcBef>
                <a:spcPct val="0"/>
              </a:spcBef>
              <a:spcAft>
                <a:spcPts val="600"/>
              </a:spcAft>
            </a:pPr>
            <a:endParaRPr lang="en-US" sz="3600" kern="1200">
              <a:solidFill>
                <a:schemeClr val="tx2"/>
              </a:solidFill>
              <a:latin typeface="+mj-lt"/>
              <a:ea typeface="+mj-ea"/>
              <a:cs typeface="+mj-cs"/>
            </a:endParaRP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663A68CC-2FA3-F031-C5D5-D06975F2553F}"/>
              </a:ext>
            </a:extLst>
          </p:cNvPr>
          <p:cNvSpPr txBox="1"/>
          <p:nvPr/>
        </p:nvSpPr>
        <p:spPr>
          <a:xfrm>
            <a:off x="468026" y="1803859"/>
            <a:ext cx="11255948" cy="4146856"/>
          </a:xfrm>
          <a:prstGeom prst="rect">
            <a:avLst/>
          </a:prstGeom>
        </p:spPr>
        <p:txBody>
          <a:bodyPr vert="horz" lIns="91440" tIns="45720" rIns="91440" bIns="45720" rtlCol="0" anchor="t">
            <a:normAutofit fontScale="85000" lnSpcReduction="10000"/>
          </a:bodyPr>
          <a:lstStyle/>
          <a:p>
            <a:pPr indent="-228600">
              <a:lnSpc>
                <a:spcPct val="90000"/>
              </a:lnSpc>
              <a:spcAft>
                <a:spcPts val="600"/>
              </a:spcAft>
              <a:buFont typeface="Arial" panose="020B0604020202020204" pitchFamily="34" charset="0"/>
              <a:buChar char="•"/>
            </a:pPr>
            <a:r>
              <a:rPr lang="en-US" sz="2000">
                <a:solidFill>
                  <a:schemeClr val="tx2"/>
                </a:solidFill>
              </a:rPr>
              <a:t>Six external factors—political, economic, social, technological, environmental, and legal—that could have an impact on a business can be </a:t>
            </a:r>
            <a:r>
              <a:rPr lang="en-US" sz="2000" err="1">
                <a:solidFill>
                  <a:schemeClr val="tx2"/>
                </a:solidFill>
              </a:rPr>
              <a:t>analysed</a:t>
            </a:r>
            <a:r>
              <a:rPr lang="en-US" sz="2000">
                <a:solidFill>
                  <a:schemeClr val="tx2"/>
                </a:solidFill>
              </a:rPr>
              <a:t> using the PESTEL framework, a strategic business tool. It aids companies in comprehending their external surroundings, spotting opportunities and dangers, and coming to wise decisions.</a:t>
            </a:r>
          </a:p>
          <a:p>
            <a:pPr indent="-228600">
              <a:lnSpc>
                <a:spcPct val="90000"/>
              </a:lnSpc>
              <a:spcAft>
                <a:spcPts val="600"/>
              </a:spcAft>
              <a:buFont typeface="Arial" panose="020B0604020202020204" pitchFamily="34" charset="0"/>
              <a:buChar char="•"/>
            </a:pPr>
            <a:endParaRPr lang="en-US" sz="2000">
              <a:solidFill>
                <a:schemeClr val="tx2"/>
              </a:solidFill>
            </a:endParaRPr>
          </a:p>
          <a:p>
            <a:pPr indent="-228600">
              <a:lnSpc>
                <a:spcPct val="90000"/>
              </a:lnSpc>
              <a:spcAft>
                <a:spcPts val="600"/>
              </a:spcAft>
              <a:buFont typeface="Arial" panose="020B0604020202020204" pitchFamily="34" charset="0"/>
              <a:buChar char="•"/>
            </a:pPr>
            <a:r>
              <a:rPr lang="en-US" sz="2000">
                <a:solidFill>
                  <a:schemeClr val="tx2"/>
                </a:solidFill>
              </a:rPr>
              <a:t> It can draw attention to significant issues for Basil's Bakery, including growing business expenses, shifting consumer preferences, the expansion of online ordering, and the growing demand for organic and sustainable </a:t>
            </a:r>
            <a:r>
              <a:rPr lang="en-US" sz="2000" err="1">
                <a:solidFill>
                  <a:schemeClr val="tx2"/>
                </a:solidFill>
              </a:rPr>
              <a:t>goods.PESTEL's</a:t>
            </a:r>
            <a:r>
              <a:rPr lang="en-US" sz="2000">
                <a:solidFill>
                  <a:schemeClr val="tx2"/>
                </a:solidFill>
              </a:rPr>
              <a:t> primary advantage is that it offers a concise, </a:t>
            </a:r>
            <a:r>
              <a:rPr lang="en-US" sz="2000" err="1">
                <a:solidFill>
                  <a:schemeClr val="tx2"/>
                </a:solidFill>
              </a:rPr>
              <a:t>organised</a:t>
            </a:r>
            <a:r>
              <a:rPr lang="en-US" sz="2000">
                <a:solidFill>
                  <a:schemeClr val="tx2"/>
                </a:solidFill>
              </a:rPr>
              <a:t> summary of outside factors, which aids Basil in making plans and lowering risks. But the framework is not without flaws.</a:t>
            </a:r>
          </a:p>
          <a:p>
            <a:pPr indent="-228600">
              <a:lnSpc>
                <a:spcPct val="90000"/>
              </a:lnSpc>
              <a:spcAft>
                <a:spcPts val="600"/>
              </a:spcAft>
              <a:buFont typeface="Arial" panose="020B0604020202020204" pitchFamily="34" charset="0"/>
              <a:buChar char="•"/>
            </a:pPr>
            <a:endParaRPr lang="en-US" sz="2000">
              <a:solidFill>
                <a:schemeClr val="tx2"/>
              </a:solidFill>
            </a:endParaRPr>
          </a:p>
          <a:p>
            <a:pPr indent="-228600">
              <a:lnSpc>
                <a:spcPct val="90000"/>
              </a:lnSpc>
              <a:spcAft>
                <a:spcPts val="600"/>
              </a:spcAft>
              <a:buFont typeface="Arial" panose="020B0604020202020204" pitchFamily="34" charset="0"/>
              <a:buChar char="•"/>
            </a:pPr>
            <a:r>
              <a:rPr lang="en-US" sz="2000">
                <a:solidFill>
                  <a:schemeClr val="tx2"/>
                </a:solidFill>
              </a:rPr>
              <a:t> Internal issues like Basil's inability to make deliveries or his trouble taking pre-order calls are not directly examined. Furthermore, the analysis may become out of date due to the rapid changes in external factors. Additionally, PESTEL does not automatically rank problems by importance or offer solutions, and some factors may be challenging to measure or predict.</a:t>
            </a:r>
          </a:p>
          <a:p>
            <a:pPr indent="-228600">
              <a:lnSpc>
                <a:spcPct val="90000"/>
              </a:lnSpc>
              <a:spcAft>
                <a:spcPts val="600"/>
              </a:spcAft>
              <a:buFont typeface="Arial" panose="020B0604020202020204" pitchFamily="34" charset="0"/>
              <a:buChar char="•"/>
            </a:pPr>
            <a:endParaRPr lang="en-US" sz="2000">
              <a:solidFill>
                <a:schemeClr val="tx2"/>
              </a:solidFill>
            </a:endParaRPr>
          </a:p>
          <a:p>
            <a:pPr indent="-228600">
              <a:lnSpc>
                <a:spcPct val="90000"/>
              </a:lnSpc>
              <a:spcAft>
                <a:spcPts val="600"/>
              </a:spcAft>
              <a:buFont typeface="Arial" panose="020B0604020202020204" pitchFamily="34" charset="0"/>
              <a:buChar char="•"/>
            </a:pPr>
            <a:r>
              <a:rPr lang="en-US" sz="2000">
                <a:solidFill>
                  <a:schemeClr val="tx2"/>
                </a:solidFill>
              </a:rPr>
              <a:t> All things considered, PESTEL is a good place to start when figuring out why Basil's sales have dropped. However, in order to pinpoint the underlying causes of the issue and create workable solutions, it should be used in conjunction with other tools like a Fishbone Di</a:t>
            </a:r>
            <a:r>
              <a:rPr lang="en-US" sz="1100">
                <a:solidFill>
                  <a:schemeClr val="tx2"/>
                </a:solidFill>
              </a:rPr>
              <a:t>agram.</a:t>
            </a: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36674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5C8CC0-B922-138F-00D7-B65DAED4FE99}"/>
              </a:ext>
            </a:extLst>
          </p:cNvPr>
          <p:cNvSpPr txBox="1"/>
          <p:nvPr/>
        </p:nvSpPr>
        <p:spPr>
          <a:xfrm>
            <a:off x="5184942" y="2527968"/>
            <a:ext cx="1828800" cy="1828800"/>
          </a:xfrm>
          <a:prstGeom prst="rect">
            <a:avLst/>
          </a:prstGeom>
          <a:noFill/>
        </p:spPr>
        <p:txBody>
          <a:bodyPr wrap="square" rtlCol="0">
            <a:spAutoFit/>
          </a:bodyPr>
          <a:lstStyle/>
          <a:p>
            <a:pPr algn="l"/>
            <a:endParaRPr lang="en-US"/>
          </a:p>
        </p:txBody>
      </p:sp>
      <p:sp>
        <p:nvSpPr>
          <p:cNvPr id="3" name="TextBox 2">
            <a:extLst>
              <a:ext uri="{FF2B5EF4-FFF2-40B4-BE49-F238E27FC236}">
                <a16:creationId xmlns:a16="http://schemas.microsoft.com/office/drawing/2014/main" id="{8E95CEC3-B78C-6DD8-6874-19FF6C0C39D6}"/>
              </a:ext>
            </a:extLst>
          </p:cNvPr>
          <p:cNvSpPr txBox="1"/>
          <p:nvPr/>
        </p:nvSpPr>
        <p:spPr>
          <a:xfrm>
            <a:off x="5184942" y="2527968"/>
            <a:ext cx="1828800" cy="1828800"/>
          </a:xfrm>
          <a:prstGeom prst="rect">
            <a:avLst/>
          </a:prstGeom>
          <a:noFill/>
        </p:spPr>
        <p:txBody>
          <a:bodyPr wrap="square" rtlCol="0">
            <a:spAutoFit/>
          </a:bodyPr>
          <a:lstStyle/>
          <a:p>
            <a:pPr algn="l"/>
            <a:endParaRPr lang="en-US"/>
          </a:p>
        </p:txBody>
      </p:sp>
      <p:sp>
        <p:nvSpPr>
          <p:cNvPr id="4" name="TextBox 3">
            <a:extLst>
              <a:ext uri="{FF2B5EF4-FFF2-40B4-BE49-F238E27FC236}">
                <a16:creationId xmlns:a16="http://schemas.microsoft.com/office/drawing/2014/main" id="{2C2F26E4-BA75-A061-1951-C4F3023FBA26}"/>
              </a:ext>
            </a:extLst>
          </p:cNvPr>
          <p:cNvSpPr txBox="1"/>
          <p:nvPr/>
        </p:nvSpPr>
        <p:spPr>
          <a:xfrm>
            <a:off x="2594142" y="277131"/>
            <a:ext cx="6036886" cy="646331"/>
          </a:xfrm>
          <a:prstGeom prst="rect">
            <a:avLst/>
          </a:prstGeom>
          <a:noFill/>
        </p:spPr>
        <p:txBody>
          <a:bodyPr wrap="square" lIns="91440" tIns="45720" rIns="91440" bIns="45720" rtlCol="0" anchor="t">
            <a:spAutoFit/>
          </a:bodyPr>
          <a:lstStyle/>
          <a:p>
            <a:r>
              <a:rPr lang="en-GB" sz="1800" b="1" i="0" u="sng">
                <a:effectLst/>
                <a:latin typeface=".SFUI-Heavy"/>
              </a:rPr>
              <a:t>PESTEL Analysis of Basil’s Bakery: Application and Discussion</a:t>
            </a:r>
            <a:endParaRPr lang="en-GB" sz="1800" b="1" u="sng">
              <a:effectLst/>
              <a:latin typeface=".AppleSystemUIFont"/>
            </a:endParaRPr>
          </a:p>
          <a:p>
            <a:pPr algn="l"/>
            <a:endParaRPr lang="en-US"/>
          </a:p>
        </p:txBody>
      </p:sp>
      <p:sp>
        <p:nvSpPr>
          <p:cNvPr id="5" name="TextBox 4">
            <a:extLst>
              <a:ext uri="{FF2B5EF4-FFF2-40B4-BE49-F238E27FC236}">
                <a16:creationId xmlns:a16="http://schemas.microsoft.com/office/drawing/2014/main" id="{C47603BD-A81C-3FED-7EE2-A9535E716913}"/>
              </a:ext>
            </a:extLst>
          </p:cNvPr>
          <p:cNvSpPr txBox="1"/>
          <p:nvPr/>
        </p:nvSpPr>
        <p:spPr>
          <a:xfrm>
            <a:off x="236555" y="1154620"/>
            <a:ext cx="3627736" cy="2916183"/>
          </a:xfrm>
          <a:prstGeom prst="rect">
            <a:avLst/>
          </a:prstGeom>
          <a:noFill/>
          <a:ln>
            <a:solidFill>
              <a:schemeClr val="accent5">
                <a:lumMod val="75000"/>
              </a:schemeClr>
            </a:solidFill>
          </a:ln>
        </p:spPr>
        <p:txBody>
          <a:bodyPr wrap="square" lIns="91440" tIns="45720" rIns="91440" bIns="45720" rtlCol="0" anchor="b">
            <a:spAutoFit/>
          </a:bodyPr>
          <a:lstStyle/>
          <a:p>
            <a:endParaRPr lang="en-US" sz="1100" b="1"/>
          </a:p>
          <a:p>
            <a:pPr algn="ctr"/>
            <a:r>
              <a:rPr lang="en-US" sz="1600" b="1">
                <a:ea typeface="+mn-lt"/>
                <a:cs typeface="+mn-lt"/>
              </a:rPr>
              <a:t>Political aspects</a:t>
            </a:r>
            <a:endParaRPr lang="en-US" sz="1600" b="1"/>
          </a:p>
          <a:p>
            <a:pPr algn="ctr"/>
            <a:r>
              <a:rPr lang="en-US" sz="1200" b="1">
                <a:ea typeface="+mn-lt"/>
                <a:cs typeface="+mn-lt"/>
              </a:rPr>
              <a:t>Sub-factor 1:</a:t>
            </a:r>
            <a:r>
              <a:rPr lang="en-US" sz="1400" b="1">
                <a:ea typeface="+mn-lt"/>
                <a:cs typeface="+mn-lt"/>
              </a:rPr>
              <a:t> </a:t>
            </a:r>
            <a:r>
              <a:rPr lang="en-US" sz="1200">
                <a:ea typeface="+mn-lt"/>
                <a:cs typeface="+mn-lt"/>
              </a:rPr>
              <a:t>Government assistance for small enterprises</a:t>
            </a:r>
            <a:endParaRPr lang="en-US" sz="1200"/>
          </a:p>
          <a:p>
            <a:pPr algn="ctr"/>
            <a:r>
              <a:rPr lang="en-US" sz="1200">
                <a:ea typeface="+mn-lt"/>
                <a:cs typeface="+mn-lt"/>
              </a:rPr>
              <a:t>Application: Basil may be able to cut expenses.</a:t>
            </a:r>
            <a:endParaRPr lang="en-US" sz="1200"/>
          </a:p>
          <a:p>
            <a:pPr algn="ctr"/>
            <a:r>
              <a:rPr lang="en-US" sz="1200">
                <a:ea typeface="+mn-lt"/>
                <a:cs typeface="+mn-lt"/>
              </a:rPr>
              <a:t>Discussion: Basil could not have as much money as its bigger rivals.</a:t>
            </a:r>
            <a:endParaRPr lang="en-US" sz="1200"/>
          </a:p>
          <a:p>
            <a:pPr algn="ctr"/>
            <a:endParaRPr lang="en-US" sz="1050">
              <a:ea typeface="+mn-lt"/>
              <a:cs typeface="+mn-lt"/>
            </a:endParaRPr>
          </a:p>
          <a:p>
            <a:pPr algn="ctr"/>
            <a:r>
              <a:rPr lang="en-US" sz="1200" b="1">
                <a:ea typeface="+mn-lt"/>
                <a:cs typeface="+mn-lt"/>
              </a:rPr>
              <a:t>Sub-factor 2: </a:t>
            </a:r>
            <a:r>
              <a:rPr lang="en-US" sz="1200">
                <a:ea typeface="+mn-lt"/>
                <a:cs typeface="+mn-lt"/>
              </a:rPr>
              <a:t>Policies related to food and energy</a:t>
            </a:r>
            <a:endParaRPr lang="en-US" sz="1200"/>
          </a:p>
          <a:p>
            <a:pPr algn="ctr"/>
            <a:r>
              <a:rPr lang="en-US" sz="1200">
                <a:ea typeface="+mn-lt"/>
                <a:cs typeface="+mn-lt"/>
              </a:rPr>
              <a:t>The bakery's expenses may be impacted by government regulations.</a:t>
            </a:r>
            <a:endParaRPr lang="en-US" sz="1200"/>
          </a:p>
          <a:p>
            <a:pPr algn="ctr"/>
            <a:r>
              <a:rPr lang="en-US" sz="1200">
                <a:ea typeface="+mn-lt"/>
                <a:cs typeface="+mn-lt"/>
              </a:rPr>
              <a:t>Discussion: Organic components.</a:t>
            </a:r>
            <a:endParaRPr lang="en-US" sz="1200"/>
          </a:p>
          <a:p>
            <a:br>
              <a:rPr lang="en-US"/>
            </a:br>
            <a:endParaRPr lang="en-US"/>
          </a:p>
        </p:txBody>
      </p:sp>
      <p:sp>
        <p:nvSpPr>
          <p:cNvPr id="6" name="TextBox 5">
            <a:extLst>
              <a:ext uri="{FF2B5EF4-FFF2-40B4-BE49-F238E27FC236}">
                <a16:creationId xmlns:a16="http://schemas.microsoft.com/office/drawing/2014/main" id="{114B0EAD-7490-2271-E1C5-E5BE4DE67A18}"/>
              </a:ext>
            </a:extLst>
          </p:cNvPr>
          <p:cNvSpPr txBox="1"/>
          <p:nvPr/>
        </p:nvSpPr>
        <p:spPr>
          <a:xfrm>
            <a:off x="91826" y="4364594"/>
            <a:ext cx="3897966" cy="1769715"/>
          </a:xfrm>
          <a:prstGeom prst="rect">
            <a:avLst/>
          </a:prstGeom>
          <a:noFill/>
          <a:ln>
            <a:solidFill>
              <a:schemeClr val="accent6">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b="1">
                <a:ea typeface="+mn-lt"/>
                <a:cs typeface="+mn-lt"/>
              </a:rPr>
              <a:t>Economic aspects</a:t>
            </a:r>
            <a:endParaRPr lang="en-US" sz="1400" b="1"/>
          </a:p>
          <a:p>
            <a:pPr algn="ctr"/>
            <a:r>
              <a:rPr lang="en-GB" sz="1100" b="1">
                <a:ea typeface="+mn-lt"/>
                <a:cs typeface="+mn-lt"/>
              </a:rPr>
              <a:t>Sub-factor 1:</a:t>
            </a:r>
            <a:r>
              <a:rPr lang="en-GB" sz="1200" b="1">
                <a:ea typeface="+mn-lt"/>
                <a:cs typeface="+mn-lt"/>
              </a:rPr>
              <a:t> </a:t>
            </a:r>
            <a:r>
              <a:rPr lang="en-GB" sz="1200">
                <a:ea typeface="+mn-lt"/>
                <a:cs typeface="+mn-lt"/>
              </a:rPr>
              <a:t>Inflation and growing operating expenses</a:t>
            </a:r>
            <a:endParaRPr lang="en-GB" sz="1200"/>
          </a:p>
          <a:p>
            <a:pPr algn="ctr"/>
            <a:r>
              <a:rPr lang="en-GB" sz="1200">
                <a:ea typeface="+mn-lt"/>
                <a:cs typeface="+mn-lt"/>
              </a:rPr>
              <a:t>Application: Since 2019, Basil's costs have gone up.</a:t>
            </a:r>
            <a:endParaRPr lang="en-GB" sz="1200"/>
          </a:p>
          <a:p>
            <a:pPr algn="ctr"/>
            <a:r>
              <a:rPr lang="en-GB" sz="1200">
                <a:ea typeface="+mn-lt"/>
                <a:cs typeface="+mn-lt"/>
              </a:rPr>
              <a:t>Discussion: Profits are lowered by higher expenses.</a:t>
            </a:r>
          </a:p>
          <a:p>
            <a:pPr algn="ctr"/>
            <a:endParaRPr lang="en-GB" sz="1100" b="1">
              <a:ea typeface="+mn-lt"/>
              <a:cs typeface="+mn-lt"/>
            </a:endParaRPr>
          </a:p>
          <a:p>
            <a:pPr algn="ctr"/>
            <a:r>
              <a:rPr lang="en-GB" sz="1100" b="1">
                <a:ea typeface="+mn-lt"/>
                <a:cs typeface="+mn-lt"/>
              </a:rPr>
              <a:t>Sub-factor 2:</a:t>
            </a:r>
            <a:r>
              <a:rPr lang="en-GB" sz="1100">
                <a:ea typeface="+mn-lt"/>
                <a:cs typeface="+mn-lt"/>
              </a:rPr>
              <a:t> </a:t>
            </a:r>
            <a:r>
              <a:rPr lang="en-GB" sz="1200">
                <a:ea typeface="+mn-lt"/>
                <a:cs typeface="+mn-lt"/>
              </a:rPr>
              <a:t>Reduced local economic activity and consumer expenditure</a:t>
            </a:r>
            <a:endParaRPr lang="en-GB" sz="1200"/>
          </a:p>
          <a:p>
            <a:pPr algn="ctr"/>
            <a:r>
              <a:rPr lang="en-GB" sz="1200">
                <a:ea typeface="+mn-lt"/>
                <a:cs typeface="+mn-lt"/>
              </a:rPr>
              <a:t> Reduced sales chances result from fewer employees purchasing lunch and fewer passing consumers. </a:t>
            </a:r>
            <a:endParaRPr lang="en-GB" sz="1200"/>
          </a:p>
        </p:txBody>
      </p:sp>
      <p:sp>
        <p:nvSpPr>
          <p:cNvPr id="7" name="TextBox 6">
            <a:extLst>
              <a:ext uri="{FF2B5EF4-FFF2-40B4-BE49-F238E27FC236}">
                <a16:creationId xmlns:a16="http://schemas.microsoft.com/office/drawing/2014/main" id="{E62E8314-F26F-30D8-C9A5-57B1B4B64BFE}"/>
              </a:ext>
            </a:extLst>
          </p:cNvPr>
          <p:cNvSpPr txBox="1"/>
          <p:nvPr/>
        </p:nvSpPr>
        <p:spPr>
          <a:xfrm>
            <a:off x="4242850" y="1634789"/>
            <a:ext cx="3516085" cy="1785104"/>
          </a:xfrm>
          <a:prstGeom prst="rect">
            <a:avLst/>
          </a:prstGeom>
          <a:noFill/>
          <a:ln>
            <a:solidFill>
              <a:schemeClr val="accent2">
                <a:lumMod val="75000"/>
              </a:schemeClr>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GB" sz="1400" b="1"/>
              <a:t>Social factors</a:t>
            </a:r>
          </a:p>
          <a:p>
            <a:pPr algn="ctr"/>
            <a:r>
              <a:rPr lang="en-GB" sz="1200" b="1"/>
              <a:t>Sub factor 1: </a:t>
            </a:r>
            <a:r>
              <a:rPr lang="en-GB" sz="1400"/>
              <a:t>changing </a:t>
            </a:r>
            <a:r>
              <a:rPr lang="en-GB" sz="1400" err="1"/>
              <a:t>workig</a:t>
            </a:r>
            <a:r>
              <a:rPr lang="en-GB" sz="1400"/>
              <a:t> patterns , customers reduced as workers are working from home.</a:t>
            </a:r>
          </a:p>
          <a:p>
            <a:pPr algn="ctr"/>
            <a:endParaRPr lang="en-GB" sz="1200"/>
          </a:p>
          <a:p>
            <a:pPr algn="ctr"/>
            <a:r>
              <a:rPr lang="en-GB" sz="1200" b="1"/>
              <a:t>Sub factor 2: </a:t>
            </a:r>
            <a:r>
              <a:rPr lang="en-GB" sz="1400"/>
              <a:t>customer </a:t>
            </a:r>
            <a:r>
              <a:rPr lang="en-GB" sz="1400" err="1"/>
              <a:t>convinience</a:t>
            </a:r>
            <a:r>
              <a:rPr lang="en-GB" sz="1400"/>
              <a:t>.</a:t>
            </a:r>
          </a:p>
          <a:p>
            <a:pPr algn="ctr"/>
            <a:r>
              <a:rPr lang="en-GB" sz="1400"/>
              <a:t>Make new </a:t>
            </a:r>
            <a:r>
              <a:rPr lang="en-GB" sz="1400" err="1"/>
              <a:t>serv</a:t>
            </a:r>
            <a:r>
              <a:rPr lang="en-GB" sz="1400"/>
              <a:t>ices that could help basil attract new customers</a:t>
            </a:r>
          </a:p>
        </p:txBody>
      </p:sp>
      <p:sp>
        <p:nvSpPr>
          <p:cNvPr id="8" name="TextBox 7">
            <a:extLst>
              <a:ext uri="{FF2B5EF4-FFF2-40B4-BE49-F238E27FC236}">
                <a16:creationId xmlns:a16="http://schemas.microsoft.com/office/drawing/2014/main" id="{6CFC588F-86A5-3546-46E8-45849826AEBF}"/>
              </a:ext>
            </a:extLst>
          </p:cNvPr>
          <p:cNvSpPr txBox="1"/>
          <p:nvPr/>
        </p:nvSpPr>
        <p:spPr>
          <a:xfrm>
            <a:off x="4240558" y="4493507"/>
            <a:ext cx="3713747" cy="1261884"/>
          </a:xfrm>
          <a:prstGeom prst="rect">
            <a:avLst/>
          </a:prstGeom>
          <a:noFill/>
          <a:ln>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t>Technological factors</a:t>
            </a:r>
          </a:p>
          <a:p>
            <a:r>
              <a:rPr lang="en-GB" sz="1200" b="1"/>
              <a:t>Sub factor 1:</a:t>
            </a:r>
            <a:r>
              <a:rPr lang="en-GB"/>
              <a:t> </a:t>
            </a:r>
            <a:r>
              <a:rPr lang="en-GB" sz="1400"/>
              <a:t>online ordering systems. Make website.</a:t>
            </a:r>
          </a:p>
          <a:p>
            <a:r>
              <a:rPr lang="en-GB" sz="1200" b="1"/>
              <a:t>Sub factor 2:</a:t>
            </a:r>
            <a:r>
              <a:rPr lang="en-GB"/>
              <a:t> </a:t>
            </a:r>
            <a:r>
              <a:rPr lang="en-GB" sz="1400"/>
              <a:t>online delivery. Could </a:t>
            </a:r>
            <a:r>
              <a:rPr lang="en-GB" sz="1400" err="1"/>
              <a:t>reac</a:t>
            </a:r>
            <a:r>
              <a:rPr lang="en-GB" sz="1400"/>
              <a:t>h customers homes </a:t>
            </a:r>
          </a:p>
        </p:txBody>
      </p:sp>
      <p:sp>
        <p:nvSpPr>
          <p:cNvPr id="9" name="TextBox 8">
            <a:extLst>
              <a:ext uri="{FF2B5EF4-FFF2-40B4-BE49-F238E27FC236}">
                <a16:creationId xmlns:a16="http://schemas.microsoft.com/office/drawing/2014/main" id="{7008DF16-DABE-BDE9-039B-700B1D3F1058}"/>
              </a:ext>
            </a:extLst>
          </p:cNvPr>
          <p:cNvSpPr txBox="1"/>
          <p:nvPr/>
        </p:nvSpPr>
        <p:spPr>
          <a:xfrm>
            <a:off x="8190067" y="4365744"/>
            <a:ext cx="3897945" cy="1508105"/>
          </a:xfrm>
          <a:prstGeom prst="rect">
            <a:avLst/>
          </a:prstGeom>
          <a:noFill/>
          <a:ln>
            <a:solidFill>
              <a:schemeClr val="accent2">
                <a:lumMod val="40000"/>
                <a:lumOff val="6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t>Legal factors</a:t>
            </a:r>
          </a:p>
          <a:p>
            <a:r>
              <a:rPr lang="en-GB" sz="1200" b="1"/>
              <a:t>Sub factor 1</a:t>
            </a:r>
            <a:r>
              <a:rPr lang="en-GB"/>
              <a:t>:</a:t>
            </a:r>
            <a:r>
              <a:rPr lang="en-GB" sz="2000"/>
              <a:t> </a:t>
            </a:r>
            <a:r>
              <a:rPr lang="en-GB" sz="1400"/>
              <a:t>Safety/health </a:t>
            </a:r>
          </a:p>
          <a:p>
            <a:r>
              <a:rPr lang="en-GB" sz="1400"/>
              <a:t>Maintain hygiene and store food </a:t>
            </a:r>
            <a:r>
              <a:rPr lang="en-GB" sz="1400" err="1"/>
              <a:t>safel</a:t>
            </a:r>
            <a:r>
              <a:rPr lang="en-GB" sz="1400"/>
              <a:t>y</a:t>
            </a:r>
          </a:p>
          <a:p>
            <a:r>
              <a:rPr lang="en-GB" sz="1200" b="1"/>
              <a:t>Sub factor 2</a:t>
            </a:r>
            <a:r>
              <a:rPr lang="en-GB"/>
              <a:t>: </a:t>
            </a:r>
            <a:r>
              <a:rPr lang="en-GB" sz="1400"/>
              <a:t>allergen labelling</a:t>
            </a:r>
          </a:p>
          <a:p>
            <a:r>
              <a:rPr lang="en-GB" sz="1400"/>
              <a:t>Basil should provide accurate </a:t>
            </a:r>
            <a:r>
              <a:rPr lang="en-GB" sz="1400" err="1"/>
              <a:t>allerg</a:t>
            </a:r>
            <a:r>
              <a:rPr lang="en-GB" sz="1400"/>
              <a:t>en information</a:t>
            </a:r>
          </a:p>
        </p:txBody>
      </p:sp>
      <p:sp>
        <p:nvSpPr>
          <p:cNvPr id="11" name="TextBox 10">
            <a:extLst>
              <a:ext uri="{FF2B5EF4-FFF2-40B4-BE49-F238E27FC236}">
                <a16:creationId xmlns:a16="http://schemas.microsoft.com/office/drawing/2014/main" id="{C89AF6C1-3DF1-FF9D-6806-F2F2FF7625AC}"/>
              </a:ext>
            </a:extLst>
          </p:cNvPr>
          <p:cNvSpPr txBox="1"/>
          <p:nvPr/>
        </p:nvSpPr>
        <p:spPr>
          <a:xfrm>
            <a:off x="8509477" y="1762626"/>
            <a:ext cx="2950028" cy="1538883"/>
          </a:xfrm>
          <a:prstGeom prst="rect">
            <a:avLst/>
          </a:prstGeom>
          <a:noFill/>
          <a:ln>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Environmental factors</a:t>
            </a:r>
          </a:p>
          <a:p>
            <a:r>
              <a:rPr lang="en-GB" sz="1200" b="1"/>
              <a:t>Sub factor 1:</a:t>
            </a:r>
            <a:r>
              <a:rPr lang="en-GB"/>
              <a:t> </a:t>
            </a:r>
            <a:r>
              <a:rPr lang="en-GB" sz="1400"/>
              <a:t>Climate change. Poor weather can affect </a:t>
            </a:r>
            <a:r>
              <a:rPr lang="en-GB" sz="1400" err="1"/>
              <a:t>organicall</a:t>
            </a:r>
            <a:r>
              <a:rPr lang="en-GB" sz="1400"/>
              <a:t>y grown </a:t>
            </a:r>
            <a:r>
              <a:rPr lang="en-GB" sz="1400" err="1"/>
              <a:t>ingrdients</a:t>
            </a:r>
            <a:r>
              <a:rPr lang="en-GB" sz="1400"/>
              <a:t>.</a:t>
            </a:r>
          </a:p>
          <a:p>
            <a:r>
              <a:rPr lang="en-GB" sz="1200" b="1"/>
              <a:t>Sub factor 2:</a:t>
            </a:r>
            <a:r>
              <a:rPr lang="en-GB" sz="2000"/>
              <a:t> </a:t>
            </a:r>
            <a:r>
              <a:rPr lang="en-GB" sz="1400"/>
              <a:t>Food waste, unsold things waste </a:t>
            </a:r>
            <a:r>
              <a:rPr lang="en-GB" sz="1400" err="1"/>
              <a:t>ingridients</a:t>
            </a:r>
            <a:r>
              <a:rPr lang="en-GB" sz="1400"/>
              <a:t> and money</a:t>
            </a:r>
          </a:p>
        </p:txBody>
      </p:sp>
    </p:spTree>
    <p:extLst>
      <p:ext uri="{BB962C8B-B14F-4D97-AF65-F5344CB8AC3E}">
        <p14:creationId xmlns:p14="http://schemas.microsoft.com/office/powerpoint/2010/main" val="5888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D7862E5-6311-0E4B-2D2B-23E837A9BB3C}"/>
              </a:ext>
            </a:extLst>
          </p:cNvPr>
          <p:cNvPicPr>
            <a:picLocks noChangeAspect="1"/>
          </p:cNvPicPr>
          <p:nvPr/>
        </p:nvPicPr>
        <p:blipFill>
          <a:blip r:embed="rId2"/>
          <a:srcRect b="-253"/>
          <a:stretch>
            <a:fillRect/>
          </a:stretch>
        </p:blipFill>
        <p:spPr>
          <a:xfrm>
            <a:off x="423864" y="1023437"/>
            <a:ext cx="11344275" cy="4039249"/>
          </a:xfrm>
          <a:prstGeom prst="rect">
            <a:avLst/>
          </a:prstGeom>
        </p:spPr>
      </p:pic>
      <p:sp>
        <p:nvSpPr>
          <p:cNvPr id="4" name="TextBox 3">
            <a:extLst>
              <a:ext uri="{FF2B5EF4-FFF2-40B4-BE49-F238E27FC236}">
                <a16:creationId xmlns:a16="http://schemas.microsoft.com/office/drawing/2014/main" id="{9CA46D86-C0D4-C8F7-667D-2F9EBDCD03A1}"/>
              </a:ext>
            </a:extLst>
          </p:cNvPr>
          <p:cNvSpPr txBox="1"/>
          <p:nvPr/>
        </p:nvSpPr>
        <p:spPr>
          <a:xfrm>
            <a:off x="924712" y="1949402"/>
            <a:ext cx="2303187"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Poor staff scheduling</a:t>
            </a:r>
            <a:endParaRPr lang="en-US"/>
          </a:p>
        </p:txBody>
      </p:sp>
      <p:sp>
        <p:nvSpPr>
          <p:cNvPr id="5" name="TextBox 4">
            <a:extLst>
              <a:ext uri="{FF2B5EF4-FFF2-40B4-BE49-F238E27FC236}">
                <a16:creationId xmlns:a16="http://schemas.microsoft.com/office/drawing/2014/main" id="{908E6BA9-4873-A13B-1406-7F572E8B33E5}"/>
              </a:ext>
            </a:extLst>
          </p:cNvPr>
          <p:cNvSpPr txBox="1"/>
          <p:nvPr/>
        </p:nvSpPr>
        <p:spPr>
          <a:xfrm>
            <a:off x="1055914" y="2569028"/>
            <a:ext cx="255499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Inefficient order taking </a:t>
            </a:r>
          </a:p>
          <a:p>
            <a:pPr algn="l"/>
            <a:endParaRPr lang="en-GB"/>
          </a:p>
        </p:txBody>
      </p:sp>
      <p:sp>
        <p:nvSpPr>
          <p:cNvPr id="6" name="TextBox 5">
            <a:extLst>
              <a:ext uri="{FF2B5EF4-FFF2-40B4-BE49-F238E27FC236}">
                <a16:creationId xmlns:a16="http://schemas.microsoft.com/office/drawing/2014/main" id="{C40351DF-3A92-5905-550D-3FA784CB8769}"/>
              </a:ext>
            </a:extLst>
          </p:cNvPr>
          <p:cNvSpPr txBox="1"/>
          <p:nvPr/>
        </p:nvSpPr>
        <p:spPr>
          <a:xfrm>
            <a:off x="1055914" y="3433297"/>
            <a:ext cx="234758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ingredients out of stock</a:t>
            </a:r>
          </a:p>
          <a:p>
            <a:pPr algn="l"/>
            <a:endParaRPr lang="en-GB"/>
          </a:p>
        </p:txBody>
      </p:sp>
      <p:sp>
        <p:nvSpPr>
          <p:cNvPr id="7" name="TextBox 6">
            <a:extLst>
              <a:ext uri="{FF2B5EF4-FFF2-40B4-BE49-F238E27FC236}">
                <a16:creationId xmlns:a16="http://schemas.microsoft.com/office/drawing/2014/main" id="{07450B2B-9FFF-0EEE-6D26-05BF02A3127B}"/>
              </a:ext>
            </a:extLst>
          </p:cNvPr>
          <p:cNvSpPr txBox="1"/>
          <p:nvPr/>
        </p:nvSpPr>
        <p:spPr>
          <a:xfrm>
            <a:off x="921274" y="4025134"/>
            <a:ext cx="235933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Poor ingredients preparation </a:t>
            </a:r>
          </a:p>
          <a:p>
            <a:pPr algn="l"/>
            <a:endParaRPr lang="en-GB"/>
          </a:p>
        </p:txBody>
      </p:sp>
      <p:sp>
        <p:nvSpPr>
          <p:cNvPr id="8" name="TextBox 7">
            <a:extLst>
              <a:ext uri="{FF2B5EF4-FFF2-40B4-BE49-F238E27FC236}">
                <a16:creationId xmlns:a16="http://schemas.microsoft.com/office/drawing/2014/main" id="{880E6A2C-7562-9B75-84EE-3204A4333D32}"/>
              </a:ext>
            </a:extLst>
          </p:cNvPr>
          <p:cNvSpPr txBox="1"/>
          <p:nvPr/>
        </p:nvSpPr>
        <p:spPr>
          <a:xfrm>
            <a:off x="3733799" y="1970314"/>
            <a:ext cx="209005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Slow kitchen equipment </a:t>
            </a:r>
          </a:p>
          <a:p>
            <a:pPr algn="l"/>
            <a:endParaRPr lang="en-GB"/>
          </a:p>
        </p:txBody>
      </p:sp>
      <p:sp>
        <p:nvSpPr>
          <p:cNvPr id="9" name="TextBox 8">
            <a:extLst>
              <a:ext uri="{FF2B5EF4-FFF2-40B4-BE49-F238E27FC236}">
                <a16:creationId xmlns:a16="http://schemas.microsoft.com/office/drawing/2014/main" id="{7E5301CE-A021-8F5E-4FBF-C09AFA9C5ED5}"/>
              </a:ext>
            </a:extLst>
          </p:cNvPr>
          <p:cNvSpPr txBox="1"/>
          <p:nvPr/>
        </p:nvSpPr>
        <p:spPr>
          <a:xfrm>
            <a:off x="3736379" y="2544678"/>
            <a:ext cx="197862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Order system faulty</a:t>
            </a:r>
          </a:p>
          <a:p>
            <a:pPr algn="l"/>
            <a:endParaRPr lang="en-GB"/>
          </a:p>
        </p:txBody>
      </p:sp>
      <p:sp>
        <p:nvSpPr>
          <p:cNvPr id="10" name="TextBox 9">
            <a:extLst>
              <a:ext uri="{FF2B5EF4-FFF2-40B4-BE49-F238E27FC236}">
                <a16:creationId xmlns:a16="http://schemas.microsoft.com/office/drawing/2014/main" id="{835CCC10-7E00-D827-E66E-A709B079EB58}"/>
              </a:ext>
            </a:extLst>
          </p:cNvPr>
          <p:cNvSpPr txBox="1"/>
          <p:nvPr/>
        </p:nvSpPr>
        <p:spPr>
          <a:xfrm>
            <a:off x="3875314" y="3450771"/>
            <a:ext cx="17526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No monitoring time </a:t>
            </a:r>
          </a:p>
          <a:p>
            <a:pPr algn="l"/>
            <a:endParaRPr lang="en-GB"/>
          </a:p>
        </p:txBody>
      </p:sp>
      <p:sp>
        <p:nvSpPr>
          <p:cNvPr id="11" name="TextBox 10">
            <a:extLst>
              <a:ext uri="{FF2B5EF4-FFF2-40B4-BE49-F238E27FC236}">
                <a16:creationId xmlns:a16="http://schemas.microsoft.com/office/drawing/2014/main" id="{2A6F27A4-7814-C8C8-19DB-EE98577CA742}"/>
              </a:ext>
            </a:extLst>
          </p:cNvPr>
          <p:cNvSpPr txBox="1"/>
          <p:nvPr/>
        </p:nvSpPr>
        <p:spPr>
          <a:xfrm>
            <a:off x="3820885" y="4049485"/>
            <a:ext cx="1905000" cy="3374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2" name="TextBox 11">
            <a:extLst>
              <a:ext uri="{FF2B5EF4-FFF2-40B4-BE49-F238E27FC236}">
                <a16:creationId xmlns:a16="http://schemas.microsoft.com/office/drawing/2014/main" id="{65E7DC2D-0D4F-2B00-DAD9-50597A294E9D}"/>
              </a:ext>
            </a:extLst>
          </p:cNvPr>
          <p:cNvSpPr txBox="1"/>
          <p:nvPr/>
        </p:nvSpPr>
        <p:spPr>
          <a:xfrm>
            <a:off x="6683828" y="2090057"/>
            <a:ext cx="18288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Insufficient staff </a:t>
            </a:r>
          </a:p>
          <a:p>
            <a:pPr algn="l"/>
            <a:endParaRPr lang="en-GB"/>
          </a:p>
        </p:txBody>
      </p:sp>
      <p:sp>
        <p:nvSpPr>
          <p:cNvPr id="14" name="TextBox 13">
            <a:extLst>
              <a:ext uri="{FF2B5EF4-FFF2-40B4-BE49-F238E27FC236}">
                <a16:creationId xmlns:a16="http://schemas.microsoft.com/office/drawing/2014/main" id="{63E2D6D4-9357-D61A-B397-4D53AA2235ED}"/>
              </a:ext>
            </a:extLst>
          </p:cNvPr>
          <p:cNvSpPr txBox="1"/>
          <p:nvPr/>
        </p:nvSpPr>
        <p:spPr>
          <a:xfrm>
            <a:off x="6749142" y="2601685"/>
            <a:ext cx="1687285"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Employees don’t have experience </a:t>
            </a:r>
          </a:p>
          <a:p>
            <a:pPr algn="l"/>
            <a:endParaRPr lang="en-GB"/>
          </a:p>
        </p:txBody>
      </p:sp>
      <p:sp>
        <p:nvSpPr>
          <p:cNvPr id="15" name="TextBox 14">
            <a:extLst>
              <a:ext uri="{FF2B5EF4-FFF2-40B4-BE49-F238E27FC236}">
                <a16:creationId xmlns:a16="http://schemas.microsoft.com/office/drawing/2014/main" id="{79B6265E-4B32-104C-311F-7379593BECEC}"/>
              </a:ext>
            </a:extLst>
          </p:cNvPr>
          <p:cNvSpPr txBox="1"/>
          <p:nvPr/>
        </p:nvSpPr>
        <p:spPr>
          <a:xfrm>
            <a:off x="6538303" y="3564498"/>
            <a:ext cx="235962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Overcrowded dining area </a:t>
            </a:r>
          </a:p>
          <a:p>
            <a:pPr algn="l"/>
            <a:endParaRPr lang="en-GB"/>
          </a:p>
        </p:txBody>
      </p:sp>
      <p:sp>
        <p:nvSpPr>
          <p:cNvPr id="16" name="TextBox 15">
            <a:extLst>
              <a:ext uri="{FF2B5EF4-FFF2-40B4-BE49-F238E27FC236}">
                <a16:creationId xmlns:a16="http://schemas.microsoft.com/office/drawing/2014/main" id="{142F98CC-0E32-5338-26E6-28A3F8654A07}"/>
              </a:ext>
            </a:extLst>
          </p:cNvPr>
          <p:cNvSpPr txBox="1"/>
          <p:nvPr/>
        </p:nvSpPr>
        <p:spPr>
          <a:xfrm>
            <a:off x="6629400" y="4082143"/>
            <a:ext cx="188322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Poor kitchen layout </a:t>
            </a:r>
          </a:p>
          <a:p>
            <a:pPr algn="l"/>
            <a:endParaRPr lang="en-GB"/>
          </a:p>
        </p:txBody>
      </p:sp>
    </p:spTree>
    <p:extLst>
      <p:ext uri="{BB962C8B-B14F-4D97-AF65-F5344CB8AC3E}">
        <p14:creationId xmlns:p14="http://schemas.microsoft.com/office/powerpoint/2010/main" val="2442074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extBox 1">
            <a:extLst>
              <a:ext uri="{FF2B5EF4-FFF2-40B4-BE49-F238E27FC236}">
                <a16:creationId xmlns:a16="http://schemas.microsoft.com/office/drawing/2014/main" id="{474F0FED-40FB-80C7-47F7-0A9FDC32B5AA}"/>
              </a:ext>
            </a:extLst>
          </p:cNvPr>
          <p:cNvSpPr txBox="1"/>
          <p:nvPr/>
        </p:nvSpPr>
        <p:spPr>
          <a:xfrm>
            <a:off x="102266" y="1499059"/>
            <a:ext cx="11245788" cy="2978456"/>
          </a:xfrm>
          <a:prstGeom prst="rect">
            <a:avLst/>
          </a:prstGeom>
        </p:spPr>
        <p:txBody>
          <a:bodyPr vert="horz" lIns="91440" tIns="45720" rIns="91440" bIns="45720" rtlCol="0" anchor="t">
            <a:noAutofit/>
          </a:bodyPr>
          <a:lstStyle/>
          <a:p>
            <a:pPr indent="-228600">
              <a:lnSpc>
                <a:spcPct val="90000"/>
              </a:lnSpc>
              <a:spcAft>
                <a:spcPts val="600"/>
              </a:spcAft>
              <a:buFont typeface="Arial" panose="020B0604020202020204" pitchFamily="34" charset="0"/>
              <a:buChar char="•"/>
            </a:pPr>
            <a:r>
              <a:rPr lang="en-US">
                <a:solidFill>
                  <a:schemeClr val="tx2"/>
                </a:solidFill>
              </a:rPr>
              <a:t>The Cause-and-Effect Model, sometimes referred to as the Fishbone Diagram or Ishikawa Diagram, is a method for </a:t>
            </a:r>
            <a:r>
              <a:rPr lang="en-US" err="1">
                <a:solidFill>
                  <a:schemeClr val="tx2"/>
                </a:solidFill>
              </a:rPr>
              <a:t>organising</a:t>
            </a:r>
            <a:r>
              <a:rPr lang="en-US">
                <a:solidFill>
                  <a:schemeClr val="tx2"/>
                </a:solidFill>
              </a:rPr>
              <a:t> and identifying potential causes of a given </a:t>
            </a:r>
            <a:r>
              <a:rPr lang="en-US" err="1">
                <a:solidFill>
                  <a:schemeClr val="tx2"/>
                </a:solidFill>
              </a:rPr>
              <a:t>issue.It</a:t>
            </a:r>
            <a:r>
              <a:rPr lang="en-US">
                <a:solidFill>
                  <a:schemeClr val="tx2"/>
                </a:solidFill>
              </a:rPr>
              <a:t> is employed in decision-making, quality assurance, and business management to look into the causes of issues. </a:t>
            </a:r>
          </a:p>
          <a:p>
            <a:pPr indent="-228600">
              <a:lnSpc>
                <a:spcPct val="90000"/>
              </a:lnSpc>
              <a:spcAft>
                <a:spcPts val="600"/>
              </a:spcAft>
              <a:buFont typeface="Arial" panose="020B0604020202020204" pitchFamily="34" charset="0"/>
              <a:buChar char="•"/>
            </a:pPr>
            <a:endParaRPr lang="en-US">
              <a:solidFill>
                <a:schemeClr val="tx2"/>
              </a:solidFill>
            </a:endParaRPr>
          </a:p>
          <a:p>
            <a:pPr indent="-228600">
              <a:lnSpc>
                <a:spcPct val="90000"/>
              </a:lnSpc>
              <a:spcAft>
                <a:spcPts val="600"/>
              </a:spcAft>
              <a:buFont typeface="Arial" panose="020B0604020202020204" pitchFamily="34" charset="0"/>
              <a:buChar char="•"/>
            </a:pPr>
            <a:r>
              <a:rPr lang="en-US">
                <a:solidFill>
                  <a:schemeClr val="tx2"/>
                </a:solidFill>
              </a:rPr>
              <a:t>The primary issue is typically depicted as a fishbone-shaped diagram, with potential causes—such as people, processes, materials, machinery, and the environment—branching off from it. One important advantage is that it promotes organized thinking, aids in determining the underlying causes of issues, and fosters teamwork by facilitating idea sharing.</a:t>
            </a:r>
          </a:p>
          <a:p>
            <a:pPr indent="-228600">
              <a:lnSpc>
                <a:spcPct val="90000"/>
              </a:lnSpc>
              <a:spcAft>
                <a:spcPts val="600"/>
              </a:spcAft>
              <a:buFont typeface="Arial" panose="020B0604020202020204" pitchFamily="34" charset="0"/>
              <a:buChar char="•"/>
            </a:pPr>
            <a:endParaRPr lang="en-US">
              <a:solidFill>
                <a:schemeClr val="tx2"/>
              </a:solidFill>
            </a:endParaRPr>
          </a:p>
          <a:p>
            <a:pPr indent="-228600">
              <a:lnSpc>
                <a:spcPct val="90000"/>
              </a:lnSpc>
              <a:spcAft>
                <a:spcPts val="600"/>
              </a:spcAft>
              <a:buFont typeface="Arial" panose="020B0604020202020204" pitchFamily="34" charset="0"/>
              <a:buChar char="•"/>
            </a:pPr>
            <a:r>
              <a:rPr lang="en-US">
                <a:solidFill>
                  <a:schemeClr val="tx2"/>
                </a:solidFill>
              </a:rPr>
              <a:t>The model does, however, have certain drawbacks. It can take a long time, generate an excessive number of potential causes, and fail to demonstrate that a proposed cause is the cause of the issue. Additionally, it relies on the accuracy of the data supplied and may fail to </a:t>
            </a:r>
            <a:r>
              <a:rPr lang="en-US" err="1">
                <a:solidFill>
                  <a:schemeClr val="tx2"/>
                </a:solidFill>
              </a:rPr>
              <a:t>recognise</a:t>
            </a:r>
            <a:r>
              <a:rPr lang="en-US">
                <a:solidFill>
                  <a:schemeClr val="tx2"/>
                </a:solidFill>
              </a:rPr>
              <a:t> relationships between causes. </a:t>
            </a:r>
          </a:p>
          <a:p>
            <a:pPr indent="-228600">
              <a:lnSpc>
                <a:spcPct val="90000"/>
              </a:lnSpc>
              <a:spcAft>
                <a:spcPts val="600"/>
              </a:spcAft>
              <a:buFont typeface="Arial" panose="020B0604020202020204" pitchFamily="34" charset="0"/>
              <a:buChar char="•"/>
            </a:pPr>
            <a:endParaRPr lang="en-US">
              <a:solidFill>
                <a:schemeClr val="tx2"/>
              </a:solidFill>
            </a:endParaRPr>
          </a:p>
          <a:p>
            <a:pPr indent="-228600">
              <a:lnSpc>
                <a:spcPct val="90000"/>
              </a:lnSpc>
              <a:spcAft>
                <a:spcPts val="600"/>
              </a:spcAft>
              <a:buFont typeface="Arial" panose="020B0604020202020204" pitchFamily="34" charset="0"/>
              <a:buChar char="•"/>
            </a:pPr>
            <a:r>
              <a:rPr lang="en-US">
                <a:solidFill>
                  <a:schemeClr val="tx2"/>
                </a:solidFill>
              </a:rPr>
              <a:t>To sum up, the Cause-and-Effect Model is a helpful place to start when looking into business issues, but before making decisions, its conclusions should be backed up by data and additional research.</a:t>
            </a: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666193FA-4EB8-A7B6-1465-19B609F7A568}"/>
              </a:ext>
            </a:extLst>
          </p:cNvPr>
          <p:cNvSpPr txBox="1"/>
          <p:nvPr/>
        </p:nvSpPr>
        <p:spPr>
          <a:xfrm rot="10800000" flipV="1">
            <a:off x="3270861" y="293491"/>
            <a:ext cx="6019071" cy="461665"/>
          </a:xfrm>
          <a:prstGeom prst="rect">
            <a:avLst/>
          </a:prstGeom>
          <a:noFill/>
        </p:spPr>
        <p:txBody>
          <a:bodyPr wrap="square" lIns="91440" tIns="45720" rIns="91440" bIns="45720" rtlCol="0" anchor="t">
            <a:spAutoFit/>
          </a:bodyPr>
          <a:lstStyle/>
          <a:p>
            <a:pPr>
              <a:spcAft>
                <a:spcPts val="600"/>
              </a:spcAft>
            </a:pPr>
            <a:r>
              <a:rPr lang="en-GB" sz="2400" b="1" u="sng"/>
              <a:t>Critique of cause and effect model</a:t>
            </a:r>
          </a:p>
        </p:txBody>
      </p:sp>
    </p:spTree>
    <p:extLst>
      <p:ext uri="{BB962C8B-B14F-4D97-AF65-F5344CB8AC3E}">
        <p14:creationId xmlns:p14="http://schemas.microsoft.com/office/powerpoint/2010/main" val="1780989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extBox 1">
            <a:extLst>
              <a:ext uri="{FF2B5EF4-FFF2-40B4-BE49-F238E27FC236}">
                <a16:creationId xmlns:a16="http://schemas.microsoft.com/office/drawing/2014/main" id="{D850EFC3-C862-E77D-979B-341422114F72}"/>
              </a:ext>
            </a:extLst>
          </p:cNvPr>
          <p:cNvSpPr txBox="1"/>
          <p:nvPr/>
        </p:nvSpPr>
        <p:spPr>
          <a:xfrm>
            <a:off x="589946" y="-294121"/>
            <a:ext cx="9833548" cy="132556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600" b="1" u="sng" kern="1200">
                <a:solidFill>
                  <a:schemeClr val="tx2"/>
                </a:solidFill>
                <a:latin typeface="+mj-lt"/>
                <a:ea typeface="+mj-ea"/>
                <a:cs typeface="+mj-cs"/>
              </a:rPr>
              <a:t>Key findings – Basils Bakery</a:t>
            </a: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B4FF716C-FC8C-6056-9061-830F32D6B028}"/>
              </a:ext>
            </a:extLst>
          </p:cNvPr>
          <p:cNvSpPr txBox="1"/>
          <p:nvPr/>
        </p:nvSpPr>
        <p:spPr>
          <a:xfrm>
            <a:off x="92106" y="1336499"/>
            <a:ext cx="11997628" cy="3618536"/>
          </a:xfrm>
          <a:prstGeom prst="rect">
            <a:avLst/>
          </a:prstGeom>
        </p:spPr>
        <p:txBody>
          <a:bodyPr vert="horz" lIns="91440" tIns="45720" rIns="91440" bIns="45720" rtlCol="0" anchor="t">
            <a:noAutofit/>
          </a:bodyPr>
          <a:lstStyle/>
          <a:p>
            <a:pPr indent="-228600">
              <a:lnSpc>
                <a:spcPct val="90000"/>
              </a:lnSpc>
              <a:spcAft>
                <a:spcPts val="600"/>
              </a:spcAft>
              <a:buFont typeface="Arial" panose="020B0604020202020204" pitchFamily="34" charset="0"/>
              <a:buChar char="•"/>
            </a:pPr>
            <a:r>
              <a:rPr lang="en-US" sz="1600">
                <a:solidFill>
                  <a:schemeClr val="tx2"/>
                </a:solidFill>
              </a:rPr>
              <a:t>• Falling sales: Despite the lifting of COVID-19 restrictions, sales between 2023 and 2025 stayed roughly 25% below 2019 levels.</a:t>
            </a:r>
          </a:p>
          <a:p>
            <a:pPr indent="-228600">
              <a:lnSpc>
                <a:spcPct val="90000"/>
              </a:lnSpc>
              <a:spcAft>
                <a:spcPts val="600"/>
              </a:spcAft>
              <a:buFont typeface="Arial" panose="020B0604020202020204" pitchFamily="34" charset="0"/>
              <a:buChar char="•"/>
            </a:pPr>
            <a:endParaRPr lang="en-US" sz="1600">
              <a:solidFill>
                <a:schemeClr val="tx2"/>
              </a:solidFill>
            </a:endParaRPr>
          </a:p>
          <a:p>
            <a:pPr indent="-228600">
              <a:lnSpc>
                <a:spcPct val="90000"/>
              </a:lnSpc>
              <a:spcAft>
                <a:spcPts val="600"/>
              </a:spcAft>
              <a:buFont typeface="Arial" panose="020B0604020202020204" pitchFamily="34" charset="0"/>
              <a:buChar char="•"/>
            </a:pPr>
            <a:r>
              <a:rPr lang="en-US" sz="1600">
                <a:solidFill>
                  <a:schemeClr val="tx2"/>
                </a:solidFill>
              </a:rPr>
              <a:t>• Decreased consumer demand: More office workers are working from home, the retail park has become quieter, a number of stores have closed, and devoted customers have lost their jobs.</a:t>
            </a:r>
          </a:p>
          <a:p>
            <a:pPr indent="-228600">
              <a:lnSpc>
                <a:spcPct val="90000"/>
              </a:lnSpc>
              <a:spcAft>
                <a:spcPts val="600"/>
              </a:spcAft>
              <a:buFont typeface="Arial" panose="020B0604020202020204" pitchFamily="34" charset="0"/>
              <a:buChar char="•"/>
            </a:pPr>
            <a:endParaRPr lang="en-US" sz="1600">
              <a:solidFill>
                <a:schemeClr val="tx2"/>
              </a:solidFill>
            </a:endParaRPr>
          </a:p>
          <a:p>
            <a:pPr indent="-228600">
              <a:lnSpc>
                <a:spcPct val="90000"/>
              </a:lnSpc>
              <a:spcAft>
                <a:spcPts val="600"/>
              </a:spcAft>
              <a:buFont typeface="Arial" panose="020B0604020202020204" pitchFamily="34" charset="0"/>
              <a:buChar char="•"/>
            </a:pPr>
            <a:r>
              <a:rPr lang="en-US" sz="1600">
                <a:solidFill>
                  <a:schemeClr val="tx2"/>
                </a:solidFill>
              </a:rPr>
              <a:t> • Limited services: Customers have trouble placing pre-orders during busy times, and Basil does not offer delivery, which could lead to lost sales.</a:t>
            </a:r>
          </a:p>
          <a:p>
            <a:pPr indent="-228600">
              <a:lnSpc>
                <a:spcPct val="90000"/>
              </a:lnSpc>
              <a:spcAft>
                <a:spcPts val="600"/>
              </a:spcAft>
              <a:buFont typeface="Arial" panose="020B0604020202020204" pitchFamily="34" charset="0"/>
              <a:buChar char="•"/>
            </a:pPr>
            <a:endParaRPr lang="en-US" sz="1600">
              <a:solidFill>
                <a:schemeClr val="tx2"/>
              </a:solidFill>
            </a:endParaRPr>
          </a:p>
          <a:p>
            <a:pPr indent="-228600">
              <a:lnSpc>
                <a:spcPct val="90000"/>
              </a:lnSpc>
              <a:spcAft>
                <a:spcPts val="600"/>
              </a:spcAft>
              <a:buFont typeface="Arial" panose="020B0604020202020204" pitchFamily="34" charset="0"/>
              <a:buChar char="•"/>
            </a:pPr>
            <a:r>
              <a:rPr lang="en-US" sz="1600">
                <a:solidFill>
                  <a:schemeClr val="tx2"/>
                </a:solidFill>
              </a:rPr>
              <a:t>• Increasing operating costs: Profitability is being strained by higher rent, utility bills, business rates, and insurance.</a:t>
            </a:r>
          </a:p>
          <a:p>
            <a:pPr indent="-228600">
              <a:lnSpc>
                <a:spcPct val="90000"/>
              </a:lnSpc>
              <a:spcAft>
                <a:spcPts val="600"/>
              </a:spcAft>
              <a:buFont typeface="Arial" panose="020B0604020202020204" pitchFamily="34" charset="0"/>
              <a:buChar char="•"/>
            </a:pPr>
            <a:endParaRPr lang="en-US" sz="1600">
              <a:solidFill>
                <a:schemeClr val="tx2"/>
              </a:solidFill>
            </a:endParaRPr>
          </a:p>
          <a:p>
            <a:pPr indent="-228600">
              <a:lnSpc>
                <a:spcPct val="90000"/>
              </a:lnSpc>
              <a:spcAft>
                <a:spcPts val="600"/>
              </a:spcAft>
              <a:buFont typeface="Arial" panose="020B0604020202020204" pitchFamily="34" charset="0"/>
              <a:buChar char="•"/>
            </a:pPr>
            <a:r>
              <a:rPr lang="en-US" sz="1600">
                <a:solidFill>
                  <a:schemeClr val="tx2"/>
                </a:solidFill>
              </a:rPr>
              <a:t>• Unpredictable supply costs: Stock costs are challenging to control and budget for because organic ingredients are costly and susceptible to crop failures. </a:t>
            </a:r>
          </a:p>
          <a:p>
            <a:pPr indent="-228600">
              <a:lnSpc>
                <a:spcPct val="90000"/>
              </a:lnSpc>
              <a:spcAft>
                <a:spcPts val="600"/>
              </a:spcAft>
              <a:buFont typeface="Arial" panose="020B0604020202020204" pitchFamily="34" charset="0"/>
              <a:buChar char="•"/>
            </a:pPr>
            <a:endParaRPr lang="en-US" sz="1600">
              <a:solidFill>
                <a:schemeClr val="tx2"/>
              </a:solidFill>
            </a:endParaRPr>
          </a:p>
          <a:p>
            <a:pPr indent="-228600">
              <a:lnSpc>
                <a:spcPct val="90000"/>
              </a:lnSpc>
              <a:spcAft>
                <a:spcPts val="600"/>
              </a:spcAft>
              <a:buFont typeface="Arial" panose="020B0604020202020204" pitchFamily="34" charset="0"/>
              <a:buChar char="•"/>
            </a:pPr>
            <a:r>
              <a:rPr lang="en-US" sz="1600">
                <a:solidFill>
                  <a:schemeClr val="tx2"/>
                </a:solidFill>
              </a:rPr>
              <a:t>• External business pressures: The bakery's performance and future expansion may be impacted by political, economic, social, technological, environmental, and legal factors.</a:t>
            </a:r>
          </a:p>
          <a:p>
            <a:pPr indent="-228600">
              <a:lnSpc>
                <a:spcPct val="90000"/>
              </a:lnSpc>
              <a:spcAft>
                <a:spcPts val="600"/>
              </a:spcAft>
              <a:buFont typeface="Arial" panose="020B0604020202020204" pitchFamily="34" charset="0"/>
              <a:buChar char="•"/>
            </a:pPr>
            <a:endParaRPr lang="en-US" sz="1600">
              <a:solidFill>
                <a:schemeClr val="tx2"/>
              </a:solidFill>
            </a:endParaRPr>
          </a:p>
          <a:p>
            <a:pPr indent="-228600">
              <a:lnSpc>
                <a:spcPct val="90000"/>
              </a:lnSpc>
              <a:spcAft>
                <a:spcPts val="600"/>
              </a:spcAft>
              <a:buFont typeface="Arial" panose="020B0604020202020204" pitchFamily="34" charset="0"/>
              <a:buChar char="•"/>
            </a:pPr>
            <a:r>
              <a:rPr lang="en-US" sz="1600">
                <a:solidFill>
                  <a:schemeClr val="tx2"/>
                </a:solidFill>
              </a:rPr>
              <a:t>• Needs improvement: Basil should think about implementing a dependable pre-ordering system, investigating delivery choices, enhancing marketing and customer interaction, and examining expenses without sacrificing product quality.</a:t>
            </a: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792624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extBox 1">
            <a:extLst>
              <a:ext uri="{FF2B5EF4-FFF2-40B4-BE49-F238E27FC236}">
                <a16:creationId xmlns:a16="http://schemas.microsoft.com/office/drawing/2014/main" id="{3A4CB6E7-167C-397E-0F47-2860C434E2A1}"/>
              </a:ext>
            </a:extLst>
          </p:cNvPr>
          <p:cNvSpPr txBox="1"/>
          <p:nvPr/>
        </p:nvSpPr>
        <p:spPr>
          <a:xfrm>
            <a:off x="1057306" y="-446521"/>
            <a:ext cx="9833548" cy="132556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600" kern="1200">
                <a:solidFill>
                  <a:schemeClr val="tx2"/>
                </a:solidFill>
                <a:latin typeface="+mj-lt"/>
                <a:ea typeface="+mj-ea"/>
                <a:cs typeface="+mj-cs"/>
              </a:rPr>
              <a:t>REFERENCE LIST </a:t>
            </a: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2BBC42B6-2842-F229-9942-218887450439}"/>
              </a:ext>
            </a:extLst>
          </p:cNvPr>
          <p:cNvSpPr txBox="1"/>
          <p:nvPr/>
        </p:nvSpPr>
        <p:spPr>
          <a:xfrm>
            <a:off x="407066" y="1194259"/>
            <a:ext cx="9833548" cy="2693976"/>
          </a:xfrm>
          <a:prstGeom prst="rect">
            <a:avLst/>
          </a:prstGeom>
        </p:spPr>
        <p:txBody>
          <a:bodyPr vert="horz" lIns="91440" tIns="45720" rIns="91440" bIns="45720" rtlCol="0" anchor="t">
            <a:noAutofit/>
          </a:bodyPr>
          <a:lstStyle/>
          <a:p>
            <a:pPr lvl="0" indent="-228600">
              <a:lnSpc>
                <a:spcPct val="90000"/>
              </a:lnSpc>
              <a:spcAft>
                <a:spcPts val="600"/>
              </a:spcAft>
              <a:buFont typeface="Arial" panose="020B0604020202020204" pitchFamily="34" charset="0"/>
              <a:buChar char="•"/>
            </a:pPr>
            <a:r>
              <a:rPr lang="en-US" sz="2400" b="1">
                <a:solidFill>
                  <a:schemeClr val="tx2"/>
                </a:solidFill>
              </a:rPr>
              <a:t>Basil’s Bakery Case Study</a:t>
            </a:r>
            <a:r>
              <a:rPr lang="en-US" sz="2400">
                <a:solidFill>
                  <a:schemeClr val="tx2"/>
                </a:solidFill>
              </a:rPr>
              <a:t> (n.d.) </a:t>
            </a:r>
            <a:r>
              <a:rPr lang="en-US" sz="2400" i="1">
                <a:solidFill>
                  <a:schemeClr val="tx2"/>
                </a:solidFill>
              </a:rPr>
              <a:t>LCLM4004 – Task Description</a:t>
            </a:r>
            <a:r>
              <a:rPr lang="en-US" sz="2400">
                <a:solidFill>
                  <a:schemeClr val="tx2"/>
                </a:solidFill>
              </a:rPr>
              <a:t>. Module assessment brief, pp. 3–4.</a:t>
            </a:r>
          </a:p>
          <a:p>
            <a:pPr lvl="0" indent="-228600">
              <a:lnSpc>
                <a:spcPct val="90000"/>
              </a:lnSpc>
              <a:spcAft>
                <a:spcPts val="600"/>
              </a:spcAft>
              <a:buFont typeface="Arial" panose="020B0604020202020204" pitchFamily="34" charset="0"/>
              <a:buChar char="•"/>
            </a:pPr>
            <a:r>
              <a:rPr lang="en-US" sz="2400" b="1">
                <a:solidFill>
                  <a:schemeClr val="tx2"/>
                </a:solidFill>
              </a:rPr>
              <a:t>Aguilar, F.J.</a:t>
            </a:r>
            <a:r>
              <a:rPr lang="en-US" sz="2400">
                <a:solidFill>
                  <a:schemeClr val="tx2"/>
                </a:solidFill>
              </a:rPr>
              <a:t> (1967) </a:t>
            </a:r>
            <a:r>
              <a:rPr lang="en-US" sz="2400" i="1">
                <a:solidFill>
                  <a:schemeClr val="tx2"/>
                </a:solidFill>
              </a:rPr>
              <a:t>Scanning the Business Environment</a:t>
            </a:r>
            <a:r>
              <a:rPr lang="en-US" sz="2400">
                <a:solidFill>
                  <a:schemeClr val="tx2"/>
                </a:solidFill>
              </a:rPr>
              <a:t>. New York: Macmillan. (PESTEL analysis and external business factors.)</a:t>
            </a:r>
          </a:p>
          <a:p>
            <a:pPr lvl="0" indent="-228600">
              <a:lnSpc>
                <a:spcPct val="90000"/>
              </a:lnSpc>
              <a:spcAft>
                <a:spcPts val="600"/>
              </a:spcAft>
              <a:buFont typeface="Arial" panose="020B0604020202020204" pitchFamily="34" charset="0"/>
              <a:buChar char="•"/>
            </a:pPr>
            <a:r>
              <a:rPr lang="en-US" sz="2400" b="1">
                <a:solidFill>
                  <a:schemeClr val="tx2"/>
                </a:solidFill>
              </a:rPr>
              <a:t>Ishikawa, K.</a:t>
            </a:r>
            <a:r>
              <a:rPr lang="en-US" sz="2400">
                <a:solidFill>
                  <a:schemeClr val="tx2"/>
                </a:solidFill>
              </a:rPr>
              <a:t> (1986) </a:t>
            </a:r>
            <a:r>
              <a:rPr lang="en-US" sz="2400" i="1">
                <a:solidFill>
                  <a:schemeClr val="tx2"/>
                </a:solidFill>
              </a:rPr>
              <a:t>Guide to Quality Control</a:t>
            </a:r>
            <a:r>
              <a:rPr lang="en-US" sz="2400">
                <a:solidFill>
                  <a:schemeClr val="tx2"/>
                </a:solidFill>
              </a:rPr>
              <a:t>. 2nd revised edition. Tokyo: Asian Productivity Organization. (Fishbone diagram and root-cause analysis.)</a:t>
            </a:r>
          </a:p>
          <a:p>
            <a:pPr lvl="0" indent="-228600">
              <a:lnSpc>
                <a:spcPct val="90000"/>
              </a:lnSpc>
              <a:spcAft>
                <a:spcPts val="600"/>
              </a:spcAft>
              <a:buFont typeface="Arial" panose="020B0604020202020204" pitchFamily="34" charset="0"/>
              <a:buChar char="•"/>
            </a:pPr>
            <a:r>
              <a:rPr lang="en-US" sz="2400" b="1">
                <a:solidFill>
                  <a:schemeClr val="tx2"/>
                </a:solidFill>
              </a:rPr>
              <a:t>CIPD</a:t>
            </a:r>
            <a:r>
              <a:rPr lang="en-US" sz="2400">
                <a:solidFill>
                  <a:schemeClr val="tx2"/>
                </a:solidFill>
              </a:rPr>
              <a:t> (n.d.) </a:t>
            </a:r>
            <a:r>
              <a:rPr lang="en-US" sz="2400" i="1">
                <a:solidFill>
                  <a:schemeClr val="tx2"/>
                </a:solidFill>
              </a:rPr>
              <a:t>PESTLE Analysis</a:t>
            </a:r>
            <a:r>
              <a:rPr lang="en-US" sz="2400">
                <a:solidFill>
                  <a:schemeClr val="tx2"/>
                </a:solidFill>
              </a:rPr>
              <a:t>. Available at: </a:t>
            </a:r>
            <a:r>
              <a:rPr lang="en-US" sz="2400">
                <a:solidFill>
                  <a:schemeClr val="tx2"/>
                </a:solidFill>
                <a:hlinkClick r:id="rId2">
                  <a:extLst>
                    <a:ext uri="{A12FA001-AC4F-418D-AE19-62706E023703}">
                      <ahyp:hlinkClr xmlns:ahyp="http://schemas.microsoft.com/office/drawing/2018/hyperlinkcolor" val="tx"/>
                    </a:ext>
                  </a:extLst>
                </a:hlinkClick>
              </a:rPr>
              <a:t>https://www.cipd.org/</a:t>
            </a:r>
            <a:r>
              <a:rPr lang="en-US" sz="2400">
                <a:solidFill>
                  <a:schemeClr val="tx2"/>
                </a:solidFill>
              </a:rPr>
              <a:t> (Accessed: 12 October 2026).</a:t>
            </a:r>
          </a:p>
          <a:p>
            <a:pPr lvl="0" indent="-228600">
              <a:lnSpc>
                <a:spcPct val="90000"/>
              </a:lnSpc>
              <a:spcAft>
                <a:spcPts val="600"/>
              </a:spcAft>
              <a:buFont typeface="Arial" panose="020B0604020202020204" pitchFamily="34" charset="0"/>
              <a:buChar char="•"/>
            </a:pPr>
            <a:r>
              <a:rPr lang="en-US" sz="2400" b="1">
                <a:solidFill>
                  <a:schemeClr val="tx2"/>
                </a:solidFill>
              </a:rPr>
              <a:t>GOV.UK</a:t>
            </a:r>
            <a:r>
              <a:rPr lang="en-US" sz="2400">
                <a:solidFill>
                  <a:schemeClr val="tx2"/>
                </a:solidFill>
              </a:rPr>
              <a:t> (n.d.) </a:t>
            </a:r>
            <a:r>
              <a:rPr lang="en-US" sz="2400" i="1">
                <a:solidFill>
                  <a:schemeClr val="tx2"/>
                </a:solidFill>
              </a:rPr>
              <a:t>Business guidance and support</a:t>
            </a:r>
            <a:r>
              <a:rPr lang="en-US" sz="2400">
                <a:solidFill>
                  <a:schemeClr val="tx2"/>
                </a:solidFill>
              </a:rPr>
              <a:t>. Available at: </a:t>
            </a:r>
            <a:r>
              <a:rPr lang="en-US" sz="2400">
                <a:solidFill>
                  <a:schemeClr val="tx2"/>
                </a:solidFill>
                <a:hlinkClick r:id="rId3"/>
              </a:rPr>
              <a:t>https://www.gov.uk/business-support</a:t>
            </a:r>
            <a:r>
              <a:rPr lang="en-US" sz="2400">
                <a:solidFill>
                  <a:schemeClr val="tx2"/>
                </a:solidFill>
              </a:rPr>
              <a:t> (Accessed: 12 October 2026).</a:t>
            </a:r>
          </a:p>
          <a:p>
            <a:pPr lvl="0" indent="-228600">
              <a:lnSpc>
                <a:spcPct val="90000"/>
              </a:lnSpc>
              <a:spcAft>
                <a:spcPts val="600"/>
              </a:spcAft>
              <a:buFont typeface="Arial" panose="020B0604020202020204" pitchFamily="34" charset="0"/>
              <a:buChar char="•"/>
            </a:pPr>
            <a:r>
              <a:rPr lang="en-US" sz="2400" b="1">
                <a:solidFill>
                  <a:schemeClr val="tx2"/>
                </a:solidFill>
              </a:rPr>
              <a:t>Office for National Statistics</a:t>
            </a:r>
            <a:r>
              <a:rPr lang="en-US" sz="2400">
                <a:solidFill>
                  <a:schemeClr val="tx2"/>
                </a:solidFill>
              </a:rPr>
              <a:t> (n.d.) </a:t>
            </a:r>
            <a:r>
              <a:rPr lang="en-US" sz="2400" i="1">
                <a:solidFill>
                  <a:schemeClr val="tx2"/>
                </a:solidFill>
              </a:rPr>
              <a:t>Business and economic statistics</a:t>
            </a:r>
            <a:r>
              <a:rPr lang="en-US" sz="2400">
                <a:solidFill>
                  <a:schemeClr val="tx2"/>
                </a:solidFill>
              </a:rPr>
              <a:t>. Available at: </a:t>
            </a:r>
            <a:r>
              <a:rPr lang="en-US" sz="2400">
                <a:solidFill>
                  <a:schemeClr val="tx2"/>
                </a:solidFill>
                <a:hlinkClick r:id="rId4"/>
              </a:rPr>
              <a:t>https://www.ons.gov.uk/businessindustryandtrade</a:t>
            </a:r>
            <a:r>
              <a:rPr lang="en-US" sz="2400">
                <a:solidFill>
                  <a:schemeClr val="tx2"/>
                </a:solidFill>
              </a:rPr>
              <a:t> (Accessed: 12 October 2026).</a:t>
            </a:r>
          </a:p>
          <a:p>
            <a:pPr indent="-228600">
              <a:lnSpc>
                <a:spcPct val="90000"/>
              </a:lnSpc>
              <a:spcAft>
                <a:spcPts val="600"/>
              </a:spcAft>
              <a:buFont typeface="Arial" panose="020B0604020202020204" pitchFamily="34" charset="0"/>
              <a:buChar char="•"/>
            </a:pPr>
            <a:endParaRPr lang="en-US" sz="150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79081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7F77177-414C-749C-C023-B275A87A0CA4}"/>
              </a:ext>
            </a:extLst>
          </p:cNvPr>
          <p:cNvSpPr txBox="1"/>
          <p:nvPr/>
        </p:nvSpPr>
        <p:spPr>
          <a:xfrm>
            <a:off x="1386865" y="818984"/>
            <a:ext cx="6596245" cy="3268520"/>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800" b="1" kern="1200">
                <a:solidFill>
                  <a:srgbClr val="FFFFFF"/>
                </a:solidFill>
                <a:latin typeface="+mj-lt"/>
                <a:ea typeface="+mj-ea"/>
                <a:cs typeface="+mj-cs"/>
              </a:rPr>
              <a:t>THANK YOU FOR LISTENING !</a:t>
            </a:r>
          </a:p>
        </p:txBody>
      </p:sp>
      <p:sp>
        <p:nvSpPr>
          <p:cNvPr id="17" name="Rectangle 16">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547371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F79DBB-5FB2-DBE1-505C-0389AAA454E7}"/>
              </a:ext>
            </a:extLst>
          </p:cNvPr>
          <p:cNvPicPr>
            <a:picLocks noChangeAspect="1"/>
          </p:cNvPicPr>
          <p:nvPr/>
        </p:nvPicPr>
        <p:blipFill>
          <a:blip r:embed="rId2"/>
          <a:stretch>
            <a:fillRect/>
          </a:stretch>
        </p:blipFill>
        <p:spPr>
          <a:xfrm>
            <a:off x="1884074" y="425951"/>
            <a:ext cx="8423852" cy="6006097"/>
          </a:xfrm>
          <a:prstGeom prst="rect">
            <a:avLst/>
          </a:prstGeom>
        </p:spPr>
      </p:pic>
    </p:spTree>
    <p:extLst>
      <p:ext uri="{BB962C8B-B14F-4D97-AF65-F5344CB8AC3E}">
        <p14:creationId xmlns:p14="http://schemas.microsoft.com/office/powerpoint/2010/main" val="12598974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Student Name: Ilie Alexandru Tranca   Module Code:  LCLM 4004  Module Name:  Problem Solving and Decision-Making  Component 1:  Basil’s Bakery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Ilie Alexandru Tranca  Student ID:    Lecturer’s Name: XXXX   Module Code:  LCLM 4004  Module Name:  Problem Solving and Decision-Making  Component 1:  Basil’s Bakery </dc:title>
  <dc:creator>Gabriel Ursache</dc:creator>
  <cp:lastModifiedBy>trancaa01@gmail.com</cp:lastModifiedBy>
  <cp:revision>2</cp:revision>
  <dcterms:created xsi:type="dcterms:W3CDTF">2026-10-05T18:23:54Z</dcterms:created>
  <dcterms:modified xsi:type="dcterms:W3CDTF">2026-10-13T16:16:24Z</dcterms:modified>
</cp:coreProperties>
</file>