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258" r:id="rId2"/>
    <p:sldId id="289" r:id="rId3"/>
    <p:sldId id="331" r:id="rId4"/>
    <p:sldId id="391" r:id="rId5"/>
    <p:sldId id="337" r:id="rId6"/>
    <p:sldId id="340" r:id="rId7"/>
    <p:sldId id="318" r:id="rId8"/>
    <p:sldId id="335" r:id="rId9"/>
    <p:sldId id="342" r:id="rId10"/>
    <p:sldId id="333" r:id="rId11"/>
    <p:sldId id="334" r:id="rId12"/>
    <p:sldId id="336" r:id="rId13"/>
    <p:sldId id="321" r:id="rId14"/>
    <p:sldId id="323" r:id="rId15"/>
    <p:sldId id="322" r:id="rId16"/>
    <p:sldId id="343" r:id="rId17"/>
    <p:sldId id="338" r:id="rId18"/>
    <p:sldId id="330" r:id="rId19"/>
    <p:sldId id="326" r:id="rId20"/>
    <p:sldId id="327" r:id="rId21"/>
    <p:sldId id="328" r:id="rId22"/>
    <p:sldId id="325" r:id="rId23"/>
    <p:sldId id="341" r:id="rId24"/>
    <p:sldId id="339" r:id="rId25"/>
    <p:sldId id="345" r:id="rId26"/>
    <p:sldId id="276" r:id="rId27"/>
    <p:sldId id="286" r:id="rId2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115" autoAdjust="0"/>
    <p:restoredTop sz="93372" autoAdjust="0"/>
  </p:normalViewPr>
  <p:slideViewPr>
    <p:cSldViewPr>
      <p:cViewPr varScale="1">
        <p:scale>
          <a:sx n="79" d="100"/>
          <a:sy n="79" d="100"/>
        </p:scale>
        <p:origin x="133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unicef.org/mena/reports/community-engagement-standards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340768"/>
            <a:ext cx="8640960" cy="194421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sz="4000" dirty="0"/>
            </a:br>
            <a:br>
              <a:rPr lang="en-GB" sz="4000" dirty="0"/>
            </a:br>
            <a:br>
              <a:rPr lang="en-GB" sz="4000" dirty="0"/>
            </a:br>
            <a:r>
              <a:rPr lang="en-GB" sz="4000" b="1" dirty="0"/>
              <a:t>LCBB4011 – Community Engagement</a:t>
            </a:r>
            <a:br>
              <a:rPr lang="en-GB" sz="4000" dirty="0"/>
            </a:br>
            <a:br>
              <a:rPr lang="en-GB" sz="4000" dirty="0"/>
            </a:br>
            <a:r>
              <a:rPr lang="en-GB" sz="3200" b="1" dirty="0"/>
              <a:t>Week 6: Quality Standards for Community Engagement </a:t>
            </a:r>
            <a:br>
              <a:rPr lang="en-US" sz="3200" dirty="0"/>
            </a:b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874" y="1700808"/>
            <a:ext cx="2617841" cy="165618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476672"/>
            <a:ext cx="5149079" cy="381039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week, have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US" sz="2000" dirty="0"/>
              <a:t>Planning and Designing community engagement, why it is done, how the scope is defined, and the range of activities carried out.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The barriers and challenges of effective community planning and design.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74399" y="476672"/>
            <a:ext cx="5472608" cy="321716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This week, we will:</a:t>
            </a:r>
          </a:p>
          <a:p>
            <a:endParaRPr lang="en-GB" sz="2000" dirty="0"/>
          </a:p>
          <a:p>
            <a:r>
              <a:rPr lang="en-GB" sz="2000" dirty="0"/>
              <a:t>Discuss assessment brief</a:t>
            </a:r>
          </a:p>
          <a:p>
            <a:endParaRPr lang="en-GB" sz="2000" dirty="0"/>
          </a:p>
          <a:p>
            <a:r>
              <a:rPr lang="en-GB" sz="2000" dirty="0"/>
              <a:t>Understanding the attributes and standards of community engagement.</a:t>
            </a:r>
          </a:p>
          <a:p>
            <a:endParaRPr lang="en-GB" sz="2000" dirty="0"/>
          </a:p>
          <a:p>
            <a:r>
              <a:rPr lang="en-GB" sz="2000" dirty="0"/>
              <a:t>Understand how the approaches can be adopted, implemented and standardised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025010D-8673-404D-B805-B4749C594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Discussion – 30 min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8A3A0A7-361F-BF6A-2E54-BD9CB7DA4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Read through the assessment brief again in the class</a:t>
            </a:r>
          </a:p>
          <a:p>
            <a:endParaRPr lang="en-GB" sz="2400" dirty="0"/>
          </a:p>
          <a:p>
            <a:r>
              <a:rPr lang="en-GB" sz="2400" dirty="0"/>
              <a:t>Time for Q &amp; A</a:t>
            </a:r>
          </a:p>
          <a:p>
            <a:endParaRPr lang="en-GB" sz="2400" dirty="0"/>
          </a:p>
          <a:p>
            <a:r>
              <a:rPr lang="en-GB" sz="2400" dirty="0"/>
              <a:t>Discuss what future project you are planning to write about  </a:t>
            </a:r>
            <a:r>
              <a:rPr lang="en-GB" sz="1800" dirty="0"/>
              <a:t>(hint: throughout all of the sessions you should attempt to apply the ideas we are learning to your future project)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B7CCF5-5AB7-E65F-175F-4DE37BE65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67C5A-E4D5-6035-F5AA-77137E26E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2045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EDAAF-D496-4703-B972-4EE8FA880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What are Standards?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2C1D07-9FFF-40DD-894E-7B6EB35E2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C7517-05C9-4958-9106-933D191E1F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10242" name="Picture 2" descr="About NACE Standards - NACE">
            <a:extLst>
              <a:ext uri="{FF2B5EF4-FFF2-40B4-BE49-F238E27FC236}">
                <a16:creationId xmlns:a16="http://schemas.microsoft.com/office/drawing/2014/main" id="{A1114B46-DEA2-4966-891E-172966A9563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5390"/>
            <a:ext cx="7704855" cy="369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91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05BD9-977A-664C-6C53-C815175DB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988840"/>
            <a:ext cx="8229600" cy="1143000"/>
          </a:xfrm>
        </p:spPr>
        <p:txBody>
          <a:bodyPr/>
          <a:lstStyle/>
          <a:p>
            <a:br>
              <a:rPr lang="en-GB" sz="4000" dirty="0"/>
            </a:br>
            <a:r>
              <a:rPr lang="en-GB" sz="4000" dirty="0"/>
              <a:t>Activity 1 – 10 min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What do we mean by standards? 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What could the standards be used for in community engagement?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Let’s brainstorm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60FCBD-DB1C-A535-3A2E-989402EC8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79642-E886-8FD4-8C8B-CA2A39E862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75101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5FC7C-D072-4F6D-9BAE-1996AB7D5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71600" y="836712"/>
            <a:ext cx="7715200" cy="4608511"/>
          </a:xfrm>
        </p:spPr>
        <p:txBody>
          <a:bodyPr/>
          <a:lstStyle/>
          <a:p>
            <a:r>
              <a:rPr lang="en-GB" sz="1800" dirty="0"/>
              <a:t>Standards are benchmarks or </a:t>
            </a:r>
            <a:r>
              <a:rPr lang="en-GB" sz="2000" dirty="0"/>
              <a:t>measurements</a:t>
            </a:r>
            <a:r>
              <a:rPr lang="en-GB" sz="1800" dirty="0"/>
              <a:t> of best practices.</a:t>
            </a:r>
          </a:p>
          <a:p>
            <a:endParaRPr lang="en-GB" sz="1800" dirty="0"/>
          </a:p>
          <a:p>
            <a:r>
              <a:rPr lang="en-GB" sz="1800" dirty="0"/>
              <a:t>It is intended to act as a reference point for quality and accountability</a:t>
            </a:r>
          </a:p>
          <a:p>
            <a:endParaRPr lang="en-GB" sz="1800" dirty="0"/>
          </a:p>
          <a:p>
            <a:r>
              <a:rPr lang="en-GB" sz="1800" dirty="0"/>
              <a:t>Standards are designed to reflect the principles of participation, engagement and empowerment.</a:t>
            </a:r>
          </a:p>
          <a:p>
            <a:endParaRPr lang="en-GB" sz="1800" dirty="0"/>
          </a:p>
          <a:p>
            <a:r>
              <a:rPr lang="en-GB" sz="1800" dirty="0"/>
              <a:t>For effective and efficient community engagement, standards are required to guide the entire process.</a:t>
            </a:r>
          </a:p>
          <a:p>
            <a:endParaRPr lang="en-GB" sz="1800" dirty="0"/>
          </a:p>
          <a:p>
            <a:r>
              <a:rPr lang="en-GB" sz="1800" dirty="0"/>
              <a:t>Community engagement standards provide detailed performance statements that can be adopted and implement to achieve the highest quality outcome.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4D117-7E38-437D-8398-C571E78A0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694D3-D5A6-472F-BDF4-0789160C0F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2077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490FC-6DCD-4FB9-9C5A-040AC9E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42683"/>
            <a:ext cx="8507288" cy="1143000"/>
          </a:xfrm>
        </p:spPr>
        <p:txBody>
          <a:bodyPr/>
          <a:lstStyle/>
          <a:p>
            <a:r>
              <a:rPr lang="en-GB" sz="3600" b="1" dirty="0"/>
              <a:t>Standards in Community Engagement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B245-CD4B-43A0-9BD9-3C91D0C10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14065"/>
            <a:ext cx="5112567" cy="3629870"/>
          </a:xfrm>
        </p:spPr>
        <p:txBody>
          <a:bodyPr/>
          <a:lstStyle/>
          <a:p>
            <a:r>
              <a:rPr lang="en-GB" sz="2000" dirty="0"/>
              <a:t>Standards are the best practices designed to benchmark and measure effective and efficient community engagement processes.</a:t>
            </a:r>
          </a:p>
          <a:p>
            <a:r>
              <a:rPr lang="en-GB" sz="2000" dirty="0"/>
              <a:t>In community engagement, standards are based on policies that reflect: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Fairness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Equality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Participation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653B3-AB71-4826-85EF-6B64B73F3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8FBED-3D36-466C-9495-7A748B8AF9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5122" name="Picture 2" descr="We Want Fair AI Algorithms – But How To Define Fairness? (Fairness Series  Part 3) - MOSTLY AI">
            <a:extLst>
              <a:ext uri="{FF2B5EF4-FFF2-40B4-BE49-F238E27FC236}">
                <a16:creationId xmlns:a16="http://schemas.microsoft.com/office/drawing/2014/main" id="{1442C239-0E49-4F99-9AB6-F2BBB7DAD4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479036" cy="276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45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AFBFF-08C9-B504-352A-5E0A2F95A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55" y="980728"/>
            <a:ext cx="8229600" cy="1143000"/>
          </a:xfrm>
        </p:spPr>
        <p:txBody>
          <a:bodyPr/>
          <a:lstStyle/>
          <a:p>
            <a:br>
              <a:rPr lang="en-GB" sz="3200" dirty="0"/>
            </a:br>
            <a:r>
              <a:rPr lang="en-GB" sz="2400" dirty="0"/>
              <a:t>Activity 2 – 20 min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Look at the UNICEF standards document below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>
                <a:hlinkClick r:id="rId2"/>
              </a:rPr>
              <a:t>https://www.unicef.org/mena/reports/community-engagement-standards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Discuss: why do we need to have standards?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DD5D6-A4E4-C805-0094-C7C313D72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85E1B-0F08-B24F-A519-E43BA43749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698082-BDB5-5A29-0682-F941B37544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3888" y="3573016"/>
            <a:ext cx="1706335" cy="1637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56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EBE07-D640-42C2-8C61-BA1CBD1A4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8253"/>
            <a:ext cx="8229600" cy="770980"/>
          </a:xfrm>
        </p:spPr>
        <p:txBody>
          <a:bodyPr/>
          <a:lstStyle/>
          <a:p>
            <a:r>
              <a:rPr lang="en-US" sz="3600" b="1" dirty="0"/>
              <a:t>Inclusion Standard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F4A78-36C8-4F18-A944-EC493F912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935174"/>
            <a:ext cx="4788023" cy="4798081"/>
          </a:xfrm>
        </p:spPr>
        <p:txBody>
          <a:bodyPr/>
          <a:lstStyle/>
          <a:p>
            <a:r>
              <a:rPr lang="en-GB" sz="2200" dirty="0"/>
              <a:t>Nature and structure are characterised to have a hierarchy, which means people can be excluded and oppressed; Therefore, the inclusion standard focuses on everyone having equal access to health, justice, wealth, and other opportunities.</a:t>
            </a:r>
          </a:p>
          <a:p>
            <a:r>
              <a:rPr lang="en-GB" sz="2200" dirty="0"/>
              <a:t>Involvement standards promote human capital development to improve community life and help people live to their potentials.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2FA6CA-42B0-4B3A-90A2-6E8CA4D9D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05FCB-2A0E-4454-A9E2-11F84B967C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2050" name="Picture 2" descr="The 5 Levels of Inclusion | Digital Scribbler, Inc">
            <a:extLst>
              <a:ext uri="{FF2B5EF4-FFF2-40B4-BE49-F238E27FC236}">
                <a16:creationId xmlns:a16="http://schemas.microsoft.com/office/drawing/2014/main" id="{1B039F09-A248-4931-9FAC-8A168C90439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0" y="1417638"/>
            <a:ext cx="4426150" cy="365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14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FDCB-60C0-4EB9-BB72-10A6D92ED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68" y="109167"/>
            <a:ext cx="8229600" cy="1176684"/>
          </a:xfrm>
        </p:spPr>
        <p:txBody>
          <a:bodyPr/>
          <a:lstStyle/>
          <a:p>
            <a:r>
              <a:rPr lang="en-GB" sz="3200" dirty="0"/>
              <a:t>Inclusion standards promote the law against discrimination; no discrimination: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F8C59-A240-4808-A270-866C2F6A6E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095" y="1628800"/>
            <a:ext cx="2857364" cy="3254660"/>
          </a:xfrm>
        </p:spPr>
        <p:txBody>
          <a:bodyPr/>
          <a:lstStyle/>
          <a:p>
            <a:r>
              <a:rPr lang="en-GB" sz="2000" dirty="0"/>
              <a:t>Age</a:t>
            </a:r>
          </a:p>
          <a:p>
            <a:r>
              <a:rPr lang="en-GB" sz="2000" dirty="0"/>
              <a:t>Disability</a:t>
            </a:r>
          </a:p>
          <a:p>
            <a:r>
              <a:rPr lang="en-GB" sz="2000" dirty="0"/>
              <a:t>Sex</a:t>
            </a:r>
          </a:p>
          <a:p>
            <a:r>
              <a:rPr lang="en-GB" sz="2000" dirty="0"/>
              <a:t>Gender</a:t>
            </a:r>
          </a:p>
          <a:p>
            <a:r>
              <a:rPr lang="en-GB" sz="2000" dirty="0"/>
              <a:t>Marriage</a:t>
            </a:r>
          </a:p>
          <a:p>
            <a:r>
              <a:rPr lang="en-GB" sz="2000" dirty="0"/>
              <a:t>Pregnancy</a:t>
            </a:r>
          </a:p>
          <a:p>
            <a:r>
              <a:rPr lang="en-GB" sz="2000" dirty="0"/>
              <a:t>Maternity</a:t>
            </a:r>
          </a:p>
          <a:p>
            <a:r>
              <a:rPr lang="en-GB" sz="2000" dirty="0"/>
              <a:t>Race</a:t>
            </a:r>
          </a:p>
          <a:p>
            <a:r>
              <a:rPr lang="en-GB" sz="2000" dirty="0"/>
              <a:t>Religion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DE22D-68DE-4B6D-8ED1-618140148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99091-0F8C-4516-8502-C5D6D337FB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3074" name="Picture 2" descr="Insight - Eight shocking statistics: why our survey on discrimination and  harassment is necessary - Inside Housing">
            <a:extLst>
              <a:ext uri="{FF2B5EF4-FFF2-40B4-BE49-F238E27FC236}">
                <a16:creationId xmlns:a16="http://schemas.microsoft.com/office/drawing/2014/main" id="{2AF88FD4-BB56-4E1D-8F74-C9497B4CD3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68985"/>
            <a:ext cx="3923928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ample Non-Discrimination Policy &amp; Why You Need One | AIHR Digital">
            <a:extLst>
              <a:ext uri="{FF2B5EF4-FFF2-40B4-BE49-F238E27FC236}">
                <a16:creationId xmlns:a16="http://schemas.microsoft.com/office/drawing/2014/main" id="{F2E79C4E-A049-4F7A-B200-D3C876B5F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51811"/>
            <a:ext cx="4065017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18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D2D5E-AA2B-48BB-8A2F-E899743F6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/>
              <a:t>Support Standard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CD9DC7-524F-4615-919F-E491932C89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49642"/>
            <a:ext cx="4492352" cy="4111606"/>
          </a:xfrm>
        </p:spPr>
        <p:txBody>
          <a:bodyPr/>
          <a:lstStyle/>
          <a:p>
            <a:r>
              <a:rPr lang="en-GB" sz="2000" dirty="0"/>
              <a:t>The support standards advocate to identify and overcome any challenges, and break barriers to participating;</a:t>
            </a:r>
          </a:p>
          <a:p>
            <a:r>
              <a:rPr lang="en-GB" sz="2000" dirty="0"/>
              <a:t>Access to interpreters</a:t>
            </a:r>
          </a:p>
          <a:p>
            <a:r>
              <a:rPr lang="en-GB" sz="2000" dirty="0"/>
              <a:t>Suitable transport</a:t>
            </a:r>
          </a:p>
          <a:p>
            <a:r>
              <a:rPr lang="en-GB" sz="2000" dirty="0"/>
              <a:t>Communication Aids (hearing loop)</a:t>
            </a:r>
          </a:p>
          <a:p>
            <a:r>
              <a:rPr lang="en-GB" sz="2000" dirty="0"/>
              <a:t>Access to social media</a:t>
            </a:r>
          </a:p>
          <a:p>
            <a:r>
              <a:rPr lang="en-GB" sz="2000" dirty="0"/>
              <a:t>Out of pocket expenses</a:t>
            </a:r>
          </a:p>
          <a:p>
            <a:r>
              <a:rPr lang="en-GB" sz="2000" dirty="0"/>
              <a:t>Access to balanced and expert advice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4E189-F6B8-444E-BDA0-1D8518F7A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E83C6-DCDC-414A-BA3D-527DE81E8E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6146" name="Picture 2" descr="Support Pictures, Images, Stock Photos | Depositphotos®">
            <a:extLst>
              <a:ext uri="{FF2B5EF4-FFF2-40B4-BE49-F238E27FC236}">
                <a16:creationId xmlns:a16="http://schemas.microsoft.com/office/drawing/2014/main" id="{A616BE87-DB52-466F-8690-ABE678114DC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379686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25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18C44-FB67-48FE-BD90-BD2BC2A6A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600" b="1" dirty="0"/>
              <a:t>Planning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1C10D-1EF4-4770-9C84-B9384CF9BC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1268760"/>
            <a:ext cx="4897239" cy="4291792"/>
          </a:xfrm>
        </p:spPr>
        <p:txBody>
          <a:bodyPr/>
          <a:lstStyle/>
          <a:p>
            <a:r>
              <a:rPr lang="en-GB" sz="2000" dirty="0"/>
              <a:t>The planning standards ensure that community members are involved at the start of the process.</a:t>
            </a:r>
          </a:p>
          <a:p>
            <a:r>
              <a:rPr lang="en-GB" sz="2000" dirty="0"/>
              <a:t>Define the planning process and clearly define the scope; That a clear and agreed engagement plan is in the plan.</a:t>
            </a:r>
          </a:p>
          <a:p>
            <a:r>
              <a:rPr lang="en-GB" sz="2000" dirty="0"/>
              <a:t>The timescales for community engagement are realistic.</a:t>
            </a:r>
          </a:p>
          <a:p>
            <a:r>
              <a:rPr lang="en-GB" sz="2000" dirty="0"/>
              <a:t>The communication structure is clearly defined.</a:t>
            </a:r>
          </a:p>
          <a:p>
            <a:r>
              <a:rPr lang="en-GB" sz="2000" dirty="0"/>
              <a:t>The resources are sufficient to support the process.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3CF4E-6CDA-4DC0-8D07-D5A80C4F5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F81A7-DB9B-4651-9F72-FB8264A37E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7170" name="Picture 2" descr="4 Tips to Simplify Strategic Planning For Your Board - Create Possibility">
            <a:extLst>
              <a:ext uri="{FF2B5EF4-FFF2-40B4-BE49-F238E27FC236}">
                <a16:creationId xmlns:a16="http://schemas.microsoft.com/office/drawing/2014/main" id="{8A4385EB-2C7E-4305-8104-BEE96A73B6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566870"/>
            <a:ext cx="3457079" cy="342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05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999C-8E97-4F07-8612-AB10C0E6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171" y="114300"/>
            <a:ext cx="8229600" cy="686322"/>
          </a:xfrm>
        </p:spPr>
        <p:txBody>
          <a:bodyPr/>
          <a:lstStyle/>
          <a:p>
            <a:r>
              <a:rPr lang="en-US" sz="3600" b="1" dirty="0"/>
              <a:t>Working Together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0980-CDBB-4F0B-ABE5-8F1F22B090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99061" y="1196752"/>
            <a:ext cx="5148064" cy="4464496"/>
          </a:xfrm>
        </p:spPr>
        <p:txBody>
          <a:bodyPr/>
          <a:lstStyle/>
          <a:p>
            <a:r>
              <a:rPr lang="en-GB" sz="1600" dirty="0"/>
              <a:t>Promotes the need to work together to achieve the goals of the engagement.</a:t>
            </a:r>
          </a:p>
          <a:p>
            <a:r>
              <a:rPr lang="en-GB" sz="1600" dirty="0"/>
              <a:t>Recognise roles and responsibilities and ensure they behave positively, non- discriminatory to each other, and that time is valuable to all participants.</a:t>
            </a:r>
          </a:p>
          <a:p>
            <a:r>
              <a:rPr lang="en-GB" sz="1600" dirty="0"/>
              <a:t>The decision-making processes and procedures are clear and understood by all.</a:t>
            </a:r>
          </a:p>
          <a:p>
            <a:r>
              <a:rPr lang="en-GB" sz="1600" dirty="0"/>
              <a:t>Ensure that the communication plan captures all stakeholders group and that the communication is open, honest and transparent.</a:t>
            </a:r>
          </a:p>
          <a:p>
            <a:r>
              <a:rPr lang="en-GB" sz="1600" dirty="0"/>
              <a:t>The engagement process is based on trust, mutual respect, support, self/ group development, and confidence is built.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36BFDB-98E3-4040-BB83-18A66396A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89574-CAA9-4B00-BE2E-9345E74E63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7" name="Picture 2" descr="Friends Togetherness Stock Illustrations – 11,138 Friends Togetherness  Stock Illustrations, Vectors &amp; Clipart - Dreamstime">
            <a:extLst>
              <a:ext uri="{FF2B5EF4-FFF2-40B4-BE49-F238E27FC236}">
                <a16:creationId xmlns:a16="http://schemas.microsoft.com/office/drawing/2014/main" id="{BAE58E62-1F59-42E5-A127-C7D8C37B0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62692"/>
            <a:ext cx="3419872" cy="327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84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AC5C3-5E59-420E-88D2-DD8491319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Methods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E948E-A879-4586-A08A-254C665954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1960" y="1795887"/>
            <a:ext cx="4627587" cy="3024336"/>
          </a:xfrm>
        </p:spPr>
        <p:txBody>
          <a:bodyPr/>
          <a:lstStyle/>
          <a:p>
            <a:r>
              <a:rPr lang="en-GB" sz="2000" dirty="0"/>
              <a:t>Select acceptable methods for undertaking community activities</a:t>
            </a:r>
          </a:p>
          <a:p>
            <a:r>
              <a:rPr lang="en-GB" sz="2000" dirty="0"/>
              <a:t>Ensure that the adopted methods are fit for purpose.</a:t>
            </a:r>
          </a:p>
          <a:p>
            <a:r>
              <a:rPr lang="en-GB" sz="2000" dirty="0"/>
              <a:t>Define the sequence that the activities would be done.</a:t>
            </a:r>
          </a:p>
          <a:p>
            <a:r>
              <a:rPr lang="en-GB" sz="2000" dirty="0"/>
              <a:t>Methods are evaluated and adapted in response to feedback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84C519-42DF-49BB-9152-2A085D369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82B0E-4CD3-4EEF-92E8-782033B4DF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8196" name="Picture 4" descr="4 Process Improvement Methods That Work &amp; When To Apply Them — Business  Analyst Learnings">
            <a:extLst>
              <a:ext uri="{FF2B5EF4-FFF2-40B4-BE49-F238E27FC236}">
                <a16:creationId xmlns:a16="http://schemas.microsoft.com/office/drawing/2014/main" id="{C37E0C0A-2707-4010-A64D-0ADB11648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1652664"/>
            <a:ext cx="3691484" cy="331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29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F4388-7BAA-79B8-CC1B-82295F125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700808"/>
            <a:ext cx="8229600" cy="1143000"/>
          </a:xfrm>
        </p:spPr>
        <p:txBody>
          <a:bodyPr/>
          <a:lstStyle/>
          <a:p>
            <a:r>
              <a:rPr lang="en-GB" sz="3200" dirty="0"/>
              <a:t>Activity 3: Impact of diverting from standards – 20 min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u="sng" dirty="0"/>
              <a:t>Siemens Case study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Read the case study (Moodle) and identify 3 key issues that impacted the organisation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84EF0-CF1E-7D0B-6E45-51D707444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4B932-7680-DE4C-5A2C-3AEA7BF155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8540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D8ABB-7887-48B8-B645-5EC9BDDCD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Communication Standard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61C85-ADDF-4274-B059-61A24DD6C7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7904" y="1506488"/>
            <a:ext cx="5436096" cy="4082752"/>
          </a:xfrm>
        </p:spPr>
        <p:txBody>
          <a:bodyPr/>
          <a:lstStyle/>
          <a:p>
            <a:r>
              <a:rPr lang="en-GB" sz="2000" dirty="0"/>
              <a:t>Communicate clearly and regularly with community members.</a:t>
            </a:r>
          </a:p>
          <a:p>
            <a:r>
              <a:rPr lang="en-GB" sz="2000" dirty="0"/>
              <a:t>Share transparent information on the process and update them on the next step.</a:t>
            </a:r>
          </a:p>
          <a:p>
            <a:r>
              <a:rPr lang="en-GB" sz="2000" dirty="0"/>
              <a:t>Clear and easy to understand</a:t>
            </a:r>
          </a:p>
          <a:p>
            <a:r>
              <a:rPr lang="en-GB" sz="2000" dirty="0"/>
              <a:t>Information is made available in appropriate formats.</a:t>
            </a:r>
          </a:p>
          <a:p>
            <a:r>
              <a:rPr lang="en-GB" sz="2000" dirty="0"/>
              <a:t>Uphold confidentiality but grand access to relevant information.</a:t>
            </a:r>
          </a:p>
          <a:p>
            <a:r>
              <a:rPr lang="en-GB" sz="2000" dirty="0"/>
              <a:t>Communication mediums are available to shape the engagement process</a:t>
            </a:r>
          </a:p>
          <a:p>
            <a:r>
              <a:rPr lang="en-GB" sz="2000" dirty="0"/>
              <a:t>Make provision for feedback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A6E7B-6B17-4DB9-9061-39B13B7F7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EDEF4-1C8E-44C3-9A34-B0F31BC87F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13316" name="Picture 4" descr="Network communication standards">
            <a:extLst>
              <a:ext uri="{FF2B5EF4-FFF2-40B4-BE49-F238E27FC236}">
                <a16:creationId xmlns:a16="http://schemas.microsoft.com/office/drawing/2014/main" id="{CF8A108A-206B-40A2-B713-7C7FA1D069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824"/>
            <a:ext cx="325070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57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C404-7124-48CB-BB9E-40253AA5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Standard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8705B-F09B-487B-939A-4DDBB168F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600201"/>
            <a:ext cx="4176464" cy="3773015"/>
          </a:xfrm>
        </p:spPr>
        <p:txBody>
          <a:bodyPr/>
          <a:lstStyle/>
          <a:p>
            <a:r>
              <a:rPr lang="en-GB" sz="2000" dirty="0"/>
              <a:t>Assess if the intended outcome has been achieved.</a:t>
            </a:r>
          </a:p>
          <a:p>
            <a:r>
              <a:rPr lang="en-GB" sz="2000" dirty="0"/>
              <a:t>Assess the impact across all participants.</a:t>
            </a:r>
          </a:p>
          <a:p>
            <a:r>
              <a:rPr lang="en-GB" sz="2000" dirty="0"/>
              <a:t>Assess the risk, identify the positive outcomes, and how it will benefit them.</a:t>
            </a:r>
          </a:p>
          <a:p>
            <a:r>
              <a:rPr lang="en-GB" sz="2000" dirty="0"/>
              <a:t>Use the information to improve future engagement.</a:t>
            </a:r>
          </a:p>
          <a:p>
            <a:r>
              <a:rPr lang="en-GB" sz="2000" dirty="0"/>
              <a:t>Learning from feedback and mistakes.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E62E8-E4A3-4A1D-A524-B58234A6A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1AA84-69B0-4D47-ADA8-72DC5592DB6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14340" name="Picture 4" descr="Impact - Legacy of Hope Foundation">
            <a:extLst>
              <a:ext uri="{FF2B5EF4-FFF2-40B4-BE49-F238E27FC236}">
                <a16:creationId xmlns:a16="http://schemas.microsoft.com/office/drawing/2014/main" id="{6C3D17FB-8F0D-413F-95F9-0261F9C314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3"/>
            <a:ext cx="4860032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0157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537"/>
            <a:ext cx="8229600" cy="1143000"/>
          </a:xfrm>
        </p:spPr>
        <p:txBody>
          <a:bodyPr/>
          <a:lstStyle/>
          <a:p>
            <a:r>
              <a:rPr lang="en-US" sz="3600" b="1" dirty="0"/>
              <a:t>Improvement Standards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97" y="1340767"/>
            <a:ext cx="4133056" cy="4320481"/>
          </a:xfrm>
        </p:spPr>
        <p:txBody>
          <a:bodyPr/>
          <a:lstStyle/>
          <a:p>
            <a:r>
              <a:rPr lang="en-GB" sz="1600" dirty="0"/>
              <a:t>Establish performance criteria and look beyond the immediate engagement period.</a:t>
            </a:r>
          </a:p>
          <a:p>
            <a:r>
              <a:rPr lang="en-GB" sz="1600" dirty="0"/>
              <a:t>Adapt holistic approaches across all aspects of active and passive community engagement.</a:t>
            </a:r>
          </a:p>
          <a:p>
            <a:r>
              <a:rPr lang="en-GB" sz="1600" dirty="0"/>
              <a:t>Create a routine for members to engage in by incorporating schedules for upcoming events.</a:t>
            </a:r>
          </a:p>
          <a:p>
            <a:r>
              <a:rPr lang="en-GB" sz="1600" dirty="0"/>
              <a:t>Create feasible mediums to educate and keep members informed about community issues.</a:t>
            </a:r>
          </a:p>
          <a:p>
            <a:r>
              <a:rPr lang="en-GB" sz="1600" dirty="0"/>
              <a:t>Skills, experience and knowledge are shared.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15362" name="Picture 2" descr="Define continuous improvement – 8 experts' definitions | Vetter Blog">
            <a:extLst>
              <a:ext uri="{FF2B5EF4-FFF2-40B4-BE49-F238E27FC236}">
                <a16:creationId xmlns:a16="http://schemas.microsoft.com/office/drawing/2014/main" id="{986B76E1-4FC8-415F-842F-13A83FFEE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446449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48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3868"/>
            <a:ext cx="8229600" cy="1143000"/>
          </a:xfrm>
        </p:spPr>
        <p:txBody>
          <a:bodyPr/>
          <a:lstStyle/>
          <a:p>
            <a:r>
              <a:rPr lang="en-US" sz="3600" b="1" dirty="0"/>
              <a:t>Working with others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9912" y="1700808"/>
            <a:ext cx="4947831" cy="3456384"/>
          </a:xfrm>
        </p:spPr>
        <p:txBody>
          <a:bodyPr/>
          <a:lstStyle/>
          <a:p>
            <a:r>
              <a:rPr lang="en-GB" sz="2000" dirty="0"/>
              <a:t>Social cohesion is ensured</a:t>
            </a:r>
          </a:p>
          <a:p>
            <a:r>
              <a:rPr lang="en-GB" sz="2000" dirty="0"/>
              <a:t>Define the roles and responsibilities of all segments of community engagement stakeholders.</a:t>
            </a:r>
          </a:p>
          <a:p>
            <a:r>
              <a:rPr lang="en-GB" sz="2000" dirty="0"/>
              <a:t>Be respective, objective, rational, purposeful and objective.</a:t>
            </a:r>
          </a:p>
          <a:p>
            <a:r>
              <a:rPr lang="en-GB" sz="2000" dirty="0"/>
              <a:t>There should be a workable framework that aligns with other structures, organisations and activities relevant to their work.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6386" name="Picture 2" descr="Social Cohesion - there's a lot more to it than the OECD version - From  Poverty to Power">
            <a:extLst>
              <a:ext uri="{FF2B5EF4-FFF2-40B4-BE49-F238E27FC236}">
                <a16:creationId xmlns:a16="http://schemas.microsoft.com/office/drawing/2014/main" id="{F770A175-0A93-40D4-955B-A6B54A6F9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18672"/>
            <a:ext cx="336365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50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0F350-E397-436A-84D0-ADD8AA367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229601" cy="1143000"/>
          </a:xfrm>
        </p:spPr>
        <p:txBody>
          <a:bodyPr/>
          <a:lstStyle/>
          <a:p>
            <a:r>
              <a:rPr lang="en-US" sz="3600" b="1" dirty="0"/>
              <a:t>Monitoring and Evaluation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7B023-9991-4410-867A-4C507D2BDE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9" y="1860496"/>
            <a:ext cx="4572001" cy="3296696"/>
          </a:xfrm>
        </p:spPr>
        <p:txBody>
          <a:bodyPr/>
          <a:lstStyle/>
          <a:p>
            <a:r>
              <a:rPr lang="en-GB" sz="2000" dirty="0"/>
              <a:t>Evaluate the community engagement process by weighing the impact of their outcomes.</a:t>
            </a:r>
          </a:p>
          <a:p>
            <a:r>
              <a:rPr lang="en-GB" sz="2000" dirty="0"/>
              <a:t>Progress is evaluated against the intended result or benchmark.</a:t>
            </a:r>
          </a:p>
          <a:p>
            <a:r>
              <a:rPr lang="en-GB" sz="2000" dirty="0"/>
              <a:t>Gather information from all relevant quarters and check the progress.</a:t>
            </a:r>
          </a:p>
          <a:p>
            <a:r>
              <a:rPr lang="en-GB" sz="2000" dirty="0"/>
              <a:t>Record evidence of good practices and log lessons learned.</a:t>
            </a:r>
          </a:p>
          <a:p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40250-C852-4212-8556-1443E9285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0AFB1-80D3-4DE2-8683-D3407EFE2E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8434" name="Picture 2" descr="Research, Project Design, Monitoring and Evaluation - Nagira">
            <a:extLst>
              <a:ext uri="{FF2B5EF4-FFF2-40B4-BE49-F238E27FC236}">
                <a16:creationId xmlns:a16="http://schemas.microsoft.com/office/drawing/2014/main" id="{2492A92D-1202-4500-AA55-21D8D3434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09" y="1700808"/>
            <a:ext cx="46805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99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Feedback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46984" y="1700808"/>
            <a:ext cx="5020960" cy="3205422"/>
          </a:xfrm>
        </p:spPr>
        <p:txBody>
          <a:bodyPr/>
          <a:lstStyle/>
          <a:p>
            <a:r>
              <a:rPr lang="en-GB" sz="2000" dirty="0"/>
              <a:t>Explanation about decisions and actions that were made.</a:t>
            </a:r>
          </a:p>
          <a:p>
            <a:r>
              <a:rPr lang="en-GB" sz="2000" dirty="0"/>
              <a:t>Outcomes and the impact of a decision made are clarified.</a:t>
            </a:r>
          </a:p>
          <a:p>
            <a:r>
              <a:rPr lang="en-GB" sz="2000" dirty="0"/>
              <a:t>Community engagement creates a platform to solicit feedback.</a:t>
            </a:r>
          </a:p>
          <a:p>
            <a:r>
              <a:rPr lang="en-GB" sz="2000" dirty="0"/>
              <a:t>How does feedback change the narrative, promote positive images and avoid stereotypes?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  <p:pic>
        <p:nvPicPr>
          <p:cNvPr id="17410" name="Picture 2" descr="Ikon Executive Solutions | How to Give Effective Feedback at Work">
            <a:extLst>
              <a:ext uri="{FF2B5EF4-FFF2-40B4-BE49-F238E27FC236}">
                <a16:creationId xmlns:a16="http://schemas.microsoft.com/office/drawing/2014/main" id="{03D1DF15-1B91-4859-A651-7F874611A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64" y="1700808"/>
            <a:ext cx="3754760" cy="298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72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43129-C105-7F29-C035-A08532511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Relating standards to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7E0D4-A760-3F54-BBF5-7B5C480FB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Hopefully, by this week, you will have already selected a future project to write about. Look at two standards document on Moodle: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u="sng" dirty="0">
                <a:solidFill>
                  <a:srgbClr val="000A0F"/>
                </a:solidFill>
                <a:latin typeface="-apple-system"/>
              </a:rPr>
              <a:t>National Standards of Community Engagement – Scotland</a:t>
            </a:r>
            <a:endParaRPr lang="en-GB" sz="2000" b="0" i="0" u="sng" dirty="0">
              <a:solidFill>
                <a:srgbClr val="000A0F"/>
              </a:solidFill>
              <a:effectLst/>
              <a:latin typeface="-apple-system"/>
            </a:endParaRPr>
          </a:p>
          <a:p>
            <a:r>
              <a:rPr lang="en-GB" sz="2000" u="sng" dirty="0" err="1">
                <a:solidFill>
                  <a:srgbClr val="000A0F"/>
                </a:solidFill>
                <a:latin typeface="-apple-system"/>
              </a:rPr>
              <a:t>Unicef</a:t>
            </a:r>
            <a:r>
              <a:rPr lang="en-GB" sz="2000" u="sng" dirty="0">
                <a:solidFill>
                  <a:srgbClr val="000A0F"/>
                </a:solidFill>
                <a:latin typeface="-apple-system"/>
              </a:rPr>
              <a:t> Minimum Quality Standards</a:t>
            </a:r>
          </a:p>
          <a:p>
            <a:endParaRPr lang="en-GB" sz="2000" u="sng" dirty="0">
              <a:solidFill>
                <a:srgbClr val="000A0F"/>
              </a:solidFill>
              <a:latin typeface="-apple-system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A0F"/>
                </a:solidFill>
                <a:latin typeface="-apple-system"/>
              </a:rPr>
              <a:t>Now discuss which of these would apply to your chosen future project? How?</a:t>
            </a:r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F5AC7A-5C30-416F-1CE5-E19F446AF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3473B-1A0D-CDF0-0E23-81116D83C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05384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4B7A8-1909-499A-AAF3-A9548BB9B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Conclusion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92138-C712-4723-BB98-54CA40A845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8075240" cy="1800199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Like in every other process, standards in community engagement are crucial to ensuring that best practices are adhered to, and the most appropriate measure is taken to ensure an all-inclusive community engagement.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54A05-D816-46AC-865B-93F9851A6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C6900-8E41-4315-A02A-65B5221E78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187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506631FA-7766-72B0-3214-CA4978796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060575"/>
            <a:ext cx="8229600" cy="1143000"/>
          </a:xfrm>
        </p:spPr>
        <p:txBody>
          <a:bodyPr/>
          <a:lstStyle/>
          <a:p>
            <a:r>
              <a:rPr lang="en-GB" altLang="en-US" sz="4000" dirty="0"/>
              <a:t>Final activity – 20 min</a:t>
            </a:r>
            <a:br>
              <a:rPr lang="en-GB" altLang="en-US" sz="4000" dirty="0"/>
            </a:b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3600" dirty="0"/>
              <a:t>Complete the CPD Log – Moodle. </a:t>
            </a: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Remember: this will be used in your reflection portfolio</a:t>
            </a:r>
            <a:endParaRPr lang="en-GB" altLang="en-US" sz="4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50F0EF-3732-7731-A89F-93BC73CEA1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15/06/2024</a:t>
            </a:fld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67D2954-9B18-639C-8CF3-88345A3CE4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33CB9A4-6047-46E5-9935-3CAC67FF24D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65618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National Standards for Community Engagement. (2016). [online] Available at: http://www.voicescotland.org.uk/media/resources/NSfCE%20online_October.pdf [Accessed 26 Oct. 2020].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UNICEF (2020). Minimum quality standards and indicators in community engagement. [online] www.unicef.org. Available at: https://www.unicef.org/mena/reports/community-engagement-standards.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15/06/2024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1256</Words>
  <Application>Microsoft Office PowerPoint</Application>
  <PresentationFormat>On-screen Show (4:3)</PresentationFormat>
  <Paragraphs>180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-apple-system</vt:lpstr>
      <vt:lpstr>Arial</vt:lpstr>
      <vt:lpstr>Myriad Pro</vt:lpstr>
      <vt:lpstr>Verdana</vt:lpstr>
      <vt:lpstr>20140311PresentationUWTSDTemplate</vt:lpstr>
      <vt:lpstr>   LCBB4011 – Community Engagement  Week 6: Quality Standards for Community Engagement  </vt:lpstr>
      <vt:lpstr>PowerPoint Presentation</vt:lpstr>
      <vt:lpstr>PowerPoint Presentation</vt:lpstr>
      <vt:lpstr>Assessment Discussion – 30 min</vt:lpstr>
      <vt:lpstr>What are Standards?</vt:lpstr>
      <vt:lpstr> Activity 1 – 10 min  What do we mean by standards?   What could the standards be used for in community engagement?  Let’s brainstorm</vt:lpstr>
      <vt:lpstr>PowerPoint Presentation</vt:lpstr>
      <vt:lpstr>Standards in Community Engagement</vt:lpstr>
      <vt:lpstr> Activity 2 – 20 min  Look at the UNICEF standards document below  https://www.unicef.org/mena/reports/community-engagement-standards  Discuss: why do we need to have standards?</vt:lpstr>
      <vt:lpstr>Inclusion Standard</vt:lpstr>
      <vt:lpstr>Inclusion standards promote the law against discrimination; no discrimination:</vt:lpstr>
      <vt:lpstr>Support Standard</vt:lpstr>
      <vt:lpstr>Planning Standard</vt:lpstr>
      <vt:lpstr>Working Together Standard</vt:lpstr>
      <vt:lpstr>Methods Standard</vt:lpstr>
      <vt:lpstr>Activity 3: Impact of diverting from standards – 20 min   Siemens Case study  Read the case study (Moodle) and identify 3 key issues that impacted the organisation</vt:lpstr>
      <vt:lpstr>Communication Standard</vt:lpstr>
      <vt:lpstr>Impact Standard</vt:lpstr>
      <vt:lpstr>Improvement Standards</vt:lpstr>
      <vt:lpstr>Working with others Standard</vt:lpstr>
      <vt:lpstr>Monitoring and Evaluation Standard</vt:lpstr>
      <vt:lpstr>Feedback Standard</vt:lpstr>
      <vt:lpstr>Relating standards to you</vt:lpstr>
      <vt:lpstr>Conclusion</vt:lpstr>
      <vt:lpstr>Final activity – 20 min   Complete the CPD Log – Moodle.   Remember: this will be used in your reflection portfolio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Essa Bah</cp:lastModifiedBy>
  <cp:revision>128</cp:revision>
  <dcterms:created xsi:type="dcterms:W3CDTF">2020-10-15T17:43:20Z</dcterms:created>
  <dcterms:modified xsi:type="dcterms:W3CDTF">2024-06-15T06:46:30Z</dcterms:modified>
</cp:coreProperties>
</file>