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5" r:id="rId4"/>
    <p:sldId id="268" r:id="rId5"/>
    <p:sldId id="266" r:id="rId6"/>
    <p:sldId id="267" r:id="rId7"/>
    <p:sldId id="269" r:id="rId8"/>
    <p:sldId id="263" r:id="rId9"/>
    <p:sldId id="270"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AA82F5AE-3680-4A6B-A7B8-104FB68278D4}">
          <p14:sldIdLst>
            <p14:sldId id="256"/>
            <p14:sldId id="259"/>
            <p14:sldId id="265"/>
            <p14:sldId id="268"/>
            <p14:sldId id="266"/>
            <p14:sldId id="267"/>
            <p14:sldId id="269"/>
            <p14:sldId id="263"/>
            <p14:sldId id="270"/>
            <p14:sldId id="26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E74996C-AC38-4B38-BA69-D7D8D69EE2C0}" type="datetimeFigureOut">
              <a:rPr lang="en-GB" smtClean="0"/>
              <a:t>21/02/2023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3205837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4996C-AC38-4B38-BA69-D7D8D69EE2C0}" type="datetimeFigureOut">
              <a:rPr lang="en-GB" smtClean="0"/>
              <a:t>21/02/2023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2188893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74996C-AC38-4B38-BA69-D7D8D69EE2C0}" type="datetimeFigureOut">
              <a:rPr lang="en-GB" smtClean="0"/>
              <a:t>21/02/2023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1451410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E74996C-AC38-4B38-BA69-D7D8D69EE2C0}" type="datetimeFigureOut">
              <a:rPr lang="en-GB" smtClean="0"/>
              <a:t>21/02/2023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2117093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E74996C-AC38-4B38-BA69-D7D8D69EE2C0}" type="datetimeFigureOut">
              <a:rPr lang="en-GB" smtClean="0"/>
              <a:t>21/02/2023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2225228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E74996C-AC38-4B38-BA69-D7D8D69EE2C0}" type="datetimeFigureOut">
              <a:rPr lang="en-GB" smtClean="0"/>
              <a:t>21/02/2023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3034707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74996C-AC38-4B38-BA69-D7D8D69EE2C0}" type="datetimeFigureOut">
              <a:rPr lang="en-GB" smtClean="0"/>
              <a:t>21/02/2023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3137518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74996C-AC38-4B38-BA69-D7D8D69EE2C0}" type="datetimeFigureOut">
              <a:rPr lang="en-GB" smtClean="0"/>
              <a:t>21/02/2023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2968758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74996C-AC38-4B38-BA69-D7D8D69EE2C0}" type="datetimeFigureOut">
              <a:rPr lang="en-GB" smtClean="0"/>
              <a:t>21/02/2023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4133311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4996C-AC38-4B38-BA69-D7D8D69EE2C0}" type="datetimeFigureOut">
              <a:rPr lang="en-GB" smtClean="0"/>
              <a:t>21/02/2023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2670644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4996C-AC38-4B38-BA69-D7D8D69EE2C0}" type="datetimeFigureOut">
              <a:rPr lang="en-GB" smtClean="0"/>
              <a:t>21/02/2023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5F04DC-9FD9-4C12-843E-29EA3662F15F}" type="slidenum">
              <a:rPr lang="en-GB" smtClean="0"/>
              <a:t>‹#›</a:t>
            </a:fld>
            <a:endParaRPr lang="en-GB"/>
          </a:p>
        </p:txBody>
      </p:sp>
    </p:spTree>
    <p:extLst>
      <p:ext uri="{BB962C8B-B14F-4D97-AF65-F5344CB8AC3E}">
        <p14:creationId xmlns:p14="http://schemas.microsoft.com/office/powerpoint/2010/main" val="336126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74996C-AC38-4B38-BA69-D7D8D69EE2C0}" type="datetimeFigureOut">
              <a:rPr lang="en-GB" smtClean="0"/>
              <a:t>21/02/2023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5F04DC-9FD9-4C12-843E-29EA3662F15F}" type="slidenum">
              <a:rPr lang="en-GB" smtClean="0"/>
              <a:t>‹#›</a:t>
            </a:fld>
            <a:endParaRPr lang="en-GB"/>
          </a:p>
        </p:txBody>
      </p:sp>
    </p:spTree>
    <p:extLst>
      <p:ext uri="{BB962C8B-B14F-4D97-AF65-F5344CB8AC3E}">
        <p14:creationId xmlns:p14="http://schemas.microsoft.com/office/powerpoint/2010/main" val="34639521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doi.org/10.3991/ijes.v10i01.28995" TargetMode="External"/><Relationship Id="rId2" Type="http://schemas.openxmlformats.org/officeDocument/2006/relationships/hyperlink" Target="https://doi.org/10.1016/j.susoc.2022.05.004" TargetMode="External"/><Relationship Id="rId1" Type="http://schemas.openxmlformats.org/officeDocument/2006/relationships/slideLayout" Target="../slideLayouts/slideLayout2.xml"/><Relationship Id="rId5" Type="http://schemas.openxmlformats.org/officeDocument/2006/relationships/hyperlink" Target="https://kitaboo.com/wp-content/uploads/2018/02/6-Reasons-Why-Students-Prefer-Digital-Content-01-1536x1349.jpg" TargetMode="External"/><Relationship Id="rId4" Type="http://schemas.openxmlformats.org/officeDocument/2006/relationships/hyperlink" Target="https://doi.org/10.1093/cid/cit00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260229"/>
          </a:xfrm>
        </p:spPr>
        <p:txBody>
          <a:bodyPr>
            <a:normAutofit fontScale="90000"/>
          </a:bodyPr>
          <a:lstStyle/>
          <a:p>
            <a:r>
              <a:rPr lang="en-GB" sz="3600" b="1" dirty="0" smtClean="0">
                <a:latin typeface="Arial" panose="020B0604020202020204" pitchFamily="34" charset="0"/>
                <a:cs typeface="Arial" panose="020B0604020202020204" pitchFamily="34" charset="0"/>
              </a:rPr>
              <a:t>ASSIGNMENT TITLE: ARE DIGITAL SKILLS IMPORTANT FOR STUDY AND WORK ?</a:t>
            </a:r>
            <a:endParaRPr lang="en-GB" sz="3600" b="1" dirty="0">
              <a:latin typeface="Arial" panose="020B0604020202020204" pitchFamily="34" charset="0"/>
              <a:cs typeface="Arial" panose="020B0604020202020204" pitchFamily="34" charset="0"/>
            </a:endParaRPr>
          </a:p>
        </p:txBody>
      </p:sp>
      <p:sp>
        <p:nvSpPr>
          <p:cNvPr id="4" name="Subtitle 3"/>
          <p:cNvSpPr>
            <a:spLocks noGrp="1"/>
          </p:cNvSpPr>
          <p:nvPr>
            <p:ph type="subTitle" idx="1"/>
          </p:nvPr>
        </p:nvSpPr>
        <p:spPr>
          <a:xfrm>
            <a:off x="1524000" y="3580325"/>
            <a:ext cx="9144000" cy="2459867"/>
          </a:xfrm>
        </p:spPr>
        <p:txBody>
          <a:bodyPr>
            <a:noAutofit/>
          </a:bodyPr>
          <a:lstStyle/>
          <a:p>
            <a:pPr marL="285750" indent="-285750">
              <a:lnSpc>
                <a:spcPct val="100000"/>
              </a:lnSpc>
              <a:spcBef>
                <a:spcPts val="0"/>
              </a:spcBef>
              <a:buFont typeface="Wingdings" panose="05000000000000000000" pitchFamily="2" charset="2"/>
              <a:buChar char="v"/>
            </a:pPr>
            <a:r>
              <a:rPr lang="en-GB" sz="1600" dirty="0" smtClean="0">
                <a:latin typeface="Arial" panose="020B0604020202020204" pitchFamily="34" charset="0"/>
                <a:cs typeface="Arial" panose="020B0604020202020204" pitchFamily="34" charset="0"/>
              </a:rPr>
              <a:t>Student’s Name: Mohammad Shakil Ahmad (MSA) &amp; </a:t>
            </a:r>
            <a:r>
              <a:rPr lang="en-GB" sz="1600" dirty="0" err="1" smtClean="0">
                <a:latin typeface="Arial" panose="020B0604020202020204" pitchFamily="34" charset="0"/>
                <a:cs typeface="Arial" panose="020B0604020202020204" pitchFamily="34" charset="0"/>
              </a:rPr>
              <a:t>Sharmin</a:t>
            </a:r>
            <a:r>
              <a:rPr lang="en-GB" sz="1600" dirty="0" smtClean="0">
                <a:latin typeface="Arial" panose="020B0604020202020204" pitchFamily="34" charset="0"/>
                <a:cs typeface="Arial" panose="020B0604020202020204" pitchFamily="34" charset="0"/>
              </a:rPr>
              <a:t> M Ahmad (SMA)</a:t>
            </a:r>
          </a:p>
          <a:p>
            <a:pPr marL="285750" indent="-285750">
              <a:lnSpc>
                <a:spcPct val="100000"/>
              </a:lnSpc>
              <a:spcBef>
                <a:spcPts val="0"/>
              </a:spcBef>
              <a:buFont typeface="Wingdings" panose="05000000000000000000" pitchFamily="2" charset="2"/>
              <a:buChar char="v"/>
            </a:pPr>
            <a:r>
              <a:rPr lang="en-GB" sz="1600" dirty="0" smtClean="0">
                <a:latin typeface="Arial" panose="020B0604020202020204" pitchFamily="34" charset="0"/>
                <a:cs typeface="Arial" panose="020B0604020202020204" pitchFamily="34" charset="0"/>
              </a:rPr>
              <a:t>Student ID’s: 2233030 (MSA) &amp; 2232368 (SMA)</a:t>
            </a:r>
          </a:p>
          <a:p>
            <a:pPr marL="285750" indent="-285750">
              <a:lnSpc>
                <a:spcPct val="100000"/>
              </a:lnSpc>
              <a:spcBef>
                <a:spcPts val="0"/>
              </a:spcBef>
              <a:buFont typeface="Wingdings" panose="05000000000000000000" pitchFamily="2" charset="2"/>
              <a:buChar char="v"/>
            </a:pPr>
            <a:r>
              <a:rPr lang="en-GB" sz="1600" dirty="0" smtClean="0">
                <a:latin typeface="Arial" panose="020B0604020202020204" pitchFamily="34" charset="0"/>
                <a:cs typeface="Arial" panose="020B0604020202020204" pitchFamily="34" charset="0"/>
              </a:rPr>
              <a:t>Course: Certificate in Higher Education Skills for the workplace in Health &amp;Social care</a:t>
            </a:r>
          </a:p>
          <a:p>
            <a:pPr marL="285750" indent="-285750">
              <a:lnSpc>
                <a:spcPct val="100000"/>
              </a:lnSpc>
              <a:spcBef>
                <a:spcPts val="0"/>
              </a:spcBef>
              <a:buFont typeface="Wingdings" panose="05000000000000000000" pitchFamily="2" charset="2"/>
              <a:buChar char="v"/>
            </a:pPr>
            <a:r>
              <a:rPr lang="en-GB" sz="1600" dirty="0" smtClean="0">
                <a:latin typeface="Arial" panose="020B0604020202020204" pitchFamily="34" charset="0"/>
                <a:cs typeface="Arial" panose="020B0604020202020204" pitchFamily="34" charset="0"/>
              </a:rPr>
              <a:t>Module: Digital Skills and Research Methods</a:t>
            </a:r>
          </a:p>
          <a:p>
            <a:pPr marL="285750" indent="-285750">
              <a:lnSpc>
                <a:spcPct val="100000"/>
              </a:lnSpc>
              <a:spcBef>
                <a:spcPts val="0"/>
              </a:spcBef>
              <a:buFont typeface="Wingdings" panose="05000000000000000000" pitchFamily="2" charset="2"/>
              <a:buChar char="v"/>
            </a:pPr>
            <a:r>
              <a:rPr lang="en-GB" sz="1600" dirty="0" smtClean="0">
                <a:latin typeface="Arial" panose="020B0604020202020204" pitchFamily="34" charset="0"/>
                <a:cs typeface="Arial" panose="020B0604020202020204" pitchFamily="34" charset="0"/>
              </a:rPr>
              <a:t>Module Code: LCHS4002_BIRM</a:t>
            </a:r>
          </a:p>
          <a:p>
            <a:pPr marL="285750" indent="-285750">
              <a:lnSpc>
                <a:spcPct val="100000"/>
              </a:lnSpc>
              <a:spcBef>
                <a:spcPts val="0"/>
              </a:spcBef>
              <a:buFont typeface="Wingdings" panose="05000000000000000000" pitchFamily="2" charset="2"/>
              <a:buChar char="v"/>
            </a:pPr>
            <a:r>
              <a:rPr lang="en-GB" sz="1600" dirty="0" smtClean="0">
                <a:latin typeface="Arial" panose="020B0604020202020204" pitchFamily="34" charset="0"/>
                <a:cs typeface="Arial" panose="020B0604020202020204" pitchFamily="34" charset="0"/>
              </a:rPr>
              <a:t>Tutor Name: Professor Neale Haddon</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2946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71247"/>
          </a:xfrm>
        </p:spPr>
        <p:txBody>
          <a:bodyPr/>
          <a:lstStyle/>
          <a:p>
            <a:r>
              <a:rPr lang="en-GB" dirty="0" smtClean="0"/>
              <a:t>Introduction</a:t>
            </a:r>
            <a:endParaRPr lang="en-GB" dirty="0"/>
          </a:p>
        </p:txBody>
      </p:sp>
      <p:sp>
        <p:nvSpPr>
          <p:cNvPr id="3" name="Content Placeholder 2"/>
          <p:cNvSpPr>
            <a:spLocks noGrp="1"/>
          </p:cNvSpPr>
          <p:nvPr>
            <p:ph idx="1"/>
          </p:nvPr>
        </p:nvSpPr>
        <p:spPr>
          <a:xfrm>
            <a:off x="838200" y="1506828"/>
            <a:ext cx="10515600" cy="4670135"/>
          </a:xfrm>
        </p:spPr>
        <p:txBody>
          <a:bodyPr>
            <a:normAutofit fontScale="92500" lnSpcReduction="20000"/>
          </a:bodyPr>
          <a:lstStyle/>
          <a:p>
            <a:pPr marL="0" indent="0" algn="ctr">
              <a:buNone/>
            </a:pPr>
            <a:endParaRPr lang="en-GB" dirty="0" smtClean="0">
              <a:latin typeface="Arial" panose="020B0604020202020204" pitchFamily="34" charset="0"/>
              <a:cs typeface="Arial" panose="020B0604020202020204" pitchFamily="34" charset="0"/>
            </a:endParaRPr>
          </a:p>
          <a:p>
            <a:pPr marL="0" indent="0">
              <a:lnSpc>
                <a:spcPct val="100000"/>
              </a:lnSpc>
              <a:spcBef>
                <a:spcPts val="0"/>
              </a:spcBef>
              <a:buNone/>
            </a:pPr>
            <a:r>
              <a:rPr lang="en-GB" sz="2000" dirty="0" smtClean="0">
                <a:latin typeface="Arial" panose="020B0604020202020204" pitchFamily="34" charset="0"/>
                <a:cs typeface="Arial" panose="020B0604020202020204" pitchFamily="34" charset="0"/>
              </a:rPr>
              <a:t>Digital skills are needed now a days for all kind of non face-to-face communications in workplace, academic, business, medical and other purposes. We need to establish what we know about Digital skills and which skills are most popular at university level.</a:t>
            </a:r>
          </a:p>
          <a:p>
            <a:pPr marL="0" indent="0">
              <a:lnSpc>
                <a:spcPct val="100000"/>
              </a:lnSpc>
              <a:spcBef>
                <a:spcPts val="0"/>
              </a:spcBef>
              <a:buNone/>
            </a:pPr>
            <a:endParaRPr lang="en-GB" sz="2000" dirty="0">
              <a:latin typeface="Arial" panose="020B0604020202020204" pitchFamily="34" charset="0"/>
              <a:cs typeface="Arial" panose="020B0604020202020204" pitchFamily="34" charset="0"/>
            </a:endParaRPr>
          </a:p>
          <a:p>
            <a:pPr marL="0" indent="0">
              <a:lnSpc>
                <a:spcPct val="100000"/>
              </a:lnSpc>
              <a:spcBef>
                <a:spcPts val="0"/>
              </a:spcBef>
              <a:buNone/>
            </a:pPr>
            <a:r>
              <a:rPr lang="en-GB" sz="2000" dirty="0" smtClean="0"/>
              <a:t>“Instead </a:t>
            </a:r>
            <a:r>
              <a:rPr lang="en-GB" sz="2000" dirty="0"/>
              <a:t>of using pen and paper, students nowadays use various software and tools to create presentations and projects</a:t>
            </a:r>
            <a:r>
              <a:rPr lang="en-GB" sz="2000" dirty="0" smtClean="0"/>
              <a:t>.” </a:t>
            </a:r>
            <a:r>
              <a:rPr lang="en-GB" sz="2000" dirty="0" smtClean="0">
                <a:latin typeface="Arial" panose="020B0604020202020204" pitchFamily="34" charset="0"/>
                <a:cs typeface="Arial" panose="020B0604020202020204" pitchFamily="34" charset="0"/>
              </a:rPr>
              <a:t>(</a:t>
            </a:r>
            <a:r>
              <a:rPr lang="en-GB" sz="2000" dirty="0" err="1" smtClean="0">
                <a:latin typeface="Arial" panose="020B0604020202020204" pitchFamily="34" charset="0"/>
                <a:cs typeface="Arial" panose="020B0604020202020204" pitchFamily="34" charset="0"/>
              </a:rPr>
              <a:t>Abid</a:t>
            </a:r>
            <a:r>
              <a:rPr lang="en-GB" sz="2000" dirty="0" smtClean="0">
                <a:latin typeface="Arial" panose="020B0604020202020204" pitchFamily="34" charset="0"/>
                <a:cs typeface="Arial" panose="020B0604020202020204" pitchFamily="34" charset="0"/>
              </a:rPr>
              <a:t> </a:t>
            </a:r>
            <a:r>
              <a:rPr lang="en-GB" sz="2000" dirty="0" err="1" smtClean="0">
                <a:latin typeface="Arial" panose="020B0604020202020204" pitchFamily="34" charset="0"/>
                <a:cs typeface="Arial" panose="020B0604020202020204" pitchFamily="34" charset="0"/>
              </a:rPr>
              <a:t>Haleem</a:t>
            </a:r>
            <a:r>
              <a:rPr lang="en-GB" sz="2000" dirty="0" smtClean="0">
                <a:latin typeface="Arial" panose="020B0604020202020204" pitchFamily="34" charset="0"/>
                <a:cs typeface="Arial" panose="020B0604020202020204" pitchFamily="34" charset="0"/>
              </a:rPr>
              <a:t> et al. 2022).</a:t>
            </a:r>
          </a:p>
          <a:p>
            <a:pPr marL="0" indent="0">
              <a:lnSpc>
                <a:spcPct val="100000"/>
              </a:lnSpc>
              <a:spcBef>
                <a:spcPts val="0"/>
              </a:spcBef>
              <a:buNone/>
            </a:pPr>
            <a:endParaRPr lang="en-GB" sz="2000" dirty="0" smtClean="0">
              <a:latin typeface="Arial" panose="020B0604020202020204" pitchFamily="34" charset="0"/>
              <a:cs typeface="Arial" panose="020B0604020202020204" pitchFamily="34" charset="0"/>
            </a:endParaRPr>
          </a:p>
          <a:p>
            <a:pPr marL="0" indent="0">
              <a:lnSpc>
                <a:spcPct val="100000"/>
              </a:lnSpc>
              <a:spcBef>
                <a:spcPts val="0"/>
              </a:spcBef>
              <a:buNone/>
            </a:pPr>
            <a:r>
              <a:rPr lang="en-GB" sz="2000" dirty="0" smtClean="0">
                <a:latin typeface="Arial" panose="020B0604020202020204" pitchFamily="34" charset="0"/>
                <a:cs typeface="Arial" panose="020B0604020202020204" pitchFamily="34" charset="0"/>
              </a:rPr>
              <a:t>The expertise of someone to search, assess, use, share and create content by using digital instruments.</a:t>
            </a:r>
          </a:p>
          <a:p>
            <a:pPr marL="0" indent="0">
              <a:lnSpc>
                <a:spcPct val="100000"/>
              </a:lnSpc>
              <a:spcBef>
                <a:spcPts val="0"/>
              </a:spcBef>
              <a:buNone/>
            </a:pPr>
            <a:endParaRPr lang="en-GB" sz="2000" dirty="0">
              <a:latin typeface="Arial" panose="020B0604020202020204" pitchFamily="34" charset="0"/>
              <a:cs typeface="Arial" panose="020B0604020202020204" pitchFamily="34" charset="0"/>
            </a:endParaRPr>
          </a:p>
          <a:p>
            <a:pPr marL="0" indent="0">
              <a:lnSpc>
                <a:spcPct val="100000"/>
              </a:lnSpc>
              <a:spcBef>
                <a:spcPts val="0"/>
              </a:spcBef>
              <a:buNone/>
            </a:pPr>
            <a:r>
              <a:rPr lang="en-GB" sz="2000" dirty="0" smtClean="0">
                <a:latin typeface="Arial" panose="020B0604020202020204" pitchFamily="34" charset="0"/>
                <a:cs typeface="Arial" panose="020B0604020202020204" pitchFamily="34" charset="0"/>
              </a:rPr>
              <a:t>Top Digital Skills at UWTSD: </a:t>
            </a:r>
          </a:p>
          <a:p>
            <a:pPr>
              <a:lnSpc>
                <a:spcPct val="100000"/>
              </a:lnSpc>
              <a:spcBef>
                <a:spcPts val="0"/>
              </a:spcBef>
              <a:buFont typeface="Wingdings" panose="05000000000000000000" pitchFamily="2" charset="2"/>
              <a:buChar char="v"/>
            </a:pPr>
            <a:r>
              <a:rPr lang="en-GB" sz="2000" dirty="0" smtClean="0">
                <a:latin typeface="Arial" panose="020B0604020202020204" pitchFamily="34" charset="0"/>
                <a:cs typeface="Arial" panose="020B0604020202020204" pitchFamily="34" charset="0"/>
              </a:rPr>
              <a:t>Office 365</a:t>
            </a:r>
          </a:p>
          <a:p>
            <a:pPr>
              <a:lnSpc>
                <a:spcPct val="100000"/>
              </a:lnSpc>
              <a:spcBef>
                <a:spcPts val="0"/>
              </a:spcBef>
              <a:buFont typeface="Wingdings" panose="05000000000000000000" pitchFamily="2" charset="2"/>
              <a:buChar char="v"/>
            </a:pPr>
            <a:r>
              <a:rPr lang="en-GB" sz="2000" dirty="0" smtClean="0">
                <a:latin typeface="Arial" panose="020B0604020202020204" pitchFamily="34" charset="0"/>
                <a:cs typeface="Arial" panose="020B0604020202020204" pitchFamily="34" charset="0"/>
              </a:rPr>
              <a:t>Moodle</a:t>
            </a:r>
          </a:p>
          <a:p>
            <a:pPr>
              <a:lnSpc>
                <a:spcPct val="100000"/>
              </a:lnSpc>
              <a:spcBef>
                <a:spcPts val="0"/>
              </a:spcBef>
              <a:buFont typeface="Wingdings" panose="05000000000000000000" pitchFamily="2" charset="2"/>
              <a:buChar char="v"/>
            </a:pPr>
            <a:r>
              <a:rPr lang="en-GB" sz="2000" dirty="0" smtClean="0">
                <a:latin typeface="Arial" panose="020B0604020202020204" pitchFamily="34" charset="0"/>
                <a:cs typeface="Arial" panose="020B0604020202020204" pitchFamily="34" charset="0"/>
              </a:rPr>
              <a:t>Microsoft Teams</a:t>
            </a:r>
          </a:p>
          <a:p>
            <a:pPr>
              <a:lnSpc>
                <a:spcPct val="100000"/>
              </a:lnSpc>
              <a:spcBef>
                <a:spcPts val="0"/>
              </a:spcBef>
              <a:buFont typeface="Wingdings" panose="05000000000000000000" pitchFamily="2" charset="2"/>
              <a:buChar char="v"/>
            </a:pPr>
            <a:r>
              <a:rPr lang="en-GB" sz="2000" dirty="0" smtClean="0">
                <a:latin typeface="Arial" panose="020B0604020202020204" pitchFamily="34" charset="0"/>
                <a:cs typeface="Arial" panose="020B0604020202020204" pitchFamily="34" charset="0"/>
              </a:rPr>
              <a:t>One Drive</a:t>
            </a:r>
          </a:p>
          <a:p>
            <a:pPr>
              <a:lnSpc>
                <a:spcPct val="100000"/>
              </a:lnSpc>
              <a:spcBef>
                <a:spcPts val="0"/>
              </a:spcBef>
              <a:buFont typeface="Wingdings" panose="05000000000000000000" pitchFamily="2" charset="2"/>
              <a:buChar char="v"/>
            </a:pPr>
            <a:r>
              <a:rPr lang="en-GB" sz="2000" dirty="0" err="1" smtClean="0">
                <a:latin typeface="Arial" panose="020B0604020202020204" pitchFamily="34" charset="0"/>
                <a:cs typeface="Arial" panose="020B0604020202020204" pitchFamily="34" charset="0"/>
              </a:rPr>
              <a:t>eLibrary</a:t>
            </a:r>
            <a:r>
              <a:rPr lang="en-GB" sz="2000" dirty="0" smtClean="0">
                <a:latin typeface="Arial" panose="020B0604020202020204" pitchFamily="34" charset="0"/>
                <a:cs typeface="Arial" panose="020B0604020202020204" pitchFamily="34" charset="0"/>
              </a:rPr>
              <a:t> search</a:t>
            </a:r>
          </a:p>
          <a:p>
            <a:pPr marL="0" indent="0">
              <a:lnSpc>
                <a:spcPct val="100000"/>
              </a:lnSpc>
              <a:spcBef>
                <a:spcPts val="0"/>
              </a:spcBef>
              <a:buNone/>
            </a:pPr>
            <a:endParaRPr lang="en-GB" sz="2000" dirty="0">
              <a:latin typeface="Arial" panose="020B0604020202020204" pitchFamily="34" charset="0"/>
              <a:cs typeface="Arial" panose="020B0604020202020204" pitchFamily="34" charset="0"/>
            </a:endParaRPr>
          </a:p>
          <a:p>
            <a:pPr marL="0" indent="0">
              <a:lnSpc>
                <a:spcPct val="100000"/>
              </a:lnSpc>
              <a:spcBef>
                <a:spcPts val="0"/>
              </a:spcBef>
              <a:buNone/>
            </a:pPr>
            <a:r>
              <a:rPr lang="en-GB" sz="2000" dirty="0">
                <a:latin typeface="Arial" panose="020B0604020202020204" pitchFamily="34" charset="0"/>
                <a:cs typeface="Arial" panose="020B0604020202020204" pitchFamily="34" charset="0"/>
              </a:rPr>
              <a:t>We will research on the topic “which digital </a:t>
            </a:r>
            <a:r>
              <a:rPr lang="en-GB" sz="2000" dirty="0" smtClean="0">
                <a:latin typeface="Arial" panose="020B0604020202020204" pitchFamily="34" charset="0"/>
                <a:cs typeface="Arial" panose="020B0604020202020204" pitchFamily="34" charset="0"/>
              </a:rPr>
              <a:t>skill do UWTSD students think is most important?”</a:t>
            </a:r>
            <a:endParaRPr lang="en-GB" sz="2000" dirty="0">
              <a:latin typeface="Arial" panose="020B0604020202020204" pitchFamily="34" charset="0"/>
              <a:cs typeface="Arial" panose="020B0604020202020204" pitchFamily="34" charset="0"/>
            </a:endParaRPr>
          </a:p>
          <a:p>
            <a:pPr marL="0" indent="0">
              <a:lnSpc>
                <a:spcPct val="100000"/>
              </a:lnSpc>
              <a:spcBef>
                <a:spcPts val="0"/>
              </a:spcBef>
              <a:buNone/>
            </a:pP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3966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Rationale</a:t>
            </a:r>
            <a:endParaRPr lang="en-GB" dirty="0"/>
          </a:p>
        </p:txBody>
      </p:sp>
      <p:sp>
        <p:nvSpPr>
          <p:cNvPr id="3" name="Content Placeholder 2"/>
          <p:cNvSpPr>
            <a:spLocks noGrp="1"/>
          </p:cNvSpPr>
          <p:nvPr>
            <p:ph idx="1"/>
          </p:nvPr>
        </p:nvSpPr>
        <p:spPr/>
        <p:txBody>
          <a:bodyPr/>
          <a:lstStyle/>
          <a:p>
            <a:pPr>
              <a:buFont typeface="Wingdings" panose="05000000000000000000" pitchFamily="2" charset="2"/>
              <a:buChar char="v"/>
            </a:pPr>
            <a:r>
              <a:rPr lang="en-GB" sz="2000" dirty="0" smtClean="0"/>
              <a:t>We will study eBook, articles and journals to find out the digital skills used most by the students while they studying at university. </a:t>
            </a:r>
          </a:p>
          <a:p>
            <a:pPr>
              <a:buFont typeface="Wingdings" panose="05000000000000000000" pitchFamily="2" charset="2"/>
              <a:buChar char="v"/>
            </a:pPr>
            <a:r>
              <a:rPr lang="en-GB" sz="2000" dirty="0" smtClean="0"/>
              <a:t>We will gain our own insight by carrying out a student survey from the current students at UWTSD to determine the accuracy of the research. </a:t>
            </a:r>
          </a:p>
          <a:p>
            <a:pPr>
              <a:buFont typeface="Wingdings" panose="05000000000000000000" pitchFamily="2" charset="2"/>
              <a:buChar char="v"/>
            </a:pPr>
            <a:r>
              <a:rPr lang="en-GB" sz="2000" dirty="0" smtClean="0"/>
              <a:t>It will give feedback to University administration as well as teacher to put their emphasis on which skill</a:t>
            </a:r>
            <a:r>
              <a:rPr lang="en-GB" sz="2000" dirty="0"/>
              <a:t> </a:t>
            </a:r>
            <a:r>
              <a:rPr lang="en-GB" sz="2000" dirty="0" smtClean="0"/>
              <a:t>they need to explore.</a:t>
            </a:r>
          </a:p>
          <a:p>
            <a:pPr>
              <a:buFont typeface="Wingdings" panose="05000000000000000000" pitchFamily="2" charset="2"/>
              <a:buChar char="v"/>
            </a:pPr>
            <a:r>
              <a:rPr lang="en-GB" sz="2000" dirty="0" smtClean="0"/>
              <a:t>By knowing less using digital skills will limit them to save time and cost.</a:t>
            </a:r>
          </a:p>
          <a:p>
            <a:pPr>
              <a:buFont typeface="Wingdings" panose="05000000000000000000" pitchFamily="2" charset="2"/>
              <a:buChar char="v"/>
            </a:pPr>
            <a:r>
              <a:rPr lang="en-GB" sz="2000" dirty="0" err="1"/>
              <a:t>Haider</a:t>
            </a:r>
            <a:r>
              <a:rPr lang="en-GB" sz="2000" dirty="0"/>
              <a:t> </a:t>
            </a:r>
            <a:r>
              <a:rPr lang="en-GB" sz="2000" dirty="0" err="1"/>
              <a:t>Th.Salim</a:t>
            </a:r>
            <a:r>
              <a:rPr lang="en-GB" sz="2000" dirty="0"/>
              <a:t> </a:t>
            </a:r>
            <a:r>
              <a:rPr lang="en-GB" sz="2000" dirty="0" err="1"/>
              <a:t>Alrikabi</a:t>
            </a:r>
            <a:r>
              <a:rPr lang="en-GB" sz="2000" dirty="0"/>
              <a:t> </a:t>
            </a:r>
            <a:r>
              <a:rPr lang="en-GB" sz="2000" i="1" dirty="0"/>
              <a:t>et al.</a:t>
            </a:r>
            <a:r>
              <a:rPr lang="en-GB" sz="2000" dirty="0"/>
              <a:t> (2022</a:t>
            </a:r>
            <a:r>
              <a:rPr lang="en-GB" sz="2000" dirty="0" smtClean="0"/>
              <a:t>) states that Universities and other academic organizations have to think carefully to adapt on new digital skills what today’s student expect.</a:t>
            </a:r>
          </a:p>
          <a:p>
            <a:pPr>
              <a:buFont typeface="Wingdings" panose="05000000000000000000" pitchFamily="2" charset="2"/>
              <a:buChar char="v"/>
            </a:pPr>
            <a:endParaRPr lang="en-GB" sz="1800" dirty="0" smtClean="0"/>
          </a:p>
          <a:p>
            <a:pPr>
              <a:buFont typeface="Wingdings" panose="05000000000000000000" pitchFamily="2" charset="2"/>
              <a:buChar char="v"/>
            </a:pPr>
            <a:endParaRPr lang="en-GB" dirty="0" smtClean="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2912187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a:t>
            </a:r>
            <a:endParaRPr lang="en-GB" dirty="0"/>
          </a:p>
        </p:txBody>
      </p:sp>
      <p:sp>
        <p:nvSpPr>
          <p:cNvPr id="3" name="Content Placeholder 2"/>
          <p:cNvSpPr>
            <a:spLocks noGrp="1"/>
          </p:cNvSpPr>
          <p:nvPr>
            <p:ph idx="1"/>
          </p:nvPr>
        </p:nvSpPr>
        <p:spPr>
          <a:xfrm>
            <a:off x="978794" y="1481070"/>
            <a:ext cx="10375006" cy="4695893"/>
          </a:xfrm>
        </p:spPr>
        <p:txBody>
          <a:bodyPr>
            <a:normAutofit/>
          </a:bodyPr>
          <a:lstStyle/>
          <a:p>
            <a:pPr marL="0" indent="0">
              <a:buNone/>
            </a:pPr>
            <a:endParaRPr lang="en-GB" dirty="0" smtClean="0"/>
          </a:p>
          <a:p>
            <a:pPr>
              <a:buFont typeface="Wingdings" panose="05000000000000000000" pitchFamily="2" charset="2"/>
              <a:buChar char="v"/>
            </a:pPr>
            <a:r>
              <a:rPr lang="en-GB" sz="2000" dirty="0" smtClean="0"/>
              <a:t>We will conduct a survey with voluntary participating students of UWTSD who are still studying at different levels at Birmingham campus for a total of 30 students.</a:t>
            </a:r>
          </a:p>
          <a:p>
            <a:pPr>
              <a:buFont typeface="Wingdings" panose="05000000000000000000" pitchFamily="2" charset="2"/>
              <a:buChar char="v"/>
            </a:pPr>
            <a:r>
              <a:rPr lang="en-GB" sz="2000" dirty="0" smtClean="0"/>
              <a:t>“</a:t>
            </a:r>
            <a:r>
              <a:rPr lang="en-GB" sz="2000" dirty="0"/>
              <a:t>It is essential to define the purpose of the survey and to be as specific as possible in terms of the data to be collected” (</a:t>
            </a:r>
            <a:r>
              <a:rPr lang="en-GB" sz="2000" dirty="0" err="1"/>
              <a:t>Sinkowitz</a:t>
            </a:r>
            <a:r>
              <a:rPr lang="en-GB" sz="2000" dirty="0"/>
              <a:t>-Cochran, R.L. 2013</a:t>
            </a:r>
            <a:r>
              <a:rPr lang="en-GB" sz="2000" dirty="0" smtClean="0"/>
              <a:t>).</a:t>
            </a:r>
          </a:p>
          <a:p>
            <a:pPr>
              <a:buFont typeface="Wingdings" panose="05000000000000000000" pitchFamily="2" charset="2"/>
              <a:buChar char="v"/>
            </a:pPr>
            <a:r>
              <a:rPr lang="en-GB" sz="2000" dirty="0" smtClean="0"/>
              <a:t>We will establish a survey questionnaires by doing our research to get best possible outcomes.</a:t>
            </a:r>
          </a:p>
          <a:p>
            <a:pPr>
              <a:buFont typeface="Wingdings" panose="05000000000000000000" pitchFamily="2" charset="2"/>
              <a:buChar char="v"/>
            </a:pPr>
            <a:r>
              <a:rPr lang="en-GB" sz="2000" dirty="0" smtClean="0"/>
              <a:t>This is a online survey designed by us (group allocated by UWTSD) with 6 unique questionnaires to reach a conclusion.</a:t>
            </a:r>
          </a:p>
          <a:p>
            <a:pPr>
              <a:buFont typeface="Wingdings" panose="05000000000000000000" pitchFamily="2" charset="2"/>
              <a:buChar char="v"/>
            </a:pPr>
            <a:r>
              <a:rPr lang="en-GB" sz="2000" dirty="0" smtClean="0"/>
              <a:t>The survey questions will be </a:t>
            </a:r>
            <a:r>
              <a:rPr lang="en-GB" sz="2000" dirty="0" err="1"/>
              <a:t>t</a:t>
            </a:r>
            <a:r>
              <a:rPr lang="en-GB" sz="2000" dirty="0" err="1" smtClean="0"/>
              <a:t>ranscripted</a:t>
            </a:r>
            <a:r>
              <a:rPr lang="en-GB" sz="2000" dirty="0" smtClean="0"/>
              <a:t> in “MS form” format and will be shared with target students on “one drive” @ UWTSD </a:t>
            </a:r>
            <a:r>
              <a:rPr lang="en-GB" sz="2000" dirty="0" err="1" smtClean="0"/>
              <a:t>hwb</a:t>
            </a:r>
            <a:r>
              <a:rPr lang="en-GB" sz="2000" dirty="0" smtClean="0"/>
              <a:t> for their submission of feedback.</a:t>
            </a:r>
          </a:p>
          <a:p>
            <a:pPr>
              <a:buFont typeface="Wingdings" panose="05000000000000000000" pitchFamily="2" charset="2"/>
              <a:buChar char="v"/>
            </a:pPr>
            <a:endParaRPr lang="en-GB" sz="1400" dirty="0"/>
          </a:p>
        </p:txBody>
      </p:sp>
    </p:spTree>
    <p:extLst>
      <p:ext uri="{BB962C8B-B14F-4D97-AF65-F5344CB8AC3E}">
        <p14:creationId xmlns:p14="http://schemas.microsoft.com/office/powerpoint/2010/main" val="38556737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a:t>
            </a:r>
            <a:endParaRPr lang="en-GB" dirty="0"/>
          </a:p>
        </p:txBody>
      </p:sp>
      <p:pic>
        <p:nvPicPr>
          <p:cNvPr id="4" name="Content Placeholder 3"/>
          <p:cNvPicPr>
            <a:picLocks noGrp="1" noChangeAspect="1"/>
          </p:cNvPicPr>
          <p:nvPr>
            <p:ph idx="1"/>
          </p:nvPr>
        </p:nvPicPr>
        <p:blipFill>
          <a:blip r:embed="rId2"/>
          <a:stretch>
            <a:fillRect/>
          </a:stretch>
        </p:blipFill>
        <p:spPr>
          <a:xfrm>
            <a:off x="3361385" y="1825625"/>
            <a:ext cx="5293217" cy="4351338"/>
          </a:xfrm>
          <a:prstGeom prst="rect">
            <a:avLst/>
          </a:prstGeom>
        </p:spPr>
      </p:pic>
    </p:spTree>
    <p:extLst>
      <p:ext uri="{BB962C8B-B14F-4D97-AF65-F5344CB8AC3E}">
        <p14:creationId xmlns:p14="http://schemas.microsoft.com/office/powerpoint/2010/main" val="1050774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a:t>
            </a:r>
            <a:endParaRPr lang="en-GB" dirty="0"/>
          </a:p>
        </p:txBody>
      </p:sp>
      <p:pic>
        <p:nvPicPr>
          <p:cNvPr id="4" name="Content Placeholder 3"/>
          <p:cNvPicPr>
            <a:picLocks noGrp="1" noChangeAspect="1"/>
          </p:cNvPicPr>
          <p:nvPr>
            <p:ph idx="1"/>
          </p:nvPr>
        </p:nvPicPr>
        <p:blipFill>
          <a:blip r:embed="rId2"/>
          <a:stretch>
            <a:fillRect/>
          </a:stretch>
        </p:blipFill>
        <p:spPr>
          <a:xfrm>
            <a:off x="4272214" y="1825625"/>
            <a:ext cx="4266479" cy="4356234"/>
          </a:xfrm>
          <a:prstGeom prst="rect">
            <a:avLst/>
          </a:prstGeom>
        </p:spPr>
      </p:pic>
    </p:spTree>
    <p:extLst>
      <p:ext uri="{BB962C8B-B14F-4D97-AF65-F5344CB8AC3E}">
        <p14:creationId xmlns:p14="http://schemas.microsoft.com/office/powerpoint/2010/main" val="348311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a:t>
            </a:r>
            <a:endParaRPr lang="en-GB" dirty="0"/>
          </a:p>
        </p:txBody>
      </p:sp>
      <p:pic>
        <p:nvPicPr>
          <p:cNvPr id="4" name="Picture 2" descr="6 Reasons Why Students Prefer Digital Content-01"/>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115742" y="1503654"/>
            <a:ext cx="4955965" cy="412441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2778751247"/>
              </p:ext>
            </p:extLst>
          </p:nvPr>
        </p:nvGraphicFramePr>
        <p:xfrm>
          <a:off x="2032000" y="5622916"/>
          <a:ext cx="7408214" cy="365760"/>
        </p:xfrm>
        <a:graphic>
          <a:graphicData uri="http://schemas.openxmlformats.org/drawingml/2006/table">
            <a:tbl>
              <a:tblPr firstRow="1" bandRow="1">
                <a:tableStyleId>{5C22544A-7EE6-4342-B048-85BDC9FD1C3A}</a:tableStyleId>
              </a:tblPr>
              <a:tblGrid>
                <a:gridCol w="7408214"/>
              </a:tblGrid>
              <a:tr h="231820">
                <a:tc>
                  <a:txBody>
                    <a:bodyPr/>
                    <a:lstStyle/>
                    <a:p>
                      <a:r>
                        <a:rPr lang="en-GB" dirty="0" smtClean="0"/>
                        <a:t>https://kitaboo.com/6-reasons-students-prefer-digital-content/</a:t>
                      </a:r>
                      <a:endParaRPr lang="en-GB" dirty="0"/>
                    </a:p>
                  </a:txBody>
                  <a:tcPr/>
                </a:tc>
              </a:tr>
            </a:tbl>
          </a:graphicData>
        </a:graphic>
      </p:graphicFrame>
    </p:spTree>
    <p:extLst>
      <p:ext uri="{BB962C8B-B14F-4D97-AF65-F5344CB8AC3E}">
        <p14:creationId xmlns:p14="http://schemas.microsoft.com/office/powerpoint/2010/main" val="4103631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Ethical Consideration</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r>
              <a:rPr lang="en-GB" sz="2000" dirty="0" smtClean="0"/>
              <a:t>We have taken permission of UWTSD students to participate voluntarily. </a:t>
            </a:r>
          </a:p>
          <a:p>
            <a:r>
              <a:rPr lang="en-GB" sz="2000" dirty="0" smtClean="0"/>
              <a:t>Participating students were informed about the purpose of survey.</a:t>
            </a:r>
          </a:p>
          <a:p>
            <a:r>
              <a:rPr lang="en-GB" sz="2000" dirty="0" smtClean="0"/>
              <a:t>Participation on the survey will not hamper their ongoing study and course.</a:t>
            </a:r>
            <a:endParaRPr lang="en-GB" sz="2000" dirty="0" smtClean="0"/>
          </a:p>
          <a:p>
            <a:r>
              <a:rPr lang="en-GB" sz="2000" dirty="0" smtClean="0"/>
              <a:t>We assure to be respectful, kind and fair with the upmost integrity.</a:t>
            </a:r>
          </a:p>
          <a:p>
            <a:r>
              <a:rPr lang="en-GB" sz="2000" dirty="0" smtClean="0"/>
              <a:t>The outcome of the survey are not personally linked to the students.</a:t>
            </a:r>
          </a:p>
          <a:p>
            <a:pPr marL="0" indent="0">
              <a:buNone/>
            </a:pPr>
            <a:endParaRPr lang="en-GB" dirty="0"/>
          </a:p>
        </p:txBody>
      </p:sp>
    </p:spTree>
    <p:extLst>
      <p:ext uri="{BB962C8B-B14F-4D97-AF65-F5344CB8AC3E}">
        <p14:creationId xmlns:p14="http://schemas.microsoft.com/office/powerpoint/2010/main" val="4214143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Hypothesis</a:t>
            </a:r>
            <a:endParaRPr lang="en-GB" dirty="0"/>
          </a:p>
        </p:txBody>
      </p:sp>
      <p:sp>
        <p:nvSpPr>
          <p:cNvPr id="3" name="Content Placeholder 2"/>
          <p:cNvSpPr>
            <a:spLocks noGrp="1"/>
          </p:cNvSpPr>
          <p:nvPr>
            <p:ph idx="1"/>
          </p:nvPr>
        </p:nvSpPr>
        <p:spPr/>
        <p:txBody>
          <a:bodyPr>
            <a:normAutofit/>
          </a:bodyPr>
          <a:lstStyle/>
          <a:p>
            <a:r>
              <a:rPr lang="en-GB" sz="2000" dirty="0" smtClean="0"/>
              <a:t>By knowing the most use of digital skill at UWTSD, it will emphasis students to be confidant on this particular skill and explore career based on this skill. Also, it will give them feedback to learn more on other skills. </a:t>
            </a:r>
          </a:p>
          <a:p>
            <a:r>
              <a:rPr lang="en-GB" sz="2000" dirty="0" smtClean="0"/>
              <a:t>On the other side, University admin and Teachers will know their area of attention to facilitate students more and in a way university can save more money.</a:t>
            </a:r>
            <a:endParaRPr lang="en-GB" sz="2000" dirty="0"/>
          </a:p>
        </p:txBody>
      </p:sp>
    </p:spTree>
    <p:extLst>
      <p:ext uri="{BB962C8B-B14F-4D97-AF65-F5344CB8AC3E}">
        <p14:creationId xmlns:p14="http://schemas.microsoft.com/office/powerpoint/2010/main" val="1636935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a:bodyPr>
          <a:lstStyle/>
          <a:p>
            <a:r>
              <a:rPr lang="en-GB" sz="2000" dirty="0" err="1"/>
              <a:t>Abid</a:t>
            </a:r>
            <a:r>
              <a:rPr lang="en-GB" sz="2000" dirty="0"/>
              <a:t> </a:t>
            </a:r>
            <a:r>
              <a:rPr lang="en-GB" sz="2000" dirty="0" err="1"/>
              <a:t>Haleem</a:t>
            </a:r>
            <a:r>
              <a:rPr lang="en-GB" sz="2000" dirty="0"/>
              <a:t> </a:t>
            </a:r>
            <a:r>
              <a:rPr lang="en-GB" sz="2000" i="1" dirty="0"/>
              <a:t>et al.</a:t>
            </a:r>
            <a:r>
              <a:rPr lang="en-GB" sz="2000" dirty="0"/>
              <a:t> (2022) ‘Understanding the role of digital technologies in education: A review’, </a:t>
            </a:r>
            <a:r>
              <a:rPr lang="en-GB" sz="2000" i="1" dirty="0"/>
              <a:t>Sustainable Operations and Computers</a:t>
            </a:r>
            <a:r>
              <a:rPr lang="en-GB" sz="2000" dirty="0"/>
              <a:t>, 3, pp. 275–285. Available at: </a:t>
            </a:r>
            <a:r>
              <a:rPr lang="en-GB" sz="2000" dirty="0">
                <a:hlinkClick r:id="rId2"/>
              </a:rPr>
              <a:t>https://doi.org/10.1016/j.susoc.2022.05.004</a:t>
            </a:r>
            <a:r>
              <a:rPr lang="en-GB" sz="2000" dirty="0" smtClean="0"/>
              <a:t>.</a:t>
            </a:r>
          </a:p>
          <a:p>
            <a:r>
              <a:rPr lang="en-GB" sz="2000" dirty="0" err="1"/>
              <a:t>Haider</a:t>
            </a:r>
            <a:r>
              <a:rPr lang="en-GB" sz="2000" dirty="0"/>
              <a:t> </a:t>
            </a:r>
            <a:r>
              <a:rPr lang="en-GB" sz="2000" dirty="0" err="1"/>
              <a:t>Th.Salim</a:t>
            </a:r>
            <a:r>
              <a:rPr lang="en-GB" sz="2000" dirty="0"/>
              <a:t> </a:t>
            </a:r>
            <a:r>
              <a:rPr lang="en-GB" sz="2000" dirty="0" err="1"/>
              <a:t>Alrikabi</a:t>
            </a:r>
            <a:r>
              <a:rPr lang="en-GB" sz="2000" dirty="0"/>
              <a:t> </a:t>
            </a:r>
            <a:r>
              <a:rPr lang="en-GB" sz="2000" i="1" dirty="0"/>
              <a:t>et al.</a:t>
            </a:r>
            <a:r>
              <a:rPr lang="en-GB" sz="2000" dirty="0"/>
              <a:t> (2022) ‘Smart Learning based on Moodle E-learning Platform and Digital Skills for University Students’, </a:t>
            </a:r>
            <a:r>
              <a:rPr lang="en-GB" sz="2000" i="1" dirty="0"/>
              <a:t>International journal of recent contributions from engineering, science &amp; IT</a:t>
            </a:r>
            <a:r>
              <a:rPr lang="en-GB" sz="2000" dirty="0"/>
              <a:t>, 10(1). Available at: </a:t>
            </a:r>
            <a:r>
              <a:rPr lang="en-GB" sz="2000" dirty="0">
                <a:hlinkClick r:id="rId3"/>
              </a:rPr>
              <a:t>https://doi.org/10.3991/ijes.v10i01.28995</a:t>
            </a:r>
            <a:r>
              <a:rPr lang="en-GB" sz="2000" dirty="0" smtClean="0"/>
              <a:t>.</a:t>
            </a:r>
          </a:p>
          <a:p>
            <a:r>
              <a:rPr lang="en-GB" sz="2000" dirty="0" err="1" smtClean="0"/>
              <a:t>Sinkowitz</a:t>
            </a:r>
            <a:r>
              <a:rPr lang="en-GB" sz="2000" dirty="0" smtClean="0"/>
              <a:t>-Cochran</a:t>
            </a:r>
            <a:r>
              <a:rPr lang="en-GB" sz="2000" dirty="0"/>
              <a:t>, R.L. (2013) ‘Survey Design: To Ask or Not to Ask? That is the Question’, </a:t>
            </a:r>
            <a:r>
              <a:rPr lang="en-GB" sz="2000" i="1" dirty="0"/>
              <a:t>Clinical infectious diseases</a:t>
            </a:r>
            <a:r>
              <a:rPr lang="en-GB" sz="2000" dirty="0"/>
              <a:t>, 56(8), pp. 1159–1164. Available at: </a:t>
            </a:r>
            <a:r>
              <a:rPr lang="en-GB" sz="2000" dirty="0">
                <a:hlinkClick r:id="rId4"/>
              </a:rPr>
              <a:t>https://doi.org/10.1093/cid/cit005</a:t>
            </a:r>
            <a:r>
              <a:rPr lang="en-GB" sz="2000" dirty="0" smtClean="0"/>
              <a:t>.</a:t>
            </a:r>
          </a:p>
          <a:p>
            <a:r>
              <a:rPr lang="en-GB" sz="2000" dirty="0">
                <a:hlinkClick r:id="rId5"/>
              </a:rPr>
              <a:t>https://kitaboo.com/wp-content/uploads/2018/02/6-Reasons-Why-Students-Prefer-Digital-Content-01-1536x1349.jpg</a:t>
            </a:r>
            <a:endParaRPr lang="en-GB" sz="2000" dirty="0"/>
          </a:p>
          <a:p>
            <a:endParaRPr lang="en-GB" sz="1400" dirty="0"/>
          </a:p>
        </p:txBody>
      </p:sp>
    </p:spTree>
    <p:extLst>
      <p:ext uri="{BB962C8B-B14F-4D97-AF65-F5344CB8AC3E}">
        <p14:creationId xmlns:p14="http://schemas.microsoft.com/office/powerpoint/2010/main" val="238768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2788</TotalTime>
  <Words>576</Words>
  <Application>Microsoft Office PowerPoint</Application>
  <PresentationFormat>Widescreen</PresentationFormat>
  <Paragraphs>56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Wingdings</vt:lpstr>
      <vt:lpstr>Office Theme</vt:lpstr>
      <vt:lpstr>ASSIGNMENT TITLE: ARE DIGITAL SKILLS IMPORTANT FOR STUDY AND WORK ?</vt:lpstr>
      <vt:lpstr>Introduction</vt:lpstr>
      <vt:lpstr>Rationale</vt:lpstr>
      <vt:lpstr>Method</vt:lpstr>
      <vt:lpstr>Method</vt:lpstr>
      <vt:lpstr>Method</vt:lpstr>
      <vt:lpstr>Method</vt:lpstr>
      <vt:lpstr>Ethical Consideration</vt:lpstr>
      <vt:lpstr>Hypothesis</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DIGITAL SKILLS IMPORTANT FOR STUDY AND WORK ?</dc:title>
  <dc:creator>Shakil Ahmad</dc:creator>
  <cp:lastModifiedBy>Shakil Ahmad</cp:lastModifiedBy>
  <cp:revision>73</cp:revision>
  <dcterms:created xsi:type="dcterms:W3CDTF">2023-02-10T09:42:57Z</dcterms:created>
  <dcterms:modified xsi:type="dcterms:W3CDTF">2023-02-22T01:05:56Z</dcterms:modified>
</cp:coreProperties>
</file>