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6"/>
  </p:notesMasterIdLst>
  <p:sldIdLst>
    <p:sldId id="257" r:id="rId2"/>
    <p:sldId id="260"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9E6983-1A99-471F-AC1B-47183E9CC323}" v="2" dt="2026-10-21T10:37:18.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71642" autoAdjust="0"/>
  </p:normalViewPr>
  <p:slideViewPr>
    <p:cSldViewPr snapToGrid="0">
      <p:cViewPr varScale="1">
        <p:scale>
          <a:sx n="63" d="100"/>
          <a:sy n="63" d="100"/>
        </p:scale>
        <p:origin x="804"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iba Tabassum (2407213)" userId="3d4e2d3e-b850-4f82-85fd-de8b431d8e90" providerId="ADAL" clId="{506DC78B-746D-4089-8880-5F4A2F5AD540}"/>
    <pc:docChg chg="modSld">
      <pc:chgData name="Zaiba Tabassum (2407213)" userId="3d4e2d3e-b850-4f82-85fd-de8b431d8e90" providerId="ADAL" clId="{506DC78B-746D-4089-8880-5F4A2F5AD540}" dt="2026-10-21T10:35:49.195" v="109" actId="20577"/>
      <pc:docMkLst>
        <pc:docMk/>
      </pc:docMkLst>
      <pc:sldChg chg="modSp mod">
        <pc:chgData name="Zaiba Tabassum (2407213)" userId="3d4e2d3e-b850-4f82-85fd-de8b431d8e90" providerId="ADAL" clId="{506DC78B-746D-4089-8880-5F4A2F5AD540}" dt="2026-10-21T10:35:49.195" v="109" actId="20577"/>
        <pc:sldMkLst>
          <pc:docMk/>
          <pc:sldMk cId="1479464186" sldId="257"/>
        </pc:sldMkLst>
        <pc:spChg chg="mod">
          <ac:chgData name="Zaiba Tabassum (2407213)" userId="3d4e2d3e-b850-4f82-85fd-de8b431d8e90" providerId="ADAL" clId="{506DC78B-746D-4089-8880-5F4A2F5AD540}" dt="2026-10-21T10:35:49.195" v="109" actId="20577"/>
          <ac:spMkLst>
            <pc:docMk/>
            <pc:sldMk cId="1479464186" sldId="257"/>
            <ac:spMk id="1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DE058B73-A821-4C14-B2F0-DBFC5A3B53C6}">
      <dgm:prSet phldrT="[Text]" custT="1"/>
      <dgm:spPr>
        <a:solidFill>
          <a:schemeClr val="accent6">
            <a:lumMod val="50000"/>
          </a:schemeClr>
        </a:solidFill>
      </dgm:spPr>
      <dgm:t>
        <a:bodyPr/>
        <a:lstStyle/>
        <a:p>
          <a:pPr algn="just"/>
          <a:endParaRPr lang="en-US" sz="1400" b="1" dirty="0">
            <a:latin typeface="Arial" panose="020B0604020202020204" pitchFamily="34" charset="0"/>
            <a:cs typeface="Arial" panose="020B0604020202020204" pitchFamily="34" charset="0"/>
          </a:endParaRPr>
        </a:p>
        <a:p>
          <a:pPr algn="just"/>
          <a:r>
            <a:rPr lang="en-US" sz="1400" b="1" dirty="0">
              <a:latin typeface="Arial" panose="020B0604020202020204" pitchFamily="34" charset="0"/>
              <a:cs typeface="Arial" panose="020B0604020202020204" pitchFamily="34" charset="0"/>
            </a:rPr>
            <a:t>LIMITATIONS OF DIAGNOSIS</a:t>
          </a:r>
        </a:p>
        <a:p>
          <a:pPr algn="just"/>
          <a:r>
            <a:rPr lang="en-US" sz="1100" dirty="0">
              <a:latin typeface="Arial" panose="020B0604020202020204" pitchFamily="34" charset="0"/>
              <a:cs typeface="Arial" panose="020B0604020202020204" pitchFamily="34" charset="0"/>
            </a:rPr>
            <a:t>A diagnosis can confirm one’s suffering and aid in treatment, but it cannot include all the social interpretations of trauma. Factors like wait times, fear of disclosure, ongoing risks, cultural stigma, and lack of specialized treatment facilities may limit access and participation (WHO, 2022; NICE, 2018b).</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dgm:t>
    </dgm:pt>
    <dgm:pt modelId="{52641B46-D25D-4472-82E3-D6870EA2AF26}" type="parTrans" cxnId="{54287C37-4899-4806-BAA0-D7C0326EF8CE}">
      <dgm:prSet/>
      <dgm:spPr/>
      <dgm:t>
        <a:bodyPr/>
        <a:lstStyle/>
        <a:p>
          <a:pPr algn="just"/>
          <a:endParaRPr lang="en-GB" sz="1100">
            <a:latin typeface="Arial" panose="020B0604020202020204" pitchFamily="34" charset="0"/>
            <a:cs typeface="Arial" panose="020B0604020202020204" pitchFamily="34" charset="0"/>
          </a:endParaRPr>
        </a:p>
      </dgm:t>
    </dgm:pt>
    <dgm:pt modelId="{01C9EED9-C583-43CF-A64F-AD4CE6B4937C}" type="sibTrans" cxnId="{54287C37-4899-4806-BAA0-D7C0326EF8CE}">
      <dgm:prSet/>
      <dgm:spPr/>
      <dgm:t>
        <a:bodyPr/>
        <a:lstStyle/>
        <a:p>
          <a:pPr algn="just"/>
          <a:endParaRPr lang="en-GB" sz="1100">
            <a:latin typeface="Arial" panose="020B0604020202020204" pitchFamily="34" charset="0"/>
            <a:cs typeface="Arial" panose="020B0604020202020204" pitchFamily="34" charset="0"/>
          </a:endParaRPr>
        </a:p>
      </dgm:t>
    </dgm:pt>
    <dgm:pt modelId="{AC1BAF26-A01D-4FF7-8E94-A436B776F910}">
      <dgm:prSet phldrT="[Text]" custT="1"/>
      <dgm:spPr>
        <a:solidFill>
          <a:schemeClr val="accent6">
            <a:lumMod val="50000"/>
          </a:schemeClr>
        </a:solidFill>
      </dgm:spPr>
      <dgm:t>
        <a:bodyPr/>
        <a:lstStyle/>
        <a:p>
          <a:pPr algn="just"/>
          <a:r>
            <a:rPr lang="en-US" sz="1400" b="1" dirty="0">
              <a:latin typeface="Arial" panose="020B0604020202020204" pitchFamily="34" charset="0"/>
              <a:cs typeface="Arial" panose="020B0604020202020204" pitchFamily="34" charset="0"/>
            </a:rPr>
            <a:t>SUPPORTING EVIDENCE</a:t>
          </a:r>
        </a:p>
        <a:p>
          <a:pPr algn="just"/>
          <a:r>
            <a:rPr lang="en-US" sz="1100" dirty="0">
              <a:latin typeface="Arial" panose="020B0604020202020204" pitchFamily="34" charset="0"/>
              <a:cs typeface="Arial" panose="020B0604020202020204" pitchFamily="34" charset="0"/>
            </a:rPr>
            <a:t>A systematic review with 114 randomized controlled trials has revealed that trauma-focused CBT and EMDR have clinical significance when it comes to their efficacy, even though the effects can differ based on different people (Lewis et al., 2020).</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dgm:t>
    </dgm:pt>
    <dgm:pt modelId="{C8E2D712-A6A5-46B8-885E-F9710DAAC005}" type="parTrans" cxnId="{0990A8C5-A77D-46B5-AE9A-FBFB79D76019}">
      <dgm:prSet/>
      <dgm:spPr/>
      <dgm:t>
        <a:bodyPr/>
        <a:lstStyle/>
        <a:p>
          <a:pPr algn="just"/>
          <a:endParaRPr lang="en-GB" sz="1100">
            <a:latin typeface="Arial" panose="020B0604020202020204" pitchFamily="34" charset="0"/>
            <a:cs typeface="Arial" panose="020B0604020202020204" pitchFamily="34" charset="0"/>
          </a:endParaRPr>
        </a:p>
      </dgm:t>
    </dgm:pt>
    <dgm:pt modelId="{2092909E-A455-4234-AB61-8ACFED3F5FAF}" type="sibTrans" cxnId="{0990A8C5-A77D-46B5-AE9A-FBFB79D76019}">
      <dgm:prSet/>
      <dgm:spPr/>
      <dgm:t>
        <a:bodyPr/>
        <a:lstStyle/>
        <a:p>
          <a:pPr algn="just"/>
          <a:endParaRPr lang="en-GB" sz="1100">
            <a:latin typeface="Arial" panose="020B0604020202020204" pitchFamily="34" charset="0"/>
            <a:cs typeface="Arial" panose="020B0604020202020204" pitchFamily="34" charset="0"/>
          </a:endParaRPr>
        </a:p>
      </dgm:t>
    </dgm:pt>
    <dgm:pt modelId="{6B82281A-A792-4D01-A63C-A7EF37BFF8EE}">
      <dgm:prSet phldrT="[Text]" custT="1"/>
      <dgm:spPr>
        <a:solidFill>
          <a:schemeClr val="accent6">
            <a:lumMod val="50000"/>
          </a:schemeClr>
        </a:solidFill>
      </dgm:spPr>
      <dgm:t>
        <a:bodyPr/>
        <a:lstStyle/>
        <a:p>
          <a:pPr algn="just"/>
          <a:r>
            <a:rPr lang="en-US" sz="1400" b="1" dirty="0">
              <a:latin typeface="Arial" panose="020B0604020202020204" pitchFamily="34" charset="0"/>
              <a:cs typeface="Arial" panose="020B0604020202020204" pitchFamily="34" charset="0"/>
            </a:rPr>
            <a:t>HISTORICAL PERSPECTIVE</a:t>
          </a:r>
        </a:p>
        <a:p>
          <a:pPr algn="just"/>
          <a:r>
            <a:rPr lang="en-US" sz="1100" dirty="0">
              <a:latin typeface="Arial" panose="020B0604020202020204" pitchFamily="34" charset="0"/>
              <a:cs typeface="Arial" panose="020B0604020202020204" pitchFamily="34" charset="0"/>
            </a:rPr>
            <a:t>Trauma-related psychological distress was identified by changing terms such as “shell shock” and “combat fatigue.” However, understanding extended outside military scenarios, even though from historical records, there have been approaches which blamed and viewed symptoms as weakness of those affected (Jones and </a:t>
          </a:r>
          <a:r>
            <a:rPr lang="en-US" sz="1100" dirty="0" err="1">
              <a:latin typeface="Arial" panose="020B0604020202020204" pitchFamily="34" charset="0"/>
              <a:cs typeface="Arial" panose="020B0604020202020204" pitchFamily="34" charset="0"/>
            </a:rPr>
            <a:t>Wessely</a:t>
          </a:r>
          <a:r>
            <a:rPr lang="en-US" sz="1100" dirty="0">
              <a:latin typeface="Arial" panose="020B0604020202020204" pitchFamily="34" charset="0"/>
              <a:cs typeface="Arial" panose="020B0604020202020204" pitchFamily="34" charset="0"/>
            </a:rPr>
            <a:t>, 2007).</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dgm:t>
    </dgm:pt>
    <dgm:pt modelId="{29E16E11-7BF7-4654-B8F8-1B450B2AC37B}" type="parTrans" cxnId="{275B2BB0-5A56-4126-89D3-4031A3A6F69C}">
      <dgm:prSet/>
      <dgm:spPr/>
      <dgm:t>
        <a:bodyPr/>
        <a:lstStyle/>
        <a:p>
          <a:pPr algn="just"/>
          <a:endParaRPr lang="en-GB" sz="1100">
            <a:latin typeface="Arial" panose="020B0604020202020204" pitchFamily="34" charset="0"/>
            <a:cs typeface="Arial" panose="020B0604020202020204" pitchFamily="34" charset="0"/>
          </a:endParaRPr>
        </a:p>
      </dgm:t>
    </dgm:pt>
    <dgm:pt modelId="{0B3641F0-4FBA-4850-9598-CA28F3EFD4EE}" type="sibTrans" cxnId="{275B2BB0-5A56-4126-89D3-4031A3A6F69C}">
      <dgm:prSet/>
      <dgm:spPr/>
      <dgm:t>
        <a:bodyPr/>
        <a:lstStyle/>
        <a:p>
          <a:pPr algn="just"/>
          <a:endParaRPr lang="en-GB" sz="1100">
            <a:latin typeface="Arial" panose="020B0604020202020204" pitchFamily="34" charset="0"/>
            <a:cs typeface="Arial" panose="020B0604020202020204" pitchFamily="34" charset="0"/>
          </a:endParaRPr>
        </a:p>
      </dgm:t>
    </dgm:pt>
    <dgm:pt modelId="{7B85233E-80FE-48D7-9209-58ABF216B312}">
      <dgm:prSet phldrT="[Text]" custT="1"/>
      <dgm:spPr>
        <a:solidFill>
          <a:schemeClr val="accent6">
            <a:lumMod val="50000"/>
          </a:schemeClr>
        </a:solidFill>
      </dgm:spPr>
      <dgm:t>
        <a:bodyPr/>
        <a:lstStyle/>
        <a:p>
          <a:pPr algn="just"/>
          <a:r>
            <a:rPr lang="en-US" sz="1400" b="1" dirty="0">
              <a:latin typeface="Arial" panose="020B0604020202020204" pitchFamily="34" charset="0"/>
              <a:cs typeface="Arial" panose="020B0604020202020204" pitchFamily="34" charset="0"/>
            </a:rPr>
            <a:t>MODERN TREATMENT</a:t>
          </a:r>
        </a:p>
        <a:p>
          <a:pPr algn="just"/>
          <a:r>
            <a:rPr lang="en-US" sz="1100" dirty="0">
              <a:latin typeface="Arial" panose="020B0604020202020204" pitchFamily="34" charset="0"/>
              <a:cs typeface="Arial" panose="020B0604020202020204" pitchFamily="34" charset="0"/>
            </a:rPr>
            <a:t>As per NICE Guidelines, trauma-focused Cognitive Behavioral Therapy </a:t>
          </a:r>
          <a:r>
            <a:rPr lang="en-US" sz="1100" dirty="0" err="1">
              <a:latin typeface="Arial" panose="020B0604020202020204" pitchFamily="34" charset="0"/>
              <a:cs typeface="Arial" panose="020B0604020202020204" pitchFamily="34" charset="0"/>
            </a:rPr>
            <a:t>therapy</a:t>
          </a:r>
          <a:r>
            <a:rPr lang="en-US" sz="1100" dirty="0">
              <a:latin typeface="Arial" panose="020B0604020202020204" pitchFamily="34" charset="0"/>
              <a:cs typeface="Arial" panose="020B0604020202020204" pitchFamily="34" charset="0"/>
            </a:rPr>
            <a:t> treatment is provided to adults suffering from PTSD along with serious symptoms and EMDR therapy is also provided if required. The treatment is provided by qualified professionals during the process (NICE, 2018a).</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dgm:t>
    </dgm:pt>
    <dgm:pt modelId="{56A96A66-1AB2-4544-AF32-2DEBC4A593FE}" type="parTrans" cxnId="{EDF287BA-1CAC-4F71-8C36-B8924E50C6B6}">
      <dgm:prSet/>
      <dgm:spPr/>
      <dgm:t>
        <a:bodyPr/>
        <a:lstStyle/>
        <a:p>
          <a:pPr algn="just"/>
          <a:endParaRPr lang="en-GB" sz="1100">
            <a:latin typeface="Arial" panose="020B0604020202020204" pitchFamily="34" charset="0"/>
            <a:cs typeface="Arial" panose="020B0604020202020204" pitchFamily="34" charset="0"/>
          </a:endParaRPr>
        </a:p>
      </dgm:t>
    </dgm:pt>
    <dgm:pt modelId="{80ED0EF7-479A-4B18-B01B-680EF7D4C318}" type="sibTrans" cxnId="{EDF287BA-1CAC-4F71-8C36-B8924E50C6B6}">
      <dgm:prSet/>
      <dgm:spPr/>
      <dgm:t>
        <a:bodyPr/>
        <a:lstStyle/>
        <a:p>
          <a:pPr algn="just"/>
          <a:endParaRPr lang="en-GB" sz="1100">
            <a:latin typeface="Arial" panose="020B0604020202020204" pitchFamily="34" charset="0"/>
            <a:cs typeface="Arial" panose="020B0604020202020204" pitchFamily="34" charset="0"/>
          </a:endParaRPr>
        </a:p>
      </dgm:t>
    </dgm:pt>
    <dgm:pt modelId="{2BDC49DD-E86B-41C7-AB4A-19934C20B4DA}" type="pres">
      <dgm:prSet presAssocID="{41587EEC-322F-4685-9E72-8E356FA1F4CC}" presName="Name0" presStyleCnt="0">
        <dgm:presLayoutVars>
          <dgm:dir val="rev"/>
          <dgm:resizeHandles val="exact"/>
        </dgm:presLayoutVars>
      </dgm:prSet>
      <dgm:spPr/>
    </dgm:pt>
    <dgm:pt modelId="{8E9EEA0E-9907-40B9-811F-C417D667A272}" type="pres">
      <dgm:prSet presAssocID="{DE058B73-A821-4C14-B2F0-DBFC5A3B53C6}" presName="node" presStyleLbl="node1" presStyleIdx="0" presStyleCnt="4">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1" presStyleCnt="4">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2" presStyleCnt="4">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3" presStyleCnt="4"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0"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3" destOrd="0" parTransId="{29E16E11-7BF7-4654-B8F8-1B450B2AC37B}" sibTransId="{0B3641F0-4FBA-4850-9598-CA28F3EFD4EE}"/>
    <dgm:cxn modelId="{EDF287BA-1CAC-4F71-8C36-B8924E50C6B6}" srcId="{41587EEC-322F-4685-9E72-8E356FA1F4CC}" destId="{7B85233E-80FE-48D7-9209-58ABF216B312}" srcOrd="2" destOrd="0" parTransId="{56A96A66-1AB2-4544-AF32-2DEBC4A593FE}" sibTransId="{80ED0EF7-479A-4B18-B01B-680EF7D4C318}"/>
    <dgm:cxn modelId="{0990A8C5-A77D-46B5-AE9A-FBFB79D76019}" srcId="{41587EEC-322F-4685-9E72-8E356FA1F4CC}" destId="{AC1BAF26-A01D-4FF7-8E94-A436B776F910}" srcOrd="1" destOrd="0" parTransId="{C8E2D712-A6A5-46B8-885E-F9710DAAC005}" sibTransId="{2092909E-A455-4234-AB61-8ACFED3F5FAF}"/>
    <dgm:cxn modelId="{CB517D62-F95E-4B10-B0B1-480788EAF093}" type="presParOf" srcId="{2BDC49DD-E86B-41C7-AB4A-19934C20B4DA}" destId="{8E9EEA0E-9907-40B9-811F-C417D667A272}" srcOrd="0" destOrd="0" presId="urn:microsoft.com/office/officeart/2005/8/layout/hList6"/>
    <dgm:cxn modelId="{516FC543-B724-44CC-89C3-798E94F6E764}" type="presParOf" srcId="{2BDC49DD-E86B-41C7-AB4A-19934C20B4DA}" destId="{62B2D618-501F-4188-AAE3-400E5D383BFF}" srcOrd="1" destOrd="0" presId="urn:microsoft.com/office/officeart/2005/8/layout/hList6"/>
    <dgm:cxn modelId="{987E8745-FD90-452A-92E2-5D49641D2D10}" type="presParOf" srcId="{2BDC49DD-E86B-41C7-AB4A-19934C20B4DA}" destId="{56DE465F-954A-4B44-8629-CA35C22BA5E9}" srcOrd="2" destOrd="0" presId="urn:microsoft.com/office/officeart/2005/8/layout/hList6"/>
    <dgm:cxn modelId="{0F2BDDE5-7A16-4504-8506-424531759E4C}" type="presParOf" srcId="{2BDC49DD-E86B-41C7-AB4A-19934C20B4DA}" destId="{0751E334-F74F-4882-85B8-9BFCC74CC429}" srcOrd="3" destOrd="0" presId="urn:microsoft.com/office/officeart/2005/8/layout/hList6"/>
    <dgm:cxn modelId="{11720A68-6C85-467C-8C2D-42BB692F8063}" type="presParOf" srcId="{2BDC49DD-E86B-41C7-AB4A-19934C20B4DA}" destId="{A909BC16-4F55-47B8-90F1-DB59965C58A3}" srcOrd="4" destOrd="0" presId="urn:microsoft.com/office/officeart/2005/8/layout/hList6"/>
    <dgm:cxn modelId="{1BA70E54-4D5C-482F-A243-419ED365958D}" type="presParOf" srcId="{2BDC49DD-E86B-41C7-AB4A-19934C20B4DA}" destId="{30A0BA0C-D1EE-4C9A-B93C-928B57CBA614}" srcOrd="5" destOrd="0" presId="urn:microsoft.com/office/officeart/2005/8/layout/hList6"/>
    <dgm:cxn modelId="{1EAB105A-C304-463A-AB74-1D9DF8D9E849}" type="presParOf" srcId="{2BDC49DD-E86B-41C7-AB4A-19934C20B4DA}" destId="{476EA84F-5156-4B68-97F6-1D0B2171118B}" srcOrd="6"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5_4" csCatId="accent5" phldr="1"/>
      <dgm:spPr/>
      <dgm:t>
        <a:bodyPr/>
        <a:lstStyle/>
        <a:p>
          <a:endParaRPr lang="en-GB"/>
        </a:p>
      </dgm:t>
    </dgm:pt>
    <dgm:pt modelId="{AC1BAF26-A01D-4FF7-8E94-A436B776F910}">
      <dgm:prSet phldrT="[Text]" custT="1"/>
      <dgm:spPr>
        <a:solidFill>
          <a:schemeClr val="accent6">
            <a:lumMod val="50000"/>
          </a:schemeClr>
        </a:solidFill>
      </dgm:spPr>
      <dgm:t>
        <a:bodyPr/>
        <a:lstStyle/>
        <a:p>
          <a:pPr algn="just"/>
          <a:r>
            <a:rPr lang="en-US" sz="1400" b="1" dirty="0">
              <a:latin typeface="Arial" panose="020B0604020202020204" pitchFamily="34" charset="0"/>
              <a:cs typeface="Arial" panose="020B0604020202020204" pitchFamily="34" charset="0"/>
            </a:rPr>
            <a:t>TRAUMA-INFORMED APPROACH</a:t>
          </a:r>
        </a:p>
        <a:p>
          <a:pPr algn="just"/>
          <a:r>
            <a:rPr lang="en-US" sz="1100" dirty="0">
              <a:latin typeface="Arial" panose="020B0604020202020204" pitchFamily="34" charset="0"/>
              <a:cs typeface="Arial" panose="020B0604020202020204" pitchFamily="34" charset="0"/>
            </a:rPr>
            <a:t>Promote safety, trustworthiness, choice, collaboration, and empowerment. Give an explanation of the treatment before initiating any treatment, do not coerce anyone into giving more details, evaluate other requirements and communicate in a culturally competent manner (NICE, 2021).</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dgm:t>
    </dgm:pt>
    <dgm:pt modelId="{C8E2D712-A6A5-46B8-885E-F9710DAAC005}" type="parTrans" cxnId="{0990A8C5-A77D-46B5-AE9A-FBFB79D76019}">
      <dgm:prSet/>
      <dgm:spPr/>
      <dgm:t>
        <a:bodyPr/>
        <a:lstStyle/>
        <a:p>
          <a:pPr algn="just"/>
          <a:endParaRPr lang="en-GB" sz="1100">
            <a:latin typeface="Arial" panose="020B0604020202020204" pitchFamily="34" charset="0"/>
            <a:cs typeface="Arial" panose="020B0604020202020204" pitchFamily="34" charset="0"/>
          </a:endParaRPr>
        </a:p>
      </dgm:t>
    </dgm:pt>
    <dgm:pt modelId="{2092909E-A455-4234-AB61-8ACFED3F5FAF}" type="sibTrans" cxnId="{0990A8C5-A77D-46B5-AE9A-FBFB79D76019}">
      <dgm:prSet/>
      <dgm:spPr/>
      <dgm:t>
        <a:bodyPr/>
        <a:lstStyle/>
        <a:p>
          <a:pPr algn="just"/>
          <a:endParaRPr lang="en-GB" sz="1100">
            <a:latin typeface="Arial" panose="020B0604020202020204" pitchFamily="34" charset="0"/>
            <a:cs typeface="Arial" panose="020B0604020202020204" pitchFamily="34" charset="0"/>
          </a:endParaRPr>
        </a:p>
      </dgm:t>
    </dgm:pt>
    <dgm:pt modelId="{6B82281A-A792-4D01-A63C-A7EF37BFF8EE}">
      <dgm:prSet phldrT="[Text]" custT="1"/>
      <dgm:spPr>
        <a:solidFill>
          <a:schemeClr val="accent6">
            <a:lumMod val="50000"/>
          </a:schemeClr>
        </a:solidFill>
      </dgm:spPr>
      <dgm:t>
        <a:bodyPr/>
        <a:lstStyle/>
        <a:p>
          <a:pPr algn="just"/>
          <a:r>
            <a:rPr lang="en-US" sz="1400" b="1" dirty="0">
              <a:latin typeface="Arial" panose="020B0604020202020204" pitchFamily="34" charset="0"/>
              <a:cs typeface="Arial" panose="020B0604020202020204" pitchFamily="34" charset="0"/>
            </a:rPr>
            <a:t>RECOMMENDATIONS</a:t>
          </a:r>
        </a:p>
        <a:p>
          <a:pPr algn="just"/>
          <a:r>
            <a:rPr lang="en-US" sz="1100" dirty="0">
              <a:latin typeface="Arial" panose="020B0604020202020204" pitchFamily="34" charset="0"/>
              <a:cs typeface="Arial" panose="020B0604020202020204" pitchFamily="34" charset="0"/>
            </a:rPr>
            <a:t>1. Reduce delays in specialized therapies. </a:t>
          </a:r>
        </a:p>
        <a:p>
          <a:pPr algn="just"/>
          <a:r>
            <a:rPr lang="en-US" sz="1100" dirty="0">
              <a:latin typeface="Arial" panose="020B0604020202020204" pitchFamily="34" charset="0"/>
              <a:cs typeface="Arial" panose="020B0604020202020204" pitchFamily="34" charset="0"/>
            </a:rPr>
            <a:t>2. Educate on trauma-informed communication. </a:t>
          </a:r>
        </a:p>
        <a:p>
          <a:pPr algn="just"/>
          <a:r>
            <a:rPr lang="en-US" sz="1100" dirty="0">
              <a:latin typeface="Arial" panose="020B0604020202020204" pitchFamily="34" charset="0"/>
              <a:cs typeface="Arial" panose="020B0604020202020204" pitchFamily="34" charset="0"/>
            </a:rPr>
            <a:t>3. Offer culturally informed options. </a:t>
          </a:r>
        </a:p>
        <a:p>
          <a:pPr algn="just"/>
          <a:r>
            <a:rPr lang="en-US" sz="1100" dirty="0">
              <a:latin typeface="Arial" panose="020B0604020202020204" pitchFamily="34" charset="0"/>
              <a:cs typeface="Arial" panose="020B0604020202020204" pitchFamily="34" charset="0"/>
            </a:rPr>
            <a:t>4. Evaluate symptoms, functioning, and goals set by clients. </a:t>
          </a:r>
        </a:p>
        <a:p>
          <a:pPr algn="just"/>
          <a:r>
            <a:rPr lang="en-US" sz="1100" dirty="0">
              <a:latin typeface="Arial" panose="020B0604020202020204" pitchFamily="34" charset="0"/>
              <a:cs typeface="Arial" panose="020B0604020202020204" pitchFamily="34" charset="0"/>
            </a:rPr>
            <a:t>5. Strengthen systems of people facing chronic adversity (National Center for PTSD, 2023)</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dgm:t>
    </dgm:pt>
    <dgm:pt modelId="{29E16E11-7BF7-4654-B8F8-1B450B2AC37B}" type="parTrans" cxnId="{275B2BB0-5A56-4126-89D3-4031A3A6F69C}">
      <dgm:prSet/>
      <dgm:spPr/>
      <dgm:t>
        <a:bodyPr/>
        <a:lstStyle/>
        <a:p>
          <a:pPr algn="just"/>
          <a:endParaRPr lang="en-GB" sz="1100">
            <a:latin typeface="Arial" panose="020B0604020202020204" pitchFamily="34" charset="0"/>
            <a:cs typeface="Arial" panose="020B0604020202020204" pitchFamily="34" charset="0"/>
          </a:endParaRPr>
        </a:p>
      </dgm:t>
    </dgm:pt>
    <dgm:pt modelId="{0B3641F0-4FBA-4850-9598-CA28F3EFD4EE}" type="sibTrans" cxnId="{275B2BB0-5A56-4126-89D3-4031A3A6F69C}">
      <dgm:prSet/>
      <dgm:spPr/>
      <dgm:t>
        <a:bodyPr/>
        <a:lstStyle/>
        <a:p>
          <a:pPr algn="just"/>
          <a:endParaRPr lang="en-GB" sz="1100">
            <a:latin typeface="Arial" panose="020B0604020202020204" pitchFamily="34" charset="0"/>
            <a:cs typeface="Arial" panose="020B0604020202020204" pitchFamily="34" charset="0"/>
          </a:endParaRPr>
        </a:p>
      </dgm:t>
    </dgm:pt>
    <dgm:pt modelId="{7B85233E-80FE-48D7-9209-58ABF216B312}">
      <dgm:prSet phldrT="[Text]" custT="1"/>
      <dgm:spPr>
        <a:solidFill>
          <a:schemeClr val="accent6">
            <a:lumMod val="50000"/>
          </a:schemeClr>
        </a:solidFill>
      </dgm:spPr>
      <dgm:t>
        <a:bodyPr/>
        <a:lstStyle/>
        <a:p>
          <a:pPr algn="just"/>
          <a:r>
            <a:rPr lang="en-US" sz="1400" b="1" dirty="0">
              <a:latin typeface="Arial" panose="020B0604020202020204" pitchFamily="34" charset="0"/>
              <a:cs typeface="Arial" panose="020B0604020202020204" pitchFamily="34" charset="0"/>
            </a:rPr>
            <a:t>PRACTICE EXAMPLE</a:t>
          </a:r>
        </a:p>
        <a:p>
          <a:pPr algn="just"/>
          <a:r>
            <a:rPr lang="en-US" sz="1100" dirty="0">
              <a:latin typeface="Arial" panose="020B0604020202020204" pitchFamily="34" charset="0"/>
              <a:cs typeface="Arial" panose="020B0604020202020204" pitchFamily="34" charset="0"/>
            </a:rPr>
            <a:t>After a car crash, one will tend to experience intrusion of memory and avoidance of traveling. Pay attention to signs and functional capacity, discuss evidence-informed options, and create a plan, instead of doing exposure therapy on compulsion (APA, 2017; WHO, 2013)</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dgm:t>
    </dgm:pt>
    <dgm:pt modelId="{56A96A66-1AB2-4544-AF32-2DEBC4A593FE}" type="parTrans" cxnId="{EDF287BA-1CAC-4F71-8C36-B8924E50C6B6}">
      <dgm:prSet/>
      <dgm:spPr/>
      <dgm:t>
        <a:bodyPr/>
        <a:lstStyle/>
        <a:p>
          <a:pPr algn="just"/>
          <a:endParaRPr lang="en-GB" sz="1100">
            <a:latin typeface="Arial" panose="020B0604020202020204" pitchFamily="34" charset="0"/>
            <a:cs typeface="Arial" panose="020B0604020202020204" pitchFamily="34" charset="0"/>
          </a:endParaRPr>
        </a:p>
      </dgm:t>
    </dgm:pt>
    <dgm:pt modelId="{80ED0EF7-479A-4B18-B01B-680EF7D4C318}" type="sibTrans" cxnId="{EDF287BA-1CAC-4F71-8C36-B8924E50C6B6}">
      <dgm:prSet/>
      <dgm:spPr/>
      <dgm:t>
        <a:bodyPr/>
        <a:lstStyle/>
        <a:p>
          <a:pPr algn="just"/>
          <a:endParaRPr lang="en-GB" sz="1100">
            <a:latin typeface="Arial" panose="020B0604020202020204" pitchFamily="34" charset="0"/>
            <a:cs typeface="Arial" panose="020B0604020202020204" pitchFamily="34" charset="0"/>
          </a:endParaRPr>
        </a:p>
      </dgm:t>
    </dgm:pt>
    <dgm:pt modelId="{2BDC49DD-E86B-41C7-AB4A-19934C20B4DA}" type="pres">
      <dgm:prSet presAssocID="{41587EEC-322F-4685-9E72-8E356FA1F4CC}" presName="Name0" presStyleCnt="0">
        <dgm:presLayoutVars>
          <dgm:dir/>
          <dgm:resizeHandles val="exact"/>
        </dgm:presLayoutVars>
      </dgm:prSet>
      <dgm:spPr/>
    </dgm:pt>
    <dgm:pt modelId="{56DE465F-954A-4B44-8629-CA35C22BA5E9}" type="pres">
      <dgm:prSet presAssocID="{AC1BAF26-A01D-4FF7-8E94-A436B776F910}" presName="node" presStyleLbl="node1" presStyleIdx="0" presStyleCnt="3">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1" presStyleCnt="3">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2" presStyleCnt="3" custLinFactNeighborX="0">
        <dgm:presLayoutVars>
          <dgm:bulletEnabled val="1"/>
        </dgm:presLayoutVars>
      </dgm:prSet>
      <dgm:spPr/>
    </dgm:pt>
  </dgm:ptLst>
  <dgm:cxnLst>
    <dgm:cxn modelId="{DEF92934-6509-4B26-96EF-990C914B5017}" type="presOf" srcId="{6B82281A-A792-4D01-A63C-A7EF37BFF8EE}" destId="{476EA84F-5156-4B68-97F6-1D0B2171118B}" srcOrd="0" destOrd="0" presId="urn:microsoft.com/office/officeart/2005/8/layout/hList6"/>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2" destOrd="0" parTransId="{29E16E11-7BF7-4654-B8F8-1B450B2AC37B}" sibTransId="{0B3641F0-4FBA-4850-9598-CA28F3EFD4EE}"/>
    <dgm:cxn modelId="{EDF287BA-1CAC-4F71-8C36-B8924E50C6B6}" srcId="{41587EEC-322F-4685-9E72-8E356FA1F4CC}" destId="{7B85233E-80FE-48D7-9209-58ABF216B312}" srcOrd="1" destOrd="0" parTransId="{56A96A66-1AB2-4544-AF32-2DEBC4A593FE}" sibTransId="{80ED0EF7-479A-4B18-B01B-680EF7D4C318}"/>
    <dgm:cxn modelId="{0990A8C5-A77D-46B5-AE9A-FBFB79D76019}" srcId="{41587EEC-322F-4685-9E72-8E356FA1F4CC}" destId="{AC1BAF26-A01D-4FF7-8E94-A436B776F910}" srcOrd="0" destOrd="0" parTransId="{C8E2D712-A6A5-46B8-885E-F9710DAAC005}" sibTransId="{2092909E-A455-4234-AB61-8ACFED3F5FAF}"/>
    <dgm:cxn modelId="{987E8745-FD90-452A-92E2-5D49641D2D10}" type="presParOf" srcId="{2BDC49DD-E86B-41C7-AB4A-19934C20B4DA}" destId="{56DE465F-954A-4B44-8629-CA35C22BA5E9}" srcOrd="0" destOrd="0" presId="urn:microsoft.com/office/officeart/2005/8/layout/hList6"/>
    <dgm:cxn modelId="{0F2BDDE5-7A16-4504-8506-424531759E4C}" type="presParOf" srcId="{2BDC49DD-E86B-41C7-AB4A-19934C20B4DA}" destId="{0751E334-F74F-4882-85B8-9BFCC74CC429}" srcOrd="1" destOrd="0" presId="urn:microsoft.com/office/officeart/2005/8/layout/hList6"/>
    <dgm:cxn modelId="{11720A68-6C85-467C-8C2D-42BB692F8063}" type="presParOf" srcId="{2BDC49DD-E86B-41C7-AB4A-19934C20B4DA}" destId="{A909BC16-4F55-47B8-90F1-DB59965C58A3}" srcOrd="2" destOrd="0" presId="urn:microsoft.com/office/officeart/2005/8/layout/hList6"/>
    <dgm:cxn modelId="{1BA70E54-4D5C-482F-A243-419ED365958D}" type="presParOf" srcId="{2BDC49DD-E86B-41C7-AB4A-19934C20B4DA}" destId="{30A0BA0C-D1EE-4C9A-B93C-928B57CBA614}" srcOrd="3" destOrd="0" presId="urn:microsoft.com/office/officeart/2005/8/layout/hList6"/>
    <dgm:cxn modelId="{1EAB105A-C304-463A-AB74-1D9DF8D9E849}" type="presParOf" srcId="{2BDC49DD-E86B-41C7-AB4A-19934C20B4DA}" destId="{476EA84F-5156-4B68-97F6-1D0B2171118B}" srcOrd="4" destOrd="0" presId="urn:microsoft.com/office/officeart/2005/8/layout/hList6"/>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EEA0E-9907-40B9-811F-C417D667A272}">
      <dsp:nvSpPr>
        <dsp:cNvPr id="0" name=""/>
        <dsp:cNvSpPr/>
      </dsp:nvSpPr>
      <dsp:spPr>
        <a:xfrm rot="5400000">
          <a:off x="5065491" y="1870792"/>
          <a:ext cx="5891692" cy="2150106"/>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endParaRPr lang="en-US" sz="1400" b="1"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LIMITATIONS OF DIAGNOSIS</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 diagnosis can confirm one’s suffering and aid in treatment, but it cannot include all the social interpretations of trauma. Factors like wait times, fear of disclosure, ongoing risks, cultural stigma, and lack of specialized treatment facilities may limit access and participation (WHO, 2022; NICE, 2018b).</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6936284" y="1178337"/>
        <a:ext cx="2150106" cy="3535016"/>
      </dsp:txXfrm>
    </dsp:sp>
    <dsp:sp modelId="{56DE465F-954A-4B44-8629-CA35C22BA5E9}">
      <dsp:nvSpPr>
        <dsp:cNvPr id="0" name=""/>
        <dsp:cNvSpPr/>
      </dsp:nvSpPr>
      <dsp:spPr>
        <a:xfrm rot="5400000">
          <a:off x="2754127" y="1870792"/>
          <a:ext cx="5891692" cy="2150106"/>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SUPPORTING EVIDENCE</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 systematic review with 114 randomized controlled trials has revealed that trauma-focused CBT and EMDR have clinical significance when it comes to their efficacy, even though the effects can differ based on different people (Lewis et al., 2020).</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4624920" y="1178337"/>
        <a:ext cx="2150106" cy="3535016"/>
      </dsp:txXfrm>
    </dsp:sp>
    <dsp:sp modelId="{A909BC16-4F55-47B8-90F1-DB59965C58A3}">
      <dsp:nvSpPr>
        <dsp:cNvPr id="0" name=""/>
        <dsp:cNvSpPr/>
      </dsp:nvSpPr>
      <dsp:spPr>
        <a:xfrm rot="5400000">
          <a:off x="442762" y="1870792"/>
          <a:ext cx="5891692" cy="2150106"/>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MODERN TREATMENT</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As per NICE Guidelines, trauma-focused Cognitive Behavioral Therapy </a:t>
          </a:r>
          <a:r>
            <a:rPr lang="en-US" sz="1100" kern="1200" dirty="0" err="1">
              <a:latin typeface="Arial" panose="020B0604020202020204" pitchFamily="34" charset="0"/>
              <a:cs typeface="Arial" panose="020B0604020202020204" pitchFamily="34" charset="0"/>
            </a:rPr>
            <a:t>therapy</a:t>
          </a:r>
          <a:r>
            <a:rPr lang="en-US" sz="1100" kern="1200" dirty="0">
              <a:latin typeface="Arial" panose="020B0604020202020204" pitchFamily="34" charset="0"/>
              <a:cs typeface="Arial" panose="020B0604020202020204" pitchFamily="34" charset="0"/>
            </a:rPr>
            <a:t> treatment is provided to adults suffering from PTSD along with serious symptoms and EMDR therapy is also provided if required. The treatment is provided by qualified professionals during the process (NICE, 2018a).</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2313555" y="1178337"/>
        <a:ext cx="2150106" cy="3535016"/>
      </dsp:txXfrm>
    </dsp:sp>
    <dsp:sp modelId="{476EA84F-5156-4B68-97F6-1D0B2171118B}">
      <dsp:nvSpPr>
        <dsp:cNvPr id="0" name=""/>
        <dsp:cNvSpPr/>
      </dsp:nvSpPr>
      <dsp:spPr>
        <a:xfrm rot="5400000">
          <a:off x="-1868601" y="1870792"/>
          <a:ext cx="5891692" cy="2150106"/>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HISTORICAL PERSPECTIVE</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Trauma-related psychological distress was identified by changing terms such as “shell shock” and “combat fatigue.” However, understanding extended outside military scenarios, even though from historical records, there have been approaches which blamed and viewed symptoms as weakness of those affected (Jones and </a:t>
          </a:r>
          <a:r>
            <a:rPr lang="en-US" sz="1100" kern="1200" dirty="0" err="1">
              <a:latin typeface="Arial" panose="020B0604020202020204" pitchFamily="34" charset="0"/>
              <a:cs typeface="Arial" panose="020B0604020202020204" pitchFamily="34" charset="0"/>
            </a:rPr>
            <a:t>Wessely</a:t>
          </a:r>
          <a:r>
            <a:rPr lang="en-US" sz="1100" kern="1200" dirty="0">
              <a:latin typeface="Arial" panose="020B0604020202020204" pitchFamily="34" charset="0"/>
              <a:cs typeface="Arial" panose="020B0604020202020204" pitchFamily="34" charset="0"/>
            </a:rPr>
            <a:t>, 2007).</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2192" y="1178337"/>
        <a:ext cx="2150106" cy="3535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E465F-954A-4B44-8629-CA35C22BA5E9}">
      <dsp:nvSpPr>
        <dsp:cNvPr id="0" name=""/>
        <dsp:cNvSpPr/>
      </dsp:nvSpPr>
      <dsp:spPr>
        <a:xfrm rot="16200000">
          <a:off x="-1649173" y="1650202"/>
          <a:ext cx="5974265" cy="2673860"/>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TRAUMA-INFORMED APPROACH</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Promote safety, trustworthiness, choice, collaboration, and empowerment. Give an explanation of the treatment before initiating any treatment, do not coerce anyone into giving more details, evaluate other requirements and communicate in a culturally competent manner (NICE, 2021).</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1029" y="1194853"/>
        <a:ext cx="2673860" cy="3584559"/>
      </dsp:txXfrm>
    </dsp:sp>
    <dsp:sp modelId="{A909BC16-4F55-47B8-90F1-DB59965C58A3}">
      <dsp:nvSpPr>
        <dsp:cNvPr id="0" name=""/>
        <dsp:cNvSpPr/>
      </dsp:nvSpPr>
      <dsp:spPr>
        <a:xfrm rot="16200000">
          <a:off x="1225226" y="1650202"/>
          <a:ext cx="5974265" cy="2673860"/>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PRACTICE EXAMPLE</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After a car crash, one will tend to experience intrusion of memory and avoidance of traveling. Pay attention to signs and functional capacity, discuss evidence-informed options, and create a plan, instead of doing exposure therapy on compulsion (APA, 2017; WHO, 2013)</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a:t>
          </a:r>
          <a:endParaRPr lang="en-GB" sz="1100" kern="1200" dirty="0">
            <a:latin typeface="Arial" panose="020B0604020202020204" pitchFamily="34" charset="0"/>
            <a:cs typeface="Arial" panose="020B0604020202020204" pitchFamily="34" charset="0"/>
          </a:endParaRPr>
        </a:p>
      </dsp:txBody>
      <dsp:txXfrm rot="5400000">
        <a:off x="2875428" y="1194853"/>
        <a:ext cx="2673860" cy="3584559"/>
      </dsp:txXfrm>
    </dsp:sp>
    <dsp:sp modelId="{476EA84F-5156-4B68-97F6-1D0B2171118B}">
      <dsp:nvSpPr>
        <dsp:cNvPr id="0" name=""/>
        <dsp:cNvSpPr/>
      </dsp:nvSpPr>
      <dsp:spPr>
        <a:xfrm rot="16200000">
          <a:off x="4099625" y="1650202"/>
          <a:ext cx="5974265" cy="2673860"/>
        </a:xfrm>
        <a:prstGeom prst="flowChartManualOperation">
          <a:avLst/>
        </a:prstGeom>
        <a:solidFill>
          <a:schemeClr val="accent6">
            <a:lumMod val="50000"/>
          </a:schemeClr>
        </a:solidFill>
        <a:ln>
          <a:noFill/>
        </a:ln>
        <a:effectLst>
          <a:outerShdw blurRad="50800" dist="25400" dir="5400000" rotWithShape="0">
            <a:srgbClr val="000000">
              <a:alpha val="2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0" tIns="0" rIns="88900" bIns="0" numCol="1" spcCol="1270" anchor="ctr" anchorCtr="0">
          <a:noAutofit/>
        </a:bodyPr>
        <a:lstStyle/>
        <a:p>
          <a:pPr marL="0" lvl="0" indent="0" algn="just"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RECOMMENDATIONS</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1. Reduce delays in specialized therapies. </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2. Educate on trauma-informed communication. </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3. Offer culturally informed options. </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4. Evaluate symptoms, functioning, and goals set by clients. </a:t>
          </a:r>
        </a:p>
        <a:p>
          <a:pPr marL="0" lvl="0" indent="0" algn="just" defTabSz="62230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5. Strengthen systems of people facing chronic adversity (National Center for PTSD, 2023)</a:t>
          </a: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5749827" y="1194853"/>
        <a:ext cx="2673860" cy="3584559"/>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9308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0806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1915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434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41666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21/10/2026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38473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52565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F277553-F296-4DFB-BD15-770B47FF2CCF}" type="datetimeFigureOut">
              <a:rPr lang="en-GB" smtClean="0"/>
              <a:t>21/10/2026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6873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8008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31010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2761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08911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01857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9479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82636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21/10/2026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59837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48449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484008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96781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F277553-F296-4DFB-BD15-770B47FF2CCF}" type="datetimeFigureOut">
              <a:rPr lang="en-GB" smtClean="0"/>
              <a:t>21/10/2026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364329174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 id="214748372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11" Type="http://schemas.openxmlformats.org/officeDocument/2006/relationships/image" Target="../media/image8.png"/><Relationship Id="rId5" Type="http://schemas.openxmlformats.org/officeDocument/2006/relationships/diagramColors" Target="../diagrams/colors1.xml"/><Relationship Id="rId10" Type="http://schemas.openxmlformats.org/officeDocument/2006/relationships/image" Target="../media/image7.png"/><Relationship Id="rId4" Type="http://schemas.openxmlformats.org/officeDocument/2006/relationships/diagramQuickStyle" Target="../diagrams/quickStyle1.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Colors" Target="../diagrams/colors2.xml"/><Relationship Id="rId11" Type="http://schemas.openxmlformats.org/officeDocument/2006/relationships/image" Target="../media/image12.png"/><Relationship Id="rId5" Type="http://schemas.openxmlformats.org/officeDocument/2006/relationships/diagramQuickStyle" Target="../diagrams/quickStyle2.xml"/><Relationship Id="rId10" Type="http://schemas.openxmlformats.org/officeDocument/2006/relationships/image" Target="../media/image11.png"/><Relationship Id="rId4" Type="http://schemas.openxmlformats.org/officeDocument/2006/relationships/diagramLayout" Target="../diagrams/layout2.xml"/><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hyperlink" Target="https://www.nice.org.uk/guidance/ng116" TargetMode="External"/><Relationship Id="rId13" Type="http://schemas.openxmlformats.org/officeDocument/2006/relationships/hyperlink" Target="https://socialwork.buffalo.edu/social-research/institutes-centers/institute-on-trauma-and-trauma-informed-care/what-is-trauma-informed-care.html" TargetMode="External"/><Relationship Id="rId3" Type="http://schemas.openxmlformats.org/officeDocument/2006/relationships/hyperlink" Target="https://www.apa.org/ptsd-guideline" TargetMode="External"/><Relationship Id="rId7" Type="http://schemas.openxmlformats.org/officeDocument/2006/relationships/hyperlink" Target="https://lifelessons.net.au/school-incursions/hsc-stress-and-stress-management/" TargetMode="External"/><Relationship Id="rId12" Type="http://schemas.openxmlformats.org/officeDocument/2006/relationships/hyperlink" Target="https://www.patientsengage.com/conditions/stress/diagnosis-tests"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hyperlink" Target="https://pubmed.ncbi.nlm.nih.gov/32284821/" TargetMode="External"/><Relationship Id="rId11" Type="http://schemas.openxmlformats.org/officeDocument/2006/relationships/hyperlink" Target="https://www.ptsd.va.gov/professional/treat/essentials/dsm5_ptsd.asp" TargetMode="External"/><Relationship Id="rId5" Type="http://schemas.openxmlformats.org/officeDocument/2006/relationships/hyperlink" Target="https://pubmed.ncbi.nlm.nih.gov/17064877/" TargetMode="External"/><Relationship Id="rId15" Type="http://schemas.openxmlformats.org/officeDocument/2006/relationships/hyperlink" Target="https://www.ncbi.nlm.nih.gov/books/NBK159725/" TargetMode="External"/><Relationship Id="rId10" Type="http://schemas.openxmlformats.org/officeDocument/2006/relationships/hyperlink" Target="https://www.nice.org.uk/guidance/ng197" TargetMode="External"/><Relationship Id="rId4" Type="http://schemas.openxmlformats.org/officeDocument/2006/relationships/hyperlink" Target="https://www.who.int/publications/i/item/9789240049338" TargetMode="External"/><Relationship Id="rId9" Type="http://schemas.openxmlformats.org/officeDocument/2006/relationships/hyperlink" Target="https://www.nice.org.uk/guidance/ng116/evidence" TargetMode="External"/><Relationship Id="rId14" Type="http://schemas.openxmlformats.org/officeDocument/2006/relationships/hyperlink" Target="https://www.who.int/publications/i/item/97892400772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10789920" y="1143000"/>
            <a:ext cx="640080" cy="640080"/>
          </a:xfrm>
          <a:prstGeom prst="ellipse">
            <a:avLst/>
          </a:prstGeom>
          <a:solidFill>
            <a:srgbClr val="EEF4E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9235440" y="1463040"/>
            <a:ext cx="438912" cy="438912"/>
          </a:xfrm>
          <a:prstGeom prst="ellipse">
            <a:avLst/>
          </a:prstGeom>
          <a:solidFill>
            <a:srgbClr val="EEF4E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94360" y="731520"/>
            <a:ext cx="10789920" cy="4480560"/>
          </a:xfrm>
          <a:prstGeom prst="roundRect">
            <a:avLst>
              <a:gd name="adj" fmla="val 0"/>
            </a:avLst>
          </a:prstGeom>
          <a:solidFill>
            <a:srgbClr val="FFFFFF"/>
          </a:solidFill>
          <a:ln w="25400">
            <a:solidFill>
              <a:schemeClr val="accent6">
                <a:lumMod val="50000"/>
              </a:schemeClr>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60120" y="1078992"/>
            <a:ext cx="9875520" cy="363176"/>
          </a:xfrm>
          <a:prstGeom prst="rect">
            <a:avLst/>
          </a:prstGeom>
          <a:noFill/>
        </p:spPr>
        <p:txBody>
          <a:bodyPr wrap="square" lIns="73152" tIns="73152" rIns="73152" bIns="73152">
            <a:spAutoFit/>
          </a:bodyPr>
          <a:lstStyle/>
          <a:p>
            <a:pPr>
              <a:defRPr sz="1400" b="1">
                <a:solidFill>
                  <a:srgbClr val="D0924C"/>
                </a:solidFill>
                <a:latin typeface="Aptos"/>
              </a:defRPr>
            </a:pPr>
            <a:r>
              <a:rPr lang="en-GB" dirty="0">
                <a:solidFill>
                  <a:schemeClr val="accent6">
                    <a:lumMod val="50000"/>
                  </a:schemeClr>
                </a:solidFill>
              </a:rPr>
              <a:t>BMHP6029_BIRM – Component 1 – Poster Presentation  </a:t>
            </a:r>
            <a:r>
              <a:rPr dirty="0">
                <a:solidFill>
                  <a:schemeClr val="accent6">
                    <a:lumMod val="50000"/>
                  </a:schemeClr>
                </a:solidFill>
              </a:rPr>
              <a:t> </a:t>
            </a:r>
          </a:p>
        </p:txBody>
      </p:sp>
      <p:sp>
        <p:nvSpPr>
          <p:cNvPr id="9" name="TextBox 8"/>
          <p:cNvSpPr txBox="1"/>
          <p:nvPr/>
        </p:nvSpPr>
        <p:spPr>
          <a:xfrm>
            <a:off x="960120" y="1664208"/>
            <a:ext cx="9601200" cy="670953"/>
          </a:xfrm>
          <a:prstGeom prst="rect">
            <a:avLst/>
          </a:prstGeom>
          <a:noFill/>
        </p:spPr>
        <p:txBody>
          <a:bodyPr wrap="square" lIns="73152" tIns="73152" rIns="73152" bIns="73152">
            <a:spAutoFit/>
          </a:bodyPr>
          <a:lstStyle/>
          <a:p>
            <a:pPr>
              <a:defRPr sz="3400" b="1">
                <a:solidFill>
                  <a:srgbClr val="264C3E"/>
                </a:solidFill>
                <a:latin typeface="Aptos Display"/>
              </a:defRPr>
            </a:pPr>
            <a:r>
              <a:rPr dirty="0">
                <a:solidFill>
                  <a:schemeClr val="accent6">
                    <a:lumMod val="50000"/>
                  </a:schemeClr>
                </a:solidFill>
              </a:rPr>
              <a:t>Post-traumatic stress disorder (PTSD)</a:t>
            </a:r>
          </a:p>
        </p:txBody>
      </p:sp>
      <p:sp>
        <p:nvSpPr>
          <p:cNvPr id="10" name="TextBox 9"/>
          <p:cNvSpPr txBox="1"/>
          <p:nvPr/>
        </p:nvSpPr>
        <p:spPr>
          <a:xfrm>
            <a:off x="960120" y="2633472"/>
            <a:ext cx="9418320" cy="470898"/>
          </a:xfrm>
          <a:prstGeom prst="rect">
            <a:avLst/>
          </a:prstGeom>
          <a:noFill/>
        </p:spPr>
        <p:txBody>
          <a:bodyPr wrap="square" lIns="73152" tIns="73152" rIns="73152" bIns="73152">
            <a:spAutoFit/>
          </a:bodyPr>
          <a:lstStyle/>
          <a:p>
            <a:pPr>
              <a:defRPr sz="2100" b="1">
                <a:solidFill>
                  <a:srgbClr val="D0924C"/>
                </a:solidFill>
                <a:latin typeface="Aptos"/>
              </a:defRPr>
            </a:pPr>
            <a:r>
              <a:rPr dirty="0">
                <a:solidFill>
                  <a:schemeClr val="accent6">
                    <a:lumMod val="50000"/>
                  </a:schemeClr>
                </a:solidFill>
              </a:rPr>
              <a:t>ICD-11: 6B40</a:t>
            </a:r>
          </a:p>
        </p:txBody>
      </p:sp>
      <p:sp>
        <p:nvSpPr>
          <p:cNvPr id="12" name="TextBox 11"/>
          <p:cNvSpPr txBox="1"/>
          <p:nvPr/>
        </p:nvSpPr>
        <p:spPr>
          <a:xfrm>
            <a:off x="868680" y="3324778"/>
            <a:ext cx="9601200" cy="1625060"/>
          </a:xfrm>
          <a:prstGeom prst="rect">
            <a:avLst/>
          </a:prstGeom>
          <a:noFill/>
        </p:spPr>
        <p:txBody>
          <a:bodyPr wrap="square" lIns="73152" tIns="73152" rIns="73152" bIns="73152">
            <a:spAutoFit/>
          </a:bodyPr>
          <a:lstStyle/>
          <a:p>
            <a:pPr>
              <a:defRPr sz="1300" b="0">
                <a:solidFill>
                  <a:srgbClr val="4B5258"/>
                </a:solidFill>
                <a:latin typeface="Aptos"/>
              </a:defRPr>
            </a:pPr>
            <a:r>
              <a:rPr sz="2400" b="1" dirty="0">
                <a:solidFill>
                  <a:schemeClr val="accent6">
                    <a:lumMod val="50000"/>
                  </a:schemeClr>
                </a:solidFill>
              </a:rPr>
              <a:t>Student name: </a:t>
            </a:r>
            <a:r>
              <a:rPr lang="en-US" sz="2400" b="1" dirty="0">
                <a:solidFill>
                  <a:schemeClr val="accent6">
                    <a:lumMod val="50000"/>
                  </a:schemeClr>
                </a:solidFill>
              </a:rPr>
              <a:t>Zaiba</a:t>
            </a:r>
            <a:r>
              <a:rPr sz="2400" b="1" dirty="0">
                <a:solidFill>
                  <a:schemeClr val="accent6">
                    <a:lumMod val="50000"/>
                  </a:schemeClr>
                </a:solidFill>
              </a:rPr>
              <a:t> </a:t>
            </a:r>
            <a:r>
              <a:rPr lang="en-GB" sz="2400" b="1" dirty="0">
                <a:solidFill>
                  <a:schemeClr val="accent6">
                    <a:lumMod val="50000"/>
                  </a:schemeClr>
                </a:solidFill>
              </a:rPr>
              <a:t> Tabassum</a:t>
            </a:r>
            <a:endParaRPr lang="en-US" sz="2400" b="1" dirty="0">
              <a:solidFill>
                <a:schemeClr val="accent6">
                  <a:lumMod val="50000"/>
                </a:schemeClr>
              </a:solidFill>
            </a:endParaRPr>
          </a:p>
          <a:p>
            <a:pPr>
              <a:defRPr sz="1300" b="0">
                <a:solidFill>
                  <a:srgbClr val="4B5258"/>
                </a:solidFill>
                <a:latin typeface="Aptos"/>
              </a:defRPr>
            </a:pPr>
            <a:r>
              <a:rPr lang="en-US" sz="2400" b="1" dirty="0">
                <a:solidFill>
                  <a:schemeClr val="accent6">
                    <a:lumMod val="50000"/>
                  </a:schemeClr>
                </a:solidFill>
              </a:rPr>
              <a:t>S</a:t>
            </a:r>
            <a:r>
              <a:rPr sz="2400" b="1" dirty="0">
                <a:solidFill>
                  <a:schemeClr val="accent6">
                    <a:lumMod val="50000"/>
                  </a:schemeClr>
                </a:solidFill>
              </a:rPr>
              <a:t>tudent number:</a:t>
            </a:r>
            <a:r>
              <a:rPr lang="en-GB" sz="2400" b="1" dirty="0">
                <a:solidFill>
                  <a:schemeClr val="accent6">
                    <a:lumMod val="50000"/>
                  </a:schemeClr>
                </a:solidFill>
              </a:rPr>
              <a:t> 2407213</a:t>
            </a:r>
          </a:p>
          <a:p>
            <a:pPr>
              <a:defRPr sz="1300" b="0">
                <a:solidFill>
                  <a:srgbClr val="4B5258"/>
                </a:solidFill>
                <a:latin typeface="Aptos"/>
              </a:defRPr>
            </a:pPr>
            <a:r>
              <a:rPr lang="en-GB" sz="2400" b="1" dirty="0">
                <a:solidFill>
                  <a:schemeClr val="accent6">
                    <a:lumMod val="50000"/>
                  </a:schemeClr>
                </a:solidFill>
              </a:rPr>
              <a:t>MODULE : Psychopathological classifications and provisions</a:t>
            </a:r>
          </a:p>
          <a:p>
            <a:pPr>
              <a:defRPr sz="1300" b="0">
                <a:solidFill>
                  <a:srgbClr val="4B5258"/>
                </a:solidFill>
                <a:latin typeface="Aptos"/>
              </a:defRPr>
            </a:pPr>
            <a:r>
              <a:rPr lang="en-GB" sz="2400" b="1" dirty="0">
                <a:solidFill>
                  <a:schemeClr val="accent6">
                    <a:lumMod val="50000"/>
                  </a:schemeClr>
                </a:solidFill>
              </a:rPr>
              <a:t>LECTURER : NEALE HADDON</a:t>
            </a:r>
            <a:endParaRPr sz="2400" b="1" dirty="0">
              <a:solidFill>
                <a:schemeClr val="accent6">
                  <a:lumMod val="50000"/>
                </a:schemeClr>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0" y="0"/>
            <a:ext cx="12191695" cy="658368"/>
          </a:xfrm>
          <a:prstGeom prst="rect">
            <a:avLst/>
          </a:prstGeom>
          <a:solidFill>
            <a:schemeClr val="accent6">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47472" y="91440"/>
            <a:ext cx="8961120" cy="438912"/>
          </a:xfrm>
          <a:prstGeom prst="rect">
            <a:avLst/>
          </a:prstGeom>
          <a:noFill/>
        </p:spPr>
        <p:txBody>
          <a:bodyPr wrap="square" lIns="73152" tIns="73152" rIns="73152" bIns="73152">
            <a:spAutoFit/>
          </a:bodyPr>
          <a:lstStyle/>
          <a:p>
            <a:pPr>
              <a:defRPr sz="2200" b="1">
                <a:solidFill>
                  <a:srgbClr val="FFFFFF"/>
                </a:solidFill>
                <a:latin typeface="Aptos"/>
              </a:defRPr>
            </a:pPr>
            <a:r>
              <a:t>Post-traumatic stress disorder (PTSD)  |  ICD-11: 6B40</a:t>
            </a:r>
          </a:p>
        </p:txBody>
      </p:sp>
      <p:sp>
        <p:nvSpPr>
          <p:cNvPr id="6" name="TextBox 5"/>
          <p:cNvSpPr txBox="1"/>
          <p:nvPr/>
        </p:nvSpPr>
        <p:spPr>
          <a:xfrm>
            <a:off x="9418320" y="146304"/>
            <a:ext cx="2377440" cy="320040"/>
          </a:xfrm>
          <a:prstGeom prst="rect">
            <a:avLst/>
          </a:prstGeom>
          <a:noFill/>
        </p:spPr>
        <p:txBody>
          <a:bodyPr wrap="square" lIns="73152" tIns="73152" rIns="73152" bIns="73152">
            <a:spAutoFit/>
          </a:bodyPr>
          <a:lstStyle/>
          <a:p>
            <a:pPr algn="r">
              <a:defRPr sz="1100" b="1">
                <a:solidFill>
                  <a:srgbClr val="FFFFFF"/>
                </a:solidFill>
                <a:latin typeface="Aptos"/>
              </a:defRPr>
            </a:pPr>
            <a:r>
              <a:t>POSTER • FRONT</a:t>
            </a:r>
          </a:p>
        </p:txBody>
      </p:sp>
      <p:sp>
        <p:nvSpPr>
          <p:cNvPr id="13" name="Rectangle: Rounded Corners 4">
            <a:extLst>
              <a:ext uri="{FF2B5EF4-FFF2-40B4-BE49-F238E27FC236}">
                <a16:creationId xmlns:a16="http://schemas.microsoft.com/office/drawing/2014/main" id="{4A3A58DC-499D-5885-0006-D9F2BFD2F81C}"/>
              </a:ext>
            </a:extLst>
          </p:cNvPr>
          <p:cNvSpPr/>
          <p:nvPr/>
        </p:nvSpPr>
        <p:spPr>
          <a:xfrm>
            <a:off x="212569" y="1024805"/>
            <a:ext cx="2613758" cy="5218977"/>
          </a:xfrm>
          <a:prstGeom prst="roundRect">
            <a:avLst/>
          </a:prstGeom>
          <a:noFill/>
          <a:ln w="57150">
            <a:solidFill>
              <a:schemeClr val="accent6">
                <a:lumMod val="50000"/>
              </a:schemeClr>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sz="1400" b="1">
                <a:solidFill>
                  <a:srgbClr val="264C3E"/>
                </a:solidFill>
                <a:latin typeface="Aptos Display"/>
              </a:defRPr>
            </a:pPr>
            <a:endParaRPr lang="en-US" sz="1100" dirty="0"/>
          </a:p>
        </p:txBody>
      </p:sp>
      <p:graphicFrame>
        <p:nvGraphicFramePr>
          <p:cNvPr id="14" name="Diagram 13">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1862436175"/>
              </p:ext>
            </p:extLst>
          </p:nvPr>
        </p:nvGraphicFramePr>
        <p:xfrm>
          <a:off x="2937163" y="860090"/>
          <a:ext cx="9088582" cy="5891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Rectangle 14"/>
          <p:cNvSpPr/>
          <p:nvPr/>
        </p:nvSpPr>
        <p:spPr>
          <a:xfrm>
            <a:off x="212569" y="1288910"/>
            <a:ext cx="2502922" cy="1713290"/>
          </a:xfrm>
          <a:prstGeom prst="rect">
            <a:avLst/>
          </a:prstGeom>
        </p:spPr>
        <p:txBody>
          <a:bodyPr wrap="square">
            <a:spAutoFit/>
          </a:bodyPr>
          <a:lstStyle/>
          <a:p>
            <a:pPr algn="just">
              <a:defRPr sz="1400" b="1">
                <a:solidFill>
                  <a:srgbClr val="264C3E"/>
                </a:solidFill>
                <a:latin typeface="Aptos Display"/>
              </a:defRPr>
            </a:pPr>
            <a:r>
              <a:rPr lang="en-US" dirty="0">
                <a:latin typeface="Arial" panose="020B0604020202020204" pitchFamily="34" charset="0"/>
                <a:cs typeface="Arial" panose="020B0604020202020204" pitchFamily="34" charset="0"/>
              </a:rPr>
              <a:t>ICD-11 DEFINITION</a:t>
            </a:r>
          </a:p>
          <a:p>
            <a:pPr algn="just">
              <a:spcBef>
                <a:spcPts val="400"/>
              </a:spcBef>
              <a:defRPr sz="1250">
                <a:solidFill>
                  <a:srgbClr val="283037"/>
                </a:solidFill>
                <a:latin typeface="Aptos"/>
              </a:defRPr>
            </a:pPr>
            <a:r>
              <a:rPr lang="en-US" sz="1100" dirty="0">
                <a:latin typeface="Arial" panose="020B0604020202020204" pitchFamily="34" charset="0"/>
                <a:cs typeface="Arial" panose="020B0604020202020204" pitchFamily="34" charset="0"/>
              </a:rPr>
              <a:t>Post-traumatic stress disorder (PTSD) falls under the disorders heading in the ICD-11 code 6B40. Clearly, PTSD is associated with stress. Re-living the trauma, avoidance, and constantly being in fear are some of the notable symptoms (WHO, 2024).</a:t>
            </a:r>
          </a:p>
        </p:txBody>
      </p:sp>
      <p:pic>
        <p:nvPicPr>
          <p:cNvPr id="17" name="Picture 16"/>
          <p:cNvPicPr>
            <a:picLocks noChangeAspect="1"/>
          </p:cNvPicPr>
          <p:nvPr/>
        </p:nvPicPr>
        <p:blipFill>
          <a:blip r:embed="rId7"/>
          <a:stretch>
            <a:fillRect/>
          </a:stretch>
        </p:blipFill>
        <p:spPr>
          <a:xfrm>
            <a:off x="633800" y="3002200"/>
            <a:ext cx="1952383" cy="2298173"/>
          </a:xfrm>
          <a:prstGeom prst="rect">
            <a:avLst/>
          </a:prstGeom>
        </p:spPr>
      </p:pic>
      <p:sp>
        <p:nvSpPr>
          <p:cNvPr id="18" name="TextBox 17"/>
          <p:cNvSpPr txBox="1"/>
          <p:nvPr/>
        </p:nvSpPr>
        <p:spPr>
          <a:xfrm>
            <a:off x="3876310" y="5576667"/>
            <a:ext cx="1102770" cy="461665"/>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centerformentalhealth.in (2026)  </a:t>
            </a:r>
          </a:p>
        </p:txBody>
      </p:sp>
      <p:pic>
        <p:nvPicPr>
          <p:cNvPr id="19" name="Picture 18"/>
          <p:cNvPicPr>
            <a:picLocks noChangeAspect="1"/>
          </p:cNvPicPr>
          <p:nvPr/>
        </p:nvPicPr>
        <p:blipFill>
          <a:blip r:embed="rId8"/>
          <a:stretch>
            <a:fillRect/>
          </a:stretch>
        </p:blipFill>
        <p:spPr>
          <a:xfrm>
            <a:off x="3007414" y="4442691"/>
            <a:ext cx="1901415" cy="1133976"/>
          </a:xfrm>
          <a:prstGeom prst="rect">
            <a:avLst/>
          </a:prstGeom>
        </p:spPr>
      </p:pic>
      <p:sp>
        <p:nvSpPr>
          <p:cNvPr id="20" name="TextBox 19"/>
          <p:cNvSpPr txBox="1"/>
          <p:nvPr/>
        </p:nvSpPr>
        <p:spPr>
          <a:xfrm>
            <a:off x="1058606" y="5300373"/>
            <a:ext cx="1102770"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Source: Google  </a:t>
            </a:r>
          </a:p>
        </p:txBody>
      </p:sp>
      <p:pic>
        <p:nvPicPr>
          <p:cNvPr id="21" name="Picture 20"/>
          <p:cNvPicPr>
            <a:picLocks noChangeAspect="1"/>
          </p:cNvPicPr>
          <p:nvPr/>
        </p:nvPicPr>
        <p:blipFill>
          <a:blip r:embed="rId9"/>
          <a:stretch>
            <a:fillRect/>
          </a:stretch>
        </p:blipFill>
        <p:spPr>
          <a:xfrm>
            <a:off x="5336869" y="4212136"/>
            <a:ext cx="1892277" cy="1364531"/>
          </a:xfrm>
          <a:prstGeom prst="rect">
            <a:avLst/>
          </a:prstGeom>
        </p:spPr>
      </p:pic>
      <p:sp>
        <p:nvSpPr>
          <p:cNvPr id="22" name="TextBox 21"/>
          <p:cNvSpPr txBox="1"/>
          <p:nvPr/>
        </p:nvSpPr>
        <p:spPr>
          <a:xfrm>
            <a:off x="6126376" y="5589473"/>
            <a:ext cx="1102770" cy="215444"/>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Google </a:t>
            </a:r>
          </a:p>
        </p:txBody>
      </p:sp>
      <p:pic>
        <p:nvPicPr>
          <p:cNvPr id="23" name="Picture 22"/>
          <p:cNvPicPr>
            <a:picLocks noChangeAspect="1"/>
          </p:cNvPicPr>
          <p:nvPr/>
        </p:nvPicPr>
        <p:blipFill>
          <a:blip r:embed="rId10"/>
          <a:stretch>
            <a:fillRect/>
          </a:stretch>
        </p:blipFill>
        <p:spPr>
          <a:xfrm>
            <a:off x="7657186" y="4151286"/>
            <a:ext cx="1831407" cy="1032376"/>
          </a:xfrm>
          <a:prstGeom prst="rect">
            <a:avLst/>
          </a:prstGeom>
        </p:spPr>
      </p:pic>
      <p:sp>
        <p:nvSpPr>
          <p:cNvPr id="24" name="TextBox 23"/>
          <p:cNvSpPr txBox="1"/>
          <p:nvPr/>
        </p:nvSpPr>
        <p:spPr>
          <a:xfrm>
            <a:off x="8205822" y="5277662"/>
            <a:ext cx="1102770" cy="215444"/>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Google </a:t>
            </a:r>
          </a:p>
        </p:txBody>
      </p:sp>
      <p:pic>
        <p:nvPicPr>
          <p:cNvPr id="25" name="Picture 24"/>
          <p:cNvPicPr>
            <a:picLocks noChangeAspect="1"/>
          </p:cNvPicPr>
          <p:nvPr/>
        </p:nvPicPr>
        <p:blipFill>
          <a:blip r:embed="rId11"/>
          <a:stretch>
            <a:fillRect/>
          </a:stretch>
        </p:blipFill>
        <p:spPr>
          <a:xfrm>
            <a:off x="10465269" y="4378007"/>
            <a:ext cx="1235359" cy="1150745"/>
          </a:xfrm>
          <a:prstGeom prst="rect">
            <a:avLst/>
          </a:prstGeom>
        </p:spPr>
      </p:pic>
      <p:sp>
        <p:nvSpPr>
          <p:cNvPr id="26" name="TextBox 25"/>
          <p:cNvSpPr txBox="1"/>
          <p:nvPr/>
        </p:nvSpPr>
        <p:spPr>
          <a:xfrm>
            <a:off x="10762019" y="5574084"/>
            <a:ext cx="1102770" cy="461665"/>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patientsengage.com (2015)  </a:t>
            </a:r>
          </a:p>
        </p:txBody>
      </p:sp>
    </p:spTree>
    <p:extLst>
      <p:ext uri="{BB962C8B-B14F-4D97-AF65-F5344CB8AC3E}">
        <p14:creationId xmlns:p14="http://schemas.microsoft.com/office/powerpoint/2010/main" val="633851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chemeClr val="accent6">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47472" y="91440"/>
            <a:ext cx="8961120" cy="438912"/>
          </a:xfrm>
          <a:prstGeom prst="rect">
            <a:avLst/>
          </a:prstGeom>
          <a:noFill/>
        </p:spPr>
        <p:txBody>
          <a:bodyPr wrap="square" lIns="73152" tIns="73152" rIns="73152" bIns="73152">
            <a:spAutoFit/>
          </a:bodyPr>
          <a:lstStyle/>
          <a:p>
            <a:pPr>
              <a:defRPr sz="2200" b="1">
                <a:solidFill>
                  <a:srgbClr val="FFFFFF"/>
                </a:solidFill>
                <a:latin typeface="Aptos"/>
              </a:defRPr>
            </a:pPr>
            <a:r>
              <a:t>Post-traumatic stress disorder (PTSD)  |  ICD-11: 6B40</a:t>
            </a:r>
          </a:p>
        </p:txBody>
      </p:sp>
      <p:sp>
        <p:nvSpPr>
          <p:cNvPr id="4" name="TextBox 3"/>
          <p:cNvSpPr txBox="1"/>
          <p:nvPr/>
        </p:nvSpPr>
        <p:spPr>
          <a:xfrm>
            <a:off x="9418320" y="146304"/>
            <a:ext cx="2377440" cy="320040"/>
          </a:xfrm>
          <a:prstGeom prst="rect">
            <a:avLst/>
          </a:prstGeom>
          <a:noFill/>
        </p:spPr>
        <p:txBody>
          <a:bodyPr wrap="square" lIns="73152" tIns="73152" rIns="73152" bIns="73152">
            <a:spAutoFit/>
          </a:bodyPr>
          <a:lstStyle/>
          <a:p>
            <a:pPr algn="r">
              <a:defRPr sz="1100" b="1">
                <a:solidFill>
                  <a:srgbClr val="FFFFFF"/>
                </a:solidFill>
                <a:latin typeface="Aptos"/>
              </a:defRPr>
            </a:pPr>
            <a:r>
              <a:t>POSTER • BACK</a:t>
            </a:r>
          </a:p>
        </p:txBody>
      </p:sp>
      <p:graphicFrame>
        <p:nvGraphicFramePr>
          <p:cNvPr id="11" name="Diagram 10">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714824037"/>
              </p:ext>
            </p:extLst>
          </p:nvPr>
        </p:nvGraphicFramePr>
        <p:xfrm>
          <a:off x="202046" y="749807"/>
          <a:ext cx="8424717" cy="5974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Rounded Corners 7">
            <a:extLst>
              <a:ext uri="{FF2B5EF4-FFF2-40B4-BE49-F238E27FC236}">
                <a16:creationId xmlns:a16="http://schemas.microsoft.com/office/drawing/2014/main" id="{B1C14AAE-9FBB-1A04-99EE-C7DED60F300E}"/>
              </a:ext>
            </a:extLst>
          </p:cNvPr>
          <p:cNvSpPr/>
          <p:nvPr/>
        </p:nvSpPr>
        <p:spPr>
          <a:xfrm>
            <a:off x="8829964" y="992696"/>
            <a:ext cx="3030682" cy="5657485"/>
          </a:xfrm>
          <a:prstGeom prst="roundRect">
            <a:avLst/>
          </a:prstGeom>
          <a:noFill/>
          <a:ln w="57150">
            <a:solidFill>
              <a:schemeClr val="accent6">
                <a:lumMod val="50000"/>
              </a:schemeClr>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latin typeface="Arial" panose="020B0604020202020204" pitchFamily="34" charset="0"/>
              <a:cs typeface="Arial" panose="020B0604020202020204" pitchFamily="34" charset="0"/>
            </a:endParaRPr>
          </a:p>
        </p:txBody>
      </p:sp>
      <p:sp>
        <p:nvSpPr>
          <p:cNvPr id="13" name="Rectangle 12"/>
          <p:cNvSpPr/>
          <p:nvPr/>
        </p:nvSpPr>
        <p:spPr>
          <a:xfrm>
            <a:off x="8923736" y="1258976"/>
            <a:ext cx="2843138" cy="2677656"/>
          </a:xfrm>
          <a:prstGeom prst="rect">
            <a:avLst/>
          </a:prstGeom>
        </p:spPr>
        <p:txBody>
          <a:bodyPr wrap="square">
            <a:spAutoFit/>
          </a:bodyPr>
          <a:lstStyle/>
          <a:p>
            <a:pPr algn="just"/>
            <a:r>
              <a:rPr lang="en-US" sz="1400" b="1" dirty="0">
                <a:latin typeface="Arial" panose="020B0604020202020204" pitchFamily="34" charset="0"/>
                <a:cs typeface="Arial" panose="020B0604020202020204" pitchFamily="34" charset="0"/>
              </a:rPr>
              <a:t>Conclusion</a:t>
            </a:r>
          </a:p>
          <a:p>
            <a:pPr algn="just"/>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Concluding, the PTSD diagnosis (ICD-11: 6B40) might carry significant consequences for an individual’s psychological well-being and quality of life. Numerous studies show that the trauma-based CBT and EMDR treatments are very efficient techniques, though they bring about different outcomes. The de-stigmatization of PTSD, greater access to treatment, and culturally sensitive approaches are key to recovery and respecting the individual’s right to choose (Lewis et al., 2020; NICE, 2021).</a:t>
            </a:r>
          </a:p>
        </p:txBody>
      </p:sp>
      <p:pic>
        <p:nvPicPr>
          <p:cNvPr id="14" name="Picture 13"/>
          <p:cNvPicPr>
            <a:picLocks noChangeAspect="1"/>
          </p:cNvPicPr>
          <p:nvPr/>
        </p:nvPicPr>
        <p:blipFill>
          <a:blip r:embed="rId8"/>
          <a:stretch>
            <a:fillRect/>
          </a:stretch>
        </p:blipFill>
        <p:spPr>
          <a:xfrm>
            <a:off x="347472" y="3446567"/>
            <a:ext cx="2433979" cy="1670377"/>
          </a:xfrm>
          <a:prstGeom prst="rect">
            <a:avLst/>
          </a:prstGeom>
        </p:spPr>
      </p:pic>
      <p:sp>
        <p:nvSpPr>
          <p:cNvPr id="15" name="TextBox 14"/>
          <p:cNvSpPr txBox="1"/>
          <p:nvPr/>
        </p:nvSpPr>
        <p:spPr>
          <a:xfrm>
            <a:off x="274127" y="5208383"/>
            <a:ext cx="2507323" cy="215444"/>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socialwork.buffalo.edu (2021)  </a:t>
            </a:r>
          </a:p>
        </p:txBody>
      </p:sp>
      <p:pic>
        <p:nvPicPr>
          <p:cNvPr id="16" name="Picture 15"/>
          <p:cNvPicPr>
            <a:picLocks noChangeAspect="1"/>
          </p:cNvPicPr>
          <p:nvPr/>
        </p:nvPicPr>
        <p:blipFill>
          <a:blip r:embed="rId9"/>
          <a:stretch>
            <a:fillRect/>
          </a:stretch>
        </p:blipFill>
        <p:spPr>
          <a:xfrm>
            <a:off x="3264762" y="3112545"/>
            <a:ext cx="2360184" cy="1648173"/>
          </a:xfrm>
          <a:prstGeom prst="rect">
            <a:avLst/>
          </a:prstGeom>
        </p:spPr>
      </p:pic>
      <p:sp>
        <p:nvSpPr>
          <p:cNvPr id="17" name="TextBox 16"/>
          <p:cNvSpPr txBox="1"/>
          <p:nvPr/>
        </p:nvSpPr>
        <p:spPr>
          <a:xfrm>
            <a:off x="3880928" y="4901500"/>
            <a:ext cx="875800" cy="215444"/>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google  </a:t>
            </a:r>
          </a:p>
        </p:txBody>
      </p:sp>
      <p:pic>
        <p:nvPicPr>
          <p:cNvPr id="18" name="Picture 17"/>
          <p:cNvPicPr>
            <a:picLocks noChangeAspect="1"/>
          </p:cNvPicPr>
          <p:nvPr/>
        </p:nvPicPr>
        <p:blipFill>
          <a:blip r:embed="rId10"/>
          <a:stretch>
            <a:fillRect/>
          </a:stretch>
        </p:blipFill>
        <p:spPr>
          <a:xfrm>
            <a:off x="6108257" y="3600924"/>
            <a:ext cx="2325312" cy="1822903"/>
          </a:xfrm>
          <a:prstGeom prst="rect">
            <a:avLst/>
          </a:prstGeom>
        </p:spPr>
      </p:pic>
      <p:sp>
        <p:nvSpPr>
          <p:cNvPr id="19" name="TextBox 18"/>
          <p:cNvSpPr txBox="1"/>
          <p:nvPr/>
        </p:nvSpPr>
        <p:spPr>
          <a:xfrm>
            <a:off x="6833013" y="5515266"/>
            <a:ext cx="875800" cy="215444"/>
          </a:xfrm>
          <a:prstGeom prst="rect">
            <a:avLst/>
          </a:prstGeom>
          <a:noFill/>
        </p:spPr>
        <p:txBody>
          <a:bodyPr wrap="square" rtlCol="0">
            <a:spAutoFit/>
          </a:bodyPr>
          <a:lstStyle/>
          <a:p>
            <a:r>
              <a:rPr lang="en-US" sz="800" dirty="0">
                <a:solidFill>
                  <a:schemeClr val="bg1"/>
                </a:solidFill>
                <a:latin typeface="Arial" panose="020B0604020202020204" pitchFamily="34" charset="0"/>
                <a:cs typeface="Arial" panose="020B0604020202020204" pitchFamily="34" charset="0"/>
              </a:rPr>
              <a:t>Source: google  </a:t>
            </a:r>
          </a:p>
        </p:txBody>
      </p:sp>
      <p:pic>
        <p:nvPicPr>
          <p:cNvPr id="20" name="Picture 19"/>
          <p:cNvPicPr>
            <a:picLocks noChangeAspect="1"/>
          </p:cNvPicPr>
          <p:nvPr/>
        </p:nvPicPr>
        <p:blipFill>
          <a:blip r:embed="rId11"/>
          <a:stretch>
            <a:fillRect/>
          </a:stretch>
        </p:blipFill>
        <p:spPr>
          <a:xfrm>
            <a:off x="8951752" y="3936631"/>
            <a:ext cx="2865567" cy="1631030"/>
          </a:xfrm>
          <a:prstGeom prst="rect">
            <a:avLst/>
          </a:prstGeom>
        </p:spPr>
      </p:pic>
      <p:sp>
        <p:nvSpPr>
          <p:cNvPr id="22" name="TextBox 21"/>
          <p:cNvSpPr txBox="1"/>
          <p:nvPr/>
        </p:nvSpPr>
        <p:spPr>
          <a:xfrm>
            <a:off x="9259551" y="5686545"/>
            <a:ext cx="2507323" cy="215444"/>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Source: lifelessons.net.au (2013)  </a:t>
            </a:r>
          </a:p>
        </p:txBody>
      </p:sp>
    </p:spTree>
    <p:extLst>
      <p:ext uri="{BB962C8B-B14F-4D97-AF65-F5344CB8AC3E}">
        <p14:creationId xmlns:p14="http://schemas.microsoft.com/office/powerpoint/2010/main"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Rectangle 1"/>
          <p:cNvSpPr/>
          <p:nvPr/>
        </p:nvSpPr>
        <p:spPr>
          <a:xfrm>
            <a:off x="0" y="0"/>
            <a:ext cx="12191695" cy="658368"/>
          </a:xfrm>
          <a:prstGeom prst="rect">
            <a:avLst/>
          </a:prstGeom>
          <a:solidFill>
            <a:schemeClr val="accent6">
              <a:lumMod val="5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310342" y="123444"/>
            <a:ext cx="10515600" cy="470898"/>
          </a:xfrm>
          <a:prstGeom prst="rect">
            <a:avLst/>
          </a:prstGeom>
          <a:noFill/>
        </p:spPr>
        <p:txBody>
          <a:bodyPr wrap="square" lIns="73152" tIns="73152" rIns="73152" bIns="73152">
            <a:spAutoFit/>
          </a:bodyPr>
          <a:lstStyle/>
          <a:p>
            <a:pPr>
              <a:defRPr sz="2100" b="1">
                <a:solidFill>
                  <a:srgbClr val="FFFFFF"/>
                </a:solidFill>
                <a:latin typeface="Aptos"/>
              </a:defRPr>
            </a:pPr>
            <a:r>
              <a:rPr dirty="0"/>
              <a:t>REFERENCES  </a:t>
            </a:r>
          </a:p>
        </p:txBody>
      </p:sp>
      <p:sp>
        <p:nvSpPr>
          <p:cNvPr id="10" name="TextBox 9"/>
          <p:cNvSpPr txBox="1"/>
          <p:nvPr/>
        </p:nvSpPr>
        <p:spPr>
          <a:xfrm>
            <a:off x="393284" y="1013350"/>
            <a:ext cx="5596128" cy="5321457"/>
          </a:xfrm>
          <a:prstGeom prst="rect">
            <a:avLst/>
          </a:prstGeom>
          <a:noFill/>
        </p:spPr>
        <p:txBody>
          <a:bodyPr wrap="square" lIns="36576" tIns="36576" rIns="36576" bIns="36576">
            <a:spAutoFit/>
          </a:bodyPr>
          <a:lstStyle/>
          <a:p>
            <a:pPr>
              <a:defRPr sz="1010" b="0">
                <a:solidFill>
                  <a:srgbClr val="262C32"/>
                </a:solidFill>
                <a:latin typeface="Aptos"/>
              </a:defRPr>
            </a:pPr>
            <a:r>
              <a:rPr sz="1100" dirty="0">
                <a:latin typeface="Arial" panose="020B0604020202020204" pitchFamily="34" charset="0"/>
                <a:cs typeface="Arial" panose="020B0604020202020204" pitchFamily="34" charset="0"/>
              </a:rPr>
              <a:t>American Psychological Association (APA) (2017) Clinical practice guideline for the treatment of posttraumatic stress disorder (PTSD) in adults. Washington, DC: APA.</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rPr>
              <a:t>https://www.apa.org/ptsd-guideline</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centerformentalhealth.in (2026) Understanding The Effects Of Stress And Strategies To Manage It. Available at: </a:t>
            </a:r>
            <a:r>
              <a:rPr lang="en-US" sz="1100" dirty="0">
                <a:latin typeface="Arial" panose="020B0604020202020204" pitchFamily="34" charset="0"/>
                <a:cs typeface="Arial" panose="020B0604020202020204" pitchFamily="34" charset="0"/>
                <a:hlinkClick r:id="rId4"/>
              </a:rPr>
              <a:t>https://www.who.int/publications/i/item/9789240049338</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Jones, E. and </a:t>
            </a:r>
            <a:r>
              <a:rPr lang="en-US" sz="1100" dirty="0" err="1">
                <a:latin typeface="Arial" panose="020B0604020202020204" pitchFamily="34" charset="0"/>
                <a:cs typeface="Arial" panose="020B0604020202020204" pitchFamily="34" charset="0"/>
              </a:rPr>
              <a:t>Wessely</a:t>
            </a:r>
            <a:r>
              <a:rPr lang="en-US" sz="1100" dirty="0">
                <a:latin typeface="Arial" panose="020B0604020202020204" pitchFamily="34" charset="0"/>
                <a:cs typeface="Arial" panose="020B0604020202020204" pitchFamily="34" charset="0"/>
              </a:rPr>
              <a:t>, S. (2007) ‘A paradigm shift in the conceptualization of psychological trauma in the 20th century’, Journal of Anxiety Disorders, 21(2), pp. 164–175. </a:t>
            </a:r>
            <a:r>
              <a:rPr lang="en-US" sz="1100" dirty="0" err="1">
                <a:latin typeface="Arial" panose="020B0604020202020204" pitchFamily="34" charset="0"/>
                <a:cs typeface="Arial" panose="020B0604020202020204" pitchFamily="34" charset="0"/>
              </a:rPr>
              <a:t>doi</a:t>
            </a:r>
            <a:r>
              <a:rPr lang="en-US"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hlinkClick r:id="rId5"/>
              </a:rPr>
              <a:t>10.1016/j.janxdis.2006.09.009. </a:t>
            </a:r>
            <a:r>
              <a:rPr lang="en-US" sz="1100" dirty="0" err="1">
                <a:latin typeface="Arial" panose="020B0604020202020204" pitchFamily="34" charset="0"/>
                <a:cs typeface="Arial" panose="020B0604020202020204" pitchFamily="34" charset="0"/>
                <a:hlinkClick r:id="rId5"/>
              </a:rPr>
              <a:t>Epub</a:t>
            </a:r>
            <a:r>
              <a:rPr lang="en-US" sz="1100" dirty="0">
                <a:latin typeface="Arial" panose="020B0604020202020204" pitchFamily="34" charset="0"/>
                <a:cs typeface="Arial" panose="020B0604020202020204" pitchFamily="34" charset="0"/>
                <a:hlinkClick r:id="rId5"/>
              </a:rPr>
              <a:t> 2006 Oct 24.</a:t>
            </a: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Lewis, C. et al. (2020) ‘Psychological therapies for post-traumatic stress disorder in adults: systematic review and meta-analysis’, European Journal of </a:t>
            </a:r>
            <a:r>
              <a:rPr lang="en-US" sz="1100" dirty="0" err="1">
                <a:latin typeface="Arial" panose="020B0604020202020204" pitchFamily="34" charset="0"/>
                <a:cs typeface="Arial" panose="020B0604020202020204" pitchFamily="34" charset="0"/>
              </a:rPr>
              <a:t>Psychotraumatology</a:t>
            </a:r>
            <a:r>
              <a:rPr lang="en-US" sz="1100" dirty="0">
                <a:latin typeface="Arial" panose="020B0604020202020204" pitchFamily="34" charset="0"/>
                <a:cs typeface="Arial" panose="020B0604020202020204" pitchFamily="34" charset="0"/>
              </a:rPr>
              <a:t>, 11(1), 1729633. </a:t>
            </a:r>
            <a:r>
              <a:rPr lang="en-US" sz="1100" dirty="0" err="1">
                <a:latin typeface="Arial" panose="020B0604020202020204" pitchFamily="34" charset="0"/>
                <a:cs typeface="Arial" panose="020B0604020202020204" pitchFamily="34" charset="0"/>
              </a:rPr>
              <a:t>doi</a:t>
            </a:r>
            <a:r>
              <a:rPr lang="en-US"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hlinkClick r:id="rId6"/>
              </a:rPr>
              <a:t>10.1080/20008198.2020.1729633.</a:t>
            </a: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lifelessons.net.au (2013) HSC stress and stress management. Available at </a:t>
            </a:r>
            <a:r>
              <a:rPr lang="en-US" sz="1100" dirty="0">
                <a:latin typeface="Arial" panose="020B0604020202020204" pitchFamily="34" charset="0"/>
                <a:cs typeface="Arial" panose="020B0604020202020204" pitchFamily="34" charset="0"/>
                <a:hlinkClick r:id="rId7"/>
              </a:rPr>
              <a:t>https://lifelessons.net.au/school-incursions/hsc-stress-and-stress-management/</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National Institute for Health and Care Excellence (NICE) (2018a) Post-traumatic stress disorder (NG116). London: NICE. Available at: </a:t>
            </a:r>
            <a:r>
              <a:rPr lang="en-US" sz="1100" dirty="0">
                <a:latin typeface="Arial" panose="020B0604020202020204" pitchFamily="34" charset="0"/>
                <a:cs typeface="Arial" panose="020B0604020202020204" pitchFamily="34" charset="0"/>
                <a:hlinkClick r:id="rId8"/>
              </a:rPr>
              <a:t>https://www.nice.org.uk/guidance/ng116</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National Institute for Health and Care Excellence (NICE) (2018b) Post-traumatic stress disorder. (NG116). London: NICE. Available at: </a:t>
            </a:r>
            <a:r>
              <a:rPr lang="en-US" sz="1100" dirty="0">
                <a:latin typeface="Arial" panose="020B0604020202020204" pitchFamily="34" charset="0"/>
                <a:cs typeface="Arial" panose="020B0604020202020204" pitchFamily="34" charset="0"/>
                <a:hlinkClick r:id="rId9"/>
              </a:rPr>
              <a:t>https://www.nice.org.uk/guidance/ng116/evidence</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National Institute for Health and Care Excellence (NICE) (2021) Shared decision making (NG197). London: NICE. Available at: </a:t>
            </a:r>
            <a:r>
              <a:rPr lang="en-US" sz="1100" dirty="0">
                <a:latin typeface="Arial" panose="020B0604020202020204" pitchFamily="34" charset="0"/>
                <a:cs typeface="Arial" panose="020B0604020202020204" pitchFamily="34" charset="0"/>
                <a:hlinkClick r:id="rId10"/>
              </a:rPr>
              <a:t>https://www.nice.org.uk/guidance/ng197</a:t>
            </a:r>
            <a:r>
              <a:rPr lang="en-US" sz="1100" dirty="0">
                <a:latin typeface="Arial" panose="020B0604020202020204" pitchFamily="34" charset="0"/>
                <a:cs typeface="Arial" panose="020B0604020202020204" pitchFamily="34" charset="0"/>
              </a:rPr>
              <a:t> (Accessed: 8 Oct. 2026)</a:t>
            </a:r>
          </a:p>
        </p:txBody>
      </p:sp>
      <p:sp>
        <p:nvSpPr>
          <p:cNvPr id="13" name="TextBox 12"/>
          <p:cNvSpPr txBox="1"/>
          <p:nvPr/>
        </p:nvSpPr>
        <p:spPr>
          <a:xfrm>
            <a:off x="6272692" y="1013350"/>
            <a:ext cx="5596128" cy="4982903"/>
          </a:xfrm>
          <a:prstGeom prst="rect">
            <a:avLst/>
          </a:prstGeom>
          <a:noFill/>
        </p:spPr>
        <p:txBody>
          <a:bodyPr wrap="square" lIns="36576" tIns="36576" rIns="36576" bIns="36576">
            <a:spAutoFit/>
          </a:bodyPr>
          <a:lstStyle/>
          <a:p>
            <a:pPr>
              <a:defRPr sz="1010" b="0">
                <a:solidFill>
                  <a:srgbClr val="262C32"/>
                </a:solidFill>
                <a:latin typeface="Aptos"/>
              </a:defRPr>
            </a:pPr>
            <a:r>
              <a:rPr sz="1100" dirty="0">
                <a:latin typeface="Arial" panose="020B0604020202020204" pitchFamily="34" charset="0"/>
                <a:cs typeface="Arial" panose="020B0604020202020204" pitchFamily="34" charset="0"/>
              </a:rPr>
              <a:t>National Center for PTSD (2023) </a:t>
            </a:r>
            <a:r>
              <a:rPr lang="en-US" sz="1100" dirty="0">
                <a:latin typeface="Arial" panose="020B0604020202020204" pitchFamily="34" charset="0"/>
                <a:cs typeface="Arial" panose="020B0604020202020204" pitchFamily="34" charset="0"/>
              </a:rPr>
              <a:t>PTSD: National Center for PTSD</a:t>
            </a:r>
            <a:r>
              <a:rPr sz="1100" dirty="0">
                <a:latin typeface="Arial" panose="020B0604020202020204" pitchFamily="34" charset="0"/>
                <a:cs typeface="Arial" panose="020B0604020202020204" pitchFamily="34" charset="0"/>
              </a:rPr>
              <a:t>. Department of Veterans Affairs.</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1"/>
              </a:rPr>
              <a:t>https://www.ptsd.va.gov/professional/treat/essentials/dsm5_ptsd.asp</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patientsengage.com (2015) Stress. Available at: </a:t>
            </a:r>
            <a:r>
              <a:rPr lang="en-US" sz="1100" dirty="0">
                <a:latin typeface="Arial" panose="020B0604020202020204" pitchFamily="34" charset="0"/>
                <a:cs typeface="Arial" panose="020B0604020202020204" pitchFamily="34" charset="0"/>
                <a:hlinkClick r:id="rId12"/>
              </a:rPr>
              <a:t>https://www.patientsengage.com/conditions/stress/diagnosis-tests</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socialwork.buffalo.edu (2021) What is Trauma-Informed Care?. Available at: </a:t>
            </a:r>
            <a:r>
              <a:rPr lang="en-US" sz="1100" dirty="0">
                <a:latin typeface="Arial" panose="020B0604020202020204" pitchFamily="34" charset="0"/>
                <a:cs typeface="Arial" panose="020B0604020202020204" pitchFamily="34" charset="0"/>
                <a:hlinkClick r:id="rId13"/>
              </a:rPr>
              <a:t>https://socialwork.buffalo.edu/social-research/institutes-centers/institute-on-trauma-and-trauma-informed-care/what-is-trauma-informed-care.html</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World Health Organization (WHO) (2024) Clinical descriptions and diagnostic requirements for ICD-11 mental, </a:t>
            </a:r>
            <a:r>
              <a:rPr lang="en-US" sz="1100" dirty="0" err="1">
                <a:latin typeface="Arial" panose="020B0604020202020204" pitchFamily="34" charset="0"/>
                <a:cs typeface="Arial" panose="020B0604020202020204" pitchFamily="34" charset="0"/>
              </a:rPr>
              <a:t>behavioural</a:t>
            </a:r>
            <a:r>
              <a:rPr lang="en-US" sz="1100" dirty="0">
                <a:latin typeface="Arial" panose="020B0604020202020204" pitchFamily="34" charset="0"/>
                <a:cs typeface="Arial" panose="020B0604020202020204" pitchFamily="34" charset="0"/>
              </a:rPr>
              <a:t> and neurodevelopmental disorders. Geneva: WHO. Available at: </a:t>
            </a:r>
            <a:r>
              <a:rPr lang="en-US" sz="1100" dirty="0">
                <a:latin typeface="Arial" panose="020B0604020202020204" pitchFamily="34" charset="0"/>
                <a:cs typeface="Arial" panose="020B0604020202020204" pitchFamily="34" charset="0"/>
                <a:hlinkClick r:id="rId14"/>
              </a:rPr>
              <a:t>https://www.who.int/publications/i/item/9789240077263</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World Health Organization (WHO) (2013) Guidelines for the management of conditions specifically related to stress. Geneva: WHO. Available at: </a:t>
            </a:r>
            <a:r>
              <a:rPr lang="en-US" sz="1100" dirty="0">
                <a:latin typeface="Arial" panose="020B0604020202020204" pitchFamily="34" charset="0"/>
                <a:cs typeface="Arial" panose="020B0604020202020204" pitchFamily="34" charset="0"/>
                <a:hlinkClick r:id="rId15"/>
              </a:rPr>
              <a:t>https://www.ncbi.nlm.nih.gov/books/NBK159725/</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r>
              <a:rPr lang="en-US" sz="1100" dirty="0">
                <a:latin typeface="Arial" panose="020B0604020202020204" pitchFamily="34" charset="0"/>
                <a:cs typeface="Arial" panose="020B0604020202020204" pitchFamily="34" charset="0"/>
              </a:rPr>
              <a:t>World Health Organization (WHO) (2022) World mental health report: transforming mental health for all. Geneva: WHO. Available at: </a:t>
            </a:r>
            <a:r>
              <a:rPr lang="en-US" sz="1100" dirty="0">
                <a:latin typeface="Arial" panose="020B0604020202020204" pitchFamily="34" charset="0"/>
                <a:cs typeface="Arial" panose="020B0604020202020204" pitchFamily="34" charset="0"/>
                <a:hlinkClick r:id="rId4"/>
              </a:rPr>
              <a:t>https://www.who.int/publications/i/item/9789240049338</a:t>
            </a:r>
            <a:r>
              <a:rPr lang="en-US" sz="1100" dirty="0">
                <a:latin typeface="Arial" panose="020B0604020202020204" pitchFamily="34" charset="0"/>
                <a:cs typeface="Arial" panose="020B0604020202020204" pitchFamily="34" charset="0"/>
              </a:rPr>
              <a:t>   (Accessed: 8 Oct. 2026)</a:t>
            </a: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endParaRPr lang="en-US" sz="1100" dirty="0">
              <a:latin typeface="Arial" panose="020B0604020202020204" pitchFamily="34" charset="0"/>
              <a:cs typeface="Arial" panose="020B0604020202020204" pitchFamily="34" charset="0"/>
            </a:endParaRPr>
          </a:p>
          <a:p>
            <a:pPr>
              <a:defRPr sz="1010" b="0">
                <a:solidFill>
                  <a:srgbClr val="262C32"/>
                </a:solidFill>
                <a:latin typeface="Aptos"/>
              </a:defRPr>
            </a:pPr>
            <a:endParaRPr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516824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1150</TotalTime>
  <Words>1254</Words>
  <Application>Microsoft Office PowerPoint</Application>
  <PresentationFormat>Widescreen</PresentationFormat>
  <Paragraphs>123</Paragraphs>
  <Slides>4</Slides>
  <Notes>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Tw Cen MT</vt:lpstr>
      <vt:lpstr>Droplet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zaiba tabassum</dc:creator>
  <cp:lastModifiedBy>Zaiba Tabassum (2407213)</cp:lastModifiedBy>
  <cp:revision>11</cp:revision>
  <dcterms:created xsi:type="dcterms:W3CDTF">2024-12-04T18:07:56Z</dcterms:created>
  <dcterms:modified xsi:type="dcterms:W3CDTF">2026-10-21T10:37:29Z</dcterms:modified>
</cp:coreProperties>
</file>