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304" r:id="rId2"/>
    <p:sldId id="455" r:id="rId3"/>
    <p:sldId id="271" r:id="rId4"/>
    <p:sldId id="435" r:id="rId5"/>
    <p:sldId id="436" r:id="rId6"/>
    <p:sldId id="438" r:id="rId7"/>
    <p:sldId id="440" r:id="rId8"/>
    <p:sldId id="441" r:id="rId9"/>
    <p:sldId id="445" r:id="rId10"/>
    <p:sldId id="446" r:id="rId11"/>
    <p:sldId id="447" r:id="rId12"/>
    <p:sldId id="448" r:id="rId13"/>
    <p:sldId id="450" r:id="rId14"/>
    <p:sldId id="453" r:id="rId15"/>
    <p:sldId id="45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103" d="100"/>
          <a:sy n="103" d="100"/>
        </p:scale>
        <p:origin x="95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7E4B12FC-ECF3-4351-B829-3BE8D8E5A3F0}"/>
    <pc:docChg chg="modSld">
      <pc:chgData name="Mohamed Asim" userId="463e8671-0eec-4074-8616-21d10d9d1eab" providerId="ADAL" clId="{7E4B12FC-ECF3-4351-B829-3BE8D8E5A3F0}" dt="2023-11-12T23:31:03.553" v="18" actId="20577"/>
      <pc:docMkLst>
        <pc:docMk/>
      </pc:docMkLst>
      <pc:sldChg chg="modSp mod">
        <pc:chgData name="Mohamed Asim" userId="463e8671-0eec-4074-8616-21d10d9d1eab" providerId="ADAL" clId="{7E4B12FC-ECF3-4351-B829-3BE8D8E5A3F0}" dt="2023-11-12T23:31:03.553" v="18" actId="20577"/>
        <pc:sldMkLst>
          <pc:docMk/>
          <pc:sldMk cId="972570496" sldId="304"/>
        </pc:sldMkLst>
        <pc:spChg chg="mod">
          <ac:chgData name="Mohamed Asim" userId="463e8671-0eec-4074-8616-21d10d9d1eab" providerId="ADAL" clId="{7E4B12FC-ECF3-4351-B829-3BE8D8E5A3F0}" dt="2023-11-12T23:31:03.553" v="18" actId="20577"/>
          <ac:spMkLst>
            <pc:docMk/>
            <pc:sldMk cId="972570496" sldId="304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12/11/2023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670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search?term=boris%20groysberg%2C%20nitin%20nohria%2C%20and%20kerry%20herman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1800" b="1" dirty="0"/>
              <a:t>Master of Business Administration</a:t>
            </a:r>
            <a:br>
              <a:rPr lang="en-GB" altLang="en-US" sz="1800" b="1" dirty="0"/>
            </a:br>
            <a:r>
              <a:rPr lang="en-GB" altLang="en-US" sz="1800" b="1" dirty="0"/>
              <a:t>LCMB7023 Human Capital Management</a:t>
            </a:r>
            <a:br>
              <a:rPr lang="en-GB" altLang="en-US" sz="1800" dirty="0"/>
            </a:br>
            <a:b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1800" b="1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>
                <a:solidFill>
                  <a:schemeClr val="bg1"/>
                </a:solidFill>
              </a:rPr>
              <a:t>IHRM</a:t>
            </a:r>
            <a:r>
              <a:rPr lang="en-GB" sz="3600">
                <a:solidFill>
                  <a:schemeClr val="bg1"/>
                </a:solidFill>
              </a:rPr>
              <a:t>- </a:t>
            </a:r>
            <a:r>
              <a:rPr lang="en-GB" sz="3600" dirty="0">
                <a:solidFill>
                  <a:schemeClr val="bg1"/>
                </a:solidFill>
              </a:rPr>
              <a:t>demographics and working abroad</a:t>
            </a:r>
            <a:endParaRPr lang="en-GB" alt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DED9E-3988-98E2-D6E8-121C466A8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152"/>
            <a:ext cx="8229600" cy="1143000"/>
          </a:xfrm>
        </p:spPr>
        <p:txBody>
          <a:bodyPr/>
          <a:lstStyle/>
          <a:p>
            <a:r>
              <a:rPr lang="en-GB" dirty="0"/>
              <a:t>Topics for the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2EBD8-0D28-5BC1-42FF-F8425002F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152"/>
            <a:ext cx="8229600" cy="399634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Continuation of Week5:</a:t>
            </a:r>
          </a:p>
          <a:p>
            <a:pPr lvl="1"/>
            <a:r>
              <a:rPr lang="en-GB" dirty="0"/>
              <a:t>Workforce metrics and analytics</a:t>
            </a:r>
          </a:p>
          <a:p>
            <a:pPr lvl="1"/>
            <a:r>
              <a:rPr lang="en-GB" dirty="0"/>
              <a:t>Measuring performance (not only people?)</a:t>
            </a:r>
          </a:p>
          <a:p>
            <a:pPr lvl="1"/>
            <a:r>
              <a:rPr lang="en-GB" dirty="0"/>
              <a:t>Balanced scorecard (exercise)</a:t>
            </a:r>
          </a:p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Week 6</a:t>
            </a:r>
          </a:p>
          <a:p>
            <a:pPr lvl="1"/>
            <a:r>
              <a:rPr lang="en-GB" dirty="0"/>
              <a:t> global cultures and demographics </a:t>
            </a:r>
          </a:p>
          <a:p>
            <a:pPr lvl="1"/>
            <a:r>
              <a:rPr lang="en-GB" dirty="0"/>
              <a:t>Challenges of working abroad</a:t>
            </a:r>
          </a:p>
          <a:p>
            <a:pPr lvl="1"/>
            <a:r>
              <a:rPr lang="en-GB" dirty="0"/>
              <a:t>Case reading!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32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A9187-10BD-EBD1-DB52-BC52445B7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  <a:highlight>
                  <a:srgbClr val="FF00FF"/>
                </a:highlight>
              </a:rPr>
              <a:t>Week 6 – Case Study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846FA-22B3-4D79-9676-C7A2D63B9C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978726"/>
            <a:ext cx="8611385" cy="290054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Read the case study on Moodle and answer the Question.</a:t>
            </a:r>
          </a:p>
          <a:p>
            <a:pPr marL="0" indent="0">
              <a:buNone/>
            </a:pPr>
            <a:endParaRPr lang="en-GB" sz="1500" b="1" dirty="0">
              <a:solidFill>
                <a:srgbClr val="282828"/>
              </a:solidFill>
              <a:latin typeface="GT America"/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282828"/>
                </a:solidFill>
                <a:latin typeface="GT America"/>
              </a:rPr>
              <a:t>Case Study: The Expat Dilemma</a:t>
            </a:r>
          </a:p>
          <a:p>
            <a:pPr marL="0" indent="0">
              <a:buNone/>
            </a:pPr>
            <a:r>
              <a:rPr lang="en-GB" sz="1500" dirty="0">
                <a:solidFill>
                  <a:srgbClr val="282828"/>
                </a:solidFill>
                <a:latin typeface="GT America"/>
              </a:rPr>
              <a:t>by </a:t>
            </a:r>
            <a:r>
              <a:rPr lang="en-GB" sz="1500" dirty="0">
                <a:solidFill>
                  <a:srgbClr val="282828"/>
                </a:solidFill>
                <a:latin typeface="inherit"/>
                <a:hlinkClick r:id="rId2"/>
              </a:rPr>
              <a:t>Boris Groysberg, Nitin Nohria, and Kerry Herman</a:t>
            </a:r>
            <a:endParaRPr lang="en-GB" sz="1500" dirty="0">
              <a:solidFill>
                <a:srgbClr val="282828"/>
              </a:solidFill>
              <a:latin typeface="inherit"/>
            </a:endParaRPr>
          </a:p>
          <a:p>
            <a:pPr marL="0" indent="0">
              <a:buNone/>
            </a:pPr>
            <a:r>
              <a:rPr lang="en-GB" sz="1500" dirty="0">
                <a:solidFill>
                  <a:srgbClr val="282828"/>
                </a:solidFill>
                <a:latin typeface="inherit"/>
              </a:rPr>
              <a:t>Harvard Business Review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8725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695" y="1913877"/>
            <a:ext cx="7886700" cy="3263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</a:p>
        </p:txBody>
      </p:sp>
    </p:spTree>
    <p:extLst>
      <p:ext uri="{BB962C8B-B14F-4D97-AF65-F5344CB8AC3E}">
        <p14:creationId xmlns:p14="http://schemas.microsoft.com/office/powerpoint/2010/main" val="24965220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International HRM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Brewster et al.(2005) explained IHRM as the management of international workforce such as expatriates, cross-cultural teams specialist involved in international knowledge transfer.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Scope</a:t>
            </a:r>
            <a:r>
              <a:rPr lang="en-GB" dirty="0"/>
              <a:t>- Goes further by exploring HRM practices from a comparative, cultural and international perspective  </a:t>
            </a:r>
          </a:p>
        </p:txBody>
      </p:sp>
    </p:spTree>
    <p:extLst>
      <p:ext uri="{BB962C8B-B14F-4D97-AF65-F5344CB8AC3E}">
        <p14:creationId xmlns:p14="http://schemas.microsoft.com/office/powerpoint/2010/main" val="783189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IHRM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851" y="1861385"/>
            <a:ext cx="7886700" cy="3263504"/>
          </a:xfrm>
        </p:spPr>
        <p:txBody>
          <a:bodyPr>
            <a:noAutofit/>
          </a:bodyPr>
          <a:lstStyle/>
          <a:p>
            <a:r>
              <a:rPr lang="en-GB" sz="2000" dirty="0"/>
              <a:t>Businesses have globalised</a:t>
            </a:r>
          </a:p>
          <a:p>
            <a:r>
              <a:rPr lang="en-GB" sz="2000" dirty="0"/>
              <a:t>Management needs to be international and outward looking</a:t>
            </a:r>
          </a:p>
          <a:p>
            <a:r>
              <a:rPr lang="en-GB" sz="2000" dirty="0"/>
              <a:t>Requirement to compare and learn from different nations and cultures</a:t>
            </a:r>
          </a:p>
          <a:p>
            <a:r>
              <a:rPr lang="en-GB" sz="2000" dirty="0"/>
              <a:t>MNCs need international management skills and knowledge transfer to subsidiaries</a:t>
            </a:r>
          </a:p>
          <a:p>
            <a:r>
              <a:rPr lang="en-GB" sz="2000" dirty="0"/>
              <a:t>Spread of best practice and diffusion </a:t>
            </a:r>
          </a:p>
          <a:p>
            <a:r>
              <a:rPr lang="en-GB" sz="2000" dirty="0"/>
              <a:t>Strategic and governmental processes are international and global</a:t>
            </a:r>
          </a:p>
          <a:p>
            <a:r>
              <a:rPr lang="en-GB" sz="2000" dirty="0"/>
              <a:t>Industrial relations are internationalising to reflect global business</a:t>
            </a:r>
          </a:p>
          <a:p>
            <a:r>
              <a:rPr lang="en-GB" sz="2000" dirty="0"/>
              <a:t>IHRM is interesting and worthwhile!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560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HR manager in an international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r>
              <a:rPr lang="en-GB" dirty="0"/>
              <a:t>Manages geographical dispersion</a:t>
            </a:r>
          </a:p>
          <a:p>
            <a:r>
              <a:rPr lang="en-GB" dirty="0"/>
              <a:t>Manages cultural diversity</a:t>
            </a:r>
          </a:p>
          <a:p>
            <a:r>
              <a:rPr lang="en-GB" dirty="0"/>
              <a:t>Manages multi-cultural teams</a:t>
            </a:r>
          </a:p>
          <a:p>
            <a:r>
              <a:rPr lang="en-GB" dirty="0"/>
              <a:t>Develops international competencies</a:t>
            </a:r>
          </a:p>
          <a:p>
            <a:r>
              <a:rPr lang="en-GB" dirty="0"/>
              <a:t>International reward, appraisal, performance management, etc</a:t>
            </a:r>
          </a:p>
        </p:txBody>
      </p:sp>
    </p:spTree>
    <p:extLst>
      <p:ext uri="{BB962C8B-B14F-4D97-AF65-F5344CB8AC3E}">
        <p14:creationId xmlns:p14="http://schemas.microsoft.com/office/powerpoint/2010/main" val="3602783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Your thoughts?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What qualities should HR managers have in an international context?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Would you want an international job? And Why?</a:t>
            </a:r>
          </a:p>
        </p:txBody>
      </p:sp>
      <p:pic>
        <p:nvPicPr>
          <p:cNvPr id="7" name="Content Placeholder 6" descr="Silhouettes of people standing in front of a world map&#10;&#10;Description automatically generated">
            <a:extLst>
              <a:ext uri="{FF2B5EF4-FFF2-40B4-BE49-F238E27FC236}">
                <a16:creationId xmlns:a16="http://schemas.microsoft.com/office/drawing/2014/main" id="{826CC445-9AC9-D8CD-C9F3-0395D84CAAA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5755" r="24882"/>
          <a:stretch/>
        </p:blipFill>
        <p:spPr>
          <a:xfrm>
            <a:off x="4648200" y="1417638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69201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DEEEF99-FD9B-400B-BAF6-A0B36F95D4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757" y="737216"/>
            <a:ext cx="6791883" cy="4226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40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Expatriate success factors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9235CAE-267F-4908-9308-136EEFE48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own cultural orientation and other acceptable behaviour within the new cultural context</a:t>
            </a:r>
          </a:p>
          <a:p>
            <a:r>
              <a:rPr lang="en-GB" dirty="0"/>
              <a:t>Accept the notion that one’s own cultural orientation is not universal</a:t>
            </a:r>
          </a:p>
          <a:p>
            <a:r>
              <a:rPr lang="en-GB" dirty="0"/>
              <a:t>Avoid judging culturally different behaviour negatively </a:t>
            </a:r>
          </a:p>
          <a:p>
            <a:r>
              <a:rPr lang="en-GB" dirty="0"/>
              <a:t>Establish a link between personal and company priority</a:t>
            </a:r>
          </a:p>
          <a:p>
            <a:r>
              <a:rPr lang="en-GB" dirty="0"/>
              <a:t>Strong language skills</a:t>
            </a:r>
          </a:p>
          <a:p>
            <a:r>
              <a:rPr lang="en-GB" dirty="0"/>
              <a:t>Mature emotional regulation. i.e. coping ability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10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cultural competency abroad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2695" y="1913877"/>
            <a:ext cx="7886700" cy="3263504"/>
          </a:xfrm>
        </p:spPr>
        <p:txBody>
          <a:bodyPr>
            <a:normAutofit/>
          </a:bodyPr>
          <a:lstStyle/>
          <a:p>
            <a:r>
              <a:rPr lang="en-GB" dirty="0"/>
              <a:t>Accept cultural relativism- accept others point of view</a:t>
            </a:r>
          </a:p>
          <a:p>
            <a:r>
              <a:rPr lang="en-GB" dirty="0"/>
              <a:t>Inclusiveness- take diverse view points into consideration</a:t>
            </a:r>
          </a:p>
          <a:p>
            <a:r>
              <a:rPr lang="en-GB" dirty="0"/>
              <a:t>Value cultural difference- have a positive view of cultural differences </a:t>
            </a:r>
          </a:p>
          <a:p>
            <a:r>
              <a:rPr lang="en-GB" dirty="0"/>
              <a:t>Expand cultural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420278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expatriates fail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Cultural adjustments</a:t>
            </a:r>
          </a:p>
          <a:p>
            <a:r>
              <a:rPr lang="en-GB" dirty="0"/>
              <a:t>Language differences</a:t>
            </a:r>
          </a:p>
          <a:p>
            <a:r>
              <a:rPr lang="en-GB" dirty="0"/>
              <a:t>Foreign Service hardship</a:t>
            </a:r>
          </a:p>
          <a:p>
            <a:r>
              <a:rPr lang="en-GB" dirty="0"/>
              <a:t>Length of assignment</a:t>
            </a:r>
          </a:p>
          <a:p>
            <a:r>
              <a:rPr lang="en-GB" dirty="0"/>
              <a:t>Facilities- Schools, Living Accommodations, Health Care Access</a:t>
            </a:r>
          </a:p>
        </p:txBody>
      </p:sp>
    </p:spTree>
    <p:extLst>
      <p:ext uri="{BB962C8B-B14F-4D97-AF65-F5344CB8AC3E}">
        <p14:creationId xmlns:p14="http://schemas.microsoft.com/office/powerpoint/2010/main" val="42220678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life conflict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ECB394E-1185-4C69-AC20-AC302A3B3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837" y="1236307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Three classification of conflicts include: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ighlight>
                  <a:srgbClr val="00FFFF"/>
                </a:highlight>
              </a:rPr>
              <a:t>Time-based conflicts</a:t>
            </a:r>
            <a:r>
              <a:rPr lang="en-GB" dirty="0"/>
              <a:t>: This refers to a situation where one aspect of a person’s life does not allow the person enough time for other aspects of their lives (Ford et al., 2007)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ighlight>
                  <a:srgbClr val="00FFFF"/>
                </a:highlight>
              </a:rPr>
              <a:t>Strain-based conflicts</a:t>
            </a:r>
            <a:r>
              <a:rPr lang="en-GB" dirty="0"/>
              <a:t>: here, the stress and tension from one domain negatively affects other domains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ighlight>
                  <a:srgbClr val="00FFFF"/>
                </a:highlight>
              </a:rPr>
              <a:t>Mobility-based conflicts</a:t>
            </a:r>
            <a:r>
              <a:rPr lang="en-GB" dirty="0"/>
              <a:t>: This refers to the negative effects that one experiences on the job because they have to relocate to a new place, and return afterwards. Sometimes they have to start life afresh after spending time abroad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85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723BBC5-FCC3-407B-8C9B-7E0268FE7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important element in IHRM is culture and cultural differences</a:t>
            </a:r>
          </a:p>
          <a:p>
            <a:r>
              <a:rPr lang="en-GB" dirty="0"/>
              <a:t>Ways of communicating – doing business</a:t>
            </a:r>
          </a:p>
          <a:p>
            <a:r>
              <a:rPr lang="en-GB" dirty="0"/>
              <a:t>What is acceptable in one country may not be the norm in other countries</a:t>
            </a:r>
          </a:p>
          <a:p>
            <a:pPr lvl="1"/>
            <a:r>
              <a:rPr lang="en-GB" dirty="0"/>
              <a:t>EVEN GREETINGS!</a:t>
            </a:r>
          </a:p>
          <a:p>
            <a:pPr lvl="1"/>
            <a:r>
              <a:rPr lang="en-GB" dirty="0"/>
              <a:t>GIFT GIVING!</a:t>
            </a:r>
          </a:p>
          <a:p>
            <a:pPr lvl="1"/>
            <a:r>
              <a:rPr lang="en-GB" dirty="0"/>
              <a:t>FORMALITIES</a:t>
            </a:r>
          </a:p>
          <a:p>
            <a:pPr lvl="1"/>
            <a:r>
              <a:rPr lang="en-GB" dirty="0"/>
              <a:t>HOFSTEDE’S STUDY! (will discuss next week!)</a:t>
            </a:r>
          </a:p>
        </p:txBody>
      </p:sp>
    </p:spTree>
    <p:extLst>
      <p:ext uri="{BB962C8B-B14F-4D97-AF65-F5344CB8AC3E}">
        <p14:creationId xmlns:p14="http://schemas.microsoft.com/office/powerpoint/2010/main" val="3830951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9634" y="1797249"/>
            <a:ext cx="7886700" cy="3263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Hofstede, G., 1980. Motivation, leadership, and organization: do American theories apply abroad?. </a:t>
            </a:r>
            <a:r>
              <a:rPr lang="en-GB" sz="1400" i="1" dirty="0"/>
              <a:t>Organizational dynamics</a:t>
            </a:r>
            <a:r>
              <a:rPr lang="en-GB" sz="1400" dirty="0"/>
              <a:t>, </a:t>
            </a:r>
            <a:r>
              <a:rPr lang="en-GB" sz="1400" i="1" dirty="0"/>
              <a:t>9</a:t>
            </a:r>
            <a:r>
              <a:rPr lang="en-GB" sz="1400" dirty="0"/>
              <a:t>(1), pp.42-63.</a:t>
            </a:r>
          </a:p>
          <a:p>
            <a:pPr marL="0" indent="0">
              <a:buNone/>
            </a:pPr>
            <a:r>
              <a:rPr lang="en-GB" sz="1400" dirty="0"/>
              <a:t>Kerr, C., Harbison, F.H., Dunlop, J.T. and Myers, C.A., 1960. Industrialism and industrial man. </a:t>
            </a:r>
            <a:r>
              <a:rPr lang="en-GB" sz="1400" i="1" dirty="0"/>
              <a:t>Int'l Lab. Rev.</a:t>
            </a:r>
            <a:r>
              <a:rPr lang="en-GB" sz="1400" dirty="0"/>
              <a:t>, </a:t>
            </a:r>
            <a:r>
              <a:rPr lang="en-GB" sz="1400" i="1" dirty="0"/>
              <a:t>82</a:t>
            </a:r>
            <a:r>
              <a:rPr lang="en-GB" sz="1400" dirty="0"/>
              <a:t>, p.236.</a:t>
            </a:r>
          </a:p>
          <a:p>
            <a:pPr marL="0" indent="0">
              <a:buNone/>
            </a:pPr>
            <a:r>
              <a:rPr lang="en-GB" sz="1400" dirty="0"/>
              <a:t>Inglehart, R.F., </a:t>
            </a:r>
            <a:r>
              <a:rPr lang="en-GB" sz="1400" dirty="0" err="1"/>
              <a:t>Basanez</a:t>
            </a:r>
            <a:r>
              <a:rPr lang="en-GB" sz="1400" dirty="0"/>
              <a:t>, M., </a:t>
            </a:r>
            <a:r>
              <a:rPr lang="en-GB" sz="1400" dirty="0" err="1"/>
              <a:t>Basanez</a:t>
            </a:r>
            <a:r>
              <a:rPr lang="en-GB" sz="1400" dirty="0"/>
              <a:t>, M. and Moreno, A., 1998. </a:t>
            </a:r>
            <a:r>
              <a:rPr lang="en-GB" sz="1400" i="1" dirty="0"/>
              <a:t>Human values and beliefs: A cross-cultural sourcebook</a:t>
            </a:r>
            <a:r>
              <a:rPr lang="en-GB" sz="1400" dirty="0"/>
              <a:t>. University of Michigan Press.</a:t>
            </a:r>
          </a:p>
          <a:p>
            <a:pPr marL="0" indent="0">
              <a:buNone/>
            </a:pPr>
            <a:r>
              <a:rPr lang="en-GB" sz="1400" dirty="0"/>
              <a:t>Hickson, D.J. and McMillan, C.J., 1981. Organization and Nation: The Aston Program IV, </a:t>
            </a:r>
            <a:r>
              <a:rPr lang="en-GB" sz="1400" dirty="0" err="1"/>
              <a:t>Westmead</a:t>
            </a:r>
            <a:r>
              <a:rPr lang="en-GB" sz="1400" dirty="0"/>
              <a:t>. </a:t>
            </a:r>
            <a:r>
              <a:rPr lang="en-GB" sz="1400" i="1" dirty="0"/>
              <a:t>Hants: Gower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500" dirty="0"/>
              <a:t>.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8622002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0</TotalTime>
  <Words>649</Words>
  <Application>Microsoft Office PowerPoint</Application>
  <PresentationFormat>On-screen Show (4:3)</PresentationFormat>
  <Paragraphs>85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GT America</vt:lpstr>
      <vt:lpstr>inherit</vt:lpstr>
      <vt:lpstr>Myriad Pro</vt:lpstr>
      <vt:lpstr>Arial</vt:lpstr>
      <vt:lpstr>Calibri</vt:lpstr>
      <vt:lpstr>20140311PresentationUWTSDTemplate</vt:lpstr>
      <vt:lpstr>Master of Business Administration LCMB7023 Human Capital Management   IHRM- demographics and working abroad</vt:lpstr>
      <vt:lpstr>Topics for the week</vt:lpstr>
      <vt:lpstr>Week 6 – Case Study Reading</vt:lpstr>
      <vt:lpstr>Defining HRM</vt:lpstr>
      <vt:lpstr>Defining International HRM</vt:lpstr>
      <vt:lpstr>Why is IHRM important</vt:lpstr>
      <vt:lpstr>A HR manager in an international organisation</vt:lpstr>
      <vt:lpstr>Your thoughts? </vt:lpstr>
      <vt:lpstr>PowerPoint Presentation</vt:lpstr>
      <vt:lpstr>Expatriate success factors</vt:lpstr>
      <vt:lpstr>Developing cultural competency abroad</vt:lpstr>
      <vt:lpstr>Why do expatriates fail</vt:lpstr>
      <vt:lpstr>Work life conflict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Mohamed Asim</cp:lastModifiedBy>
  <cp:revision>44</cp:revision>
  <dcterms:created xsi:type="dcterms:W3CDTF">2020-04-06T13:34:42Z</dcterms:created>
  <dcterms:modified xsi:type="dcterms:W3CDTF">2023-11-12T23:31:09Z</dcterms:modified>
</cp:coreProperties>
</file>