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ebp" ContentType="image/webp"/>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245099-BAB0-4697-8BAB-18B61C79AB71}" type="datetimeFigureOut">
              <a:rPr lang="en-US" smtClean="0"/>
              <a:t>11/25/2025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C8D027-17D4-4EC6-A826-2272E328CB25}" type="slidenum">
              <a:rPr lang="en-US" smtClean="0"/>
              <a:t>‹#›</a:t>
            </a:fld>
            <a:endParaRPr lang="en-US"/>
          </a:p>
        </p:txBody>
      </p:sp>
    </p:spTree>
    <p:extLst>
      <p:ext uri="{BB962C8B-B14F-4D97-AF65-F5344CB8AC3E}">
        <p14:creationId xmlns:p14="http://schemas.microsoft.com/office/powerpoint/2010/main" val="10127395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5C8D027-17D4-4EC6-A826-2272E328CB25}" type="slidenum">
              <a:rPr lang="en-US" smtClean="0"/>
              <a:t>3</a:t>
            </a:fld>
            <a:endParaRPr lang="en-US"/>
          </a:p>
        </p:txBody>
      </p:sp>
    </p:spTree>
    <p:extLst>
      <p:ext uri="{BB962C8B-B14F-4D97-AF65-F5344CB8AC3E}">
        <p14:creationId xmlns:p14="http://schemas.microsoft.com/office/powerpoint/2010/main" val="27202657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5C8D027-17D4-4EC6-A826-2272E328CB25}" type="slidenum">
              <a:rPr lang="en-US" smtClean="0"/>
              <a:t>5</a:t>
            </a:fld>
            <a:endParaRPr lang="en-US"/>
          </a:p>
        </p:txBody>
      </p:sp>
    </p:spTree>
    <p:extLst>
      <p:ext uri="{BB962C8B-B14F-4D97-AF65-F5344CB8AC3E}">
        <p14:creationId xmlns:p14="http://schemas.microsoft.com/office/powerpoint/2010/main" val="360323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5C8D027-17D4-4EC6-A826-2272E328CB25}" type="slidenum">
              <a:rPr lang="en-US" smtClean="0"/>
              <a:t>7</a:t>
            </a:fld>
            <a:endParaRPr lang="en-US"/>
          </a:p>
        </p:txBody>
      </p:sp>
    </p:spTree>
    <p:extLst>
      <p:ext uri="{BB962C8B-B14F-4D97-AF65-F5344CB8AC3E}">
        <p14:creationId xmlns:p14="http://schemas.microsoft.com/office/powerpoint/2010/main" val="25321570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6341A-37F8-7B45-CF06-CB7E7F455B1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7B1204E-8FF5-BAA1-833F-061EBA38624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FE82030-0BF9-2285-2116-60E7F74EF2C7}"/>
              </a:ext>
            </a:extLst>
          </p:cNvPr>
          <p:cNvSpPr>
            <a:spLocks noGrp="1"/>
          </p:cNvSpPr>
          <p:nvPr>
            <p:ph type="dt" sz="half" idx="10"/>
          </p:nvPr>
        </p:nvSpPr>
        <p:spPr/>
        <p:txBody>
          <a:bodyPr/>
          <a:lstStyle/>
          <a:p>
            <a:fld id="{961C6586-61FE-48CE-B3B2-146F62CF9BE6}" type="datetimeFigureOut">
              <a:rPr lang="en-US" smtClean="0"/>
              <a:t>11/25/2025</a:t>
            </a:fld>
            <a:endParaRPr lang="en-US"/>
          </a:p>
        </p:txBody>
      </p:sp>
      <p:sp>
        <p:nvSpPr>
          <p:cNvPr id="5" name="Footer Placeholder 4">
            <a:extLst>
              <a:ext uri="{FF2B5EF4-FFF2-40B4-BE49-F238E27FC236}">
                <a16:creationId xmlns:a16="http://schemas.microsoft.com/office/drawing/2014/main" id="{A7A97D0D-FD50-6C20-C6C0-9CCACFA8D7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AD6995-1A40-7EE2-1C6A-8D9A2E3852CF}"/>
              </a:ext>
            </a:extLst>
          </p:cNvPr>
          <p:cNvSpPr>
            <a:spLocks noGrp="1"/>
          </p:cNvSpPr>
          <p:nvPr>
            <p:ph type="sldNum" sz="quarter" idx="12"/>
          </p:nvPr>
        </p:nvSpPr>
        <p:spPr/>
        <p:txBody>
          <a:bodyPr/>
          <a:lstStyle/>
          <a:p>
            <a:fld id="{8A9D33BA-D451-4C94-8755-A722D3B1A0D7}" type="slidenum">
              <a:rPr lang="en-US" smtClean="0"/>
              <a:t>‹#›</a:t>
            </a:fld>
            <a:endParaRPr lang="en-US"/>
          </a:p>
        </p:txBody>
      </p:sp>
    </p:spTree>
    <p:extLst>
      <p:ext uri="{BB962C8B-B14F-4D97-AF65-F5344CB8AC3E}">
        <p14:creationId xmlns:p14="http://schemas.microsoft.com/office/powerpoint/2010/main" val="38364673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93E0B-CFA3-D287-7A85-6284282B83F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4661AC1-83C2-177A-2D91-A2ADD7233B9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F6544B6-605C-1A2A-54A0-1A33A6A55184}"/>
              </a:ext>
            </a:extLst>
          </p:cNvPr>
          <p:cNvSpPr>
            <a:spLocks noGrp="1"/>
          </p:cNvSpPr>
          <p:nvPr>
            <p:ph type="dt" sz="half" idx="10"/>
          </p:nvPr>
        </p:nvSpPr>
        <p:spPr/>
        <p:txBody>
          <a:bodyPr/>
          <a:lstStyle/>
          <a:p>
            <a:fld id="{961C6586-61FE-48CE-B3B2-146F62CF9BE6}" type="datetimeFigureOut">
              <a:rPr lang="en-US" smtClean="0"/>
              <a:t>11/25/2025</a:t>
            </a:fld>
            <a:endParaRPr lang="en-US"/>
          </a:p>
        </p:txBody>
      </p:sp>
      <p:sp>
        <p:nvSpPr>
          <p:cNvPr id="5" name="Footer Placeholder 4">
            <a:extLst>
              <a:ext uri="{FF2B5EF4-FFF2-40B4-BE49-F238E27FC236}">
                <a16:creationId xmlns:a16="http://schemas.microsoft.com/office/drawing/2014/main" id="{3020C3E1-BABD-669D-19CB-40DE0829F00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07C686-7BEA-4C0A-46B7-2CEB4B3D1B31}"/>
              </a:ext>
            </a:extLst>
          </p:cNvPr>
          <p:cNvSpPr>
            <a:spLocks noGrp="1"/>
          </p:cNvSpPr>
          <p:nvPr>
            <p:ph type="sldNum" sz="quarter" idx="12"/>
          </p:nvPr>
        </p:nvSpPr>
        <p:spPr/>
        <p:txBody>
          <a:bodyPr/>
          <a:lstStyle/>
          <a:p>
            <a:fld id="{8A9D33BA-D451-4C94-8755-A722D3B1A0D7}" type="slidenum">
              <a:rPr lang="en-US" smtClean="0"/>
              <a:t>‹#›</a:t>
            </a:fld>
            <a:endParaRPr lang="en-US"/>
          </a:p>
        </p:txBody>
      </p:sp>
    </p:spTree>
    <p:extLst>
      <p:ext uri="{BB962C8B-B14F-4D97-AF65-F5344CB8AC3E}">
        <p14:creationId xmlns:p14="http://schemas.microsoft.com/office/powerpoint/2010/main" val="2059042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A1F06-62FD-0AD4-C020-DE8CF94A822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800C94B-1F58-3718-FB48-480A4A3C99B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FCE98B-7FC5-5402-73BB-2EC6E374C8F8}"/>
              </a:ext>
            </a:extLst>
          </p:cNvPr>
          <p:cNvSpPr>
            <a:spLocks noGrp="1"/>
          </p:cNvSpPr>
          <p:nvPr>
            <p:ph type="dt" sz="half" idx="10"/>
          </p:nvPr>
        </p:nvSpPr>
        <p:spPr/>
        <p:txBody>
          <a:bodyPr/>
          <a:lstStyle/>
          <a:p>
            <a:fld id="{961C6586-61FE-48CE-B3B2-146F62CF9BE6}" type="datetimeFigureOut">
              <a:rPr lang="en-US" smtClean="0"/>
              <a:t>11/25/2025</a:t>
            </a:fld>
            <a:endParaRPr lang="en-US"/>
          </a:p>
        </p:txBody>
      </p:sp>
      <p:sp>
        <p:nvSpPr>
          <p:cNvPr id="5" name="Footer Placeholder 4">
            <a:extLst>
              <a:ext uri="{FF2B5EF4-FFF2-40B4-BE49-F238E27FC236}">
                <a16:creationId xmlns:a16="http://schemas.microsoft.com/office/drawing/2014/main" id="{70DBC53F-1470-7F96-9F5E-09E8D060739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DC3503-FBD6-C279-5BEC-9D6220C547FF}"/>
              </a:ext>
            </a:extLst>
          </p:cNvPr>
          <p:cNvSpPr>
            <a:spLocks noGrp="1"/>
          </p:cNvSpPr>
          <p:nvPr>
            <p:ph type="sldNum" sz="quarter" idx="12"/>
          </p:nvPr>
        </p:nvSpPr>
        <p:spPr/>
        <p:txBody>
          <a:bodyPr/>
          <a:lstStyle/>
          <a:p>
            <a:fld id="{8A9D33BA-D451-4C94-8755-A722D3B1A0D7}" type="slidenum">
              <a:rPr lang="en-US" smtClean="0"/>
              <a:t>‹#›</a:t>
            </a:fld>
            <a:endParaRPr lang="en-US"/>
          </a:p>
        </p:txBody>
      </p:sp>
    </p:spTree>
    <p:extLst>
      <p:ext uri="{BB962C8B-B14F-4D97-AF65-F5344CB8AC3E}">
        <p14:creationId xmlns:p14="http://schemas.microsoft.com/office/powerpoint/2010/main" val="7469696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9C48E-5F83-5413-CC59-ECABEAF2042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9B3FF9B-9924-D134-8226-191FDDE2E1B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AACCC0C-1797-9E19-EFFD-1B2CE25C92C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BE2DA0D-5D32-E50D-7208-15B7F35B045F}"/>
              </a:ext>
            </a:extLst>
          </p:cNvPr>
          <p:cNvSpPr>
            <a:spLocks noGrp="1"/>
          </p:cNvSpPr>
          <p:nvPr>
            <p:ph type="dt" sz="half" idx="10"/>
          </p:nvPr>
        </p:nvSpPr>
        <p:spPr/>
        <p:txBody>
          <a:bodyPr/>
          <a:lstStyle/>
          <a:p>
            <a:fld id="{961C6586-61FE-48CE-B3B2-146F62CF9BE6}" type="datetimeFigureOut">
              <a:rPr lang="en-US" smtClean="0"/>
              <a:t>11/25/2025</a:t>
            </a:fld>
            <a:endParaRPr lang="en-US"/>
          </a:p>
        </p:txBody>
      </p:sp>
      <p:sp>
        <p:nvSpPr>
          <p:cNvPr id="6" name="Footer Placeholder 5">
            <a:extLst>
              <a:ext uri="{FF2B5EF4-FFF2-40B4-BE49-F238E27FC236}">
                <a16:creationId xmlns:a16="http://schemas.microsoft.com/office/drawing/2014/main" id="{E85BD4FA-78F1-A230-9C6A-7B37DE49F0B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E934DA-137B-6DAE-6A9C-0E4143603479}"/>
              </a:ext>
            </a:extLst>
          </p:cNvPr>
          <p:cNvSpPr>
            <a:spLocks noGrp="1"/>
          </p:cNvSpPr>
          <p:nvPr>
            <p:ph type="sldNum" sz="quarter" idx="12"/>
          </p:nvPr>
        </p:nvSpPr>
        <p:spPr/>
        <p:txBody>
          <a:bodyPr/>
          <a:lstStyle/>
          <a:p>
            <a:fld id="{8A9D33BA-D451-4C94-8755-A722D3B1A0D7}" type="slidenum">
              <a:rPr lang="en-US" smtClean="0"/>
              <a:t>‹#›</a:t>
            </a:fld>
            <a:endParaRPr lang="en-US"/>
          </a:p>
        </p:txBody>
      </p:sp>
    </p:spTree>
    <p:extLst>
      <p:ext uri="{BB962C8B-B14F-4D97-AF65-F5344CB8AC3E}">
        <p14:creationId xmlns:p14="http://schemas.microsoft.com/office/powerpoint/2010/main" val="24011351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F1FE4-668F-5713-6BF1-C89B91D0EFA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1F12294-31EA-4A68-06F7-F0A701A24B5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F0A4705-226A-C5B4-0135-15CF1D217A3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28FDCC8-9DB2-2031-EBDF-4BD5CC47133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80D1475-6BF5-2002-0625-171003A51C5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6D5C092-096A-25B1-92B7-5D5C2F353F58}"/>
              </a:ext>
            </a:extLst>
          </p:cNvPr>
          <p:cNvSpPr>
            <a:spLocks noGrp="1"/>
          </p:cNvSpPr>
          <p:nvPr>
            <p:ph type="dt" sz="half" idx="10"/>
          </p:nvPr>
        </p:nvSpPr>
        <p:spPr/>
        <p:txBody>
          <a:bodyPr/>
          <a:lstStyle/>
          <a:p>
            <a:fld id="{961C6586-61FE-48CE-B3B2-146F62CF9BE6}" type="datetimeFigureOut">
              <a:rPr lang="en-US" smtClean="0"/>
              <a:t>11/25/2025</a:t>
            </a:fld>
            <a:endParaRPr lang="en-US"/>
          </a:p>
        </p:txBody>
      </p:sp>
      <p:sp>
        <p:nvSpPr>
          <p:cNvPr id="8" name="Footer Placeholder 7">
            <a:extLst>
              <a:ext uri="{FF2B5EF4-FFF2-40B4-BE49-F238E27FC236}">
                <a16:creationId xmlns:a16="http://schemas.microsoft.com/office/drawing/2014/main" id="{6695E0DC-E742-95E1-1DA5-FD6793E64A8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3040374-3705-2BF5-7156-C3FD85B342B0}"/>
              </a:ext>
            </a:extLst>
          </p:cNvPr>
          <p:cNvSpPr>
            <a:spLocks noGrp="1"/>
          </p:cNvSpPr>
          <p:nvPr>
            <p:ph type="sldNum" sz="quarter" idx="12"/>
          </p:nvPr>
        </p:nvSpPr>
        <p:spPr/>
        <p:txBody>
          <a:bodyPr/>
          <a:lstStyle/>
          <a:p>
            <a:fld id="{8A9D33BA-D451-4C94-8755-A722D3B1A0D7}" type="slidenum">
              <a:rPr lang="en-US" smtClean="0"/>
              <a:t>‹#›</a:t>
            </a:fld>
            <a:endParaRPr lang="en-US"/>
          </a:p>
        </p:txBody>
      </p:sp>
    </p:spTree>
    <p:extLst>
      <p:ext uri="{BB962C8B-B14F-4D97-AF65-F5344CB8AC3E}">
        <p14:creationId xmlns:p14="http://schemas.microsoft.com/office/powerpoint/2010/main" val="24044740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E8874-4D92-1743-ADD3-62C6F1899EB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A11D987-6F6E-678E-0D7C-82B025F82F0E}"/>
              </a:ext>
            </a:extLst>
          </p:cNvPr>
          <p:cNvSpPr>
            <a:spLocks noGrp="1"/>
          </p:cNvSpPr>
          <p:nvPr>
            <p:ph type="dt" sz="half" idx="10"/>
          </p:nvPr>
        </p:nvSpPr>
        <p:spPr/>
        <p:txBody>
          <a:bodyPr/>
          <a:lstStyle/>
          <a:p>
            <a:fld id="{961C6586-61FE-48CE-B3B2-146F62CF9BE6}" type="datetimeFigureOut">
              <a:rPr lang="en-US" smtClean="0"/>
              <a:t>11/25/2025</a:t>
            </a:fld>
            <a:endParaRPr lang="en-US"/>
          </a:p>
        </p:txBody>
      </p:sp>
      <p:sp>
        <p:nvSpPr>
          <p:cNvPr id="4" name="Footer Placeholder 3">
            <a:extLst>
              <a:ext uri="{FF2B5EF4-FFF2-40B4-BE49-F238E27FC236}">
                <a16:creationId xmlns:a16="http://schemas.microsoft.com/office/drawing/2014/main" id="{6992D656-29E1-466A-A38B-A18A22C741C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68E2E2B-5FCB-D4D2-27C1-7A280F0DE0C3}"/>
              </a:ext>
            </a:extLst>
          </p:cNvPr>
          <p:cNvSpPr>
            <a:spLocks noGrp="1"/>
          </p:cNvSpPr>
          <p:nvPr>
            <p:ph type="sldNum" sz="quarter" idx="12"/>
          </p:nvPr>
        </p:nvSpPr>
        <p:spPr/>
        <p:txBody>
          <a:bodyPr/>
          <a:lstStyle/>
          <a:p>
            <a:fld id="{8A9D33BA-D451-4C94-8755-A722D3B1A0D7}" type="slidenum">
              <a:rPr lang="en-US" smtClean="0"/>
              <a:t>‹#›</a:t>
            </a:fld>
            <a:endParaRPr lang="en-US"/>
          </a:p>
        </p:txBody>
      </p:sp>
    </p:spTree>
    <p:extLst>
      <p:ext uri="{BB962C8B-B14F-4D97-AF65-F5344CB8AC3E}">
        <p14:creationId xmlns:p14="http://schemas.microsoft.com/office/powerpoint/2010/main" val="39827680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333671-69E2-2C9B-5F7A-1DAEE75DBD9D}"/>
              </a:ext>
            </a:extLst>
          </p:cNvPr>
          <p:cNvSpPr>
            <a:spLocks noGrp="1"/>
          </p:cNvSpPr>
          <p:nvPr>
            <p:ph type="dt" sz="half" idx="10"/>
          </p:nvPr>
        </p:nvSpPr>
        <p:spPr/>
        <p:txBody>
          <a:bodyPr/>
          <a:lstStyle/>
          <a:p>
            <a:fld id="{961C6586-61FE-48CE-B3B2-146F62CF9BE6}" type="datetimeFigureOut">
              <a:rPr lang="en-US" smtClean="0"/>
              <a:t>11/25/2025</a:t>
            </a:fld>
            <a:endParaRPr lang="en-US"/>
          </a:p>
        </p:txBody>
      </p:sp>
      <p:sp>
        <p:nvSpPr>
          <p:cNvPr id="3" name="Footer Placeholder 2">
            <a:extLst>
              <a:ext uri="{FF2B5EF4-FFF2-40B4-BE49-F238E27FC236}">
                <a16:creationId xmlns:a16="http://schemas.microsoft.com/office/drawing/2014/main" id="{36907627-1AA6-C7E4-F8FA-3928A21AA70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B9A9656-AC5F-08F6-CA15-814A0E679BC7}"/>
              </a:ext>
            </a:extLst>
          </p:cNvPr>
          <p:cNvSpPr>
            <a:spLocks noGrp="1"/>
          </p:cNvSpPr>
          <p:nvPr>
            <p:ph type="sldNum" sz="quarter" idx="12"/>
          </p:nvPr>
        </p:nvSpPr>
        <p:spPr/>
        <p:txBody>
          <a:bodyPr/>
          <a:lstStyle/>
          <a:p>
            <a:fld id="{8A9D33BA-D451-4C94-8755-A722D3B1A0D7}" type="slidenum">
              <a:rPr lang="en-US" smtClean="0"/>
              <a:t>‹#›</a:t>
            </a:fld>
            <a:endParaRPr lang="en-US"/>
          </a:p>
        </p:txBody>
      </p:sp>
    </p:spTree>
    <p:extLst>
      <p:ext uri="{BB962C8B-B14F-4D97-AF65-F5344CB8AC3E}">
        <p14:creationId xmlns:p14="http://schemas.microsoft.com/office/powerpoint/2010/main" val="6874739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A4056-4C03-4C17-1901-6638064A66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0CBAE64-478F-AD08-167E-3DADB6ADEBA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30A1525-530A-BB00-4515-CC922C1589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5AFD752-EDFF-DAFD-45A3-1F595C586644}"/>
              </a:ext>
            </a:extLst>
          </p:cNvPr>
          <p:cNvSpPr>
            <a:spLocks noGrp="1"/>
          </p:cNvSpPr>
          <p:nvPr>
            <p:ph type="dt" sz="half" idx="10"/>
          </p:nvPr>
        </p:nvSpPr>
        <p:spPr/>
        <p:txBody>
          <a:bodyPr/>
          <a:lstStyle/>
          <a:p>
            <a:fld id="{961C6586-61FE-48CE-B3B2-146F62CF9BE6}" type="datetimeFigureOut">
              <a:rPr lang="en-US" smtClean="0"/>
              <a:t>11/25/2025</a:t>
            </a:fld>
            <a:endParaRPr lang="en-US"/>
          </a:p>
        </p:txBody>
      </p:sp>
      <p:sp>
        <p:nvSpPr>
          <p:cNvPr id="6" name="Footer Placeholder 5">
            <a:extLst>
              <a:ext uri="{FF2B5EF4-FFF2-40B4-BE49-F238E27FC236}">
                <a16:creationId xmlns:a16="http://schemas.microsoft.com/office/drawing/2014/main" id="{D39530B4-2A49-F4F8-3422-DFE67EC22AB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D9D640-35C9-5F70-97B6-505932E46103}"/>
              </a:ext>
            </a:extLst>
          </p:cNvPr>
          <p:cNvSpPr>
            <a:spLocks noGrp="1"/>
          </p:cNvSpPr>
          <p:nvPr>
            <p:ph type="sldNum" sz="quarter" idx="12"/>
          </p:nvPr>
        </p:nvSpPr>
        <p:spPr/>
        <p:txBody>
          <a:bodyPr/>
          <a:lstStyle/>
          <a:p>
            <a:fld id="{8A9D33BA-D451-4C94-8755-A722D3B1A0D7}" type="slidenum">
              <a:rPr lang="en-US" smtClean="0"/>
              <a:t>‹#›</a:t>
            </a:fld>
            <a:endParaRPr lang="en-US"/>
          </a:p>
        </p:txBody>
      </p:sp>
    </p:spTree>
    <p:extLst>
      <p:ext uri="{BB962C8B-B14F-4D97-AF65-F5344CB8AC3E}">
        <p14:creationId xmlns:p14="http://schemas.microsoft.com/office/powerpoint/2010/main" val="21167406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AF56B-BEFE-C351-3F8C-92A814571A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4219BDC-C39D-8ED9-8E23-1CFEBFEC7B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8E4FFC7-4FE6-7AB9-E450-AD4AC08F5F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24A3E5-172E-044E-0699-00F3A497A6E1}"/>
              </a:ext>
            </a:extLst>
          </p:cNvPr>
          <p:cNvSpPr>
            <a:spLocks noGrp="1"/>
          </p:cNvSpPr>
          <p:nvPr>
            <p:ph type="dt" sz="half" idx="10"/>
          </p:nvPr>
        </p:nvSpPr>
        <p:spPr/>
        <p:txBody>
          <a:bodyPr/>
          <a:lstStyle/>
          <a:p>
            <a:fld id="{961C6586-61FE-48CE-B3B2-146F62CF9BE6}" type="datetimeFigureOut">
              <a:rPr lang="en-US" smtClean="0"/>
              <a:t>11/25/2025</a:t>
            </a:fld>
            <a:endParaRPr lang="en-US"/>
          </a:p>
        </p:txBody>
      </p:sp>
      <p:sp>
        <p:nvSpPr>
          <p:cNvPr id="6" name="Footer Placeholder 5">
            <a:extLst>
              <a:ext uri="{FF2B5EF4-FFF2-40B4-BE49-F238E27FC236}">
                <a16:creationId xmlns:a16="http://schemas.microsoft.com/office/drawing/2014/main" id="{74821D2C-88FD-B929-EB66-F43B1D77AA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4B349B1-2FA8-9715-69E8-89ED4AB0CF7F}"/>
              </a:ext>
            </a:extLst>
          </p:cNvPr>
          <p:cNvSpPr>
            <a:spLocks noGrp="1"/>
          </p:cNvSpPr>
          <p:nvPr>
            <p:ph type="sldNum" sz="quarter" idx="12"/>
          </p:nvPr>
        </p:nvSpPr>
        <p:spPr/>
        <p:txBody>
          <a:bodyPr/>
          <a:lstStyle/>
          <a:p>
            <a:fld id="{8A9D33BA-D451-4C94-8755-A722D3B1A0D7}" type="slidenum">
              <a:rPr lang="en-US" smtClean="0"/>
              <a:t>‹#›</a:t>
            </a:fld>
            <a:endParaRPr lang="en-US"/>
          </a:p>
        </p:txBody>
      </p:sp>
    </p:spTree>
    <p:extLst>
      <p:ext uri="{BB962C8B-B14F-4D97-AF65-F5344CB8AC3E}">
        <p14:creationId xmlns:p14="http://schemas.microsoft.com/office/powerpoint/2010/main" val="27128161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D16BB-C85C-FF0D-4433-D6023B14F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DF880A3-D15F-0A85-3071-5828CB56507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57161D7-E863-807E-5829-E9516BC9F1EF}"/>
              </a:ext>
            </a:extLst>
          </p:cNvPr>
          <p:cNvSpPr>
            <a:spLocks noGrp="1"/>
          </p:cNvSpPr>
          <p:nvPr>
            <p:ph type="dt" sz="half" idx="10"/>
          </p:nvPr>
        </p:nvSpPr>
        <p:spPr/>
        <p:txBody>
          <a:bodyPr/>
          <a:lstStyle/>
          <a:p>
            <a:fld id="{961C6586-61FE-48CE-B3B2-146F62CF9BE6}" type="datetimeFigureOut">
              <a:rPr lang="en-US" smtClean="0"/>
              <a:t>11/25/2025</a:t>
            </a:fld>
            <a:endParaRPr lang="en-US"/>
          </a:p>
        </p:txBody>
      </p:sp>
      <p:sp>
        <p:nvSpPr>
          <p:cNvPr id="5" name="Footer Placeholder 4">
            <a:extLst>
              <a:ext uri="{FF2B5EF4-FFF2-40B4-BE49-F238E27FC236}">
                <a16:creationId xmlns:a16="http://schemas.microsoft.com/office/drawing/2014/main" id="{9B395C3A-12B3-A513-896A-0EAAFB4143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D46085-035D-116E-74C2-084D278E18B1}"/>
              </a:ext>
            </a:extLst>
          </p:cNvPr>
          <p:cNvSpPr>
            <a:spLocks noGrp="1"/>
          </p:cNvSpPr>
          <p:nvPr>
            <p:ph type="sldNum" sz="quarter" idx="12"/>
          </p:nvPr>
        </p:nvSpPr>
        <p:spPr/>
        <p:txBody>
          <a:bodyPr/>
          <a:lstStyle/>
          <a:p>
            <a:fld id="{8A9D33BA-D451-4C94-8755-A722D3B1A0D7}" type="slidenum">
              <a:rPr lang="en-US" smtClean="0"/>
              <a:t>‹#›</a:t>
            </a:fld>
            <a:endParaRPr lang="en-US"/>
          </a:p>
        </p:txBody>
      </p:sp>
    </p:spTree>
    <p:extLst>
      <p:ext uri="{BB962C8B-B14F-4D97-AF65-F5344CB8AC3E}">
        <p14:creationId xmlns:p14="http://schemas.microsoft.com/office/powerpoint/2010/main" val="3213340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28E543A-14FB-3E16-6686-973B0C9560D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FDB363A-9949-C3AF-7332-EBB35508F5E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D6A6550-365C-DCF8-0DE2-6956C72FB631}"/>
              </a:ext>
            </a:extLst>
          </p:cNvPr>
          <p:cNvSpPr>
            <a:spLocks noGrp="1"/>
          </p:cNvSpPr>
          <p:nvPr>
            <p:ph type="dt" sz="half" idx="10"/>
          </p:nvPr>
        </p:nvSpPr>
        <p:spPr/>
        <p:txBody>
          <a:bodyPr/>
          <a:lstStyle/>
          <a:p>
            <a:fld id="{961C6586-61FE-48CE-B3B2-146F62CF9BE6}" type="datetimeFigureOut">
              <a:rPr lang="en-US" smtClean="0"/>
              <a:t>11/25/2025</a:t>
            </a:fld>
            <a:endParaRPr lang="en-US"/>
          </a:p>
        </p:txBody>
      </p:sp>
      <p:sp>
        <p:nvSpPr>
          <p:cNvPr id="5" name="Footer Placeholder 4">
            <a:extLst>
              <a:ext uri="{FF2B5EF4-FFF2-40B4-BE49-F238E27FC236}">
                <a16:creationId xmlns:a16="http://schemas.microsoft.com/office/drawing/2014/main" id="{7A368801-B409-7A41-F834-B86F745601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7FC8B9A-048A-0B94-0A8E-534862AFF4EC}"/>
              </a:ext>
            </a:extLst>
          </p:cNvPr>
          <p:cNvSpPr>
            <a:spLocks noGrp="1"/>
          </p:cNvSpPr>
          <p:nvPr>
            <p:ph type="sldNum" sz="quarter" idx="12"/>
          </p:nvPr>
        </p:nvSpPr>
        <p:spPr/>
        <p:txBody>
          <a:bodyPr/>
          <a:lstStyle/>
          <a:p>
            <a:fld id="{8A9D33BA-D451-4C94-8755-A722D3B1A0D7}" type="slidenum">
              <a:rPr lang="en-US" smtClean="0"/>
              <a:t>‹#›</a:t>
            </a:fld>
            <a:endParaRPr lang="en-US"/>
          </a:p>
        </p:txBody>
      </p:sp>
    </p:spTree>
    <p:extLst>
      <p:ext uri="{BB962C8B-B14F-4D97-AF65-F5344CB8AC3E}">
        <p14:creationId xmlns:p14="http://schemas.microsoft.com/office/powerpoint/2010/main" val="42032826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2C4E6A0-E84C-D4C1-46BB-CA9CFBF4215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CBBC0A4-E7BF-19EF-5245-534C9303B4B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B57A15-975A-C101-4D07-B661D56BB23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61C6586-61FE-48CE-B3B2-146F62CF9BE6}" type="datetimeFigureOut">
              <a:rPr lang="en-US" smtClean="0"/>
              <a:t>11/25/2025</a:t>
            </a:fld>
            <a:endParaRPr lang="en-US"/>
          </a:p>
        </p:txBody>
      </p:sp>
      <p:sp>
        <p:nvSpPr>
          <p:cNvPr id="5" name="Footer Placeholder 4">
            <a:extLst>
              <a:ext uri="{FF2B5EF4-FFF2-40B4-BE49-F238E27FC236}">
                <a16:creationId xmlns:a16="http://schemas.microsoft.com/office/drawing/2014/main" id="{3B671C5C-8078-4173-07D1-5D56471C569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56F39C-D226-CB5D-A1C3-1D2F5320F8E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A9D33BA-D451-4C94-8755-A722D3B1A0D7}" type="slidenum">
              <a:rPr lang="en-US" smtClean="0"/>
              <a:t>‹#›</a:t>
            </a:fld>
            <a:endParaRPr lang="en-US"/>
          </a:p>
        </p:txBody>
      </p:sp>
    </p:spTree>
    <p:extLst>
      <p:ext uri="{BB962C8B-B14F-4D97-AF65-F5344CB8AC3E}">
        <p14:creationId xmlns:p14="http://schemas.microsoft.com/office/powerpoint/2010/main" val="2881724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3.webp"/><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4.webp"/><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8.xml"/><Relationship Id="rId4" Type="http://schemas.openxmlformats.org/officeDocument/2006/relationships/image" Target="../media/image1.jpg"/></Relationships>
</file>

<file path=ppt/slides/_rels/slide8.xml.rels><?xml version="1.0" encoding="UTF-8" standalone="yes"?>
<Relationships xmlns="http://schemas.openxmlformats.org/package/2006/relationships"><Relationship Id="rId2" Type="http://schemas.openxmlformats.org/officeDocument/2006/relationships/image" Target="../media/image6.webp"/><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E6B4F-7A81-F76F-8D4B-05A2956E0B5F}"/>
              </a:ext>
            </a:extLst>
          </p:cNvPr>
          <p:cNvSpPr>
            <a:spLocks noGrp="1"/>
          </p:cNvSpPr>
          <p:nvPr>
            <p:ph type="ctrTitle"/>
          </p:nvPr>
        </p:nvSpPr>
        <p:spPr/>
        <p:txBody>
          <a:bodyPr/>
          <a:lstStyle/>
          <a:p>
            <a:r>
              <a:rPr lang="en-US" dirty="0"/>
              <a:t>Recruitment and Selection at Tesco</a:t>
            </a:r>
          </a:p>
        </p:txBody>
      </p:sp>
      <p:sp>
        <p:nvSpPr>
          <p:cNvPr id="3" name="Subtitle 2">
            <a:extLst>
              <a:ext uri="{FF2B5EF4-FFF2-40B4-BE49-F238E27FC236}">
                <a16:creationId xmlns:a16="http://schemas.microsoft.com/office/drawing/2014/main" id="{D1E0D4B8-A9C8-2734-727F-365DF9ABD95D}"/>
              </a:ext>
            </a:extLst>
          </p:cNvPr>
          <p:cNvSpPr>
            <a:spLocks noGrp="1"/>
          </p:cNvSpPr>
          <p:nvPr>
            <p:ph type="subTitle" idx="1"/>
          </p:nvPr>
        </p:nvSpPr>
        <p:spPr/>
        <p:txBody>
          <a:bodyPr>
            <a:normAutofit lnSpcReduction="10000"/>
          </a:bodyPr>
          <a:lstStyle/>
          <a:p>
            <a:r>
              <a:rPr lang="en-US" dirty="0"/>
              <a:t>Aligning Talent Strategy with Business Goals</a:t>
            </a:r>
          </a:p>
          <a:p>
            <a:endParaRPr lang="en-US" dirty="0"/>
          </a:p>
          <a:p>
            <a:r>
              <a:rPr lang="en-US" dirty="0"/>
              <a:t>NAME:AMINUR ISLAM </a:t>
            </a:r>
          </a:p>
          <a:p>
            <a:r>
              <a:rPr lang="en-US" dirty="0"/>
              <a:t>STUDENT ID:2437199</a:t>
            </a:r>
          </a:p>
          <a:p>
            <a:endParaRPr lang="en-US" dirty="0"/>
          </a:p>
        </p:txBody>
      </p:sp>
    </p:spTree>
    <p:extLst>
      <p:ext uri="{BB962C8B-B14F-4D97-AF65-F5344CB8AC3E}">
        <p14:creationId xmlns:p14="http://schemas.microsoft.com/office/powerpoint/2010/main" val="42421985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CC24B-7A7B-376E-4965-488A58225FBD}"/>
              </a:ext>
            </a:extLst>
          </p:cNvPr>
          <p:cNvSpPr>
            <a:spLocks noGrp="1"/>
          </p:cNvSpPr>
          <p:nvPr>
            <p:ph type="title"/>
          </p:nvPr>
        </p:nvSpPr>
        <p:spPr/>
        <p:txBody>
          <a:bodyPr/>
          <a:lstStyle/>
          <a:p>
            <a:br>
              <a:rPr lang="en-US" dirty="0"/>
            </a:br>
            <a:endParaRPr lang="en-US" dirty="0"/>
          </a:p>
        </p:txBody>
      </p:sp>
      <p:pic>
        <p:nvPicPr>
          <p:cNvPr id="5" name="Content Placeholder 4">
            <a:extLst>
              <a:ext uri="{FF2B5EF4-FFF2-40B4-BE49-F238E27FC236}">
                <a16:creationId xmlns:a16="http://schemas.microsoft.com/office/drawing/2014/main" id="{0C601E36-7E45-BBEE-D417-CB27523A63FE}"/>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5302" r="5302"/>
          <a:stretch/>
        </p:blipFill>
        <p:spPr>
          <a:xfrm>
            <a:off x="9994708" y="5203249"/>
            <a:ext cx="1970279" cy="1555750"/>
          </a:xfrm>
        </p:spPr>
      </p:pic>
      <p:sp>
        <p:nvSpPr>
          <p:cNvPr id="8" name="Text Placeholder 7">
            <a:extLst>
              <a:ext uri="{FF2B5EF4-FFF2-40B4-BE49-F238E27FC236}">
                <a16:creationId xmlns:a16="http://schemas.microsoft.com/office/drawing/2014/main" id="{206BA915-131B-E49B-6157-62EC93C4E1B2}"/>
              </a:ext>
            </a:extLst>
          </p:cNvPr>
          <p:cNvSpPr>
            <a:spLocks noGrp="1"/>
          </p:cNvSpPr>
          <p:nvPr>
            <p:ph type="body" sz="half" idx="2"/>
          </p:nvPr>
        </p:nvSpPr>
        <p:spPr>
          <a:xfrm rot="10800000" flipV="1">
            <a:off x="839788" y="849086"/>
            <a:ext cx="8736012" cy="2471057"/>
          </a:xfrm>
        </p:spPr>
        <p:txBody>
          <a:bodyPr>
            <a:normAutofit/>
          </a:bodyPr>
          <a:lstStyle/>
          <a:p>
            <a:r>
              <a:rPr lang="en-US" sz="4000" dirty="0"/>
              <a:t>Introduction</a:t>
            </a:r>
          </a:p>
          <a:p>
            <a:r>
              <a:rPr lang="en-US" b="1" dirty="0">
                <a:latin typeface="Arial" panose="020B0604020202020204" pitchFamily="34" charset="0"/>
                <a:cs typeface="Arial" panose="020B0604020202020204" pitchFamily="34" charset="0"/>
              </a:rPr>
              <a:t>Recruitment and selection</a:t>
            </a:r>
            <a:r>
              <a:rPr lang="en-US" dirty="0">
                <a:latin typeface="Arial" panose="020B0604020202020204" pitchFamily="34" charset="0"/>
                <a:cs typeface="Arial" panose="020B0604020202020204" pitchFamily="34" charset="0"/>
              </a:rPr>
              <a:t> help Tesco find and hire people who are the best match for the job and the company's way of working. This careful process makes sure new team members stay longer, perform well, and helps Tesco keep its best staff</a:t>
            </a:r>
          </a:p>
          <a:p>
            <a:endParaRPr lang="en-US" sz="2400" dirty="0"/>
          </a:p>
          <a:p>
            <a:endParaRPr lang="en-US" sz="2400" dirty="0"/>
          </a:p>
          <a:p>
            <a:endParaRPr lang="en-US" sz="2400" dirty="0"/>
          </a:p>
        </p:txBody>
      </p:sp>
      <p:sp>
        <p:nvSpPr>
          <p:cNvPr id="10" name="Rectangle 3">
            <a:extLst>
              <a:ext uri="{FF2B5EF4-FFF2-40B4-BE49-F238E27FC236}">
                <a16:creationId xmlns:a16="http://schemas.microsoft.com/office/drawing/2014/main" id="{BDF1D25C-0DA4-37EA-DFBE-51DE43870EF3}"/>
              </a:ext>
            </a:extLst>
          </p:cNvPr>
          <p:cNvSpPr>
            <a:spLocks noChangeArrowheads="1"/>
          </p:cNvSpPr>
          <p:nvPr/>
        </p:nvSpPr>
        <p:spPr bwMode="auto">
          <a:xfrm flipH="1">
            <a:off x="839787" y="2527376"/>
            <a:ext cx="7215641"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kumimoji="0" lang="en-US" altLang="en-US" sz="1600" b="0" i="0" u="none" strike="noStrike" cap="none" normalizeH="0" baseline="0" dirty="0">
                <a:ln>
                  <a:noFill/>
                </a:ln>
                <a:solidFill>
                  <a:schemeClr val="tx1"/>
                </a:solidFill>
                <a:effectLst/>
                <a:latin typeface="Arial" panose="020B0604020202020204" pitchFamily="34" charset="0"/>
              </a:rPr>
              <a:t>Customer service, competitive advantage, and operational efficiency are all impacted by HR practices.</a:t>
            </a:r>
            <a:r>
              <a:rPr lang="en-US" sz="1600" dirty="0"/>
              <a:t> (Armstrong, 2020)</a:t>
            </a:r>
            <a:endParaRPr kumimoji="0" lang="en-US" altLang="en-US" sz="16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515907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F43D9-2F42-D4A3-1006-7C451DF784BD}"/>
              </a:ext>
            </a:extLst>
          </p:cNvPr>
          <p:cNvSpPr>
            <a:spLocks noGrp="1"/>
          </p:cNvSpPr>
          <p:nvPr>
            <p:ph type="title"/>
          </p:nvPr>
        </p:nvSpPr>
        <p:spPr>
          <a:xfrm>
            <a:off x="490538" y="457200"/>
            <a:ext cx="4281488" cy="1066800"/>
          </a:xfrm>
        </p:spPr>
        <p:txBody>
          <a:bodyPr/>
          <a:lstStyle/>
          <a:p>
            <a:r>
              <a:rPr lang="en-US" dirty="0"/>
              <a:t>Recruitment Policies at Tesco:</a:t>
            </a:r>
          </a:p>
        </p:txBody>
      </p:sp>
      <p:sp>
        <p:nvSpPr>
          <p:cNvPr id="5" name="Rectangle 1">
            <a:extLst>
              <a:ext uri="{FF2B5EF4-FFF2-40B4-BE49-F238E27FC236}">
                <a16:creationId xmlns:a16="http://schemas.microsoft.com/office/drawing/2014/main" id="{AF68AB70-C725-F8D2-435C-1703FCFE759B}"/>
              </a:ext>
            </a:extLst>
          </p:cNvPr>
          <p:cNvSpPr>
            <a:spLocks noGrp="1" noChangeArrowheads="1"/>
          </p:cNvSpPr>
          <p:nvPr>
            <p:ph type="body" sz="half" idx="2"/>
          </p:nvPr>
        </p:nvSpPr>
        <p:spPr bwMode="auto">
          <a:xfrm>
            <a:off x="490538" y="2985824"/>
            <a:ext cx="6706890" cy="14845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GB" dirty="0"/>
              <a:t>Internal vs. External Recruitment:</a:t>
            </a:r>
          </a:p>
          <a:p>
            <a:pPr lvl="1"/>
            <a:r>
              <a:rPr lang="en-GB" dirty="0"/>
              <a:t>Internal: Promotions, transfers, referrals.</a:t>
            </a:r>
          </a:p>
          <a:p>
            <a:pPr lvl="1"/>
            <a:r>
              <a:rPr lang="en-GB" dirty="0"/>
              <a:t>External: Job postings, recruitment agencies, social media.</a:t>
            </a:r>
          </a:p>
          <a:p>
            <a:endParaRPr lang="en-US" sz="1800" dirty="0"/>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2" name="Flowchart: Connector 11">
            <a:extLst>
              <a:ext uri="{FF2B5EF4-FFF2-40B4-BE49-F238E27FC236}">
                <a16:creationId xmlns:a16="http://schemas.microsoft.com/office/drawing/2014/main" id="{F86A6EE1-A044-644D-E4B3-AB1E3FDD2337}"/>
              </a:ext>
            </a:extLst>
          </p:cNvPr>
          <p:cNvSpPr/>
          <p:nvPr/>
        </p:nvSpPr>
        <p:spPr>
          <a:xfrm>
            <a:off x="8829040" y="746827"/>
            <a:ext cx="1330960" cy="114808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internal</a:t>
            </a:r>
          </a:p>
        </p:txBody>
      </p:sp>
      <p:sp>
        <p:nvSpPr>
          <p:cNvPr id="13" name="Flowchart: Connector 12">
            <a:extLst>
              <a:ext uri="{FF2B5EF4-FFF2-40B4-BE49-F238E27FC236}">
                <a16:creationId xmlns:a16="http://schemas.microsoft.com/office/drawing/2014/main" id="{67F88820-DDF6-95CD-ECEF-AF134CC7C8C1}"/>
              </a:ext>
            </a:extLst>
          </p:cNvPr>
          <p:cNvSpPr/>
          <p:nvPr/>
        </p:nvSpPr>
        <p:spPr>
          <a:xfrm>
            <a:off x="7349828" y="2219960"/>
            <a:ext cx="1306492" cy="1066800"/>
          </a:xfrm>
          <a:prstGeom prst="flowChartConnector">
            <a:avLst/>
          </a:prstGeom>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dirty="0"/>
              <a:t>promotions</a:t>
            </a:r>
          </a:p>
        </p:txBody>
      </p:sp>
      <p:sp>
        <p:nvSpPr>
          <p:cNvPr id="14" name="Flowchart: Connector 13">
            <a:extLst>
              <a:ext uri="{FF2B5EF4-FFF2-40B4-BE49-F238E27FC236}">
                <a16:creationId xmlns:a16="http://schemas.microsoft.com/office/drawing/2014/main" id="{881A8695-5745-DAEA-2FE4-C8BFD365A026}"/>
              </a:ext>
            </a:extLst>
          </p:cNvPr>
          <p:cNvSpPr/>
          <p:nvPr/>
        </p:nvSpPr>
        <p:spPr>
          <a:xfrm>
            <a:off x="8971280" y="2179320"/>
            <a:ext cx="1188720" cy="114808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dirty="0"/>
              <a:t>transfers</a:t>
            </a:r>
          </a:p>
        </p:txBody>
      </p:sp>
      <p:sp>
        <p:nvSpPr>
          <p:cNvPr id="15" name="Flowchart: Connector 14">
            <a:extLst>
              <a:ext uri="{FF2B5EF4-FFF2-40B4-BE49-F238E27FC236}">
                <a16:creationId xmlns:a16="http://schemas.microsoft.com/office/drawing/2014/main" id="{DBC68464-F16F-2734-AF01-F5B0784271A5}"/>
              </a:ext>
            </a:extLst>
          </p:cNvPr>
          <p:cNvSpPr/>
          <p:nvPr/>
        </p:nvSpPr>
        <p:spPr>
          <a:xfrm>
            <a:off x="10566400" y="2219960"/>
            <a:ext cx="1135062" cy="1044048"/>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dirty="0"/>
              <a:t>referrals</a:t>
            </a:r>
          </a:p>
        </p:txBody>
      </p:sp>
      <p:sp>
        <p:nvSpPr>
          <p:cNvPr id="16" name="Arrow: Down 15">
            <a:extLst>
              <a:ext uri="{FF2B5EF4-FFF2-40B4-BE49-F238E27FC236}">
                <a16:creationId xmlns:a16="http://schemas.microsoft.com/office/drawing/2014/main" id="{0801CE7B-2030-9AAF-4D2D-48A5182283F2}"/>
              </a:ext>
            </a:extLst>
          </p:cNvPr>
          <p:cNvSpPr/>
          <p:nvPr/>
        </p:nvSpPr>
        <p:spPr>
          <a:xfrm flipH="1">
            <a:off x="9382760" y="1960947"/>
            <a:ext cx="365760" cy="15748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Arrow: Right 16">
            <a:extLst>
              <a:ext uri="{FF2B5EF4-FFF2-40B4-BE49-F238E27FC236}">
                <a16:creationId xmlns:a16="http://schemas.microsoft.com/office/drawing/2014/main" id="{C8C7EF18-3B3A-0A5B-1131-E0FEAD167576}"/>
              </a:ext>
            </a:extLst>
          </p:cNvPr>
          <p:cNvSpPr/>
          <p:nvPr/>
        </p:nvSpPr>
        <p:spPr>
          <a:xfrm>
            <a:off x="8706358" y="2647442"/>
            <a:ext cx="245364" cy="21183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Arrow: Right 17">
            <a:extLst>
              <a:ext uri="{FF2B5EF4-FFF2-40B4-BE49-F238E27FC236}">
                <a16:creationId xmlns:a16="http://schemas.microsoft.com/office/drawing/2014/main" id="{D51DA126-DFD8-87FE-6563-0E8DE0F20C25}"/>
              </a:ext>
            </a:extLst>
          </p:cNvPr>
          <p:cNvSpPr/>
          <p:nvPr/>
        </p:nvSpPr>
        <p:spPr>
          <a:xfrm>
            <a:off x="10216812" y="2608688"/>
            <a:ext cx="258148" cy="25059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lowchart: Connector 18">
            <a:extLst>
              <a:ext uri="{FF2B5EF4-FFF2-40B4-BE49-F238E27FC236}">
                <a16:creationId xmlns:a16="http://schemas.microsoft.com/office/drawing/2014/main" id="{1BBB48DD-6F93-61D2-06C1-C959182DA0F3}"/>
              </a:ext>
            </a:extLst>
          </p:cNvPr>
          <p:cNvSpPr/>
          <p:nvPr/>
        </p:nvSpPr>
        <p:spPr>
          <a:xfrm>
            <a:off x="8829040" y="3931853"/>
            <a:ext cx="1330960" cy="99568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dirty="0"/>
              <a:t>external</a:t>
            </a:r>
          </a:p>
        </p:txBody>
      </p:sp>
      <p:sp>
        <p:nvSpPr>
          <p:cNvPr id="20" name="Flowchart: Connector 19">
            <a:extLst>
              <a:ext uri="{FF2B5EF4-FFF2-40B4-BE49-F238E27FC236}">
                <a16:creationId xmlns:a16="http://schemas.microsoft.com/office/drawing/2014/main" id="{B94D1C0D-3408-2842-BC75-AB724D2E49C5}"/>
              </a:ext>
            </a:extLst>
          </p:cNvPr>
          <p:cNvSpPr/>
          <p:nvPr/>
        </p:nvSpPr>
        <p:spPr>
          <a:xfrm>
            <a:off x="7498080" y="5232400"/>
            <a:ext cx="1158240" cy="106680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dirty="0"/>
              <a:t>Job posting</a:t>
            </a:r>
          </a:p>
        </p:txBody>
      </p:sp>
      <p:sp>
        <p:nvSpPr>
          <p:cNvPr id="21" name="Flowchart: Connector 20">
            <a:extLst>
              <a:ext uri="{FF2B5EF4-FFF2-40B4-BE49-F238E27FC236}">
                <a16:creationId xmlns:a16="http://schemas.microsoft.com/office/drawing/2014/main" id="{9B581115-B0CB-E507-1C49-5B2208A86F41}"/>
              </a:ext>
            </a:extLst>
          </p:cNvPr>
          <p:cNvSpPr/>
          <p:nvPr/>
        </p:nvSpPr>
        <p:spPr>
          <a:xfrm>
            <a:off x="9067800" y="5313680"/>
            <a:ext cx="1092200" cy="99568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dirty="0"/>
              <a:t>agencies</a:t>
            </a:r>
          </a:p>
        </p:txBody>
      </p:sp>
      <p:sp>
        <p:nvSpPr>
          <p:cNvPr id="22" name="Flowchart: Connector 21">
            <a:extLst>
              <a:ext uri="{FF2B5EF4-FFF2-40B4-BE49-F238E27FC236}">
                <a16:creationId xmlns:a16="http://schemas.microsoft.com/office/drawing/2014/main" id="{983BDE1C-6627-8709-BF2A-13089670750B}"/>
              </a:ext>
            </a:extLst>
          </p:cNvPr>
          <p:cNvSpPr/>
          <p:nvPr/>
        </p:nvSpPr>
        <p:spPr>
          <a:xfrm>
            <a:off x="10515600" y="5303520"/>
            <a:ext cx="1092200" cy="99568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dirty="0"/>
              <a:t>Social media</a:t>
            </a:r>
          </a:p>
        </p:txBody>
      </p:sp>
      <p:sp>
        <p:nvSpPr>
          <p:cNvPr id="23" name="Arrow: Right 22">
            <a:extLst>
              <a:ext uri="{FF2B5EF4-FFF2-40B4-BE49-F238E27FC236}">
                <a16:creationId xmlns:a16="http://schemas.microsoft.com/office/drawing/2014/main" id="{5F80B5E9-02AC-252E-5AC5-C90FA944206F}"/>
              </a:ext>
            </a:extLst>
          </p:cNvPr>
          <p:cNvSpPr/>
          <p:nvPr/>
        </p:nvSpPr>
        <p:spPr>
          <a:xfrm>
            <a:off x="8747760" y="5596061"/>
            <a:ext cx="264160" cy="48463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Arrow: Right 23">
            <a:extLst>
              <a:ext uri="{FF2B5EF4-FFF2-40B4-BE49-F238E27FC236}">
                <a16:creationId xmlns:a16="http://schemas.microsoft.com/office/drawing/2014/main" id="{3E454D64-109F-FF77-619C-5FCA0B4F9E54}"/>
              </a:ext>
            </a:extLst>
          </p:cNvPr>
          <p:cNvSpPr/>
          <p:nvPr/>
        </p:nvSpPr>
        <p:spPr>
          <a:xfrm>
            <a:off x="10254446" y="5569204"/>
            <a:ext cx="220514" cy="48463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Arrow: Down 24">
            <a:extLst>
              <a:ext uri="{FF2B5EF4-FFF2-40B4-BE49-F238E27FC236}">
                <a16:creationId xmlns:a16="http://schemas.microsoft.com/office/drawing/2014/main" id="{E0719828-D074-0381-FD33-C4EDF8E6FD29}"/>
              </a:ext>
            </a:extLst>
          </p:cNvPr>
          <p:cNvSpPr/>
          <p:nvPr/>
        </p:nvSpPr>
        <p:spPr>
          <a:xfrm>
            <a:off x="9382760" y="4968173"/>
            <a:ext cx="243332" cy="304867"/>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D084449-4D07-268D-A28F-068B0DA60D4E}"/>
              </a:ext>
            </a:extLst>
          </p:cNvPr>
          <p:cNvSpPr txBox="1"/>
          <p:nvPr/>
        </p:nvSpPr>
        <p:spPr>
          <a:xfrm>
            <a:off x="8415805" y="6384176"/>
            <a:ext cx="1744195" cy="369332"/>
          </a:xfrm>
          <a:prstGeom prst="rect">
            <a:avLst/>
          </a:prstGeom>
          <a:noFill/>
        </p:spPr>
        <p:txBody>
          <a:bodyPr wrap="none" rtlCol="0">
            <a:spAutoFit/>
          </a:bodyPr>
          <a:lstStyle/>
          <a:p>
            <a:r>
              <a:rPr lang="en-US" dirty="0"/>
              <a:t>Source: research</a:t>
            </a:r>
          </a:p>
        </p:txBody>
      </p:sp>
    </p:spTree>
    <p:extLst>
      <p:ext uri="{BB962C8B-B14F-4D97-AF65-F5344CB8AC3E}">
        <p14:creationId xmlns:p14="http://schemas.microsoft.com/office/powerpoint/2010/main" val="23919873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BF857-C0C3-D23A-7009-A00C8C83D458}"/>
              </a:ext>
            </a:extLst>
          </p:cNvPr>
          <p:cNvSpPr>
            <a:spLocks noGrp="1"/>
          </p:cNvSpPr>
          <p:nvPr>
            <p:ph type="title"/>
          </p:nvPr>
        </p:nvSpPr>
        <p:spPr>
          <a:xfrm>
            <a:off x="839789" y="457200"/>
            <a:ext cx="3752532" cy="1036320"/>
          </a:xfrm>
        </p:spPr>
        <p:txBody>
          <a:bodyPr/>
          <a:lstStyle/>
          <a:p>
            <a:r>
              <a:rPr lang="en-US" b="1" dirty="0"/>
              <a:t>Selection Practices at </a:t>
            </a:r>
            <a:r>
              <a:rPr lang="en-US" b="1" dirty="0" err="1"/>
              <a:t>tesco</a:t>
            </a:r>
            <a:r>
              <a:rPr lang="en-US" b="1" dirty="0"/>
              <a:t>:</a:t>
            </a:r>
          </a:p>
        </p:txBody>
      </p:sp>
      <p:pic>
        <p:nvPicPr>
          <p:cNvPr id="6" name="Content Placeholder 5">
            <a:extLst>
              <a:ext uri="{FF2B5EF4-FFF2-40B4-BE49-F238E27FC236}">
                <a16:creationId xmlns:a16="http://schemas.microsoft.com/office/drawing/2014/main" id="{E8EC3D75-AF58-9A07-098D-AB668319CF8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086601" y="1371312"/>
            <a:ext cx="4800374" cy="3593412"/>
          </a:xfrm>
        </p:spPr>
      </p:pic>
      <p:sp>
        <p:nvSpPr>
          <p:cNvPr id="5" name="Rectangle 1">
            <a:extLst>
              <a:ext uri="{FF2B5EF4-FFF2-40B4-BE49-F238E27FC236}">
                <a16:creationId xmlns:a16="http://schemas.microsoft.com/office/drawing/2014/main" id="{D9050144-F7D1-C07C-20E9-D67FF2965F54}"/>
              </a:ext>
            </a:extLst>
          </p:cNvPr>
          <p:cNvSpPr>
            <a:spLocks noGrp="1" noChangeArrowheads="1"/>
          </p:cNvSpPr>
          <p:nvPr>
            <p:ph type="body" sz="half" idx="2"/>
          </p:nvPr>
        </p:nvSpPr>
        <p:spPr bwMode="auto">
          <a:xfrm>
            <a:off x="839788" y="1331706"/>
            <a:ext cx="6434772" cy="52629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indent="-342900" eaLnBrk="0" fontAlgn="base" hangingPunct="0">
              <a:lnSpc>
                <a:spcPct val="100000"/>
              </a:lnSpc>
              <a:spcBef>
                <a:spcPct val="0"/>
              </a:spcBef>
              <a:spcAft>
                <a:spcPct val="0"/>
              </a:spcAft>
              <a:buFont typeface="Arial" panose="020B0604020202020204" pitchFamily="34" charset="0"/>
              <a:buChar char="•"/>
            </a:pPr>
            <a:r>
              <a:rPr lang="en-US" sz="2400" dirty="0"/>
              <a:t>Interview ( Face to face or video)</a:t>
            </a:r>
          </a:p>
          <a:p>
            <a:pPr marL="342900" indent="-342900" eaLnBrk="0" fontAlgn="base" hangingPunct="0">
              <a:lnSpc>
                <a:spcPct val="100000"/>
              </a:lnSpc>
              <a:spcBef>
                <a:spcPct val="0"/>
              </a:spcBef>
              <a:spcAft>
                <a:spcPct val="0"/>
              </a:spcAft>
              <a:buFont typeface="Arial" panose="020B0604020202020204" pitchFamily="34" charset="0"/>
              <a:buChar char="•"/>
            </a:pPr>
            <a:r>
              <a:rPr lang="en-US" sz="2400" dirty="0"/>
              <a:t>Competency-based interviews ensure candidates meet job requirements (Boxall, Purcell &amp; Wright, 2007).</a:t>
            </a:r>
          </a:p>
          <a:p>
            <a:pPr eaLnBrk="0" fontAlgn="base" hangingPunct="0">
              <a:lnSpc>
                <a:spcPct val="100000"/>
              </a:lnSpc>
              <a:spcBef>
                <a:spcPct val="0"/>
              </a:spcBef>
              <a:spcAft>
                <a:spcPct val="0"/>
              </a:spcAft>
              <a:buFontTx/>
              <a:buChar char="•"/>
            </a:pPr>
            <a:r>
              <a:rPr lang="en-US" altLang="en-US" sz="2400" dirty="0">
                <a:latin typeface="Arial" panose="020B0604020202020204" pitchFamily="34" charset="0"/>
              </a:rPr>
              <a:t>Basic questions and online assessments.</a:t>
            </a:r>
          </a:p>
          <a:p>
            <a:pPr marL="342900" indent="-342900" eaLnBrk="0" fontAlgn="base" hangingPunct="0">
              <a:lnSpc>
                <a:spcPct val="100000"/>
              </a:lnSpc>
              <a:spcBef>
                <a:spcPct val="0"/>
              </a:spcBef>
              <a:spcAft>
                <a:spcPct val="0"/>
              </a:spcAft>
              <a:buFont typeface="Arial" panose="020B0604020202020204" pitchFamily="34" charset="0"/>
              <a:buChar char="•"/>
            </a:pP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Situational and behavioral interviews</a:t>
            </a:r>
          </a:p>
          <a:p>
            <a:pPr marL="342900" indent="-342900" eaLnBrk="0" fontAlgn="base" hangingPunct="0">
              <a:lnSpc>
                <a:spcPct val="100000"/>
              </a:lnSpc>
              <a:spcBef>
                <a:spcPct val="0"/>
              </a:spcBef>
              <a:spcAft>
                <a:spcPct val="0"/>
              </a:spcAft>
              <a:buFont typeface="Arial" panose="020B0604020202020204" pitchFamily="34" charset="0"/>
              <a:buChar char="•"/>
            </a:pPr>
            <a:r>
              <a:rPr lang="en-US" altLang="en-US" sz="2400" dirty="0">
                <a:latin typeface="Arial" panose="020B0604020202020204" pitchFamily="34" charset="0"/>
              </a:rPr>
              <a:t>   </a:t>
            </a:r>
            <a:r>
              <a:rPr kumimoji="0" lang="en-US" altLang="en-US" sz="2400" b="0" i="0" u="none" strike="noStrike" cap="none" normalizeH="0" baseline="0" dirty="0">
                <a:ln>
                  <a:noFill/>
                </a:ln>
                <a:solidFill>
                  <a:schemeClr val="tx1"/>
                </a:solidFill>
                <a:effectLst/>
                <a:latin typeface="Arial" panose="020B0604020202020204" pitchFamily="34" charset="0"/>
              </a:rPr>
              <a:t> </a:t>
            </a:r>
            <a:r>
              <a:rPr lang="en-US" sz="2400" dirty="0"/>
              <a:t>used for leadership and managerial roles</a:t>
            </a:r>
          </a:p>
          <a:p>
            <a:pPr marL="342900" indent="-342900" eaLnBrk="0" fontAlgn="base" hangingPunct="0">
              <a:lnSpc>
                <a:spcPct val="100000"/>
              </a:lnSpc>
              <a:spcBef>
                <a:spcPct val="0"/>
              </a:spcBef>
              <a:spcAft>
                <a:spcPct val="0"/>
              </a:spcAft>
              <a:buFont typeface="Arial" panose="020B0604020202020204" pitchFamily="34" charset="0"/>
              <a:buChar char="•"/>
            </a:pPr>
            <a:r>
              <a:rPr lang="en-US" sz="2400" dirty="0"/>
              <a:t>(Armstrong, 2020)</a:t>
            </a: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lang="en-US" altLang="en-US" sz="2400" dirty="0">
                <a:latin typeface="Arial" panose="020B0604020202020204" pitchFamily="34" charset="0"/>
              </a:rPr>
              <a:t>Work trial</a:t>
            </a:r>
            <a:r>
              <a:rPr kumimoji="0" lang="en-US" altLang="en-US" sz="2400" b="0" i="0" u="none" strike="noStrike" cap="none" normalizeH="0" baseline="0" dirty="0">
                <a:ln>
                  <a:noFill/>
                </a:ln>
                <a:solidFill>
                  <a:schemeClr val="tx1"/>
                </a:solidFill>
                <a:effectLst/>
                <a:latin typeface="Arial" panose="020B0604020202020204" pitchFamily="34" charset="0"/>
              </a:rPr>
              <a:t> for operational roles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 (e.g., store operations, logistics)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Reference checks and background verification</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sp>
        <p:nvSpPr>
          <p:cNvPr id="3" name="TextBox 2">
            <a:extLst>
              <a:ext uri="{FF2B5EF4-FFF2-40B4-BE49-F238E27FC236}">
                <a16:creationId xmlns:a16="http://schemas.microsoft.com/office/drawing/2014/main" id="{ACD24B74-6DA8-FA97-BC39-4CBF99850743}"/>
              </a:ext>
            </a:extLst>
          </p:cNvPr>
          <p:cNvSpPr txBox="1"/>
          <p:nvPr/>
        </p:nvSpPr>
        <p:spPr>
          <a:xfrm>
            <a:off x="9035143" y="5355771"/>
            <a:ext cx="1526187" cy="369332"/>
          </a:xfrm>
          <a:prstGeom prst="rect">
            <a:avLst/>
          </a:prstGeom>
          <a:noFill/>
        </p:spPr>
        <p:txBody>
          <a:bodyPr wrap="none" rtlCol="0">
            <a:spAutoFit/>
          </a:bodyPr>
          <a:lstStyle/>
          <a:p>
            <a:r>
              <a:rPr lang="en-US" dirty="0"/>
              <a:t>Source: online</a:t>
            </a:r>
          </a:p>
        </p:txBody>
      </p:sp>
    </p:spTree>
    <p:extLst>
      <p:ext uri="{BB962C8B-B14F-4D97-AF65-F5344CB8AC3E}">
        <p14:creationId xmlns:p14="http://schemas.microsoft.com/office/powerpoint/2010/main" val="15139096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F36F8-0939-B7A9-1D4D-8A806F7374E3}"/>
              </a:ext>
            </a:extLst>
          </p:cNvPr>
          <p:cNvSpPr>
            <a:spLocks noGrp="1"/>
          </p:cNvSpPr>
          <p:nvPr>
            <p:ph type="title"/>
          </p:nvPr>
        </p:nvSpPr>
        <p:spPr>
          <a:xfrm>
            <a:off x="839788" y="457200"/>
            <a:ext cx="4320041" cy="1099457"/>
          </a:xfrm>
        </p:spPr>
        <p:txBody>
          <a:bodyPr/>
          <a:lstStyle/>
          <a:p>
            <a:r>
              <a:rPr lang="en-US" dirty="0"/>
              <a:t>Role of Line Managers :</a:t>
            </a:r>
          </a:p>
        </p:txBody>
      </p:sp>
      <p:sp>
        <p:nvSpPr>
          <p:cNvPr id="5" name="Rectangle 1">
            <a:extLst>
              <a:ext uri="{FF2B5EF4-FFF2-40B4-BE49-F238E27FC236}">
                <a16:creationId xmlns:a16="http://schemas.microsoft.com/office/drawing/2014/main" id="{7DB23C10-EF46-2A88-48F5-881319D9E6C5}"/>
              </a:ext>
            </a:extLst>
          </p:cNvPr>
          <p:cNvSpPr>
            <a:spLocks noGrp="1" noChangeArrowheads="1"/>
          </p:cNvSpPr>
          <p:nvPr>
            <p:ph type="body" sz="half" idx="2"/>
          </p:nvPr>
        </p:nvSpPr>
        <p:spPr bwMode="auto">
          <a:xfrm>
            <a:off x="655184" y="3682581"/>
            <a:ext cx="6300787" cy="27392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indent="-285750" eaLnBrk="0" fontAlgn="base" hangingPunct="0">
              <a:lnSpc>
                <a:spcPct val="100000"/>
              </a:lnSpc>
              <a:spcBef>
                <a:spcPct val="0"/>
              </a:spcBef>
              <a:spcAft>
                <a:spcPct val="0"/>
              </a:spcAft>
              <a:buFont typeface="Arial" panose="020B0604020202020204" pitchFamily="34" charset="0"/>
              <a:buChar char="•"/>
            </a:pPr>
            <a:r>
              <a:rPr lang="en-US" dirty="0"/>
              <a:t>Line managers define job requirements and competencies for their teams (Armstrong, 2020)</a:t>
            </a:r>
          </a:p>
          <a:p>
            <a:pPr marL="285750" indent="-285750" eaLnBrk="0" fontAlgn="base" hangingPunct="0">
              <a:lnSpc>
                <a:spcPct val="100000"/>
              </a:lnSpc>
              <a:spcBef>
                <a:spcPct val="0"/>
              </a:spcBef>
              <a:spcAft>
                <a:spcPct val="0"/>
              </a:spcAft>
              <a:buFont typeface="Arial" panose="020B0604020202020204" pitchFamily="34" charset="0"/>
              <a:buChar char="•"/>
            </a:pPr>
            <a:r>
              <a:rPr lang="en-US" altLang="en-US" dirty="0">
                <a:latin typeface="Arial" panose="020B0604020202020204" pitchFamily="34" charset="0"/>
              </a:rPr>
              <a:t> they help choose the best people for the jobs by conducting interviews and assessing applicants </a:t>
            </a:r>
            <a:r>
              <a:rPr lang="en-US" dirty="0"/>
              <a:t>(Bratton &amp; Gold, 2017)</a:t>
            </a:r>
          </a:p>
          <a:p>
            <a:pPr marL="285750" indent="-285750" eaLnBrk="0" fontAlgn="base" hangingPunct="0">
              <a:lnSpc>
                <a:spcPct val="100000"/>
              </a:lnSpc>
              <a:spcBef>
                <a:spcPct val="0"/>
              </a:spcBef>
              <a:spcAft>
                <a:spcPct val="0"/>
              </a:spcAft>
              <a:buFont typeface="Arial" panose="020B0604020202020204" pitchFamily="34" charset="0"/>
              <a:buChar char="•"/>
            </a:pPr>
            <a:r>
              <a:rPr lang="en-US" sz="1800" dirty="0"/>
              <a:t>Provide continuous feedback to HR to improve recruitment outcomes ((Boxall, Purcell &amp; Wright, 2007).</a:t>
            </a:r>
          </a:p>
          <a:p>
            <a:pPr marL="285750" indent="-285750" eaLnBrk="0" fontAlgn="base" hangingPunct="0">
              <a:lnSpc>
                <a:spcPct val="100000"/>
              </a:lnSpc>
              <a:spcBef>
                <a:spcPct val="0"/>
              </a:spcBef>
              <a:spcAft>
                <a:spcPct val="0"/>
              </a:spcAft>
              <a:buFont typeface="Arial" panose="020B0604020202020204" pitchFamily="34" charset="0"/>
              <a:buChar char="•"/>
            </a:pPr>
            <a:r>
              <a:rPr lang="en-US" sz="1800" dirty="0"/>
              <a:t>Oversee onboarding, training and initial development (Dessler, 2020).</a:t>
            </a:r>
          </a:p>
          <a:p>
            <a:pPr lvl="0" eaLnBrk="0" fontAlgn="base" hangingPunct="0">
              <a:lnSpc>
                <a:spcPct val="100000"/>
              </a:lnSpc>
              <a:spcBef>
                <a:spcPct val="0"/>
              </a:spcBef>
              <a:spcAft>
                <a:spcPct val="0"/>
              </a:spcAf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8" name="Rectangle 4">
            <a:extLst>
              <a:ext uri="{FF2B5EF4-FFF2-40B4-BE49-F238E27FC236}">
                <a16:creationId xmlns:a16="http://schemas.microsoft.com/office/drawing/2014/main" id="{9A865184-A767-159C-FFA4-99AA2BA2F1A9}"/>
              </a:ext>
            </a:extLst>
          </p:cNvPr>
          <p:cNvSpPr>
            <a:spLocks noChangeArrowheads="1"/>
          </p:cNvSpPr>
          <p:nvPr/>
        </p:nvSpPr>
        <p:spPr bwMode="auto">
          <a:xfrm>
            <a:off x="729343" y="4940077"/>
            <a:ext cx="7837714"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20" name="Content Placeholder 19">
            <a:extLst>
              <a:ext uri="{FF2B5EF4-FFF2-40B4-BE49-F238E27FC236}">
                <a16:creationId xmlns:a16="http://schemas.microsoft.com/office/drawing/2014/main" id="{D633F1B9-DEF3-9E4B-C4D1-C897B4D25D7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151914" y="1691521"/>
            <a:ext cx="4203474" cy="3465433"/>
          </a:xfrm>
        </p:spPr>
      </p:pic>
      <p:sp>
        <p:nvSpPr>
          <p:cNvPr id="3" name="TextBox 2">
            <a:extLst>
              <a:ext uri="{FF2B5EF4-FFF2-40B4-BE49-F238E27FC236}">
                <a16:creationId xmlns:a16="http://schemas.microsoft.com/office/drawing/2014/main" id="{100D2498-72DE-2190-B701-D370C394761F}"/>
              </a:ext>
            </a:extLst>
          </p:cNvPr>
          <p:cNvSpPr txBox="1"/>
          <p:nvPr/>
        </p:nvSpPr>
        <p:spPr>
          <a:xfrm>
            <a:off x="1317171" y="2079171"/>
            <a:ext cx="4452258" cy="923330"/>
          </a:xfrm>
          <a:prstGeom prst="rect">
            <a:avLst/>
          </a:prstGeom>
          <a:noFill/>
        </p:spPr>
        <p:txBody>
          <a:bodyPr wrap="square" rtlCol="0">
            <a:spAutoFit/>
          </a:bodyPr>
          <a:lstStyle/>
          <a:p>
            <a:pPr marL="285750" indent="-285750">
              <a:buFont typeface="Arial" panose="020B0604020202020204" pitchFamily="34" charset="0"/>
              <a:buChar char="•"/>
            </a:pPr>
            <a:r>
              <a:rPr lang="en-US" dirty="0"/>
              <a:t>Identifying the need and requirement </a:t>
            </a:r>
          </a:p>
          <a:p>
            <a:pPr marL="285750" indent="-285750">
              <a:buFont typeface="Arial" panose="020B0604020202020204" pitchFamily="34" charset="0"/>
              <a:buChar char="•"/>
            </a:pPr>
            <a:r>
              <a:rPr lang="en-US" dirty="0"/>
              <a:t>Interview and final assessment</a:t>
            </a:r>
          </a:p>
          <a:p>
            <a:pPr marL="285750" indent="-285750">
              <a:buFont typeface="Arial" panose="020B0604020202020204" pitchFamily="34" charset="0"/>
              <a:buChar char="•"/>
            </a:pPr>
            <a:r>
              <a:rPr lang="en-US" dirty="0"/>
              <a:t>Training for basic development</a:t>
            </a:r>
          </a:p>
        </p:txBody>
      </p:sp>
    </p:spTree>
    <p:extLst>
      <p:ext uri="{BB962C8B-B14F-4D97-AF65-F5344CB8AC3E}">
        <p14:creationId xmlns:p14="http://schemas.microsoft.com/office/powerpoint/2010/main" val="21046820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54840-16A4-7149-3F18-0DDC42245E5C}"/>
              </a:ext>
            </a:extLst>
          </p:cNvPr>
          <p:cNvSpPr>
            <a:spLocks noGrp="1"/>
          </p:cNvSpPr>
          <p:nvPr>
            <p:ph type="title"/>
          </p:nvPr>
        </p:nvSpPr>
        <p:spPr>
          <a:xfrm>
            <a:off x="763588" y="108857"/>
            <a:ext cx="3932237" cy="1600200"/>
          </a:xfrm>
        </p:spPr>
        <p:txBody>
          <a:bodyPr/>
          <a:lstStyle/>
          <a:p>
            <a:r>
              <a:rPr lang="en-US" sz="1800" dirty="0">
                <a:latin typeface="Arial" panose="020B0604020202020204" pitchFamily="34" charset="0"/>
                <a:cs typeface="Arial" panose="020B0604020202020204" pitchFamily="34" charset="0"/>
              </a:rPr>
              <a:t>Strategic Alignment with Tesco Goals </a:t>
            </a:r>
            <a:r>
              <a:rPr lang="en-US" dirty="0"/>
              <a:t>:</a:t>
            </a:r>
          </a:p>
        </p:txBody>
      </p:sp>
      <p:sp>
        <p:nvSpPr>
          <p:cNvPr id="6" name="Text Placeholder 5">
            <a:extLst>
              <a:ext uri="{FF2B5EF4-FFF2-40B4-BE49-F238E27FC236}">
                <a16:creationId xmlns:a16="http://schemas.microsoft.com/office/drawing/2014/main" id="{BEB70535-40C5-DD5B-116F-FA429E16F9C3}"/>
              </a:ext>
            </a:extLst>
          </p:cNvPr>
          <p:cNvSpPr>
            <a:spLocks noGrp="1"/>
          </p:cNvSpPr>
          <p:nvPr>
            <p:ph type="body" sz="half" idx="2"/>
          </p:nvPr>
        </p:nvSpPr>
        <p:spPr>
          <a:xfrm>
            <a:off x="839788" y="2057400"/>
            <a:ext cx="6377441" cy="3811588"/>
          </a:xfrm>
        </p:spPr>
        <p:txBody>
          <a:bodyPr/>
          <a:lstStyle/>
          <a:p>
            <a:r>
              <a:rPr lang="en-US" dirty="0">
                <a:latin typeface="Arial" panose="020B0604020202020204" pitchFamily="34" charset="0"/>
                <a:cs typeface="Arial" panose="020B0604020202020204" pitchFamily="34" charset="0"/>
              </a:rPr>
              <a:t>The main purpose of </a:t>
            </a:r>
            <a:r>
              <a:rPr lang="en-US" dirty="0" err="1">
                <a:latin typeface="Arial" panose="020B0604020202020204" pitchFamily="34" charset="0"/>
                <a:cs typeface="Arial" panose="020B0604020202020204" pitchFamily="34" charset="0"/>
              </a:rPr>
              <a:t>tesco</a:t>
            </a:r>
            <a:r>
              <a:rPr lang="en-US" dirty="0">
                <a:latin typeface="Arial" panose="020B0604020202020204" pitchFamily="34" charset="0"/>
                <a:cs typeface="Arial" panose="020B0604020202020204" pitchFamily="34" charset="0"/>
              </a:rPr>
              <a:t> is ,</a:t>
            </a:r>
          </a:p>
          <a:p>
            <a:r>
              <a:rPr lang="en-US" dirty="0">
                <a:latin typeface="Arial" panose="020B0604020202020204" pitchFamily="34" charset="0"/>
                <a:cs typeface="Arial" panose="020B0604020202020204" pitchFamily="34" charset="0"/>
              </a:rPr>
              <a:t>‘’ serving our </a:t>
            </a:r>
            <a:r>
              <a:rPr lang="en-US" dirty="0" err="1">
                <a:latin typeface="Arial" panose="020B0604020202020204" pitchFamily="34" charset="0"/>
                <a:cs typeface="Arial" panose="020B0604020202020204" pitchFamily="34" charset="0"/>
              </a:rPr>
              <a:t>customers,cummunities</a:t>
            </a:r>
            <a:r>
              <a:rPr lang="en-US" dirty="0">
                <a:latin typeface="Arial" panose="020B0604020202020204" pitchFamily="34" charset="0"/>
                <a:cs typeface="Arial" panose="020B0604020202020204" pitchFamily="34" charset="0"/>
              </a:rPr>
              <a:t> and planet a little better everyday ”</a:t>
            </a:r>
          </a:p>
          <a:p>
            <a:r>
              <a:rPr lang="en-US" dirty="0">
                <a:latin typeface="Arial" panose="020B0604020202020204" pitchFamily="34" charset="0"/>
                <a:cs typeface="Arial" panose="020B0604020202020204" pitchFamily="34" charset="0"/>
              </a:rPr>
              <a:t>This core purpose is supported by several strategic aim and values that guide their day-to-day operation and candidate selection.</a:t>
            </a:r>
          </a:p>
          <a:p>
            <a:r>
              <a:rPr lang="en-US" dirty="0">
                <a:latin typeface="Arial" panose="020B0604020202020204" pitchFamily="34" charset="0"/>
                <a:cs typeface="Arial" panose="020B0604020202020204" pitchFamily="34" charset="0"/>
              </a:rPr>
              <a:t>1.Customer focus( the main target): to create value for customers to earn their lifetime loyalty</a:t>
            </a:r>
          </a:p>
          <a:p>
            <a:r>
              <a:rPr lang="en-US" dirty="0">
                <a:latin typeface="Arial" panose="020B0604020202020204" pitchFamily="34" charset="0"/>
                <a:cs typeface="Arial" panose="020B0604020202020204" pitchFamily="34" charset="0"/>
              </a:rPr>
              <a:t>2. Communities and planet : to act as a responsible retailer, using their scale for good.</a:t>
            </a:r>
          </a:p>
          <a:p>
            <a:r>
              <a:rPr lang="en-US" dirty="0">
                <a:latin typeface="Arial" panose="020B0604020202020204" pitchFamily="34" charset="0"/>
                <a:cs typeface="Arial" panose="020B0604020202020204" pitchFamily="34" charset="0"/>
              </a:rPr>
              <a:t>3. Colleagues and culture: this is a essential part of business strategy, aiming to be a great place to work so that colleagues can provide better service to </a:t>
            </a:r>
            <a:r>
              <a:rPr lang="en-US" dirty="0" err="1">
                <a:latin typeface="Arial" panose="020B0604020202020204" pitchFamily="34" charset="0"/>
                <a:cs typeface="Arial" panose="020B0604020202020204" pitchFamily="34" charset="0"/>
              </a:rPr>
              <a:t>customers,fulfilling</a:t>
            </a:r>
            <a:r>
              <a:rPr lang="en-US" dirty="0">
                <a:latin typeface="Arial" panose="020B0604020202020204" pitchFamily="34" charset="0"/>
                <a:cs typeface="Arial" panose="020B0604020202020204" pitchFamily="34" charset="0"/>
              </a:rPr>
              <a:t> the company’s overall purpose.</a:t>
            </a:r>
          </a:p>
        </p:txBody>
      </p:sp>
      <p:pic>
        <p:nvPicPr>
          <p:cNvPr id="7" name="Content Placeholder 6">
            <a:extLst>
              <a:ext uri="{FF2B5EF4-FFF2-40B4-BE49-F238E27FC236}">
                <a16:creationId xmlns:a16="http://schemas.microsoft.com/office/drawing/2014/main" id="{79E62B0D-F246-DB3C-D199-47476C83617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724377" y="1613689"/>
            <a:ext cx="4088211" cy="2718826"/>
          </a:xfrm>
        </p:spPr>
      </p:pic>
    </p:spTree>
    <p:extLst>
      <p:ext uri="{BB962C8B-B14F-4D97-AF65-F5344CB8AC3E}">
        <p14:creationId xmlns:p14="http://schemas.microsoft.com/office/powerpoint/2010/main" val="7606938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0ED40-D85A-F0D7-6649-4C013B4BC1B0}"/>
              </a:ext>
            </a:extLst>
          </p:cNvPr>
          <p:cNvSpPr>
            <a:spLocks noGrp="1"/>
          </p:cNvSpPr>
          <p:nvPr>
            <p:ph type="title"/>
          </p:nvPr>
        </p:nvSpPr>
        <p:spPr/>
        <p:txBody>
          <a:bodyPr/>
          <a:lstStyle/>
          <a:p>
            <a:r>
              <a:rPr lang="en-US" dirty="0"/>
              <a:t>Key HR Challenge:</a:t>
            </a:r>
          </a:p>
        </p:txBody>
      </p:sp>
      <p:pic>
        <p:nvPicPr>
          <p:cNvPr id="7" name="Content Placeholder 6">
            <a:extLst>
              <a:ext uri="{FF2B5EF4-FFF2-40B4-BE49-F238E27FC236}">
                <a16:creationId xmlns:a16="http://schemas.microsoft.com/office/drawing/2014/main" id="{1E9B3391-0164-E50E-EB3A-4DC5BF28623C}"/>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096000" y="1351281"/>
            <a:ext cx="5245894" cy="4408170"/>
          </a:xfrm>
        </p:spPr>
      </p:pic>
      <p:pic>
        <p:nvPicPr>
          <p:cNvPr id="9" name="Picture 8">
            <a:extLst>
              <a:ext uri="{FF2B5EF4-FFF2-40B4-BE49-F238E27FC236}">
                <a16:creationId xmlns:a16="http://schemas.microsoft.com/office/drawing/2014/main" id="{2A7AF1DE-315F-D26F-5000-5B4BA914EC1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439275" y="4914900"/>
            <a:ext cx="2752725" cy="1943100"/>
          </a:xfrm>
          <a:prstGeom prst="rect">
            <a:avLst/>
          </a:prstGeom>
        </p:spPr>
      </p:pic>
      <p:sp>
        <p:nvSpPr>
          <p:cNvPr id="3" name="TextBox 2">
            <a:extLst>
              <a:ext uri="{FF2B5EF4-FFF2-40B4-BE49-F238E27FC236}">
                <a16:creationId xmlns:a16="http://schemas.microsoft.com/office/drawing/2014/main" id="{FD082FCB-2E6E-A805-CE5D-8980C653A8D0}"/>
              </a:ext>
            </a:extLst>
          </p:cNvPr>
          <p:cNvSpPr txBox="1"/>
          <p:nvPr/>
        </p:nvSpPr>
        <p:spPr>
          <a:xfrm>
            <a:off x="1447800" y="2590800"/>
            <a:ext cx="5595257" cy="3139321"/>
          </a:xfrm>
          <a:prstGeom prst="rect">
            <a:avLst/>
          </a:prstGeom>
          <a:noFill/>
        </p:spPr>
        <p:txBody>
          <a:bodyPr wrap="square" rtlCol="0">
            <a:spAutoFit/>
          </a:bodyPr>
          <a:lstStyle/>
          <a:p>
            <a:pPr marL="285750" indent="-285750">
              <a:buFont typeface="Arial" panose="020B0604020202020204" pitchFamily="34" charset="0"/>
              <a:buChar char="•"/>
            </a:pPr>
            <a:r>
              <a:rPr lang="en-US" dirty="0"/>
              <a:t>Staffing, retention and turnover</a:t>
            </a:r>
          </a:p>
          <a:p>
            <a:pPr marL="285750" indent="-285750">
              <a:buFont typeface="Arial" panose="020B0604020202020204" pitchFamily="34" charset="0"/>
              <a:buChar char="•"/>
            </a:pPr>
            <a:r>
              <a:rPr lang="en-US" altLang="en-US" dirty="0">
                <a:latin typeface="Arial" panose="020B0604020202020204" pitchFamily="34" charset="0"/>
              </a:rPr>
              <a:t>Fair </a:t>
            </a:r>
            <a:r>
              <a:rPr lang="en-US" altLang="en-US" dirty="0" err="1">
                <a:latin typeface="Arial" panose="020B0604020202020204" pitchFamily="34" charset="0"/>
              </a:rPr>
              <a:t>pay,equity</a:t>
            </a:r>
            <a:r>
              <a:rPr lang="en-US" altLang="en-US" dirty="0">
                <a:latin typeface="Arial" panose="020B0604020202020204" pitchFamily="34" charset="0"/>
              </a:rPr>
              <a:t>, and employee relations</a:t>
            </a:r>
          </a:p>
          <a:p>
            <a:pPr marL="285750" indent="-285750">
              <a:buFont typeface="Arial" panose="020B0604020202020204" pitchFamily="34" charset="0"/>
              <a:buChar char="•"/>
            </a:pPr>
            <a:r>
              <a:rPr lang="en-US" altLang="en-US" dirty="0">
                <a:latin typeface="Arial" panose="020B0604020202020204" pitchFamily="34" charset="0"/>
              </a:rPr>
              <a:t>Diversity &amp; inclusion at all levels of management</a:t>
            </a:r>
          </a:p>
          <a:p>
            <a:pPr marL="285750" indent="-285750">
              <a:buFont typeface="Arial" panose="020B0604020202020204" pitchFamily="34" charset="0"/>
              <a:buChar char="•"/>
            </a:pPr>
            <a:r>
              <a:rPr lang="en-US" altLang="en-US" dirty="0">
                <a:latin typeface="Arial" panose="020B0604020202020204" pitchFamily="34" charset="0"/>
              </a:rPr>
              <a:t>Developing capability and transformation</a:t>
            </a:r>
          </a:p>
          <a:p>
            <a:pPr marL="285750" indent="-285750">
              <a:buFont typeface="Arial" panose="020B0604020202020204" pitchFamily="34" charset="0"/>
              <a:buChar char="•"/>
            </a:pPr>
            <a:r>
              <a:rPr lang="en-US" dirty="0"/>
              <a:t>Recruiting for specialized roles IT, logistics, supply chain (Bratton &amp; Gold, 2017)</a:t>
            </a:r>
          </a:p>
          <a:p>
            <a:pPr marL="285750" indent="-285750">
              <a:buFont typeface="Arial" panose="020B0604020202020204" pitchFamily="34" charset="0"/>
              <a:buChar char="•"/>
            </a:pPr>
            <a:endParaRPr lang="en-US" altLang="en-US" dirty="0">
              <a:latin typeface="Arial" panose="020B0604020202020204" pitchFamily="34" charset="0"/>
            </a:endParaRPr>
          </a:p>
          <a:p>
            <a:endParaRPr lang="en-US" altLang="en-US" dirty="0">
              <a:latin typeface="Arial" panose="020B0604020202020204" pitchFamily="34" charset="0"/>
            </a:endParaRPr>
          </a:p>
          <a:p>
            <a:endParaRPr lang="en-US" altLang="en-US" dirty="0">
              <a:latin typeface="Arial" panose="020B0604020202020204" pitchFamily="34" charset="0"/>
            </a:endParaRPr>
          </a:p>
          <a:p>
            <a:endParaRPr lang="en-US" altLang="en-US" dirty="0">
              <a:latin typeface="Arial" panose="020B0604020202020204" pitchFamily="34" charset="0"/>
            </a:endParaRPr>
          </a:p>
          <a:p>
            <a:endParaRPr lang="en-US" dirty="0"/>
          </a:p>
        </p:txBody>
      </p:sp>
    </p:spTree>
    <p:extLst>
      <p:ext uri="{BB962C8B-B14F-4D97-AF65-F5344CB8AC3E}">
        <p14:creationId xmlns:p14="http://schemas.microsoft.com/office/powerpoint/2010/main" val="40308648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3FB59-A856-076C-D5F0-CE2D2F4521F4}"/>
              </a:ext>
            </a:extLst>
          </p:cNvPr>
          <p:cNvSpPr>
            <a:spLocks noGrp="1"/>
          </p:cNvSpPr>
          <p:nvPr>
            <p:ph type="title"/>
          </p:nvPr>
        </p:nvSpPr>
        <p:spPr>
          <a:xfrm>
            <a:off x="839788" y="457200"/>
            <a:ext cx="5256212" cy="1600200"/>
          </a:xfrm>
        </p:spPr>
        <p:txBody>
          <a:bodyPr/>
          <a:lstStyle/>
          <a:p>
            <a:r>
              <a:rPr lang="en-US" b="1" dirty="0"/>
              <a:t>Practical Recommendations :</a:t>
            </a:r>
            <a:br>
              <a:rPr lang="en-US" dirty="0"/>
            </a:br>
            <a:endParaRPr lang="en-US" dirty="0"/>
          </a:p>
        </p:txBody>
      </p:sp>
      <p:pic>
        <p:nvPicPr>
          <p:cNvPr id="6" name="Content Placeholder 5">
            <a:extLst>
              <a:ext uri="{FF2B5EF4-FFF2-40B4-BE49-F238E27FC236}">
                <a16:creationId xmlns:a16="http://schemas.microsoft.com/office/drawing/2014/main" id="{1E3B3772-DF9C-8C40-2108-34CDFDE6559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112156" y="2590801"/>
            <a:ext cx="3804135" cy="2519680"/>
          </a:xfrm>
        </p:spPr>
      </p:pic>
      <p:sp>
        <p:nvSpPr>
          <p:cNvPr id="4" name="Text Placeholder 3">
            <a:extLst>
              <a:ext uri="{FF2B5EF4-FFF2-40B4-BE49-F238E27FC236}">
                <a16:creationId xmlns:a16="http://schemas.microsoft.com/office/drawing/2014/main" id="{445B643D-0F52-3F71-F7BA-C49896EF1B1F}"/>
              </a:ext>
            </a:extLst>
          </p:cNvPr>
          <p:cNvSpPr>
            <a:spLocks noGrp="1"/>
          </p:cNvSpPr>
          <p:nvPr>
            <p:ph type="body" sz="half" idx="2"/>
          </p:nvPr>
        </p:nvSpPr>
        <p:spPr>
          <a:xfrm>
            <a:off x="528319" y="1861457"/>
            <a:ext cx="7124337" cy="4143103"/>
          </a:xfrm>
        </p:spPr>
        <p:txBody>
          <a:bodyPr/>
          <a:lstStyle/>
          <a:p>
            <a:r>
              <a:rPr lang="en-US" dirty="0">
                <a:latin typeface="Arial" panose="020B0604020202020204" pitchFamily="34" charset="0"/>
                <a:cs typeface="Arial" panose="020B0604020202020204" pitchFamily="34" charset="0"/>
              </a:rPr>
              <a:t>1 </a:t>
            </a:r>
            <a:r>
              <a:rPr lang="en-US" dirty="0"/>
              <a:t>Use HR analytics to identify hiring gaps and predict turnover trends (Torrington et al., 2020)</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2 </a:t>
            </a:r>
            <a:r>
              <a:rPr lang="en-US" dirty="0"/>
              <a:t>Implementing improvements boosts retention, efficiency, and employer reputation (CIPD, 2023)</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3) </a:t>
            </a:r>
            <a:r>
              <a:rPr lang="en-US" dirty="0"/>
              <a:t>Improve HR digital skills to advance online recruitment and assessment technologies (Dessler, 2020)</a:t>
            </a:r>
          </a:p>
          <a:p>
            <a:r>
              <a:rPr lang="en-US" dirty="0">
                <a:latin typeface="Arial" panose="020B0604020202020204" pitchFamily="34" charset="0"/>
                <a:cs typeface="Arial" panose="020B0604020202020204" pitchFamily="34" charset="0"/>
              </a:rPr>
              <a:t>4) </a:t>
            </a:r>
            <a:r>
              <a:rPr lang="en-US" dirty="0"/>
              <a:t>Implement targeted diversity recruitment </a:t>
            </a:r>
            <a:r>
              <a:rPr lang="en-US" dirty="0" err="1"/>
              <a:t>programmes</a:t>
            </a:r>
            <a:r>
              <a:rPr lang="en-US" dirty="0"/>
              <a:t> (Boxall, Purcell &amp; Wright, 2007).</a:t>
            </a: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189531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1420-50F9-5DFF-5BC7-4729E301044C}"/>
              </a:ext>
            </a:extLst>
          </p:cNvPr>
          <p:cNvSpPr>
            <a:spLocks noGrp="1"/>
          </p:cNvSpPr>
          <p:nvPr>
            <p:ph type="title"/>
          </p:nvPr>
        </p:nvSpPr>
        <p:spPr>
          <a:xfrm>
            <a:off x="568960" y="457200"/>
            <a:ext cx="4203065" cy="721360"/>
          </a:xfrm>
        </p:spPr>
        <p:txBody>
          <a:bodyPr/>
          <a:lstStyle/>
          <a:p>
            <a:r>
              <a:rPr lang="en-US" dirty="0"/>
              <a:t>conclusion</a:t>
            </a:r>
          </a:p>
        </p:txBody>
      </p:sp>
      <p:pic>
        <p:nvPicPr>
          <p:cNvPr id="6" name="Content Placeholder 5">
            <a:extLst>
              <a:ext uri="{FF2B5EF4-FFF2-40B4-BE49-F238E27FC236}">
                <a16:creationId xmlns:a16="http://schemas.microsoft.com/office/drawing/2014/main" id="{2A25C6B5-902E-CA00-AF22-356316E056B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026399" y="1730830"/>
            <a:ext cx="3817257" cy="3616466"/>
          </a:xfrm>
        </p:spPr>
      </p:pic>
      <p:sp>
        <p:nvSpPr>
          <p:cNvPr id="4" name="Text Placeholder 3">
            <a:extLst>
              <a:ext uri="{FF2B5EF4-FFF2-40B4-BE49-F238E27FC236}">
                <a16:creationId xmlns:a16="http://schemas.microsoft.com/office/drawing/2014/main" id="{C17706CF-0FA6-9088-E9A7-607F5FF21126}"/>
              </a:ext>
            </a:extLst>
          </p:cNvPr>
          <p:cNvSpPr>
            <a:spLocks noGrp="1"/>
          </p:cNvSpPr>
          <p:nvPr>
            <p:ph type="body" sz="half" idx="2"/>
          </p:nvPr>
        </p:nvSpPr>
        <p:spPr>
          <a:xfrm>
            <a:off x="839788" y="2057400"/>
            <a:ext cx="6373812" cy="3811588"/>
          </a:xfrm>
        </p:spPr>
        <p:txBody>
          <a:bodyPr/>
          <a:lstStyle/>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Hiring the right people </a:t>
            </a:r>
            <a:r>
              <a:rPr lang="en-US" dirty="0"/>
              <a:t>is </a:t>
            </a:r>
            <a:r>
              <a:rPr lang="en-US" dirty="0">
                <a:latin typeface="Arial" panose="020B0604020202020204" pitchFamily="34" charset="0"/>
                <a:cs typeface="Arial" panose="020B0604020202020204" pitchFamily="34" charset="0"/>
              </a:rPr>
              <a:t>a smart, long-term plan that helps Tesco grow bigger and be the very best at serving customer.</a:t>
            </a:r>
          </a:p>
          <a:p>
            <a:pPr marL="285750" indent="-285750">
              <a:buFont typeface="Arial" panose="020B0604020202020204" pitchFamily="34" charset="0"/>
              <a:buChar char="•"/>
            </a:pPr>
            <a:r>
              <a:rPr lang="en-US" dirty="0"/>
              <a:t>HR must work toward the company's main goal so we can keep finding good staff</a:t>
            </a:r>
          </a:p>
          <a:p>
            <a:pPr marL="285750" indent="-285750">
              <a:buFont typeface="Arial" panose="020B0604020202020204" pitchFamily="34" charset="0"/>
              <a:buChar char="•"/>
            </a:pPr>
            <a:r>
              <a:rPr lang="en-US" dirty="0"/>
              <a:t>implementing recommendations strengthens workforce capability and competitive advantage.</a:t>
            </a: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533861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26B95-214A-C78C-4945-DBB91A3DE32D}"/>
              </a:ext>
            </a:extLst>
          </p:cNvPr>
          <p:cNvSpPr>
            <a:spLocks noGrp="1"/>
          </p:cNvSpPr>
          <p:nvPr>
            <p:ph type="title"/>
          </p:nvPr>
        </p:nvSpPr>
        <p:spPr>
          <a:xfrm>
            <a:off x="839789" y="141514"/>
            <a:ext cx="2589212" cy="718457"/>
          </a:xfrm>
        </p:spPr>
        <p:txBody>
          <a:bodyPr/>
          <a:lstStyle/>
          <a:p>
            <a:r>
              <a:rPr lang="en-US" dirty="0"/>
              <a:t>References :</a:t>
            </a:r>
          </a:p>
        </p:txBody>
      </p:sp>
      <p:sp>
        <p:nvSpPr>
          <p:cNvPr id="4" name="Text Placeholder 3">
            <a:extLst>
              <a:ext uri="{FF2B5EF4-FFF2-40B4-BE49-F238E27FC236}">
                <a16:creationId xmlns:a16="http://schemas.microsoft.com/office/drawing/2014/main" id="{268A2093-DB76-3970-8F88-CBDF64C05505}"/>
              </a:ext>
            </a:extLst>
          </p:cNvPr>
          <p:cNvSpPr>
            <a:spLocks noGrp="1"/>
          </p:cNvSpPr>
          <p:nvPr>
            <p:ph type="body" sz="half" idx="2"/>
          </p:nvPr>
        </p:nvSpPr>
        <p:spPr>
          <a:xfrm>
            <a:off x="620485" y="1027906"/>
            <a:ext cx="9372600" cy="4802188"/>
          </a:xfrm>
        </p:spPr>
        <p:txBody>
          <a:bodyPr/>
          <a:lstStyle/>
          <a:p>
            <a:r>
              <a:rPr lang="en-US" dirty="0"/>
              <a:t>Armstrong, M., 2020. </a:t>
            </a:r>
            <a:r>
              <a:rPr lang="en-US" i="1" dirty="0"/>
              <a:t>Armstrong's Handbook of Human Resource Management Practice</a:t>
            </a:r>
            <a:r>
              <a:rPr lang="en-US" dirty="0"/>
              <a:t>. 15th ed. London: Kogan Page, pp. 67–256.</a:t>
            </a:r>
          </a:p>
          <a:p>
            <a:r>
              <a:rPr lang="en-US" dirty="0"/>
              <a:t>Bratton, J. and Gold, J., 2017. </a:t>
            </a:r>
            <a:r>
              <a:rPr lang="en-US" i="1" dirty="0"/>
              <a:t>Human Resource Management: Theory and Practice</a:t>
            </a:r>
            <a:r>
              <a:rPr lang="en-US" dirty="0"/>
              <a:t>. 6th ed. Basingstoke: Palgrave, pp. 89–265.</a:t>
            </a:r>
          </a:p>
          <a:p>
            <a:r>
              <a:rPr lang="en-US" dirty="0"/>
              <a:t>Dessler, G., 2020. </a:t>
            </a:r>
            <a:r>
              <a:rPr lang="en-US" i="1" dirty="0"/>
              <a:t>Human Resource Management</a:t>
            </a:r>
            <a:r>
              <a:rPr lang="en-US" dirty="0"/>
              <a:t>. 16th ed. Harlow: Pearson, pp. 134–355.</a:t>
            </a:r>
          </a:p>
          <a:p>
            <a:r>
              <a:rPr lang="en-US" dirty="0"/>
              <a:t>CIPD, 2023. </a:t>
            </a:r>
            <a:r>
              <a:rPr lang="en-US" i="1" dirty="0"/>
              <a:t>Recruitment, retention and turnover</a:t>
            </a:r>
            <a:r>
              <a:rPr lang="en-US" dirty="0"/>
              <a:t>. [online] Available at: https://www.cipd.co.uk [Accessed 24 November 2025], pp. 7–23.</a:t>
            </a:r>
          </a:p>
          <a:p>
            <a:r>
              <a:rPr lang="en-US" dirty="0"/>
              <a:t>Torrington, D., Hall, L., Taylor, S. and Atkinson, C., 2020. </a:t>
            </a:r>
            <a:r>
              <a:rPr lang="en-US" i="1" dirty="0"/>
              <a:t>Human Resource Management</a:t>
            </a:r>
            <a:r>
              <a:rPr lang="en-US" dirty="0"/>
              <a:t>. 11th ed. Harlow: Pearson, pp. 45–317.</a:t>
            </a:r>
          </a:p>
          <a:p>
            <a:r>
              <a:rPr lang="en-US" dirty="0"/>
              <a:t>Boxall, P., Purcell, J. and Wright, P., 2007. </a:t>
            </a:r>
            <a:r>
              <a:rPr lang="en-US" i="1" dirty="0"/>
              <a:t>The Oxford Handbook of Human Resource Management</a:t>
            </a:r>
            <a:r>
              <a:rPr lang="en-US" dirty="0"/>
              <a:t>. Oxford: Oxford University Press, pp. 163–211.</a:t>
            </a:r>
          </a:p>
        </p:txBody>
      </p:sp>
    </p:spTree>
    <p:extLst>
      <p:ext uri="{BB962C8B-B14F-4D97-AF65-F5344CB8AC3E}">
        <p14:creationId xmlns:p14="http://schemas.microsoft.com/office/powerpoint/2010/main" val="24499100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506</TotalTime>
  <Words>766</Words>
  <Application>Microsoft Office PowerPoint</Application>
  <PresentationFormat>Widescreen</PresentationFormat>
  <Paragraphs>78</Paragraphs>
  <Slides>10</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Recruitment and Selection at Tesco</vt:lpstr>
      <vt:lpstr> </vt:lpstr>
      <vt:lpstr>Recruitment Policies at Tesco:</vt:lpstr>
      <vt:lpstr>Selection Practices at tesco:</vt:lpstr>
      <vt:lpstr>Role of Line Managers :</vt:lpstr>
      <vt:lpstr>Strategic Alignment with Tesco Goals :</vt:lpstr>
      <vt:lpstr>Key HR Challenge:</vt:lpstr>
      <vt:lpstr>Practical Recommendations :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aminur islam</dc:creator>
  <cp:lastModifiedBy>aminur islam</cp:lastModifiedBy>
  <cp:revision>6</cp:revision>
  <dcterms:created xsi:type="dcterms:W3CDTF">2025-11-24T14:23:40Z</dcterms:created>
  <dcterms:modified xsi:type="dcterms:W3CDTF">2025-11-25T21:56:58Z</dcterms:modified>
</cp:coreProperties>
</file>