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Calibri" panose="020F0502020204030204" pitchFamily="34" charset="0"/>
      <p:regular r:id="rId21"/>
      <p:bold r:id="rId22"/>
      <p:italic r:id="rId23"/>
      <p:boldItalic r:id="rId24"/>
    </p:embeddedFont>
    <p:embeddedFont>
      <p:font typeface="Nunito" pitchFamily="2"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0" d="100"/>
          <a:sy n="130" d="100"/>
        </p:scale>
        <p:origin x="82" y="91"/>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lam nawaj" userId="94a132bc8157d8cf" providerId="LiveId" clId="{5C0768CD-0BB5-4182-9E6D-FF45E1E4A3AA}"/>
    <pc:docChg chg="custSel modSld">
      <pc:chgData name="Gulam nawaj" userId="94a132bc8157d8cf" providerId="LiveId" clId="{5C0768CD-0BB5-4182-9E6D-FF45E1E4A3AA}" dt="2023-05-24T23:44:23.477" v="29" actId="20577"/>
      <pc:docMkLst>
        <pc:docMk/>
      </pc:docMkLst>
      <pc:sldChg chg="modSp mod">
        <pc:chgData name="Gulam nawaj" userId="94a132bc8157d8cf" providerId="LiveId" clId="{5C0768CD-0BB5-4182-9E6D-FF45E1E4A3AA}" dt="2023-05-24T23:44:23.477" v="29" actId="20577"/>
        <pc:sldMkLst>
          <pc:docMk/>
          <pc:sldMk cId="0" sldId="256"/>
        </pc:sldMkLst>
        <pc:spChg chg="mod">
          <ac:chgData name="Gulam nawaj" userId="94a132bc8157d8cf" providerId="LiveId" clId="{5C0768CD-0BB5-4182-9E6D-FF45E1E4A3AA}" dt="2023-05-24T23:44:23.477" v="29" actId="20577"/>
          <ac:spMkLst>
            <pc:docMk/>
            <pc:sldMk cId="0" sldId="256"/>
            <ac:spMk id="12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2496230fece_0_1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2496230fece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2496230fece_0_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2496230fece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496230fece_0_1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496230fece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496230fece_0_1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2496230fece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496230fece_0_1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2496230fece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496230fece_0_1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2496230fece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2496230fece_0_1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2496230fece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2496230fece_0_1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2496230fece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496230fece_0_1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2496230fece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2496230fece_0_1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2496230fece_0_1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2496230fece_0_1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2496230fece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2496230fece_0_1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2496230fece_0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2496230fece_0_2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2496230fece_0_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496230fece_0_2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496230fece_0_2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496230fece_0_2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496230fece_0_2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2496230fece_0_2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2496230fece_0_2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2496230fece_0_2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2496230fece_0_2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rm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SzPts val="1300"/>
              <a:buChar char="●"/>
              <a:defRPr/>
            </a:lvl1pPr>
            <a:lvl2pPr marL="914400" lvl="1" indent="-298450" algn="ctr">
              <a:spcBef>
                <a:spcPts val="0"/>
              </a:spcBef>
              <a:spcAft>
                <a:spcPts val="0"/>
              </a:spcAft>
              <a:buSzPts val="1100"/>
              <a:buChar char="○"/>
              <a:defRPr/>
            </a:lvl2pPr>
            <a:lvl3pPr marL="1371600" lvl="2" indent="-298450" algn="ctr">
              <a:spcBef>
                <a:spcPts val="0"/>
              </a:spcBef>
              <a:spcAft>
                <a:spcPts val="0"/>
              </a:spcAft>
              <a:buSzPts val="1100"/>
              <a:buChar char="■"/>
              <a:defRPr/>
            </a:lvl3pPr>
            <a:lvl4pPr marL="1828800" lvl="3" indent="-298450" algn="ctr">
              <a:spcBef>
                <a:spcPts val="0"/>
              </a:spcBef>
              <a:spcAft>
                <a:spcPts val="0"/>
              </a:spcAft>
              <a:buSzPts val="1100"/>
              <a:buChar char="●"/>
              <a:defRPr/>
            </a:lvl4pPr>
            <a:lvl5pPr marL="2286000" lvl="4" indent="-298450" algn="ctr">
              <a:spcBef>
                <a:spcPts val="0"/>
              </a:spcBef>
              <a:spcAft>
                <a:spcPts val="0"/>
              </a:spcAft>
              <a:buSzPts val="1100"/>
              <a:buChar char="○"/>
              <a:defRPr/>
            </a:lvl5pPr>
            <a:lvl6pPr marL="2743200" lvl="5" indent="-298450" algn="ctr">
              <a:spcBef>
                <a:spcPts val="0"/>
              </a:spcBef>
              <a:spcAft>
                <a:spcPts val="0"/>
              </a:spcAft>
              <a:buSzPts val="1100"/>
              <a:buChar char="■"/>
              <a:defRPr/>
            </a:lvl6pPr>
            <a:lvl7pPr marL="3200400" lvl="6" indent="-298450" algn="ctr">
              <a:spcBef>
                <a:spcPts val="0"/>
              </a:spcBef>
              <a:spcAft>
                <a:spcPts val="0"/>
              </a:spcAft>
              <a:buSzPts val="1100"/>
              <a:buChar char="●"/>
              <a:defRPr/>
            </a:lvl7pPr>
            <a:lvl8pPr marL="3657600" lvl="7" indent="-298450" algn="ctr">
              <a:spcBef>
                <a:spcPts val="0"/>
              </a:spcBef>
              <a:spcAft>
                <a:spcPts val="0"/>
              </a:spcAft>
              <a:buSzPts val="1100"/>
              <a:buChar char="○"/>
              <a:defRPr/>
            </a:lvl8pPr>
            <a:lvl9pPr marL="4114800" lvl="8" indent="-298450" algn="ctr">
              <a:spcBef>
                <a:spcPts val="0"/>
              </a:spcBef>
              <a:spcAft>
                <a:spcPts val="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SzPts val="990"/>
              <a:buNone/>
            </a:pPr>
            <a:r>
              <a:rPr lang="en" sz="2320" b="1"/>
              <a:t>The Role And Importance Of Quality Service, Hospitality And Guest Services In The Hospitality Industry</a:t>
            </a:r>
            <a:endParaRPr sz="2320" b="1"/>
          </a:p>
        </p:txBody>
      </p:sp>
      <p:sp>
        <p:nvSpPr>
          <p:cNvPr id="129" name="Google Shape;129;p13"/>
          <p:cNvSpPr txBox="1">
            <a:spLocks noGrp="1"/>
          </p:cNvSpPr>
          <p:nvPr>
            <p:ph type="subTitle" idx="1"/>
          </p:nvPr>
        </p:nvSpPr>
        <p:spPr>
          <a:xfrm>
            <a:off x="1858700" y="3413158"/>
            <a:ext cx="5361300" cy="824734"/>
          </a:xfrm>
          <a:prstGeom prst="rect">
            <a:avLst/>
          </a:prstGeom>
        </p:spPr>
        <p:txBody>
          <a:bodyPr spcFirstLastPara="1" wrap="square" lIns="91425" tIns="91425" rIns="91425" bIns="91425" anchor="t" anchorCtr="0">
            <a:normAutofit fontScale="92500" lnSpcReduction="10000"/>
          </a:bodyPr>
          <a:lstStyle/>
          <a:p>
            <a:pPr marL="0" lvl="0" indent="0" algn="ctr" rtl="0">
              <a:spcBef>
                <a:spcPts val="0"/>
              </a:spcBef>
              <a:spcAft>
                <a:spcPts val="0"/>
              </a:spcAft>
              <a:buNone/>
            </a:pPr>
            <a:r>
              <a:rPr lang="en" b="1" dirty="0"/>
              <a:t>Gulam Shah Nawaj</a:t>
            </a:r>
            <a:endParaRPr b="1" dirty="0"/>
          </a:p>
          <a:p>
            <a:pPr marL="0" lvl="0" indent="0" algn="ctr" rtl="0">
              <a:spcBef>
                <a:spcPts val="0"/>
              </a:spcBef>
              <a:spcAft>
                <a:spcPts val="0"/>
              </a:spcAft>
              <a:buNone/>
            </a:pPr>
            <a:r>
              <a:rPr lang="en" b="1" dirty="0"/>
              <a:t> STUDENT ID: 2209347 </a:t>
            </a:r>
          </a:p>
          <a:p>
            <a:pPr marL="0" lvl="0" indent="0" algn="ctr" rtl="0">
              <a:spcBef>
                <a:spcPts val="0"/>
              </a:spcBef>
              <a:spcAft>
                <a:spcPts val="0"/>
              </a:spcAft>
              <a:buNone/>
            </a:pPr>
            <a:r>
              <a:rPr lang="en" b="1"/>
              <a:t>Lecturer : Charlotte Joyner</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Table of Content</a:t>
            </a:r>
            <a:endParaRPr b="1"/>
          </a:p>
        </p:txBody>
      </p:sp>
      <p:sp>
        <p:nvSpPr>
          <p:cNvPr id="135" name="Google Shape;135;p14"/>
          <p:cNvSpPr txBox="1">
            <a:spLocks noGrp="1"/>
          </p:cNvSpPr>
          <p:nvPr>
            <p:ph type="body" idx="1"/>
          </p:nvPr>
        </p:nvSpPr>
        <p:spPr>
          <a:xfrm>
            <a:off x="819150" y="1586200"/>
            <a:ext cx="7505700" cy="2852400"/>
          </a:xfrm>
          <a:prstGeom prst="rect">
            <a:avLst/>
          </a:prstGeom>
        </p:spPr>
        <p:txBody>
          <a:bodyPr spcFirstLastPara="1" wrap="square" lIns="91425" tIns="91425" rIns="91425" bIns="91425" anchor="t" anchorCtr="0">
            <a:normAutofit/>
          </a:bodyPr>
          <a:lstStyle/>
          <a:p>
            <a:pPr marL="457200" lvl="0" indent="-336550" algn="l" rtl="0">
              <a:spcBef>
                <a:spcPts val="0"/>
              </a:spcBef>
              <a:spcAft>
                <a:spcPts val="0"/>
              </a:spcAft>
              <a:buSzPts val="1700"/>
              <a:buAutoNum type="arabicPeriod"/>
            </a:pPr>
            <a:r>
              <a:rPr lang="en" sz="1700"/>
              <a:t>Overview of Accor</a:t>
            </a:r>
            <a:endParaRPr sz="1700"/>
          </a:p>
          <a:p>
            <a:pPr marL="457200" lvl="0" indent="-336550" algn="l" rtl="0">
              <a:spcBef>
                <a:spcPts val="0"/>
              </a:spcBef>
              <a:spcAft>
                <a:spcPts val="0"/>
              </a:spcAft>
              <a:buSzPts val="1700"/>
              <a:buAutoNum type="arabicPeriod"/>
            </a:pPr>
            <a:r>
              <a:rPr lang="en" sz="1700"/>
              <a:t>Fairmont Hotels &amp; Resorts</a:t>
            </a:r>
            <a:endParaRPr sz="1700"/>
          </a:p>
          <a:p>
            <a:pPr marL="457200" lvl="0" indent="-336550" algn="l" rtl="0">
              <a:spcBef>
                <a:spcPts val="0"/>
              </a:spcBef>
              <a:spcAft>
                <a:spcPts val="0"/>
              </a:spcAft>
              <a:buSzPts val="1700"/>
              <a:buAutoNum type="arabicPeriod"/>
            </a:pPr>
            <a:r>
              <a:rPr lang="en" sz="1700"/>
              <a:t>Fairmont Main Consumers</a:t>
            </a:r>
            <a:endParaRPr sz="1700"/>
          </a:p>
          <a:p>
            <a:pPr marL="457200" lvl="0" indent="-336550" algn="l" rtl="0">
              <a:spcBef>
                <a:spcPts val="0"/>
              </a:spcBef>
              <a:spcAft>
                <a:spcPts val="0"/>
              </a:spcAft>
              <a:buSzPts val="1700"/>
              <a:buAutoNum type="arabicPeriod"/>
            </a:pPr>
            <a:r>
              <a:rPr lang="en" sz="1700"/>
              <a:t>The Nature, Scope And Role Of The Guest Services And Facilities</a:t>
            </a:r>
            <a:endParaRPr sz="1700"/>
          </a:p>
          <a:p>
            <a:pPr marL="457200" lvl="0" indent="-336550" algn="l" rtl="0">
              <a:spcBef>
                <a:spcPts val="0"/>
              </a:spcBef>
              <a:spcAft>
                <a:spcPts val="0"/>
              </a:spcAft>
              <a:buSzPts val="1700"/>
              <a:buAutoNum type="arabicPeriod"/>
            </a:pPr>
            <a:r>
              <a:rPr lang="en" sz="1700"/>
              <a:t>The Need To Consider The Role And Function Of Guest Services</a:t>
            </a:r>
            <a:endParaRPr sz="1700"/>
          </a:p>
          <a:p>
            <a:pPr marL="457200" lvl="0" indent="-336550" algn="l" rtl="0">
              <a:spcBef>
                <a:spcPts val="0"/>
              </a:spcBef>
              <a:spcAft>
                <a:spcPts val="0"/>
              </a:spcAft>
              <a:buSzPts val="1700"/>
              <a:buAutoNum type="arabicPeriod"/>
            </a:pPr>
            <a:r>
              <a:rPr lang="en" sz="1700"/>
              <a:t>The Importance Of Hospitality And How The Hotels Meet/Exceed Guest Expectations</a:t>
            </a:r>
            <a:endParaRPr sz="1700"/>
          </a:p>
          <a:p>
            <a:pPr marL="457200" lvl="0" indent="-336550" algn="l" rtl="0">
              <a:spcBef>
                <a:spcPts val="0"/>
              </a:spcBef>
              <a:spcAft>
                <a:spcPts val="0"/>
              </a:spcAft>
              <a:buSzPts val="1700"/>
              <a:buAutoNum type="arabicPeriod"/>
            </a:pPr>
            <a:r>
              <a:rPr lang="en" sz="1700"/>
              <a:t>Conclusion</a:t>
            </a:r>
            <a:endParaRPr sz="1700"/>
          </a:p>
          <a:p>
            <a:pPr marL="457200" lvl="0" indent="-336550" algn="l" rtl="0">
              <a:spcBef>
                <a:spcPts val="0"/>
              </a:spcBef>
              <a:spcAft>
                <a:spcPts val="0"/>
              </a:spcAft>
              <a:buSzPts val="1700"/>
              <a:buAutoNum type="arabicPeriod"/>
            </a:pPr>
            <a:r>
              <a:rPr lang="en" sz="1700"/>
              <a:t>References</a:t>
            </a:r>
            <a:endParaRPr sz="17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5"/>
          <p:cNvSpPr txBox="1">
            <a:spLocks noGrp="1"/>
          </p:cNvSpPr>
          <p:nvPr>
            <p:ph type="title"/>
          </p:nvPr>
        </p:nvSpPr>
        <p:spPr>
          <a:xfrm>
            <a:off x="531575" y="458775"/>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Overview of Accor</a:t>
            </a:r>
            <a:endParaRPr b="1"/>
          </a:p>
        </p:txBody>
      </p:sp>
      <p:sp>
        <p:nvSpPr>
          <p:cNvPr id="141" name="Google Shape;141;p15"/>
          <p:cNvSpPr txBox="1">
            <a:spLocks noGrp="1"/>
          </p:cNvSpPr>
          <p:nvPr>
            <p:ph type="body" idx="1"/>
          </p:nvPr>
        </p:nvSpPr>
        <p:spPr>
          <a:xfrm>
            <a:off x="531575" y="1081650"/>
            <a:ext cx="3109800" cy="3734400"/>
          </a:xfrm>
          <a:prstGeom prst="rect">
            <a:avLst/>
          </a:prstGeom>
        </p:spPr>
        <p:txBody>
          <a:bodyPr spcFirstLastPara="1" wrap="square" lIns="91425" tIns="91425" rIns="91425" bIns="91425" anchor="t" anchorCtr="0">
            <a:normAutofit fontScale="85000"/>
          </a:bodyPr>
          <a:lstStyle/>
          <a:p>
            <a:pPr marL="0" lvl="0" indent="0" algn="l" rtl="0">
              <a:spcBef>
                <a:spcPts val="0"/>
              </a:spcBef>
              <a:spcAft>
                <a:spcPts val="0"/>
              </a:spcAft>
              <a:buNone/>
            </a:pPr>
            <a:r>
              <a:rPr lang="en" sz="1500"/>
              <a:t>Accor is a well-known worldwide hospitality corporation known for its diverse collection of hotels and resorts under several names. Accor is dedicated to providing outstanding guest experiences and has a significant presence in the industry </a:t>
            </a:r>
            <a:r>
              <a:rPr lang="en" sz="1100">
                <a:solidFill>
                  <a:srgbClr val="000000"/>
                </a:solidFill>
                <a:latin typeface="Arial"/>
                <a:ea typeface="Arial"/>
                <a:cs typeface="Arial"/>
                <a:sym typeface="Arial"/>
              </a:rPr>
              <a:t>(</a:t>
            </a:r>
            <a:r>
              <a:rPr lang="en" sz="1100" i="1">
                <a:solidFill>
                  <a:srgbClr val="000000"/>
                </a:solidFill>
                <a:latin typeface="Arial"/>
                <a:ea typeface="Arial"/>
                <a:cs typeface="Arial"/>
                <a:sym typeface="Arial"/>
              </a:rPr>
              <a:t>Accor Hotels</a:t>
            </a:r>
            <a:r>
              <a:rPr lang="en" sz="1100">
                <a:solidFill>
                  <a:srgbClr val="000000"/>
                </a:solidFill>
                <a:latin typeface="Arial"/>
                <a:ea typeface="Arial"/>
                <a:cs typeface="Arial"/>
                <a:sym typeface="Arial"/>
              </a:rPr>
              <a:t>)</a:t>
            </a:r>
            <a:r>
              <a:rPr lang="en" sz="1500"/>
              <a:t>.</a:t>
            </a:r>
            <a:endParaRPr sz="1500"/>
          </a:p>
          <a:p>
            <a:pPr marL="0" lvl="0" indent="0" algn="l" rtl="0">
              <a:spcBef>
                <a:spcPts val="1200"/>
              </a:spcBef>
              <a:spcAft>
                <a:spcPts val="1200"/>
              </a:spcAft>
              <a:buNone/>
            </a:pPr>
            <a:r>
              <a:rPr lang="en" sz="1500"/>
              <a:t>The company's focus to offering extraordinary hospitality has won it an excellent reputation, making it a favourite option for travellers all over the globe </a:t>
            </a:r>
            <a:r>
              <a:rPr lang="en" sz="1100">
                <a:solidFill>
                  <a:srgbClr val="000000"/>
                </a:solidFill>
                <a:latin typeface="Arial"/>
                <a:ea typeface="Arial"/>
                <a:cs typeface="Arial"/>
                <a:sym typeface="Arial"/>
              </a:rPr>
              <a:t>(</a:t>
            </a:r>
            <a:r>
              <a:rPr lang="en" sz="1100" i="1">
                <a:solidFill>
                  <a:srgbClr val="000000"/>
                </a:solidFill>
                <a:latin typeface="Arial"/>
                <a:ea typeface="Arial"/>
                <a:cs typeface="Arial"/>
                <a:sym typeface="Arial"/>
              </a:rPr>
              <a:t>Accor - world-leading hotel group in Hospitality</a:t>
            </a:r>
            <a:r>
              <a:rPr lang="en" sz="1100">
                <a:solidFill>
                  <a:srgbClr val="000000"/>
                </a:solidFill>
                <a:latin typeface="Arial"/>
                <a:ea typeface="Arial"/>
                <a:cs typeface="Arial"/>
                <a:sym typeface="Arial"/>
              </a:rPr>
              <a:t>)</a:t>
            </a:r>
            <a:r>
              <a:rPr lang="en" sz="1500"/>
              <a:t>. Accor aspires to create amazing stays that surpass guest expectations, guaranteeing that each visitor gets personalised attention, first-rate service, and a genuinely unique experience.</a:t>
            </a:r>
            <a:endParaRPr sz="1500"/>
          </a:p>
        </p:txBody>
      </p:sp>
      <p:pic>
        <p:nvPicPr>
          <p:cNvPr id="142" name="Google Shape;142;p15"/>
          <p:cNvPicPr preferRelativeResize="0"/>
          <p:nvPr/>
        </p:nvPicPr>
        <p:blipFill rotWithShape="1">
          <a:blip r:embed="rId3">
            <a:alphaModFix/>
          </a:blip>
          <a:srcRect l="4534" b="17464"/>
          <a:stretch/>
        </p:blipFill>
        <p:spPr>
          <a:xfrm>
            <a:off x="3752000" y="1413375"/>
            <a:ext cx="5039849" cy="2561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Fairmont Hotels &amp; Resorts</a:t>
            </a:r>
            <a:endParaRPr b="1"/>
          </a:p>
        </p:txBody>
      </p:sp>
      <p:sp>
        <p:nvSpPr>
          <p:cNvPr id="148" name="Google Shape;148;p16"/>
          <p:cNvSpPr txBox="1">
            <a:spLocks noGrp="1"/>
          </p:cNvSpPr>
          <p:nvPr>
            <p:ph type="body" idx="1"/>
          </p:nvPr>
        </p:nvSpPr>
        <p:spPr>
          <a:xfrm>
            <a:off x="819150" y="1681000"/>
            <a:ext cx="75057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1400"/>
              <a:t>Within the Accor group, Fairmont Hotels &amp; Resorts is a famous luxury hotel brand. For more than a century, Fairmont has been linked with unparalleled elegance and excellent service. Its famous resorts are situated in prominent places across the globe, providing visitors with luxury rooms, exceptional dining experiences, and world-class spa and wellness facilities </a:t>
            </a:r>
            <a:r>
              <a:rPr lang="en" sz="1100">
                <a:solidFill>
                  <a:srgbClr val="000000"/>
                </a:solidFill>
                <a:latin typeface="Arial"/>
                <a:ea typeface="Arial"/>
                <a:cs typeface="Arial"/>
                <a:sym typeface="Arial"/>
              </a:rPr>
              <a:t>(</a:t>
            </a:r>
            <a:r>
              <a:rPr lang="en" sz="1100" i="1">
                <a:solidFill>
                  <a:srgbClr val="000000"/>
                </a:solidFill>
                <a:latin typeface="Arial"/>
                <a:ea typeface="Arial"/>
                <a:cs typeface="Arial"/>
                <a:sym typeface="Arial"/>
              </a:rPr>
              <a:t>Fairmont Hotels and resorts - luxury hotels</a:t>
            </a:r>
            <a:r>
              <a:rPr lang="en" sz="1100">
                <a:solidFill>
                  <a:srgbClr val="000000"/>
                </a:solidFill>
                <a:latin typeface="Arial"/>
                <a:ea typeface="Arial"/>
                <a:cs typeface="Arial"/>
                <a:sym typeface="Arial"/>
              </a:rPr>
              <a:t>)</a:t>
            </a:r>
            <a:r>
              <a:rPr lang="en" sz="1400"/>
              <a:t>. Fairmont's dedication to conserving architectural history, delivering personalised guest experiences, and encouraging sustainability distinguishes it as a premium hotel industry leader.</a:t>
            </a:r>
            <a:endParaRPr sz="1400"/>
          </a:p>
        </p:txBody>
      </p:sp>
      <p:pic>
        <p:nvPicPr>
          <p:cNvPr id="149" name="Google Shape;149;p16"/>
          <p:cNvPicPr preferRelativeResize="0"/>
          <p:nvPr/>
        </p:nvPicPr>
        <p:blipFill>
          <a:blip r:embed="rId3">
            <a:alphaModFix/>
          </a:blip>
          <a:stretch>
            <a:fillRect/>
          </a:stretch>
        </p:blipFill>
        <p:spPr>
          <a:xfrm>
            <a:off x="4572000" y="3357975"/>
            <a:ext cx="3973701" cy="1400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7"/>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Fairmont Main Consumers</a:t>
            </a:r>
            <a:endParaRPr b="1"/>
          </a:p>
        </p:txBody>
      </p:sp>
      <p:sp>
        <p:nvSpPr>
          <p:cNvPr id="155" name="Google Shape;155;p17"/>
          <p:cNvSpPr txBox="1">
            <a:spLocks noGrp="1"/>
          </p:cNvSpPr>
          <p:nvPr>
            <p:ph type="body" idx="1"/>
          </p:nvPr>
        </p:nvSpPr>
        <p:spPr>
          <a:xfrm>
            <a:off x="819150" y="1669950"/>
            <a:ext cx="75057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a:t>Fairmont Hotels &amp; Resorts' primary customers are sophisticated luxury travellers seeking outstanding experiences and great service </a:t>
            </a:r>
            <a:r>
              <a:rPr lang="en" sz="1100">
                <a:solidFill>
                  <a:srgbClr val="000000"/>
                </a:solidFill>
                <a:latin typeface="Arial"/>
                <a:ea typeface="Arial"/>
                <a:cs typeface="Arial"/>
                <a:sym typeface="Arial"/>
              </a:rPr>
              <a:t>(</a:t>
            </a:r>
            <a:r>
              <a:rPr lang="en" sz="1100" i="1">
                <a:solidFill>
                  <a:srgbClr val="000000"/>
                </a:solidFill>
                <a:latin typeface="Arial"/>
                <a:ea typeface="Arial"/>
                <a:cs typeface="Arial"/>
                <a:sym typeface="Arial"/>
              </a:rPr>
              <a:t>Luxury Hotels &amp; Resorts - Fairmont</a:t>
            </a:r>
            <a:r>
              <a:rPr lang="en" sz="1100">
                <a:solidFill>
                  <a:srgbClr val="000000"/>
                </a:solidFill>
                <a:latin typeface="Arial"/>
                <a:ea typeface="Arial"/>
                <a:cs typeface="Arial"/>
                <a:sym typeface="Arial"/>
              </a:rPr>
              <a:t>)</a:t>
            </a:r>
            <a:r>
              <a:rPr lang="en" sz="1500"/>
              <a:t>. These are often high-net-worth people, corporate leaders, celebrities, and wealthy leisure travellers who desire exclusivity, refinement, and personalised attention.</a:t>
            </a:r>
            <a:endParaRPr sz="1500"/>
          </a:p>
          <a:p>
            <a:pPr marL="0" lvl="0" indent="0" algn="l" rtl="0">
              <a:spcBef>
                <a:spcPts val="1200"/>
              </a:spcBef>
              <a:spcAft>
                <a:spcPts val="1200"/>
              </a:spcAft>
              <a:buNone/>
            </a:pPr>
            <a:r>
              <a:rPr lang="en" sz="1500"/>
              <a:t>Fairmont's locations serve to visitors that value the better things in life and seek out opulent lodgings, great cuisine, and distinctive cultural and recreational experiences. The brand's reputation for providing great service and creating unforgettable encounters draws a devoted following of customers who value exceptional hospitality and seek the pinnacle of luxury in their travel experiences </a:t>
            </a:r>
            <a:r>
              <a:rPr lang="en" sz="1100">
                <a:solidFill>
                  <a:srgbClr val="000000"/>
                </a:solidFill>
                <a:latin typeface="Arial"/>
                <a:ea typeface="Arial"/>
                <a:cs typeface="Arial"/>
                <a:sym typeface="Arial"/>
              </a:rPr>
              <a:t>(</a:t>
            </a:r>
            <a:r>
              <a:rPr lang="en" sz="1100" i="1">
                <a:solidFill>
                  <a:srgbClr val="000000"/>
                </a:solidFill>
                <a:latin typeface="Arial"/>
                <a:ea typeface="Arial"/>
                <a:cs typeface="Arial"/>
                <a:sym typeface="Arial"/>
              </a:rPr>
              <a:t>Accor Hotels</a:t>
            </a:r>
            <a:r>
              <a:rPr lang="en" sz="1100">
                <a:solidFill>
                  <a:srgbClr val="000000"/>
                </a:solidFill>
                <a:latin typeface="Arial"/>
                <a:ea typeface="Arial"/>
                <a:cs typeface="Arial"/>
                <a:sym typeface="Arial"/>
              </a:rPr>
              <a:t>)</a:t>
            </a:r>
            <a:r>
              <a:rPr lang="en" sz="1500"/>
              <a:t>.</a:t>
            </a:r>
            <a:endParaRPr sz="15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sz="3400" b="1"/>
              <a:t>The Nature, Scope And Role Of The Guest Services And Facilities</a:t>
            </a:r>
            <a:endParaRPr sz="3400"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9"/>
          <p:cNvSpPr txBox="1">
            <a:spLocks noGrp="1"/>
          </p:cNvSpPr>
          <p:nvPr>
            <p:ph type="title"/>
          </p:nvPr>
        </p:nvSpPr>
        <p:spPr>
          <a:xfrm>
            <a:off x="819150" y="657550"/>
            <a:ext cx="7505700" cy="61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500" b="1"/>
              <a:t>The Nature, Scope And Role Of The Guest Services And Facilities</a:t>
            </a:r>
            <a:endParaRPr sz="2500" b="1"/>
          </a:p>
        </p:txBody>
      </p:sp>
      <p:sp>
        <p:nvSpPr>
          <p:cNvPr id="166" name="Google Shape;166;p19"/>
          <p:cNvSpPr txBox="1">
            <a:spLocks noGrp="1"/>
          </p:cNvSpPr>
          <p:nvPr>
            <p:ph type="body" idx="1"/>
          </p:nvPr>
        </p:nvSpPr>
        <p:spPr>
          <a:xfrm>
            <a:off x="819150" y="1718925"/>
            <a:ext cx="3686100" cy="271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400" b="1"/>
              <a:t>Accommodations</a:t>
            </a:r>
            <a:endParaRPr sz="1400" b="1"/>
          </a:p>
          <a:p>
            <a:pPr marL="0" lvl="0" indent="0" algn="l" rtl="0">
              <a:spcBef>
                <a:spcPts val="1200"/>
              </a:spcBef>
              <a:spcAft>
                <a:spcPts val="0"/>
              </a:spcAft>
              <a:buNone/>
            </a:pPr>
            <a:r>
              <a:rPr lang="en" sz="1400"/>
              <a:t>Fairmont provides opulent and stylishly equipped rooms, suites, and villas with first-rate facilities, providing guests' ultimate comfort and refinement.</a:t>
            </a:r>
            <a:endParaRPr sz="1400"/>
          </a:p>
          <a:p>
            <a:pPr marL="0" lvl="0" indent="0" algn="l" rtl="0">
              <a:spcBef>
                <a:spcPts val="1200"/>
              </a:spcBef>
              <a:spcAft>
                <a:spcPts val="1200"/>
              </a:spcAft>
              <a:buNone/>
            </a:pPr>
            <a:r>
              <a:rPr lang="en" sz="1400"/>
              <a:t>Personal check-in and check-out services are provided by dedicated professionals, assuring a smooth and quick arrival and departure experience (Xiang et al., 2022).</a:t>
            </a:r>
            <a:endParaRPr sz="1400"/>
          </a:p>
        </p:txBody>
      </p:sp>
      <p:sp>
        <p:nvSpPr>
          <p:cNvPr id="167" name="Google Shape;167;p19"/>
          <p:cNvSpPr txBox="1">
            <a:spLocks noGrp="1"/>
          </p:cNvSpPr>
          <p:nvPr>
            <p:ph type="body" idx="2"/>
          </p:nvPr>
        </p:nvSpPr>
        <p:spPr>
          <a:xfrm>
            <a:off x="4638675" y="1718925"/>
            <a:ext cx="3686100" cy="271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Concierge Services</a:t>
            </a:r>
            <a:endParaRPr b="1"/>
          </a:p>
          <a:p>
            <a:pPr marL="0" lvl="0" indent="0" algn="l" rtl="0">
              <a:spcBef>
                <a:spcPts val="1200"/>
              </a:spcBef>
              <a:spcAft>
                <a:spcPts val="0"/>
              </a:spcAft>
              <a:buNone/>
            </a:pPr>
            <a:r>
              <a:rPr lang="en"/>
              <a:t>The concierge services at Fairmont are geared to aiding visitors with a variety of requests, such as restaurant reservations, ticket bookings, transportation arrangements, and insider information on local sites and activities.</a:t>
            </a:r>
            <a:endParaRPr/>
          </a:p>
          <a:p>
            <a:pPr marL="0" lvl="0" indent="0" algn="l" rtl="0">
              <a:spcBef>
                <a:spcPts val="1200"/>
              </a:spcBef>
              <a:spcAft>
                <a:spcPts val="1200"/>
              </a:spcAft>
              <a:buNone/>
            </a:pPr>
            <a:r>
              <a:rPr lang="en"/>
              <a:t>The concierge crew ensures that visitors have a pleasant and memorable stay by catering to their specific tastes and requirements (Roques, 2015).</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0"/>
          <p:cNvSpPr txBox="1">
            <a:spLocks noGrp="1"/>
          </p:cNvSpPr>
          <p:nvPr>
            <p:ph type="title"/>
          </p:nvPr>
        </p:nvSpPr>
        <p:spPr>
          <a:xfrm>
            <a:off x="819150" y="657550"/>
            <a:ext cx="7505700" cy="61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500" b="1"/>
              <a:t>The Nature, Scope And Role Of The Guest Services And Facilities</a:t>
            </a:r>
            <a:endParaRPr sz="2500" b="1"/>
          </a:p>
        </p:txBody>
      </p:sp>
      <p:sp>
        <p:nvSpPr>
          <p:cNvPr id="173" name="Google Shape;173;p20"/>
          <p:cNvSpPr txBox="1">
            <a:spLocks noGrp="1"/>
          </p:cNvSpPr>
          <p:nvPr>
            <p:ph type="body" idx="1"/>
          </p:nvPr>
        </p:nvSpPr>
        <p:spPr>
          <a:xfrm>
            <a:off x="819150" y="1718925"/>
            <a:ext cx="3686100" cy="271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400" b="1"/>
              <a:t>Dining &amp; Culinary Experiences:</a:t>
            </a:r>
            <a:endParaRPr sz="1400" b="1"/>
          </a:p>
          <a:p>
            <a:pPr marL="0" lvl="0" indent="0" algn="l" rtl="0">
              <a:spcBef>
                <a:spcPts val="1200"/>
              </a:spcBef>
              <a:spcAft>
                <a:spcPts val="0"/>
              </a:spcAft>
              <a:buNone/>
            </a:pPr>
            <a:r>
              <a:rPr lang="en" sz="1400"/>
              <a:t>Fairmont has a number of great restaurants, pubs, and lounges that serve a variety of cuisines ranging from fine dining to casual food.</a:t>
            </a:r>
            <a:endParaRPr sz="1400"/>
          </a:p>
          <a:p>
            <a:pPr marL="0" lvl="0" indent="0" algn="l" rtl="0">
              <a:spcBef>
                <a:spcPts val="1200"/>
              </a:spcBef>
              <a:spcAft>
                <a:spcPts val="1200"/>
              </a:spcAft>
              <a:buNone/>
            </a:pPr>
            <a:r>
              <a:rPr lang="en" sz="1400"/>
              <a:t>Gastronomic pleasures created by famous chefs, superb wine choices, and creative cocktail experiences are available to guests, giving a culinary adventure inside the hotel itself.</a:t>
            </a:r>
            <a:endParaRPr sz="1400" b="1"/>
          </a:p>
        </p:txBody>
      </p:sp>
      <p:sp>
        <p:nvSpPr>
          <p:cNvPr id="174" name="Google Shape;174;p20"/>
          <p:cNvSpPr txBox="1">
            <a:spLocks noGrp="1"/>
          </p:cNvSpPr>
          <p:nvPr>
            <p:ph type="body" idx="2"/>
          </p:nvPr>
        </p:nvSpPr>
        <p:spPr>
          <a:xfrm>
            <a:off x="4638675" y="1718925"/>
            <a:ext cx="3686100" cy="27198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400" b="1"/>
              <a:t>Spa and Wellness Facilities:</a:t>
            </a:r>
            <a:endParaRPr sz="1400" b="1"/>
          </a:p>
          <a:p>
            <a:pPr marL="0" lvl="0" indent="0" algn="l" rtl="0">
              <a:spcBef>
                <a:spcPts val="1200"/>
              </a:spcBef>
              <a:spcAft>
                <a:spcPts val="0"/>
              </a:spcAft>
              <a:buNone/>
            </a:pPr>
            <a:r>
              <a:rPr lang="en" sz="1400"/>
              <a:t>The Fairmont's spa and wellness facilities provide a relaxing and rejuvenating haven.</a:t>
            </a:r>
            <a:endParaRPr sz="1400"/>
          </a:p>
          <a:p>
            <a:pPr marL="0" lvl="0" indent="0" algn="l" rtl="0">
              <a:spcBef>
                <a:spcPts val="1200"/>
              </a:spcBef>
              <a:spcAft>
                <a:spcPts val="0"/>
              </a:spcAft>
              <a:buNone/>
            </a:pPr>
            <a:r>
              <a:rPr lang="en" sz="1400"/>
              <a:t>Massages, facials, and body therapies are among the treatments available to guests, which are administered by professional therapists (Xiang et al., 2022).</a:t>
            </a:r>
            <a:endParaRPr sz="1400"/>
          </a:p>
          <a:p>
            <a:pPr marL="0" lvl="0" indent="0" algn="l" rtl="0">
              <a:spcBef>
                <a:spcPts val="1200"/>
              </a:spcBef>
              <a:spcAft>
                <a:spcPts val="1200"/>
              </a:spcAft>
              <a:buNone/>
            </a:pPr>
            <a:r>
              <a:rPr lang="en" sz="1400"/>
              <a:t>Guests looking to maintain their well-being throughout their visit may take use of cutting-edge exercise centres, swimming pools, and wellness programmes.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1"/>
          <p:cNvSpPr txBox="1">
            <a:spLocks noGrp="1"/>
          </p:cNvSpPr>
          <p:nvPr>
            <p:ph type="title"/>
          </p:nvPr>
        </p:nvSpPr>
        <p:spPr>
          <a:xfrm>
            <a:off x="819150" y="657550"/>
            <a:ext cx="7505700" cy="61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500" b="1"/>
              <a:t>The Nature, Scope And Role Of The Guest Services And Facilities</a:t>
            </a:r>
            <a:endParaRPr sz="2500" b="1"/>
          </a:p>
        </p:txBody>
      </p:sp>
      <p:sp>
        <p:nvSpPr>
          <p:cNvPr id="180" name="Google Shape;180;p21"/>
          <p:cNvSpPr txBox="1">
            <a:spLocks noGrp="1"/>
          </p:cNvSpPr>
          <p:nvPr>
            <p:ph type="body" idx="1"/>
          </p:nvPr>
        </p:nvSpPr>
        <p:spPr>
          <a:xfrm>
            <a:off x="819150" y="1718925"/>
            <a:ext cx="3686100" cy="271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400" b="1"/>
              <a:t>Event Spaces and Meeting Facilities:</a:t>
            </a:r>
            <a:endParaRPr sz="1400" b="1"/>
          </a:p>
          <a:p>
            <a:pPr marL="0" lvl="0" indent="0" algn="l" rtl="0">
              <a:spcBef>
                <a:spcPts val="1200"/>
              </a:spcBef>
              <a:spcAft>
                <a:spcPts val="0"/>
              </a:spcAft>
              <a:buNone/>
            </a:pPr>
            <a:r>
              <a:rPr lang="en" sz="1400"/>
              <a:t>Fairmont locations include sophisticated event rooms and conference facilities that appeal to both business and social groups.</a:t>
            </a:r>
            <a:endParaRPr sz="1400"/>
          </a:p>
          <a:p>
            <a:pPr marL="0" lvl="0" indent="0" algn="l" rtl="0">
              <a:spcBef>
                <a:spcPts val="1200"/>
              </a:spcBef>
              <a:spcAft>
                <a:spcPts val="1200"/>
              </a:spcAft>
              <a:buNone/>
            </a:pPr>
            <a:r>
              <a:rPr lang="en" sz="1400"/>
              <a:t>Professional event planners and personnel guarantee that conferences, meetings, weddings, and other special events are executed flawlessly, offering total assistance from planning to execution.</a:t>
            </a:r>
            <a:endParaRPr sz="1400"/>
          </a:p>
        </p:txBody>
      </p:sp>
      <p:sp>
        <p:nvSpPr>
          <p:cNvPr id="181" name="Google Shape;181;p21"/>
          <p:cNvSpPr txBox="1">
            <a:spLocks noGrp="1"/>
          </p:cNvSpPr>
          <p:nvPr>
            <p:ph type="body" idx="2"/>
          </p:nvPr>
        </p:nvSpPr>
        <p:spPr>
          <a:xfrm>
            <a:off x="4638675" y="1718925"/>
            <a:ext cx="3686100" cy="271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400" b="1"/>
              <a:t>Recreation and Leisure Activities:</a:t>
            </a:r>
            <a:endParaRPr sz="1400" b="1"/>
          </a:p>
          <a:p>
            <a:pPr marL="0" lvl="0" indent="0" algn="l" rtl="0">
              <a:spcBef>
                <a:spcPts val="1200"/>
              </a:spcBef>
              <a:spcAft>
                <a:spcPts val="0"/>
              </a:spcAft>
              <a:buNone/>
            </a:pPr>
            <a:r>
              <a:rPr lang="en" sz="1400"/>
              <a:t>Fairmont hotels provide a variety of recreational and leisure activities, such as golf courses, tennis courts, water sports, fitness programmes, and cultural experiences.</a:t>
            </a:r>
            <a:endParaRPr sz="1400"/>
          </a:p>
          <a:p>
            <a:pPr marL="0" lvl="0" indent="0" algn="l" rtl="0">
              <a:spcBef>
                <a:spcPts val="1200"/>
              </a:spcBef>
              <a:spcAft>
                <a:spcPts val="1200"/>
              </a:spcAft>
              <a:buNone/>
            </a:pPr>
            <a:r>
              <a:rPr lang="en" sz="1400"/>
              <a:t>Guests may immerse themselves in the local culture, see neighbouring sights, or just relax in the tranquil surroundings of the hotel (Golosnichenko &amp; Golosnichenko, 2022).</a:t>
            </a:r>
            <a:endParaRPr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22"/>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b="1"/>
              <a:t>The Need To Consider The Role And Function Of Guest Services</a:t>
            </a:r>
            <a:endParaRPr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3"/>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480" b="1"/>
              <a:t>The Need To Consider The Role And Function Of Guest Services</a:t>
            </a:r>
            <a:endParaRPr sz="2300"/>
          </a:p>
        </p:txBody>
      </p:sp>
      <p:sp>
        <p:nvSpPr>
          <p:cNvPr id="192" name="Google Shape;192;p23"/>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b="1"/>
              <a:t>Personalization and Customization:</a:t>
            </a:r>
            <a:endParaRPr b="1"/>
          </a:p>
          <a:p>
            <a:pPr marL="0" lvl="0" indent="0" algn="l" rtl="0">
              <a:spcBef>
                <a:spcPts val="1200"/>
              </a:spcBef>
              <a:spcAft>
                <a:spcPts val="0"/>
              </a:spcAft>
              <a:buNone/>
            </a:pPr>
            <a:r>
              <a:rPr lang="en"/>
              <a:t>Hotel guest services enable them to personalise and customise their guests' experiences. Understanding individual tastes, wants, and special requests allows hotels to personalise services and facilities to each visitor, resulting in a unique and memorable experience (Golosnichenko &amp; Golosnichenko, 2022). This personalised approach increases visitor pleasure and gives the impression of exclusivity.</a:t>
            </a:r>
            <a:endParaRPr/>
          </a:p>
          <a:p>
            <a:pPr marL="0" lvl="0" indent="0" algn="l" rtl="0">
              <a:spcBef>
                <a:spcPts val="1200"/>
              </a:spcBef>
              <a:spcAft>
                <a:spcPts val="1200"/>
              </a:spcAft>
              <a:buNone/>
            </a:pPr>
            <a:endParaRPr/>
          </a:p>
        </p:txBody>
      </p:sp>
      <p:sp>
        <p:nvSpPr>
          <p:cNvPr id="193" name="Google Shape;193;p23"/>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Upselling and income Generation:</a:t>
            </a:r>
            <a:endParaRPr b="1"/>
          </a:p>
          <a:p>
            <a:pPr marL="0" lvl="0" indent="0" algn="l" rtl="0">
              <a:spcBef>
                <a:spcPts val="1200"/>
              </a:spcBef>
              <a:spcAft>
                <a:spcPts val="1200"/>
              </a:spcAft>
              <a:buNone/>
            </a:pPr>
            <a:r>
              <a:rPr lang="en"/>
              <a:t>Upselling and cross-selling possibilities in guest services may help generate income. Well-trained personnel may detect and provide extra services, upgrades, or experiences that correspond to customers' preferences, improving the hotel's income per visitor (Lacalle, 2022).</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480" b="1"/>
              <a:t>The Need To Consider The Role And Function Of Guest Services</a:t>
            </a:r>
            <a:endParaRPr sz="2300"/>
          </a:p>
        </p:txBody>
      </p:sp>
      <p:sp>
        <p:nvSpPr>
          <p:cNvPr id="199" name="Google Shape;199;p24"/>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Problem Resolution: </a:t>
            </a:r>
            <a:endParaRPr b="1"/>
          </a:p>
          <a:p>
            <a:pPr marL="0" lvl="0" indent="0" algn="l" rtl="0">
              <a:spcBef>
                <a:spcPts val="1200"/>
              </a:spcBef>
              <a:spcAft>
                <a:spcPts val="1200"/>
              </a:spcAft>
              <a:buNone/>
            </a:pPr>
            <a:r>
              <a:rPr lang="en"/>
              <a:t>visitor services are critical in dealing with and resolving visitor difficulties and complaints. Prompt and effective issue resolution indicates the hotel's dedication to client pleasure and may transform a poor experience into a good one. Handling guest problems properly contributes to the hotel's reputation and helps to avoid unfavourable reviews or internet reaction (Roques, 2015).</a:t>
            </a:r>
            <a:endParaRPr/>
          </a:p>
        </p:txBody>
      </p:sp>
      <p:sp>
        <p:nvSpPr>
          <p:cNvPr id="200" name="Google Shape;200;p24"/>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Brand Differentiation: </a:t>
            </a:r>
            <a:endParaRPr b="1"/>
          </a:p>
          <a:p>
            <a:pPr marL="0" lvl="0" indent="0" algn="l" rtl="0">
              <a:spcBef>
                <a:spcPts val="1200"/>
              </a:spcBef>
              <a:spcAft>
                <a:spcPts val="1200"/>
              </a:spcAft>
              <a:buNone/>
            </a:pPr>
            <a:r>
              <a:rPr lang="en"/>
              <a:t>In a competitive market, a hotel brand's guest services may be a crucial differentiator. Providing great service distinguishes a hotel from its rivals and contributes to the development of a unique character and reputation (Xiang et al., 2022). Guests are more inclined to choose a hotel with exceptional guest services than one with a basic level of service.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5"/>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b="1"/>
              <a:t>The Importance Of Hospitality And How The Hotels Meet/Exceed Guest Expectations</a:t>
            </a:r>
            <a:endParaRPr b="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500" b="1"/>
              <a:t>The Importance Of Hospitality And How The Hotels Meet/Exceed Guest Expectations</a:t>
            </a:r>
            <a:endParaRPr sz="2500" b="1"/>
          </a:p>
        </p:txBody>
      </p:sp>
      <p:sp>
        <p:nvSpPr>
          <p:cNvPr id="211" name="Google Shape;211;p26"/>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Visitor Satisfaction</a:t>
            </a:r>
            <a:endParaRPr b="1"/>
          </a:p>
          <a:p>
            <a:pPr marL="0" lvl="0" indent="0" algn="l" rtl="0">
              <a:spcBef>
                <a:spcPts val="1200"/>
              </a:spcBef>
              <a:spcAft>
                <a:spcPts val="1200"/>
              </a:spcAft>
              <a:buNone/>
            </a:pPr>
            <a:r>
              <a:rPr lang="en"/>
              <a:t>Hospitality is important in guaranteeing visitor satisfaction. Hotels can create a good and delightful experience for visitors by delivering polite, attentive, and personalised service (Golosnichenko &amp; Golosnichenko, 2022). This involves anticipating visitors' requirements, swiftly resolving their problems, and going above and beyond to surpass their expectations.</a:t>
            </a:r>
            <a:endParaRPr/>
          </a:p>
        </p:txBody>
      </p:sp>
      <p:sp>
        <p:nvSpPr>
          <p:cNvPr id="212" name="Google Shape;212;p26"/>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Individualising Services</a:t>
            </a:r>
            <a:endParaRPr b="1"/>
          </a:p>
          <a:p>
            <a:pPr marL="0" lvl="0" indent="0" algn="l" rtl="0">
              <a:spcBef>
                <a:spcPts val="1200"/>
              </a:spcBef>
              <a:spcAft>
                <a:spcPts val="1200"/>
              </a:spcAft>
              <a:buNone/>
            </a:pPr>
            <a:r>
              <a:rPr lang="en"/>
              <a:t>Successful hotels recognise that each client is unique and has different preferences and needs. Hotels may adapt the guest experience to match specific demands by providing personalised services and facilities (Roques, 2015). Understanding visitors' preferences for room layout, dietary restrictions, special events, and delivering customised advice and services are all part of this.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7"/>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500" b="1"/>
              <a:t>The Importance Of Hospitality And How The Hotels Meet/Exceed Guest Expectations</a:t>
            </a:r>
            <a:endParaRPr sz="2500" b="1"/>
          </a:p>
        </p:txBody>
      </p:sp>
      <p:sp>
        <p:nvSpPr>
          <p:cNvPr id="218" name="Google Shape;218;p27"/>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b="1"/>
              <a:t>Increasing Loyalty</a:t>
            </a:r>
            <a:endParaRPr b="1"/>
          </a:p>
          <a:p>
            <a:pPr marL="0" lvl="0" indent="0" algn="l" rtl="0">
              <a:spcBef>
                <a:spcPts val="1200"/>
              </a:spcBef>
              <a:spcAft>
                <a:spcPts val="0"/>
              </a:spcAft>
              <a:buNone/>
            </a:pPr>
            <a:r>
              <a:rPr lang="en"/>
              <a:t>Exceptional hospitality encourages visitor loyalty. When visitors feel really welcomed and cared for, they are more likely to become repeat customers and hotel champions.</a:t>
            </a:r>
            <a:endParaRPr/>
          </a:p>
          <a:p>
            <a:pPr marL="0" lvl="0" indent="0" algn="l" rtl="0">
              <a:spcBef>
                <a:spcPts val="1200"/>
              </a:spcBef>
              <a:spcAft>
                <a:spcPts val="0"/>
              </a:spcAft>
              <a:buNone/>
            </a:pPr>
            <a:r>
              <a:rPr lang="en"/>
              <a:t>Hotels that prioritise hospitality develop a loyal client base, which leads to greater income and favourable word-of-mouth referrals (Lacalle, 2022).</a:t>
            </a:r>
            <a:endParaRPr/>
          </a:p>
          <a:p>
            <a:pPr marL="0" lvl="0" indent="0" algn="l" rtl="0">
              <a:spcBef>
                <a:spcPts val="1200"/>
              </a:spcBef>
              <a:spcAft>
                <a:spcPts val="1200"/>
              </a:spcAft>
              <a:buNone/>
            </a:pPr>
            <a:endParaRPr/>
          </a:p>
        </p:txBody>
      </p:sp>
      <p:sp>
        <p:nvSpPr>
          <p:cNvPr id="219" name="Google Shape;219;p27"/>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b="1"/>
              <a:t>Creating unique Experiences</a:t>
            </a:r>
            <a:endParaRPr b="1"/>
          </a:p>
          <a:p>
            <a:pPr marL="0" lvl="0" indent="0" algn="l" rtl="0">
              <a:spcBef>
                <a:spcPts val="1200"/>
              </a:spcBef>
              <a:spcAft>
                <a:spcPts val="0"/>
              </a:spcAft>
              <a:buNone/>
            </a:pPr>
            <a:r>
              <a:rPr lang="en"/>
              <a:t>Hospitality is all about providing visitors with unique experiences that leave a lasting impact. Hotels try to go above and beyond to surprise visitors with thoughtful gestures, personalised touches, and one-of-a-kind services (Golosnichenko &amp; Golosnichenko, 2022).</a:t>
            </a:r>
            <a:endParaRPr/>
          </a:p>
          <a:p>
            <a:pPr marL="0" lvl="0" indent="0" algn="l" rtl="0">
              <a:spcBef>
                <a:spcPts val="1200"/>
              </a:spcBef>
              <a:spcAft>
                <a:spcPts val="1200"/>
              </a:spcAft>
              <a:buNone/>
            </a:pPr>
            <a:r>
              <a:rPr lang="en"/>
              <a:t>These extraordinary events elicit good feelings and leave visitors with great memories that they appreciate and share with others.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8"/>
          <p:cNvSpPr txBox="1">
            <a:spLocks noGrp="1"/>
          </p:cNvSpPr>
          <p:nvPr>
            <p:ph type="title"/>
          </p:nvPr>
        </p:nvSpPr>
        <p:spPr>
          <a:xfrm>
            <a:off x="819150" y="735000"/>
            <a:ext cx="7505700" cy="618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Conclusion</a:t>
            </a:r>
            <a:endParaRPr b="1"/>
          </a:p>
        </p:txBody>
      </p:sp>
      <p:sp>
        <p:nvSpPr>
          <p:cNvPr id="225" name="Google Shape;225;p28"/>
          <p:cNvSpPr txBox="1">
            <a:spLocks noGrp="1"/>
          </p:cNvSpPr>
          <p:nvPr>
            <p:ph type="body" idx="1"/>
          </p:nvPr>
        </p:nvSpPr>
        <p:spPr>
          <a:xfrm>
            <a:off x="819150" y="1564075"/>
            <a:ext cx="7505700" cy="28746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sz="1800"/>
              <a:t>Accor is a well-known worldwide hospitality corporation known for its diverse collection of hotels and resorts under several names. Accor is dedicated to providing outstanding guest experiences and has a significant presence in the industry.</a:t>
            </a:r>
            <a:endParaRPr sz="1800"/>
          </a:p>
          <a:p>
            <a:pPr marL="0" lvl="0" indent="0" algn="l" rtl="0">
              <a:spcBef>
                <a:spcPts val="1200"/>
              </a:spcBef>
              <a:spcAft>
                <a:spcPts val="1200"/>
              </a:spcAft>
              <a:buNone/>
            </a:pPr>
            <a:r>
              <a:rPr lang="en" sz="1800"/>
              <a:t>The company's focus to offering extraordinary hospitality has won it an excellent reputation, making it a favourite option for travellers all over the globe. Accor aspires to create amazing stays that surpass guest expectations, guaranteeing that each visitor gets personalised attention, first-rate service, and a genuinely unique experience.</a:t>
            </a:r>
            <a:endParaRPr sz="1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9"/>
          <p:cNvSpPr txBox="1">
            <a:spLocks noGrp="1"/>
          </p:cNvSpPr>
          <p:nvPr>
            <p:ph type="title"/>
          </p:nvPr>
        </p:nvSpPr>
        <p:spPr>
          <a:xfrm>
            <a:off x="819150" y="535900"/>
            <a:ext cx="7505700" cy="618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References</a:t>
            </a:r>
            <a:endParaRPr b="1"/>
          </a:p>
        </p:txBody>
      </p:sp>
      <p:sp>
        <p:nvSpPr>
          <p:cNvPr id="231" name="Google Shape;231;p29"/>
          <p:cNvSpPr txBox="1">
            <a:spLocks noGrp="1"/>
          </p:cNvSpPr>
          <p:nvPr>
            <p:ph type="body" idx="1"/>
          </p:nvPr>
        </p:nvSpPr>
        <p:spPr>
          <a:xfrm>
            <a:off x="819150" y="1154800"/>
            <a:ext cx="7505700" cy="3440100"/>
          </a:xfrm>
          <a:prstGeom prst="rect">
            <a:avLst/>
          </a:prstGeom>
        </p:spPr>
        <p:txBody>
          <a:bodyPr spcFirstLastPara="1" wrap="square" lIns="91425" tIns="91425" rIns="91425" bIns="91425" anchor="t" anchorCtr="0">
            <a:normAutofit fontScale="85000" lnSpcReduction="10000"/>
          </a:bodyPr>
          <a:lstStyle/>
          <a:p>
            <a:pPr marL="457200" lvl="0" indent="-287972" algn="l" rtl="0">
              <a:spcBef>
                <a:spcPts val="1200"/>
              </a:spcBef>
              <a:spcAft>
                <a:spcPts val="0"/>
              </a:spcAft>
              <a:buClr>
                <a:srgbClr val="000000"/>
              </a:buClr>
              <a:buSzPct val="100000"/>
              <a:buFont typeface="Arial"/>
              <a:buAutoNum type="arabicPeriod"/>
            </a:pPr>
            <a:r>
              <a:rPr lang="en" sz="1100" i="1">
                <a:solidFill>
                  <a:srgbClr val="000000"/>
                </a:solidFill>
                <a:latin typeface="Arial"/>
                <a:ea typeface="Arial"/>
                <a:cs typeface="Arial"/>
                <a:sym typeface="Arial"/>
              </a:rPr>
              <a:t>Accor - world-leading hotel group in Hospitality</a:t>
            </a:r>
            <a:r>
              <a:rPr lang="en" sz="1100">
                <a:solidFill>
                  <a:srgbClr val="000000"/>
                </a:solidFill>
                <a:latin typeface="Arial"/>
                <a:ea typeface="Arial"/>
                <a:cs typeface="Arial"/>
                <a:sym typeface="Arial"/>
              </a:rPr>
              <a:t>. Available at: https://group.accor.com/en (Accessed: 23 May 2023).</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i="1">
                <a:solidFill>
                  <a:srgbClr val="000000"/>
                </a:solidFill>
                <a:latin typeface="Arial"/>
                <a:ea typeface="Arial"/>
                <a:cs typeface="Arial"/>
                <a:sym typeface="Arial"/>
              </a:rPr>
              <a:t>Accor Hotels - discover all our hotels: Accor</a:t>
            </a:r>
            <a:r>
              <a:rPr lang="en" sz="1100">
                <a:solidFill>
                  <a:srgbClr val="000000"/>
                </a:solidFill>
                <a:latin typeface="Arial"/>
                <a:ea typeface="Arial"/>
                <a:cs typeface="Arial"/>
                <a:sym typeface="Arial"/>
              </a:rPr>
              <a:t> (no date) </a:t>
            </a:r>
            <a:r>
              <a:rPr lang="en" sz="1100" i="1">
                <a:solidFill>
                  <a:srgbClr val="000000"/>
                </a:solidFill>
                <a:latin typeface="Arial"/>
                <a:ea typeface="Arial"/>
                <a:cs typeface="Arial"/>
                <a:sym typeface="Arial"/>
              </a:rPr>
              <a:t>all.accor.com</a:t>
            </a:r>
            <a:r>
              <a:rPr lang="en" sz="1100">
                <a:solidFill>
                  <a:srgbClr val="000000"/>
                </a:solidFill>
                <a:latin typeface="Arial"/>
                <a:ea typeface="Arial"/>
                <a:cs typeface="Arial"/>
                <a:sym typeface="Arial"/>
              </a:rPr>
              <a:t>. Available at: https://all.accor.com/brands/index.en.shtml (Accessed: 24 May 2023).</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i="1">
                <a:solidFill>
                  <a:srgbClr val="000000"/>
                </a:solidFill>
                <a:latin typeface="Arial"/>
                <a:ea typeface="Arial"/>
                <a:cs typeface="Arial"/>
                <a:sym typeface="Arial"/>
              </a:rPr>
              <a:t>Fairmont Hotels and resorts - luxury hotels</a:t>
            </a:r>
            <a:r>
              <a:rPr lang="en" sz="1100">
                <a:solidFill>
                  <a:srgbClr val="000000"/>
                </a:solidFill>
                <a:latin typeface="Arial"/>
                <a:ea typeface="Arial"/>
                <a:cs typeface="Arial"/>
                <a:sym typeface="Arial"/>
              </a:rPr>
              <a:t> (no date) </a:t>
            </a:r>
            <a:r>
              <a:rPr lang="en" sz="1100" i="1">
                <a:solidFill>
                  <a:srgbClr val="000000"/>
                </a:solidFill>
                <a:latin typeface="Arial"/>
                <a:ea typeface="Arial"/>
                <a:cs typeface="Arial"/>
                <a:sym typeface="Arial"/>
              </a:rPr>
              <a:t>Fairmont Hotels and Resorts - Luxury hotels</a:t>
            </a:r>
            <a:r>
              <a:rPr lang="en" sz="1100">
                <a:solidFill>
                  <a:srgbClr val="000000"/>
                </a:solidFill>
                <a:latin typeface="Arial"/>
                <a:ea typeface="Arial"/>
                <a:cs typeface="Arial"/>
                <a:sym typeface="Arial"/>
              </a:rPr>
              <a:t>. Available at: https://www.fairmont.com/ (Accessed: 24 May 2023).</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Golosnichenko, I. and Golosnichenko, D. (2022) ‘Legal regimes and administrative services: The relationship and the need to consider’, </a:t>
            </a:r>
            <a:r>
              <a:rPr lang="en" sz="1100" i="1">
                <a:solidFill>
                  <a:srgbClr val="000000"/>
                </a:solidFill>
                <a:latin typeface="Arial"/>
                <a:ea typeface="Arial"/>
                <a:cs typeface="Arial"/>
                <a:sym typeface="Arial"/>
              </a:rPr>
              <a:t>CONCEPTUAL BASIS OF DEVELOPMENT OF DOMESTIC ADMINISTRATIVE LAW AND PROCESS: TRENDS, PERSPECTIVES, PRACTICE</a:t>
            </a:r>
            <a:r>
              <a:rPr lang="en" sz="1100">
                <a:solidFill>
                  <a:srgbClr val="000000"/>
                </a:solidFill>
                <a:latin typeface="Arial"/>
                <a:ea typeface="Arial"/>
                <a:cs typeface="Arial"/>
                <a:sym typeface="Arial"/>
              </a:rPr>
              <a:t>, pp. 466–481. doi:10.30525/978-9934-26-233-3-16.</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Lacalle, E. (2022) </a:t>
            </a:r>
            <a:r>
              <a:rPr lang="en" sz="1100" i="1">
                <a:solidFill>
                  <a:srgbClr val="000000"/>
                </a:solidFill>
                <a:latin typeface="Arial"/>
                <a:ea typeface="Arial"/>
                <a:cs typeface="Arial"/>
                <a:sym typeface="Arial"/>
              </a:rPr>
              <a:t>Five frequent hotel guest expectations and how to exceed them</a:t>
            </a:r>
            <a:r>
              <a:rPr lang="en" sz="1100">
                <a:solidFill>
                  <a:srgbClr val="000000"/>
                </a:solidFill>
                <a:latin typeface="Arial"/>
                <a:ea typeface="Arial"/>
                <a:cs typeface="Arial"/>
                <a:sym typeface="Arial"/>
              </a:rPr>
              <a:t>, </a:t>
            </a:r>
            <a:r>
              <a:rPr lang="en" sz="1100" i="1">
                <a:solidFill>
                  <a:srgbClr val="000000"/>
                </a:solidFill>
                <a:latin typeface="Arial"/>
                <a:ea typeface="Arial"/>
                <a:cs typeface="Arial"/>
                <a:sym typeface="Arial"/>
              </a:rPr>
              <a:t>Five frequent hotel guest expectations and how to excee... | Mews Blog</a:t>
            </a:r>
            <a:r>
              <a:rPr lang="en" sz="1100">
                <a:solidFill>
                  <a:srgbClr val="000000"/>
                </a:solidFill>
                <a:latin typeface="Arial"/>
                <a:ea typeface="Arial"/>
                <a:cs typeface="Arial"/>
                <a:sym typeface="Arial"/>
              </a:rPr>
              <a:t>. Available at: https://www.mews.com/en/blog/hotel-guest-expectations (Accessed: 24 May 2023).</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i="1">
                <a:solidFill>
                  <a:srgbClr val="000000"/>
                </a:solidFill>
                <a:latin typeface="Arial"/>
                <a:ea typeface="Arial"/>
                <a:cs typeface="Arial"/>
                <a:sym typeface="Arial"/>
              </a:rPr>
              <a:t>Luxury Hotels &amp; Resorts - Fairmont</a:t>
            </a:r>
            <a:r>
              <a:rPr lang="en" sz="1100">
                <a:solidFill>
                  <a:srgbClr val="000000"/>
                </a:solidFill>
                <a:latin typeface="Arial"/>
                <a:ea typeface="Arial"/>
                <a:cs typeface="Arial"/>
                <a:sym typeface="Arial"/>
              </a:rPr>
              <a:t> (no date) </a:t>
            </a:r>
            <a:r>
              <a:rPr lang="en" sz="1100" i="1">
                <a:solidFill>
                  <a:srgbClr val="000000"/>
                </a:solidFill>
                <a:latin typeface="Arial"/>
                <a:ea typeface="Arial"/>
                <a:cs typeface="Arial"/>
                <a:sym typeface="Arial"/>
              </a:rPr>
              <a:t>all.accor.com</a:t>
            </a:r>
            <a:r>
              <a:rPr lang="en" sz="1100">
                <a:solidFill>
                  <a:srgbClr val="000000"/>
                </a:solidFill>
                <a:latin typeface="Arial"/>
                <a:ea typeface="Arial"/>
                <a:cs typeface="Arial"/>
                <a:sym typeface="Arial"/>
              </a:rPr>
              <a:t>. Available at: https://all.accor.com/brands/fairmont.en.shtml (Accessed: 24 May 2023).</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Roques, H. (2015) ‘CSR in the hotel industry: The Accor Perspective’, </a:t>
            </a:r>
            <a:r>
              <a:rPr lang="en" sz="1100" i="1">
                <a:solidFill>
                  <a:srgbClr val="000000"/>
                </a:solidFill>
                <a:latin typeface="Arial"/>
                <a:ea typeface="Arial"/>
                <a:cs typeface="Arial"/>
                <a:sym typeface="Arial"/>
              </a:rPr>
              <a:t>Responsible Business</a:t>
            </a:r>
            <a:r>
              <a:rPr lang="en" sz="1100">
                <a:solidFill>
                  <a:srgbClr val="000000"/>
                </a:solidFill>
                <a:latin typeface="Arial"/>
                <a:ea typeface="Arial"/>
                <a:cs typeface="Arial"/>
                <a:sym typeface="Arial"/>
              </a:rPr>
              <a:t>, pp. 171–178. doi:10.1002/9781119206156.ch11.</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Xiang, K., Zhang, H. and Qiao, G. (2022) ‘How to create interactive rituals: Key factors and strategic configurations for host-guest interaction in Boutique Hotels’, </a:t>
            </a:r>
            <a:r>
              <a:rPr lang="en" sz="1100" i="1">
                <a:solidFill>
                  <a:srgbClr val="000000"/>
                </a:solidFill>
                <a:latin typeface="Arial"/>
                <a:ea typeface="Arial"/>
                <a:cs typeface="Arial"/>
                <a:sym typeface="Arial"/>
              </a:rPr>
              <a:t>Journal of Hospitality and Tourism Management</a:t>
            </a:r>
            <a:r>
              <a:rPr lang="en" sz="1100">
                <a:solidFill>
                  <a:srgbClr val="000000"/>
                </a:solidFill>
                <a:latin typeface="Arial"/>
                <a:ea typeface="Arial"/>
                <a:cs typeface="Arial"/>
                <a:sym typeface="Arial"/>
              </a:rPr>
              <a:t>, 52, pp. 428–438. doi:10.1016/j.jhtm.2022.08.002.</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‘2. scope of analysis: Sample of regulated facilities’ (2020) </a:t>
            </a:r>
            <a:r>
              <a:rPr lang="en" sz="1100" i="1">
                <a:solidFill>
                  <a:srgbClr val="000000"/>
                </a:solidFill>
                <a:latin typeface="Arial"/>
                <a:ea typeface="Arial"/>
                <a:cs typeface="Arial"/>
                <a:sym typeface="Arial"/>
              </a:rPr>
              <a:t>Pollution Limits and Polluters’ Efforts to Comply</a:t>
            </a:r>
            <a:r>
              <a:rPr lang="en" sz="1100">
                <a:solidFill>
                  <a:srgbClr val="000000"/>
                </a:solidFill>
                <a:latin typeface="Arial"/>
                <a:ea typeface="Arial"/>
                <a:cs typeface="Arial"/>
                <a:sym typeface="Arial"/>
              </a:rPr>
              <a:t>, pp. 16–23. doi:10.1515/9780804777605-004.</a:t>
            </a:r>
            <a:endParaRPr sz="1100">
              <a:solidFill>
                <a:srgbClr val="000000"/>
              </a:solidFill>
              <a:latin typeface="Arial"/>
              <a:ea typeface="Arial"/>
              <a:cs typeface="Arial"/>
              <a:sym typeface="Arial"/>
            </a:endParaRPr>
          </a:p>
          <a:p>
            <a:pPr marL="457200" lvl="0" indent="-287972" algn="l" rtl="0">
              <a:spcBef>
                <a:spcPts val="0"/>
              </a:spcBef>
              <a:spcAft>
                <a:spcPts val="0"/>
              </a:spcAft>
              <a:buClr>
                <a:srgbClr val="000000"/>
              </a:buClr>
              <a:buSzPct val="100000"/>
              <a:buFont typeface="Arial"/>
              <a:buAutoNum type="arabicPeriod"/>
            </a:pPr>
            <a:r>
              <a:rPr lang="en" sz="1100">
                <a:solidFill>
                  <a:srgbClr val="000000"/>
                </a:solidFill>
                <a:latin typeface="Arial"/>
                <a:ea typeface="Arial"/>
                <a:cs typeface="Arial"/>
                <a:sym typeface="Arial"/>
              </a:rPr>
              <a:t>‘Bostock, john, (30 Sept. 1916–26 Oct. 1977), Business Consultant; director: British Hartford Fairmont Ltd; British Hartford Fairmont Investments Ltd; Unibin Ltd’ (2007) </a:t>
            </a:r>
            <a:r>
              <a:rPr lang="en" sz="1100" i="1">
                <a:solidFill>
                  <a:srgbClr val="000000"/>
                </a:solidFill>
                <a:latin typeface="Arial"/>
                <a:ea typeface="Arial"/>
                <a:cs typeface="Arial"/>
                <a:sym typeface="Arial"/>
              </a:rPr>
              <a:t>Who Was Who</a:t>
            </a:r>
            <a:r>
              <a:rPr lang="en" sz="1100">
                <a:solidFill>
                  <a:srgbClr val="000000"/>
                </a:solidFill>
                <a:latin typeface="Arial"/>
                <a:ea typeface="Arial"/>
                <a:cs typeface="Arial"/>
                <a:sym typeface="Arial"/>
              </a:rPr>
              <a:t> [Preprint]. doi:10.1093/ww/9780199540884.013.u152473.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0"/>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sz="7200" b="1"/>
              <a:t>Thank</a:t>
            </a:r>
            <a:endParaRPr sz="7200" b="1"/>
          </a:p>
          <a:p>
            <a:pPr marL="0" lvl="0" indent="0" algn="ctr" rtl="0">
              <a:spcBef>
                <a:spcPts val="0"/>
              </a:spcBef>
              <a:spcAft>
                <a:spcPts val="0"/>
              </a:spcAft>
              <a:buNone/>
            </a:pPr>
            <a:r>
              <a:rPr lang="en" sz="7200" b="1"/>
              <a:t>You!</a:t>
            </a:r>
            <a:endParaRPr sz="7200" b="1"/>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1888</Words>
  <Application>Microsoft Office PowerPoint</Application>
  <PresentationFormat>On-screen Show (16:9)</PresentationFormat>
  <Paragraphs>84</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Nunito</vt:lpstr>
      <vt:lpstr>Arial</vt:lpstr>
      <vt:lpstr>Calibri</vt:lpstr>
      <vt:lpstr>Shift</vt:lpstr>
      <vt:lpstr>The Role And Importance Of Quality Service, Hospitality And Guest Services In The Hospitality Industry</vt:lpstr>
      <vt:lpstr>Table of Content</vt:lpstr>
      <vt:lpstr>Overview of Accor</vt:lpstr>
      <vt:lpstr>Fairmont Hotels &amp; Resorts</vt:lpstr>
      <vt:lpstr>Fairmont Main Consumers</vt:lpstr>
      <vt:lpstr>The Nature, Scope And Role Of The Guest Services And Facilities</vt:lpstr>
      <vt:lpstr>The Nature, Scope And Role Of The Guest Services And Facilities</vt:lpstr>
      <vt:lpstr>The Nature, Scope And Role Of The Guest Services And Facilities</vt:lpstr>
      <vt:lpstr>The Nature, Scope And Role Of The Guest Services And Facilities</vt:lpstr>
      <vt:lpstr>The Need To Consider The Role And Function Of Guest Services</vt:lpstr>
      <vt:lpstr>The Need To Consider The Role And Function Of Guest Services</vt:lpstr>
      <vt:lpstr>The Need To Consider The Role And Function Of Guest Services</vt:lpstr>
      <vt:lpstr>The Importance Of Hospitality And How The Hotels Meet/Exceed Guest Expectations</vt:lpstr>
      <vt:lpstr>The Importance Of Hospitality And How The Hotels Meet/Exceed Guest Expectations</vt:lpstr>
      <vt:lpstr>The Importance Of Hospitality And How The Hotels Meet/Exceed Guest Expectations</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And Importance Of Quality Service, Hospitality And Guest Services In The Hospitality Industry</dc:title>
  <cp:lastModifiedBy>Gulam nawaj</cp:lastModifiedBy>
  <cp:revision>1</cp:revision>
  <dcterms:modified xsi:type="dcterms:W3CDTF">2023-05-24T23:44:25Z</dcterms:modified>
</cp:coreProperties>
</file>