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7" r:id="rId5"/>
    <p:sldId id="261" r:id="rId6"/>
    <p:sldId id="268" r:id="rId7"/>
    <p:sldId id="262" r:id="rId8"/>
    <p:sldId id="263" r:id="rId9"/>
    <p:sldId id="269" r:id="rId10"/>
    <p:sldId id="264" r:id="rId11"/>
    <p:sldId id="270"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8" d="100"/>
          <a:sy n="78" d="100"/>
        </p:scale>
        <p:origin x="64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E214236-6D12-4F24-8247-3ECE70E2DCD1}" type="datetimeFigureOut">
              <a:rPr lang="en-GB" smtClean="0"/>
              <a:t>29/10/2018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547968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14236-6D12-4F24-8247-3ECE70E2DCD1}" type="datetimeFigureOut">
              <a:rPr lang="en-GB" smtClean="0"/>
              <a:t>29/10/2018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1189141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214236-6D12-4F24-8247-3ECE70E2DCD1}" type="datetimeFigureOut">
              <a:rPr lang="en-GB" smtClean="0"/>
              <a:t>29/10/2018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493951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E214236-6D12-4F24-8247-3ECE70E2DCD1}" type="datetimeFigureOut">
              <a:rPr lang="en-GB" smtClean="0"/>
              <a:t>29/10/2018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2245337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E214236-6D12-4F24-8247-3ECE70E2DCD1}" type="datetimeFigureOut">
              <a:rPr lang="en-GB" smtClean="0"/>
              <a:t>29/10/2018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4286569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E214236-6D12-4F24-8247-3ECE70E2DCD1}" type="datetimeFigureOut">
              <a:rPr lang="en-GB" smtClean="0"/>
              <a:t>29/10/2018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1705311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214236-6D12-4F24-8247-3ECE70E2DCD1}" type="datetimeFigureOut">
              <a:rPr lang="en-GB" smtClean="0"/>
              <a:t>29/10/2018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2636192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214236-6D12-4F24-8247-3ECE70E2DCD1}" type="datetimeFigureOut">
              <a:rPr lang="en-GB" smtClean="0"/>
              <a:t>29/10/2018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3578623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214236-6D12-4F24-8247-3ECE70E2DCD1}" type="datetimeFigureOut">
              <a:rPr lang="en-GB" smtClean="0"/>
              <a:t>29/10/2018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2247534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14236-6D12-4F24-8247-3ECE70E2DCD1}" type="datetimeFigureOut">
              <a:rPr lang="en-GB" smtClean="0"/>
              <a:t>29/10/2018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2335754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14236-6D12-4F24-8247-3ECE70E2DCD1}" type="datetimeFigureOut">
              <a:rPr lang="en-GB" smtClean="0"/>
              <a:t>29/10/2018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7EDAF4-2F39-4C30-ADC2-7F533D7BD8BD}" type="slidenum">
              <a:rPr lang="en-GB" smtClean="0"/>
              <a:t>‹#›</a:t>
            </a:fld>
            <a:endParaRPr lang="en-GB"/>
          </a:p>
        </p:txBody>
      </p:sp>
    </p:spTree>
    <p:extLst>
      <p:ext uri="{BB962C8B-B14F-4D97-AF65-F5344CB8AC3E}">
        <p14:creationId xmlns:p14="http://schemas.microsoft.com/office/powerpoint/2010/main" val="2815983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214236-6D12-4F24-8247-3ECE70E2DCD1}" type="datetimeFigureOut">
              <a:rPr lang="en-GB" smtClean="0"/>
              <a:t>29/10/2018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7EDAF4-2F39-4C30-ADC2-7F533D7BD8BD}" type="slidenum">
              <a:rPr lang="en-GB" smtClean="0"/>
              <a:t>‹#›</a:t>
            </a:fld>
            <a:endParaRPr lang="en-GB"/>
          </a:p>
        </p:txBody>
      </p:sp>
    </p:spTree>
    <p:extLst>
      <p:ext uri="{BB962C8B-B14F-4D97-AF65-F5344CB8AC3E}">
        <p14:creationId xmlns:p14="http://schemas.microsoft.com/office/powerpoint/2010/main" val="1973118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GP Clusters</a:t>
            </a:r>
            <a:endParaRPr lang="en-GB" dirty="0"/>
          </a:p>
        </p:txBody>
      </p:sp>
      <p:sp>
        <p:nvSpPr>
          <p:cNvPr id="3" name="Subtitle 2"/>
          <p:cNvSpPr>
            <a:spLocks noGrp="1"/>
          </p:cNvSpPr>
          <p:nvPr>
            <p:ph type="subTitle" idx="1"/>
          </p:nvPr>
        </p:nvSpPr>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0140" y="3299254"/>
            <a:ext cx="7352271" cy="3015049"/>
          </a:xfrm>
          <a:prstGeom prst="rect">
            <a:avLst/>
          </a:prstGeom>
        </p:spPr>
      </p:pic>
    </p:spTree>
    <p:extLst>
      <p:ext uri="{BB962C8B-B14F-4D97-AF65-F5344CB8AC3E}">
        <p14:creationId xmlns:p14="http://schemas.microsoft.com/office/powerpoint/2010/main" val="3694663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Cwmtawe</a:t>
            </a:r>
            <a:r>
              <a:rPr lang="en-GB" dirty="0" smtClean="0"/>
              <a:t> </a:t>
            </a:r>
            <a:r>
              <a:rPr lang="en-GB" smtClean="0"/>
              <a:t>medical centre</a:t>
            </a:r>
            <a:endParaRPr lang="en-GB"/>
          </a:p>
        </p:txBody>
      </p:sp>
      <p:sp>
        <p:nvSpPr>
          <p:cNvPr id="3" name="Content Placeholder 2"/>
          <p:cNvSpPr>
            <a:spLocks noGrp="1"/>
          </p:cNvSpPr>
          <p:nvPr>
            <p:ph idx="1"/>
          </p:nvPr>
        </p:nvSpPr>
        <p:spPr/>
        <p:txBody>
          <a:bodyPr/>
          <a:lstStyle/>
          <a:p>
            <a:r>
              <a:rPr lang="en-GB" dirty="0" smtClean="0"/>
              <a:t>GPs and other primary care health workers in the </a:t>
            </a:r>
          </a:p>
          <a:p>
            <a:r>
              <a:rPr lang="en-GB" dirty="0" err="1" smtClean="0"/>
              <a:t>Clydach</a:t>
            </a:r>
            <a:r>
              <a:rPr lang="en-GB" dirty="0" smtClean="0"/>
              <a:t>, </a:t>
            </a:r>
          </a:p>
          <a:p>
            <a:r>
              <a:rPr lang="en-GB" dirty="0" err="1" smtClean="0"/>
              <a:t>Morriston</a:t>
            </a:r>
            <a:r>
              <a:rPr lang="en-GB" dirty="0" smtClean="0"/>
              <a:t>  </a:t>
            </a:r>
          </a:p>
          <a:p>
            <a:r>
              <a:rPr lang="en-GB" dirty="0" err="1" smtClean="0"/>
              <a:t>Llansamlet</a:t>
            </a:r>
            <a:r>
              <a:rPr lang="en-GB" dirty="0" smtClean="0"/>
              <a:t> </a:t>
            </a:r>
          </a:p>
          <a:p>
            <a:r>
              <a:rPr lang="en-GB" dirty="0" smtClean="0"/>
              <a:t>areas of the city have become one of the first in Wales to receive £1.7 million transformation funding from Welsh Government.</a:t>
            </a:r>
            <a:endParaRPr lang="en-GB" dirty="0"/>
          </a:p>
        </p:txBody>
      </p:sp>
    </p:spTree>
    <p:extLst>
      <p:ext uri="{BB962C8B-B14F-4D97-AF65-F5344CB8AC3E}">
        <p14:creationId xmlns:p14="http://schemas.microsoft.com/office/powerpoint/2010/main" val="2057861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As the NHS moves into its next 70 years, the way services are provided is changing, with more of an emphasis of working with the communities it serves, and keeping people well - not just treating them when they are unwell.</a:t>
            </a:r>
          </a:p>
          <a:p>
            <a:pPr marL="0" indent="0">
              <a:buNone/>
            </a:pPr>
            <a:r>
              <a:rPr lang="en-GB" dirty="0" smtClean="0"/>
              <a:t> </a:t>
            </a:r>
          </a:p>
          <a:p>
            <a:r>
              <a:rPr lang="en-GB" dirty="0" smtClean="0"/>
              <a:t>The funding will help turn this healthcare vision into practice for people living in these Swansea communities over the next 18 months.</a:t>
            </a:r>
          </a:p>
          <a:p>
            <a:endParaRPr lang="en-GB" dirty="0"/>
          </a:p>
        </p:txBody>
      </p:sp>
    </p:spTree>
    <p:extLst>
      <p:ext uri="{BB962C8B-B14F-4D97-AF65-F5344CB8AC3E}">
        <p14:creationId xmlns:p14="http://schemas.microsoft.com/office/powerpoint/2010/main" val="712569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 </a:t>
            </a:r>
          </a:p>
          <a:p>
            <a:r>
              <a:rPr lang="en-GB" dirty="0" err="1" smtClean="0"/>
              <a:t>Cwmtawe</a:t>
            </a:r>
            <a:r>
              <a:rPr lang="en-GB" dirty="0" smtClean="0"/>
              <a:t> Cluster Network is a group of three </a:t>
            </a:r>
          </a:p>
          <a:p>
            <a:r>
              <a:rPr lang="en-GB" dirty="0" smtClean="0"/>
              <a:t>GP practices </a:t>
            </a:r>
          </a:p>
          <a:p>
            <a:r>
              <a:rPr lang="en-GB" dirty="0" smtClean="0"/>
              <a:t>healthcare professionals, </a:t>
            </a:r>
          </a:p>
          <a:p>
            <a:r>
              <a:rPr lang="en-GB" dirty="0" smtClean="0"/>
              <a:t>pharmacists; </a:t>
            </a:r>
          </a:p>
          <a:p>
            <a:r>
              <a:rPr lang="en-GB" dirty="0" smtClean="0"/>
              <a:t>who work together with voluntary sector and social services partners to improve patient services. </a:t>
            </a:r>
          </a:p>
          <a:p>
            <a:r>
              <a:rPr lang="en-GB" dirty="0" smtClean="0"/>
              <a:t>Together the cluster provides care for around 44,000 people.</a:t>
            </a:r>
          </a:p>
          <a:p>
            <a:endParaRPr lang="en-GB" dirty="0"/>
          </a:p>
        </p:txBody>
      </p:sp>
    </p:spTree>
    <p:extLst>
      <p:ext uri="{BB962C8B-B14F-4D97-AF65-F5344CB8AC3E}">
        <p14:creationId xmlns:p14="http://schemas.microsoft.com/office/powerpoint/2010/main" val="430735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smtClean="0"/>
              <a:t>The network’s vision for how primary care could be delivered in future is considered so innovative that it will now be put into play and serve as a test run for the rest of Wales.</a:t>
            </a:r>
          </a:p>
          <a:p>
            <a:pPr marL="0" indent="0">
              <a:buNone/>
            </a:pPr>
            <a:r>
              <a:rPr lang="en-GB" dirty="0" smtClean="0"/>
              <a:t> </a:t>
            </a:r>
          </a:p>
          <a:p>
            <a:r>
              <a:rPr lang="en-GB" dirty="0" smtClean="0"/>
              <a:t>Dr </a:t>
            </a:r>
            <a:r>
              <a:rPr lang="en-GB" dirty="0" err="1" smtClean="0"/>
              <a:t>Iestyn</a:t>
            </a:r>
            <a:r>
              <a:rPr lang="en-GB" dirty="0" smtClean="0"/>
              <a:t> Davies, </a:t>
            </a:r>
            <a:r>
              <a:rPr lang="en-GB" dirty="0" err="1" smtClean="0"/>
              <a:t>Cwmtawe</a:t>
            </a:r>
            <a:r>
              <a:rPr lang="en-GB" dirty="0" smtClean="0"/>
              <a:t> Cluster Network lead said:</a:t>
            </a:r>
          </a:p>
          <a:p>
            <a:pPr marL="0" indent="0">
              <a:buNone/>
            </a:pPr>
            <a:r>
              <a:rPr lang="en-GB" dirty="0" smtClean="0"/>
              <a:t> </a:t>
            </a:r>
          </a:p>
          <a:p>
            <a:r>
              <a:rPr lang="en-GB" b="1" dirty="0" smtClean="0"/>
              <a:t>“We at </a:t>
            </a:r>
            <a:r>
              <a:rPr lang="en-GB" b="1" dirty="0" err="1" smtClean="0"/>
              <a:t>Cwmtawe</a:t>
            </a:r>
            <a:r>
              <a:rPr lang="en-GB" b="1" dirty="0" smtClean="0"/>
              <a:t> are thrilled with this very exciting announcement. The investment will really help us restructure and modernise the way we offer care to patients. </a:t>
            </a:r>
            <a:endParaRPr lang="en-GB" dirty="0" smtClean="0"/>
          </a:p>
          <a:p>
            <a:pPr marL="0" indent="0">
              <a:buNone/>
            </a:pPr>
            <a:r>
              <a:rPr lang="en-GB" dirty="0" smtClean="0"/>
              <a:t> </a:t>
            </a:r>
          </a:p>
          <a:p>
            <a:r>
              <a:rPr lang="en-GB" b="1" dirty="0" smtClean="0"/>
              <a:t>“We are delighted that Welsh Government recognises our vision for patient-focused primary care, which has a strong emphasis on supporting our communities and working with them to help keep people well – not only treating them when they are sick.</a:t>
            </a:r>
            <a:endParaRPr lang="en-GB" dirty="0" smtClean="0"/>
          </a:p>
          <a:p>
            <a:endParaRPr lang="en-GB" dirty="0"/>
          </a:p>
        </p:txBody>
      </p:sp>
    </p:spTree>
    <p:extLst>
      <p:ext uri="{BB962C8B-B14F-4D97-AF65-F5344CB8AC3E}">
        <p14:creationId xmlns:p14="http://schemas.microsoft.com/office/powerpoint/2010/main" val="547432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 </a:t>
            </a:r>
          </a:p>
          <a:p>
            <a:r>
              <a:rPr lang="en-GB" b="1" dirty="0" smtClean="0"/>
              <a:t>“This investment will allow us to expand our multi-disciplinary teams, giving patients better access to a wide range of healthcare professionals in their community, and bring some services traditionally accessed in hospitals closer to home.”</a:t>
            </a:r>
          </a:p>
          <a:p>
            <a:endParaRPr lang="en-GB" b="1" dirty="0"/>
          </a:p>
          <a:p>
            <a:r>
              <a:rPr lang="en-GB" dirty="0" smtClean="0"/>
              <a:t>He added that the cluster was now keen to involve the community in designing and implementing the plans.</a:t>
            </a:r>
          </a:p>
          <a:p>
            <a:endParaRPr lang="en-GB" dirty="0" smtClean="0"/>
          </a:p>
          <a:p>
            <a:endParaRPr lang="en-GB" dirty="0"/>
          </a:p>
        </p:txBody>
      </p:sp>
    </p:spTree>
    <p:extLst>
      <p:ext uri="{BB962C8B-B14F-4D97-AF65-F5344CB8AC3E}">
        <p14:creationId xmlns:p14="http://schemas.microsoft.com/office/powerpoint/2010/main" val="1335549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 </a:t>
            </a:r>
          </a:p>
          <a:p>
            <a:r>
              <a:rPr lang="en-GB" dirty="0" smtClean="0"/>
              <a:t>Dr Richard </a:t>
            </a:r>
            <a:r>
              <a:rPr lang="en-GB" dirty="0" err="1" smtClean="0"/>
              <a:t>Tristham</a:t>
            </a:r>
            <a:r>
              <a:rPr lang="en-GB" dirty="0" smtClean="0"/>
              <a:t>, GP partner with the </a:t>
            </a:r>
            <a:r>
              <a:rPr lang="en-GB" dirty="0" err="1" smtClean="0"/>
              <a:t>Cwmtawe</a:t>
            </a:r>
            <a:r>
              <a:rPr lang="en-GB" dirty="0" smtClean="0"/>
              <a:t> Medical Group and Area Clinical Director for Primary and Community Services said:</a:t>
            </a:r>
          </a:p>
          <a:p>
            <a:pPr marL="0" indent="0">
              <a:buNone/>
            </a:pPr>
            <a:r>
              <a:rPr lang="en-GB" dirty="0" smtClean="0"/>
              <a:t> </a:t>
            </a:r>
          </a:p>
          <a:p>
            <a:r>
              <a:rPr lang="en-GB" b="1" dirty="0" smtClean="0"/>
              <a:t>“It is fantastic news for </a:t>
            </a:r>
            <a:r>
              <a:rPr lang="en-GB" b="1" dirty="0" err="1" smtClean="0"/>
              <a:t>Cwmtawe</a:t>
            </a:r>
            <a:r>
              <a:rPr lang="en-GB" b="1" dirty="0" smtClean="0"/>
              <a:t> and recognition of all the hard work the team has put in. We hope this can be replicated across ABMU in the future to benefit all patients.”</a:t>
            </a:r>
            <a:endParaRPr lang="en-GB" dirty="0" smtClean="0"/>
          </a:p>
          <a:p>
            <a:endParaRPr lang="en-GB" dirty="0" smtClean="0"/>
          </a:p>
          <a:p>
            <a:r>
              <a:rPr lang="en-GB" dirty="0" smtClean="0"/>
              <a:t>Sharon Miller, ABMU Head of Primary Care, added:</a:t>
            </a:r>
          </a:p>
          <a:p>
            <a:pPr marL="0" indent="0">
              <a:buNone/>
            </a:pPr>
            <a:r>
              <a:rPr lang="en-GB" dirty="0" smtClean="0"/>
              <a:t> </a:t>
            </a:r>
          </a:p>
          <a:p>
            <a:r>
              <a:rPr lang="en-GB" b="1" dirty="0" smtClean="0"/>
              <a:t>“All 11 cluster networks across the ABMU area have developed some excellent, innovative services and we are really pleased that </a:t>
            </a:r>
            <a:r>
              <a:rPr lang="en-GB" b="1" dirty="0" err="1" smtClean="0"/>
              <a:t>Cwmtawe</a:t>
            </a:r>
            <a:r>
              <a:rPr lang="en-GB" b="1" dirty="0" smtClean="0"/>
              <a:t> has been recognised.”</a:t>
            </a:r>
            <a:endParaRPr lang="en-GB" dirty="0" smtClean="0"/>
          </a:p>
          <a:p>
            <a:r>
              <a:rPr lang="en-GB" dirty="0" smtClean="0"/>
              <a:t> </a:t>
            </a:r>
          </a:p>
          <a:p>
            <a:endParaRPr lang="en-GB" dirty="0"/>
          </a:p>
        </p:txBody>
      </p:sp>
    </p:spTree>
    <p:extLst>
      <p:ext uri="{BB962C8B-B14F-4D97-AF65-F5344CB8AC3E}">
        <p14:creationId xmlns:p14="http://schemas.microsoft.com/office/powerpoint/2010/main" val="650563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At the heart of the vision is a whole-systems approach, which focuses on building strong communities as much as promoting health and wellbeing.</a:t>
            </a:r>
          </a:p>
          <a:p>
            <a:pPr marL="0" indent="0">
              <a:buNone/>
            </a:pPr>
            <a:r>
              <a:rPr lang="en-GB" dirty="0" smtClean="0"/>
              <a:t> </a:t>
            </a:r>
          </a:p>
          <a:p>
            <a:r>
              <a:rPr lang="en-GB" dirty="0" smtClean="0"/>
              <a:t>Traditionally, the role of GPs has often been considered as examining patients, writing prescriptions and acting as gatekeepers to hospital care.</a:t>
            </a:r>
          </a:p>
          <a:p>
            <a:pPr marL="0" indent="0">
              <a:buNone/>
            </a:pPr>
            <a:r>
              <a:rPr lang="en-GB" dirty="0" smtClean="0"/>
              <a:t> </a:t>
            </a:r>
          </a:p>
          <a:p>
            <a:endParaRPr lang="en-GB" dirty="0"/>
          </a:p>
        </p:txBody>
      </p:sp>
    </p:spTree>
    <p:extLst>
      <p:ext uri="{BB962C8B-B14F-4D97-AF65-F5344CB8AC3E}">
        <p14:creationId xmlns:p14="http://schemas.microsoft.com/office/powerpoint/2010/main" val="2951925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Increasingly, however, GPs are only one part of much wider teams of healthcare and other professionals working together to offer much more rounded and holistic care. This £1.5 million funding will develop and accelerate even further this new way of working.</a:t>
            </a:r>
          </a:p>
          <a:p>
            <a:endParaRPr lang="en-GB" dirty="0" smtClean="0"/>
          </a:p>
          <a:p>
            <a:r>
              <a:rPr lang="en-GB" dirty="0" smtClean="0"/>
              <a:t>In practice this means that of the services coming on line are not strictly medical. They include some aimed at tackling loneliness and isolation, along with a focus on prevention, and earlier and easier intervention.</a:t>
            </a:r>
          </a:p>
          <a:p>
            <a:endParaRPr lang="en-GB" dirty="0"/>
          </a:p>
        </p:txBody>
      </p:sp>
    </p:spTree>
    <p:extLst>
      <p:ext uri="{BB962C8B-B14F-4D97-AF65-F5344CB8AC3E}">
        <p14:creationId xmlns:p14="http://schemas.microsoft.com/office/powerpoint/2010/main" val="2861653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Some of the new developments patients in the </a:t>
            </a:r>
            <a:r>
              <a:rPr lang="en-GB" dirty="0" err="1" smtClean="0"/>
              <a:t>Cwmtawe</a:t>
            </a:r>
            <a:r>
              <a:rPr lang="en-GB" dirty="0" smtClean="0"/>
              <a:t> Cluster Network can expect to see emerging over the coming months include:</a:t>
            </a:r>
          </a:p>
          <a:p>
            <a:r>
              <a:rPr lang="en-GB" dirty="0" smtClean="0"/>
              <a:t> </a:t>
            </a:r>
          </a:p>
          <a:p>
            <a:r>
              <a:rPr lang="en-GB" dirty="0" smtClean="0"/>
              <a:t>More healthcare professionals joining practices including: physiotherapists, advanced nurse practitioners, pharmacists and paramedics</a:t>
            </a:r>
          </a:p>
          <a:p>
            <a:r>
              <a:rPr lang="en-GB" dirty="0" smtClean="0"/>
              <a:t>A new community phlebotomy (blood tests) service</a:t>
            </a:r>
          </a:p>
          <a:p>
            <a:r>
              <a:rPr lang="en-GB" dirty="0" smtClean="0"/>
              <a:t>A community audiology service</a:t>
            </a:r>
          </a:p>
          <a:p>
            <a:r>
              <a:rPr lang="en-GB" dirty="0" smtClean="0"/>
              <a:t>A range of outpatient clinics moving from hospital sites to the community</a:t>
            </a:r>
          </a:p>
          <a:p>
            <a:r>
              <a:rPr lang="en-GB" dirty="0" smtClean="0"/>
              <a:t>A new dental hygiene service for care homes</a:t>
            </a:r>
          </a:p>
          <a:p>
            <a:r>
              <a:rPr lang="en-GB" dirty="0" smtClean="0"/>
              <a:t>Specialist eye care for patients who have had strokes</a:t>
            </a:r>
          </a:p>
          <a:p>
            <a:r>
              <a:rPr lang="en-GB" dirty="0" smtClean="0">
                <a:effectLst/>
              </a:rPr>
              <a:t> </a:t>
            </a:r>
          </a:p>
          <a:p>
            <a:endParaRPr lang="en-GB" dirty="0"/>
          </a:p>
        </p:txBody>
      </p:sp>
    </p:spTree>
    <p:extLst>
      <p:ext uri="{BB962C8B-B14F-4D97-AF65-F5344CB8AC3E}">
        <p14:creationId xmlns:p14="http://schemas.microsoft.com/office/powerpoint/2010/main" val="675374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An acute clinical outreach team helping to keep patients out of hospital or helping them come home as soon as possible if they are admitted</a:t>
            </a:r>
          </a:p>
          <a:p>
            <a:r>
              <a:rPr lang="en-GB" dirty="0" smtClean="0"/>
              <a:t>Improved diabetes care and education</a:t>
            </a:r>
          </a:p>
          <a:p>
            <a:r>
              <a:rPr lang="en-GB" dirty="0" smtClean="0"/>
              <a:t>Local area coordinators to tackle loneliness and isolation</a:t>
            </a:r>
          </a:p>
          <a:p>
            <a:r>
              <a:rPr lang="en-GB" dirty="0" smtClean="0"/>
              <a:t>A repeat prescriptions hub</a:t>
            </a:r>
          </a:p>
          <a:p>
            <a:r>
              <a:rPr lang="en-GB" dirty="0" smtClean="0"/>
              <a:t>Support for young carers</a:t>
            </a:r>
          </a:p>
          <a:p>
            <a:r>
              <a:rPr lang="en-GB" dirty="0" smtClean="0"/>
              <a:t>Better cross agency working</a:t>
            </a:r>
          </a:p>
          <a:p>
            <a:r>
              <a:rPr lang="en-GB" dirty="0" smtClean="0"/>
              <a:t>The use of digital solutions to engage with patients and help them better care for themselves</a:t>
            </a:r>
          </a:p>
          <a:p>
            <a:r>
              <a:rPr lang="en-GB" dirty="0" smtClean="0"/>
              <a:t>The launch of an arms-length social enterprise company to bid for Lottery and other grants that can support a wider range of services to support well being</a:t>
            </a:r>
          </a:p>
          <a:p>
            <a:endParaRPr lang="en-GB" dirty="0"/>
          </a:p>
        </p:txBody>
      </p:sp>
    </p:spTree>
    <p:extLst>
      <p:ext uri="{BB962C8B-B14F-4D97-AF65-F5344CB8AC3E}">
        <p14:creationId xmlns:p14="http://schemas.microsoft.com/office/powerpoint/2010/main" val="2571571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In addition, the cluster is talking to the City and County of Swansea about developing a </a:t>
            </a:r>
            <a:r>
              <a:rPr lang="en-GB" dirty="0" err="1" smtClean="0"/>
              <a:t>Clydach</a:t>
            </a:r>
            <a:r>
              <a:rPr lang="en-GB" dirty="0" smtClean="0"/>
              <a:t> Community Hub for local people to access all council services. It will also double as a digital gateway to assist those who aren’t comfortable with a computer to learn new skills.</a:t>
            </a:r>
          </a:p>
          <a:p>
            <a:pPr marL="0" indent="0">
              <a:buNone/>
            </a:pPr>
            <a:r>
              <a:rPr lang="en-GB" dirty="0" smtClean="0"/>
              <a:t> </a:t>
            </a:r>
          </a:p>
          <a:p>
            <a:r>
              <a:rPr lang="en-GB" dirty="0" smtClean="0"/>
              <a:t>Current work which focuses on how social aspects affects health will continue to develop. The cluster already have a social prescribing link worker and the Citizen’s Advice Bureau offer an outreach service to the network.</a:t>
            </a:r>
          </a:p>
          <a:p>
            <a:pPr marL="0" indent="0">
              <a:buNone/>
            </a:pPr>
            <a:r>
              <a:rPr lang="en-GB" dirty="0" smtClean="0"/>
              <a:t> </a:t>
            </a:r>
          </a:p>
        </p:txBody>
      </p:sp>
    </p:spTree>
    <p:extLst>
      <p:ext uri="{BB962C8B-B14F-4D97-AF65-F5344CB8AC3E}">
        <p14:creationId xmlns:p14="http://schemas.microsoft.com/office/powerpoint/2010/main" val="2528956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Other work which the cluster will focus on in the months ahead include exploring with partners ways to strengthen social care, end of life services and services for patients with dementia.</a:t>
            </a:r>
          </a:p>
          <a:p>
            <a:pPr marL="0" indent="0">
              <a:buNone/>
            </a:pPr>
            <a:r>
              <a:rPr lang="en-GB" dirty="0" smtClean="0"/>
              <a:t> </a:t>
            </a:r>
          </a:p>
          <a:p>
            <a:r>
              <a:rPr lang="en-GB" dirty="0" smtClean="0"/>
              <a:t>The cluster will also look at forging greater links between health and housing, the use of assistive technology and closer working with housing associations in the area.</a:t>
            </a:r>
          </a:p>
          <a:p>
            <a:endParaRPr lang="en-GB" dirty="0" smtClean="0"/>
          </a:p>
          <a:p>
            <a:endParaRPr lang="en-GB" dirty="0"/>
          </a:p>
        </p:txBody>
      </p:sp>
    </p:spTree>
    <p:extLst>
      <p:ext uri="{BB962C8B-B14F-4D97-AF65-F5344CB8AC3E}">
        <p14:creationId xmlns:p14="http://schemas.microsoft.com/office/powerpoint/2010/main" val="32358152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431</Words>
  <Application>Microsoft Office PowerPoint</Application>
  <PresentationFormat>Widescreen</PresentationFormat>
  <Paragraphs>68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GP Clusters</vt:lpstr>
      <vt:lpstr>Cwmtawe medical centre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GP Clusters</dc:title>
  <dc:creator>Karen Burton</dc:creator>
  <cp:lastModifiedBy>Karen Burton</cp:lastModifiedBy>
  <cp:revision>1</cp:revision>
  <dcterms:created xsi:type="dcterms:W3CDTF">2018-10-29T15:42:02Z</dcterms:created>
  <dcterms:modified xsi:type="dcterms:W3CDTF">2018-10-29T15:42:20Z</dcterms:modified>
</cp:coreProperties>
</file>