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5971ADDE-A497-4899-BE46-7AF3A53297F6}"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37CF08ED-05DA-4117-972F-72BB564AB157}" type="datetimeFigureOut">
              <a:rPr lang="en-GB" smtClean="0"/>
              <a:pPr/>
              <a:t>06/03/2012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1ADDE-A497-4899-BE46-7AF3A53297F6}"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971ADDE-A497-4899-BE46-7AF3A53297F6}"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5971ADDE-A497-4899-BE46-7AF3A53297F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971ADDE-A497-4899-BE46-7AF3A53297F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5971ADDE-A497-4899-BE46-7AF3A53297F6}"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37CF08ED-05DA-4117-972F-72BB564AB157}" type="datetimeFigureOut">
              <a:rPr lang="en-GB" smtClean="0"/>
              <a:pPr/>
              <a:t>06/03/2012</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1ADDE-A497-4899-BE46-7AF3A53297F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5971ADDE-A497-4899-BE46-7AF3A53297F6}"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06/03/2012</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37CF08ED-05DA-4117-972F-72BB564AB157}" type="datetimeFigureOut">
              <a:rPr lang="en-GB" smtClean="0"/>
              <a:pPr/>
              <a:t>06/03/2012</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971ADDE-A497-4899-BE46-7AF3A53297F6}"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jstor.or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Classics Project</a:t>
            </a:r>
            <a:endParaRPr lang="en-GB" dirty="0"/>
          </a:p>
        </p:txBody>
      </p:sp>
      <p:sp>
        <p:nvSpPr>
          <p:cNvPr id="2" name="Title 1"/>
          <p:cNvSpPr>
            <a:spLocks noGrp="1"/>
          </p:cNvSpPr>
          <p:nvPr>
            <p:ph type="ctrTitle"/>
          </p:nvPr>
        </p:nvSpPr>
        <p:spPr/>
        <p:txBody>
          <a:bodyPr/>
          <a:lstStyle/>
          <a:p>
            <a:r>
              <a:rPr lang="en-GB" dirty="0" smtClean="0"/>
              <a:t>ENGAGING WITH MODERN SCHOLARSHIP</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modern scholarship for?</a:t>
            </a:r>
            <a:endParaRPr lang="en-GB" dirty="0"/>
          </a:p>
        </p:txBody>
      </p:sp>
      <p:sp>
        <p:nvSpPr>
          <p:cNvPr id="3" name="Content Placeholder 2"/>
          <p:cNvSpPr>
            <a:spLocks noGrp="1"/>
          </p:cNvSpPr>
          <p:nvPr>
            <p:ph sz="quarter" idx="1"/>
          </p:nvPr>
        </p:nvSpPr>
        <p:spPr/>
        <p:txBody>
          <a:bodyPr/>
          <a:lstStyle/>
          <a:p>
            <a:r>
              <a:rPr lang="en-GB" dirty="0" smtClean="0"/>
              <a:t>Provide you with further avenues into sources and evidence.</a:t>
            </a:r>
          </a:p>
          <a:p>
            <a:r>
              <a:rPr lang="en-GB" dirty="0" smtClean="0"/>
              <a:t>Provide you with opinions and arguments on your topic that are rooted in debates, information and experiences that you might not be able to access.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modern scholarship </a:t>
            </a:r>
            <a:r>
              <a:rPr lang="en-GB" b="1" dirty="0" smtClean="0"/>
              <a:t>NOT</a:t>
            </a:r>
            <a:r>
              <a:rPr lang="en-GB" dirty="0" smtClean="0"/>
              <a:t> for?</a:t>
            </a:r>
            <a:endParaRPr lang="en-GB" dirty="0"/>
          </a:p>
        </p:txBody>
      </p:sp>
      <p:sp>
        <p:nvSpPr>
          <p:cNvPr id="3" name="Content Placeholder 2"/>
          <p:cNvSpPr>
            <a:spLocks noGrp="1"/>
          </p:cNvSpPr>
          <p:nvPr>
            <p:ph sz="quarter" idx="1"/>
          </p:nvPr>
        </p:nvSpPr>
        <p:spPr/>
        <p:txBody>
          <a:bodyPr/>
          <a:lstStyle/>
          <a:p>
            <a:r>
              <a:rPr lang="en-GB" dirty="0" smtClean="0"/>
              <a:t>Provide you with information so that you do not have to access the ancient material.</a:t>
            </a:r>
          </a:p>
          <a:p>
            <a:r>
              <a:rPr lang="en-GB" dirty="0" smtClean="0"/>
              <a:t>Tell you the answer to your question.</a:t>
            </a:r>
          </a:p>
          <a:p>
            <a:r>
              <a:rPr lang="en-GB" dirty="0" smtClean="0"/>
              <a:t>Follow blindly.</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should </a:t>
            </a:r>
            <a:r>
              <a:rPr lang="en-GB" b="1" u="sng" dirty="0" smtClean="0"/>
              <a:t>you</a:t>
            </a:r>
            <a:r>
              <a:rPr lang="en-GB" dirty="0" smtClean="0"/>
              <a:t> do with modern scholarship?</a:t>
            </a:r>
            <a:endParaRPr lang="en-GB" dirty="0"/>
          </a:p>
        </p:txBody>
      </p:sp>
      <p:sp>
        <p:nvSpPr>
          <p:cNvPr id="3" name="Content Placeholder 2"/>
          <p:cNvSpPr>
            <a:spLocks noGrp="1"/>
          </p:cNvSpPr>
          <p:nvPr>
            <p:ph sz="quarter" idx="1"/>
          </p:nvPr>
        </p:nvSpPr>
        <p:spPr/>
        <p:txBody>
          <a:bodyPr/>
          <a:lstStyle/>
          <a:p>
            <a:r>
              <a:rPr lang="en-GB" dirty="0" smtClean="0"/>
              <a:t>Engage with the opinions and arguments in it </a:t>
            </a:r>
            <a:r>
              <a:rPr lang="en-GB" b="1" u="sng" dirty="0" smtClean="0"/>
              <a:t>CRITICALLY</a:t>
            </a:r>
            <a:r>
              <a:rPr lang="en-GB" dirty="0" smtClean="0"/>
              <a:t>.</a:t>
            </a:r>
          </a:p>
          <a:p>
            <a:r>
              <a:rPr lang="en-GB" dirty="0" smtClean="0"/>
              <a:t>Agree or disagree with opinions and arguments.</a:t>
            </a:r>
          </a:p>
          <a:p>
            <a:r>
              <a:rPr lang="en-GB" dirty="0" smtClean="0"/>
              <a:t>Expand your breadcrumb trail.</a:t>
            </a:r>
          </a:p>
          <a:p>
            <a:r>
              <a:rPr lang="en-GB" dirty="0" smtClean="0"/>
              <a:t>Engage with the debates on your subject.</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wonder of the REVIEW</a:t>
            </a:r>
            <a:endParaRPr lang="en-GB" dirty="0"/>
          </a:p>
        </p:txBody>
      </p:sp>
      <p:sp>
        <p:nvSpPr>
          <p:cNvPr id="3" name="Content Placeholder 2"/>
          <p:cNvSpPr>
            <a:spLocks noGrp="1"/>
          </p:cNvSpPr>
          <p:nvPr>
            <p:ph sz="quarter" idx="1"/>
          </p:nvPr>
        </p:nvSpPr>
        <p:spPr/>
        <p:txBody>
          <a:bodyPr/>
          <a:lstStyle/>
          <a:p>
            <a:r>
              <a:rPr lang="en-GB" dirty="0" smtClean="0"/>
              <a:t>Reviews are very helpful when dealing with any scholarly book.</a:t>
            </a:r>
          </a:p>
          <a:p>
            <a:r>
              <a:rPr lang="en-GB" dirty="0" smtClean="0"/>
              <a:t>Reviews provide you not only with a summary judgement on the book and its argument but often can help you place the book and its argument in scholarship.</a:t>
            </a:r>
          </a:p>
          <a:p>
            <a:r>
              <a:rPr lang="en-GB" dirty="0" smtClean="0"/>
              <a:t>Often provide you with inroads into scholarly debates.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sz="quarter" idx="1"/>
          </p:nvPr>
        </p:nvSpPr>
        <p:spPr/>
        <p:txBody>
          <a:bodyPr>
            <a:normAutofit/>
          </a:bodyPr>
          <a:lstStyle/>
          <a:p>
            <a:r>
              <a:rPr lang="en-GB" sz="3200" dirty="0" smtClean="0"/>
              <a:t>Reviews of Hornblower, S. </a:t>
            </a:r>
            <a:r>
              <a:rPr lang="en-GB" sz="3200" i="1" dirty="0" smtClean="0"/>
              <a:t>Thucydides and Pindar</a:t>
            </a:r>
            <a:r>
              <a:rPr lang="en-GB" sz="3200" dirty="0" smtClean="0"/>
              <a:t>.</a:t>
            </a:r>
          </a:p>
          <a:p>
            <a:r>
              <a:rPr lang="en-GB" dirty="0" smtClean="0"/>
              <a:t>Douglas E. Gerber in </a:t>
            </a:r>
            <a:r>
              <a:rPr lang="en-GB" i="1" dirty="0" smtClean="0"/>
              <a:t>The Classical Review, </a:t>
            </a:r>
            <a:r>
              <a:rPr lang="en-GB" dirty="0" smtClean="0"/>
              <a:t>New Series, Vol. 55, No. 2 (Oct., 2005), pp. 404-406 </a:t>
            </a:r>
          </a:p>
          <a:p>
            <a:r>
              <a:rPr lang="en-GB" dirty="0" smtClean="0"/>
              <a:t>Lawrence </a:t>
            </a:r>
            <a:r>
              <a:rPr lang="en-GB" dirty="0" err="1" smtClean="0"/>
              <a:t>Kowerski</a:t>
            </a:r>
            <a:r>
              <a:rPr lang="en-GB" dirty="0" smtClean="0"/>
              <a:t> in </a:t>
            </a:r>
            <a:r>
              <a:rPr lang="en-GB" i="1" dirty="0" smtClean="0"/>
              <a:t>The Classical World, </a:t>
            </a:r>
            <a:r>
              <a:rPr lang="en-GB" dirty="0" smtClean="0"/>
              <a:t>Vol. 100, No. 2 (Winter, 2007), pp. 161-162 </a:t>
            </a:r>
          </a:p>
          <a:p>
            <a:r>
              <a:rPr lang="en-GB" dirty="0" smtClean="0"/>
              <a:t>Rosaria V. Munson in </a:t>
            </a:r>
            <a:r>
              <a:rPr lang="en-GB" i="1" dirty="0" smtClean="0"/>
              <a:t>The Journal of Hellenic Studies, </a:t>
            </a:r>
            <a:r>
              <a:rPr lang="en-GB" dirty="0" smtClean="0"/>
              <a:t>Vol. 126, (2006), pp. 171-172 </a:t>
            </a:r>
          </a:p>
          <a:p>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Munson on Hornblower</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The summary I have given oversimplifies the seem-</a:t>
            </a:r>
            <a:r>
              <a:rPr lang="en-GB" dirty="0" err="1" smtClean="0"/>
              <a:t>ingly</a:t>
            </a:r>
            <a:r>
              <a:rPr lang="en-GB" dirty="0" smtClean="0"/>
              <a:t> spontaneous twists and turns of </a:t>
            </a:r>
            <a:r>
              <a:rPr lang="en-GB" dirty="0" err="1" smtClean="0"/>
              <a:t>H.'s</a:t>
            </a:r>
            <a:r>
              <a:rPr lang="en-GB" dirty="0" smtClean="0"/>
              <a:t> exposition. This is not an easy book to read; it is in fact, in the words of a colleague, 'as difficult as a Pindaric ode'. Parentheses and digressions abound, and the subdivision into parts and chapters is asymmetrical and permeable. Some of the parallels are stretched and either over-whelmed by the differences or, as they straddle different levels, not entirely convincing. But the accumulation of learned details is astounding and really casts a new light on both authors. </a:t>
            </a:r>
            <a:r>
              <a:rPr lang="en-GB" dirty="0" err="1" smtClean="0"/>
              <a:t>Gutta</a:t>
            </a:r>
            <a:r>
              <a:rPr lang="en-GB" dirty="0" smtClean="0"/>
              <a:t> </a:t>
            </a:r>
            <a:r>
              <a:rPr lang="en-GB" dirty="0" err="1" smtClean="0"/>
              <a:t>cavat</a:t>
            </a:r>
            <a:r>
              <a:rPr lang="en-GB" dirty="0" smtClean="0"/>
              <a:t> </a:t>
            </a:r>
            <a:r>
              <a:rPr lang="en-GB" dirty="0" err="1" smtClean="0"/>
              <a:t>lapidem</a:t>
            </a:r>
            <a:r>
              <a:rPr lang="en-GB" dirty="0" smtClean="0"/>
              <a:t>: by the time the </a:t>
            </a:r>
            <a:r>
              <a:rPr lang="en-GB" dirty="0" err="1" smtClean="0"/>
              <a:t>readerr</a:t>
            </a:r>
            <a:r>
              <a:rPr lang="en-GB" dirty="0" smtClean="0"/>
              <a:t> </a:t>
            </a:r>
            <a:r>
              <a:rPr lang="en-GB" dirty="0" err="1" smtClean="0"/>
              <a:t>eaches</a:t>
            </a:r>
            <a:r>
              <a:rPr lang="en-GB" dirty="0" smtClean="0"/>
              <a:t> the end, </a:t>
            </a:r>
            <a:r>
              <a:rPr lang="en-GB" dirty="0" err="1" smtClean="0"/>
              <a:t>s</a:t>
            </a:r>
            <a:r>
              <a:rPr lang="en-GB" dirty="0" smtClean="0"/>
              <a:t>/he is likely to </a:t>
            </a:r>
            <a:r>
              <a:rPr lang="en-GB" dirty="0" err="1" smtClean="0"/>
              <a:t>surrendert</a:t>
            </a:r>
            <a:r>
              <a:rPr lang="en-GB" dirty="0" smtClean="0"/>
              <a:t> o the author's overarching thesis (37) that 'two hearts beat in Thucydides' breast and that the prose chronicler of war-fare had some of Pindar the poet in him'. </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Kowerski</a:t>
            </a:r>
            <a:r>
              <a:rPr lang="en-GB" dirty="0" smtClean="0"/>
              <a:t> on Hornblower</a:t>
            </a:r>
            <a:endParaRPr lang="en-GB" dirty="0"/>
          </a:p>
        </p:txBody>
      </p:sp>
      <p:sp>
        <p:nvSpPr>
          <p:cNvPr id="3" name="Content Placeholder 2"/>
          <p:cNvSpPr>
            <a:spLocks noGrp="1"/>
          </p:cNvSpPr>
          <p:nvPr>
            <p:ph sz="quarter" idx="1"/>
          </p:nvPr>
        </p:nvSpPr>
        <p:spPr/>
        <p:txBody>
          <a:bodyPr/>
          <a:lstStyle/>
          <a:p>
            <a:r>
              <a:rPr lang="en-GB" dirty="0" smtClean="0"/>
              <a:t>At times, the study's focus is lost in the lengths to which the author must go to show this overlap. That this overlap supports </a:t>
            </a:r>
            <a:r>
              <a:rPr lang="en-GB" dirty="0" err="1" smtClean="0"/>
              <a:t>intertextuality</a:t>
            </a:r>
            <a:r>
              <a:rPr lang="en-GB" dirty="0" smtClean="0"/>
              <a:t> is not altogether convincing. Nonetheless, one's time will be  well spent with this book. </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Gerber on Hornblower</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The book is a pleasure to read, whatever one may think about the relevance of certain sections, the style is lively, the Greek includes translations and the indexes are excellent. Misprints are few and unimportant except for the last line on </a:t>
            </a:r>
            <a:r>
              <a:rPr lang="en-GB" dirty="0" err="1" smtClean="0"/>
              <a:t>p</a:t>
            </a:r>
            <a:r>
              <a:rPr lang="en-GB" dirty="0" smtClean="0"/>
              <a:t>. 293, where the translation of </a:t>
            </a:r>
            <a:r>
              <a:rPr lang="en-GB" dirty="0" err="1" smtClean="0"/>
              <a:t>Pythian</a:t>
            </a:r>
            <a:r>
              <a:rPr lang="en-GB" dirty="0" smtClean="0"/>
              <a:t> 9.77 should read 'amid lengthy ones', not 'and lengthy ones'. H. states that the aim of his book is an attempt' to place Thucydides’ prose historian of war and politics, next to Pindar, and to show that the overlap between their two worlds was considerable(</a:t>
            </a:r>
            <a:r>
              <a:rPr lang="en-GB" dirty="0" err="1" smtClean="0"/>
              <a:t>p</a:t>
            </a:r>
            <a:r>
              <a:rPr lang="en-GB" dirty="0" smtClean="0"/>
              <a:t> . 37). He has certainly succeeded in fulfilling that aim.</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 you find reviews?</a:t>
            </a:r>
            <a:endParaRPr lang="en-GB" dirty="0"/>
          </a:p>
        </p:txBody>
      </p:sp>
      <p:sp>
        <p:nvSpPr>
          <p:cNvPr id="3" name="Content Placeholder 2"/>
          <p:cNvSpPr>
            <a:spLocks noGrp="1"/>
          </p:cNvSpPr>
          <p:nvPr>
            <p:ph sz="quarter" idx="1"/>
          </p:nvPr>
        </p:nvSpPr>
        <p:spPr/>
        <p:txBody>
          <a:bodyPr/>
          <a:lstStyle/>
          <a:p>
            <a:r>
              <a:rPr lang="en-GB" dirty="0" smtClean="0"/>
              <a:t>In journals such as the Classical Review. </a:t>
            </a:r>
          </a:p>
          <a:p>
            <a:r>
              <a:rPr lang="en-GB" dirty="0" smtClean="0"/>
              <a:t>Check on JSTOR (searching for Reviews).</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JSTOR search… an excursus</a:t>
            </a:r>
            <a:endParaRPr lang="en-GB" dirty="0"/>
          </a:p>
        </p:txBody>
      </p:sp>
      <p:sp>
        <p:nvSpPr>
          <p:cNvPr id="3" name="Content Placeholder 2"/>
          <p:cNvSpPr>
            <a:spLocks noGrp="1"/>
          </p:cNvSpPr>
          <p:nvPr>
            <p:ph sz="quarter" idx="1"/>
          </p:nvPr>
        </p:nvSpPr>
        <p:spPr/>
        <p:txBody>
          <a:bodyPr>
            <a:normAutofit/>
          </a:bodyPr>
          <a:lstStyle/>
          <a:p>
            <a:pPr algn="ctr"/>
            <a:r>
              <a:rPr lang="en-GB" sz="5400" dirty="0" smtClean="0">
                <a:hlinkClick r:id="rId2"/>
              </a:rPr>
              <a:t>JSTOR</a:t>
            </a:r>
            <a:endParaRPr lang="en-GB" sz="5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Debates</a:t>
            </a:r>
            <a:endParaRPr lang="en-GB" dirty="0"/>
          </a:p>
        </p:txBody>
      </p:sp>
      <p:sp>
        <p:nvSpPr>
          <p:cNvPr id="3" name="Content Placeholder 2"/>
          <p:cNvSpPr>
            <a:spLocks noGrp="1"/>
          </p:cNvSpPr>
          <p:nvPr>
            <p:ph sz="quarter" idx="1"/>
          </p:nvPr>
        </p:nvSpPr>
        <p:spPr/>
        <p:txBody>
          <a:bodyPr/>
          <a:lstStyle/>
          <a:p>
            <a:r>
              <a:rPr lang="en-GB" dirty="0" smtClean="0"/>
              <a:t>You are bound to come across one or more debates in your research.</a:t>
            </a:r>
          </a:p>
          <a:p>
            <a:r>
              <a:rPr lang="en-GB" dirty="0" smtClean="0"/>
              <a:t>It might be that your research is on a debated subject.</a:t>
            </a:r>
          </a:p>
          <a:p>
            <a:r>
              <a:rPr lang="en-GB" dirty="0" smtClean="0"/>
              <a:t>Or it might be that your research merely touches on issues that are debated.</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do with a debate?</a:t>
            </a:r>
            <a:endParaRPr lang="en-GB" dirty="0"/>
          </a:p>
        </p:txBody>
      </p:sp>
      <p:sp>
        <p:nvSpPr>
          <p:cNvPr id="3" name="Content Placeholder 2"/>
          <p:cNvSpPr>
            <a:spLocks noGrp="1"/>
          </p:cNvSpPr>
          <p:nvPr>
            <p:ph sz="quarter" idx="1"/>
          </p:nvPr>
        </p:nvSpPr>
        <p:spPr/>
        <p:txBody>
          <a:bodyPr/>
          <a:lstStyle/>
          <a:p>
            <a:r>
              <a:rPr lang="en-GB" dirty="0" smtClean="0"/>
              <a:t>No matter whether the debated issue is central to your topic or not, if you are touching upon it in your Project you need to show that you know of the debate.</a:t>
            </a:r>
          </a:p>
          <a:p>
            <a:r>
              <a:rPr lang="en-GB" dirty="0" smtClean="0"/>
              <a:t>Make sure that you are aware of the arguments of both sides of a debate – not just the one you agree with.</a:t>
            </a:r>
          </a:p>
          <a:p>
            <a:r>
              <a:rPr lang="en-GB" dirty="0" smtClean="0"/>
              <a:t>You will need to reference both sides of the debate.</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t>
            </a:r>
            <a:r>
              <a:rPr lang="en-GB" b="1" u="sng" dirty="0" smtClean="0"/>
              <a:t>not</a:t>
            </a:r>
            <a:r>
              <a:rPr lang="en-GB" dirty="0" smtClean="0"/>
              <a:t> to do with a debate</a:t>
            </a:r>
            <a:endParaRPr lang="en-GB" dirty="0"/>
          </a:p>
        </p:txBody>
      </p:sp>
      <p:sp>
        <p:nvSpPr>
          <p:cNvPr id="3" name="Content Placeholder 2"/>
          <p:cNvSpPr>
            <a:spLocks noGrp="1"/>
          </p:cNvSpPr>
          <p:nvPr>
            <p:ph sz="quarter" idx="1"/>
          </p:nvPr>
        </p:nvSpPr>
        <p:spPr/>
        <p:txBody>
          <a:bodyPr/>
          <a:lstStyle/>
          <a:p>
            <a:r>
              <a:rPr lang="en-GB" dirty="0" smtClean="0"/>
              <a:t>Do NOT approach any subject that is debated without engaging with the debate itself – you need to show that you have read on the subject, thought about and then arrived to a conclusion.</a:t>
            </a:r>
          </a:p>
          <a:p>
            <a:r>
              <a:rPr lang="en-GB" dirty="0" smtClean="0"/>
              <a:t>Do NOT ignore a debate – there is nothing worse than being unaware of a debate on your topic.</a:t>
            </a:r>
          </a:p>
          <a:p>
            <a:r>
              <a:rPr lang="en-GB" dirty="0" smtClean="0"/>
              <a:t>Always consider how the debate impacts on the argument YOU are making.</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a:t>
            </a:r>
            <a:r>
              <a:rPr lang="en-GB" smtClean="0"/>
              <a:t>next class</a:t>
            </a:r>
            <a:endParaRPr lang="en-GB" dirty="0"/>
          </a:p>
        </p:txBody>
      </p:sp>
      <p:sp>
        <p:nvSpPr>
          <p:cNvPr id="3" name="Content Placeholder 2"/>
          <p:cNvSpPr>
            <a:spLocks noGrp="1"/>
          </p:cNvSpPr>
          <p:nvPr>
            <p:ph sz="quarter" idx="1"/>
          </p:nvPr>
        </p:nvSpPr>
        <p:spPr/>
        <p:txBody>
          <a:bodyPr/>
          <a:lstStyle/>
          <a:p>
            <a:r>
              <a:rPr lang="en-GB" dirty="0" smtClean="0"/>
              <a:t>Prepare a short presentation for your group on the main debates you are encountering in your research, how you are dealing with them and how they are affecting your research and your argument. </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217</TotalTime>
  <Words>847</Words>
  <Application>Microsoft Office PowerPoint</Application>
  <PresentationFormat>On-screen Show (4:3)</PresentationFormat>
  <Paragraphs>50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Civic</vt:lpstr>
      <vt:lpstr>ENGAGING WITH MODERN SCHOLARSHIP</vt:lpstr>
      <vt:lpstr>What is modern scholarship for?</vt:lpstr>
      <vt:lpstr>What is modern scholarship NOT for?</vt:lpstr>
      <vt:lpstr>What should you do with modern scholarship?</vt:lpstr>
      <vt:lpstr>The wonder of the REVIEW</vt:lpstr>
      <vt:lpstr>Example</vt:lpstr>
      <vt:lpstr>Munson on Hornblower</vt:lpstr>
      <vt:lpstr>Kowerski on Hornblower</vt:lpstr>
      <vt:lpstr>Gerber on Hornblower</vt:lpstr>
      <vt:lpstr>Where do you find reviews?</vt:lpstr>
      <vt:lpstr>The JSTOR search… an excursus</vt:lpstr>
      <vt:lpstr>The Question of Debates</vt:lpstr>
      <vt:lpstr>What to do with a debate?</vt:lpstr>
      <vt:lpstr>What not to do with a debate</vt:lpstr>
      <vt:lpstr>For next class</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THE ANCIENT SOURCES</dc:title>
  <dc:creator>sg001</dc:creator>
  <cp:lastModifiedBy>Errietta Bissa</cp:lastModifiedBy>
  <cp:revision>59</cp:revision>
  <dcterms:created xsi:type="dcterms:W3CDTF">2011-02-25T09:20:06Z</dcterms:created>
  <dcterms:modified xsi:type="dcterms:W3CDTF">2012-03-06T08:47:54Z</dcterms:modified>
</cp:coreProperties>
</file>