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69"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72" r:id="rId16"/>
    <p:sldId id="270" r:id="rId17"/>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4995" autoAdjust="0"/>
    <p:restoredTop sz="92680" autoAdjust="0"/>
  </p:normalViewPr>
  <p:slideViewPr>
    <p:cSldViewPr snapToGrid="0">
      <p:cViewPr varScale="1">
        <p:scale>
          <a:sx n="107" d="100"/>
          <a:sy n="107" d="100"/>
        </p:scale>
        <p:origin x="-714" y="-78"/>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8FEDB3-B174-4911-9B54-263C4840FF0C}" type="datetimeFigureOut">
              <a:rPr lang="en-US" smtClean="0"/>
              <a:pPr/>
              <a:t>3/28/2023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AFDBA9-E5AE-4247-A3A6-77753658A61A}" type="slidenum">
              <a:rPr lang="en-US" smtClean="0"/>
              <a:pPr/>
              <a:t>‹#›</a:t>
            </a:fld>
            <a:endParaRPr lang="en-US"/>
          </a:p>
        </p:txBody>
      </p:sp>
    </p:spTree>
    <p:extLst>
      <p:ext uri="{BB962C8B-B14F-4D97-AF65-F5344CB8AC3E}">
        <p14:creationId xmlns:p14="http://schemas.microsoft.com/office/powerpoint/2010/main" xmlns="" val="34851593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Steak and Lobster has been a classic restaurant which serves surf and turf form of dishes in different restaurants around the whole world. The restaurant consists of a steak which are grilled as well as broiled. The hotel serves meals that are rich in protein as well as green dishes as per the demand or choice of the customer. Steak and Lobster also focuses to provide the customers with quality service and is quite customer oriented. Moreover, the business has ensured great focus over the working class as well and has provided the different necessities and facilities to improve motivation and satisfaction (Steakandlobster.com, 2023).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EAFDBA9-E5AE-4247-A3A6-77753658A61A}" type="slidenum">
              <a:rPr lang="en-US" smtClean="0"/>
              <a:pPr/>
              <a:t>3</a:t>
            </a:fld>
            <a:endParaRPr lang="en-US"/>
          </a:p>
        </p:txBody>
      </p:sp>
    </p:spTree>
    <p:extLst>
      <p:ext uri="{BB962C8B-B14F-4D97-AF65-F5344CB8AC3E}">
        <p14:creationId xmlns:p14="http://schemas.microsoft.com/office/powerpoint/2010/main" xmlns="" val="34082175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Talent acquisition is very important to hire and find a potential candidate for Stake and Lobster. In restaurants, employees are responsible to communicate with customers and serve quality food on time. In that case, the restaurant sector can follow </a:t>
            </a:r>
            <a:r>
              <a:rPr lang="en-GB" sz="1200" b="1" kern="1200" dirty="0">
                <a:solidFill>
                  <a:schemeClr val="tx1"/>
                </a:solidFill>
                <a:effectLst/>
                <a:latin typeface="+mn-lt"/>
                <a:ea typeface="+mn-ea"/>
                <a:cs typeface="+mn-cs"/>
              </a:rPr>
              <a:t>advertising clear job description </a:t>
            </a:r>
            <a:r>
              <a:rPr lang="en-GB" sz="1200" kern="1200" dirty="0">
                <a:solidFill>
                  <a:schemeClr val="tx1"/>
                </a:solidFill>
                <a:effectLst/>
                <a:latin typeface="+mn-lt"/>
                <a:ea typeface="+mn-ea"/>
                <a:cs typeface="+mn-cs"/>
              </a:rPr>
              <a:t>strategy to hire potential workforce. A clear job description is essential to represent clear job roles and responsibilities to employees (</a:t>
            </a:r>
            <a:r>
              <a:rPr lang="en-GB" sz="1200" kern="1200" dirty="0" err="1">
                <a:solidFill>
                  <a:schemeClr val="tx1"/>
                </a:solidFill>
                <a:effectLst/>
                <a:latin typeface="+mn-lt"/>
                <a:ea typeface="+mn-ea"/>
                <a:cs typeface="+mn-cs"/>
              </a:rPr>
              <a:t>Pargeter</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2019). Furthermore, formation of the company brand, communication about goals and objectives, maintenance of work life balance and flexible working arrangement are significant to bring about substantial rise in the levels of motivation and satisfaction of workers (Higgins, 2021). </a:t>
            </a:r>
          </a:p>
        </p:txBody>
      </p:sp>
      <p:sp>
        <p:nvSpPr>
          <p:cNvPr id="4" name="Slide Number Placeholder 3"/>
          <p:cNvSpPr>
            <a:spLocks noGrp="1"/>
          </p:cNvSpPr>
          <p:nvPr>
            <p:ph type="sldNum" sz="quarter" idx="5"/>
          </p:nvPr>
        </p:nvSpPr>
        <p:spPr/>
        <p:txBody>
          <a:bodyPr/>
          <a:lstStyle/>
          <a:p>
            <a:fld id="{9EAFDBA9-E5AE-4247-A3A6-77753658A61A}" type="slidenum">
              <a:rPr lang="en-US" smtClean="0"/>
              <a:pPr/>
              <a:t>4</a:t>
            </a:fld>
            <a:endParaRPr lang="en-US"/>
          </a:p>
        </p:txBody>
      </p:sp>
    </p:spTree>
    <p:extLst>
      <p:ext uri="{BB962C8B-B14F-4D97-AF65-F5344CB8AC3E}">
        <p14:creationId xmlns:p14="http://schemas.microsoft.com/office/powerpoint/2010/main" xmlns="" val="506360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talent management aspects, HR needs to analyse the restaurant's capacity and demand gap. In that context, the restaurant sector can assess</a:t>
            </a:r>
            <a:r>
              <a:rPr lang="en-GB" sz="1200" b="1" kern="1200" dirty="0">
                <a:solidFill>
                  <a:schemeClr val="tx1"/>
                </a:solidFill>
                <a:effectLst/>
                <a:latin typeface="+mn-lt"/>
                <a:ea typeface="+mn-ea"/>
                <a:cs typeface="+mn-cs"/>
              </a:rPr>
              <a:t> the skills demands and time period for hiring </a:t>
            </a:r>
            <a:r>
              <a:rPr lang="en-GB" sz="1200" kern="1200" dirty="0">
                <a:solidFill>
                  <a:schemeClr val="tx1"/>
                </a:solidFill>
                <a:effectLst/>
                <a:latin typeface="+mn-lt"/>
                <a:ea typeface="+mn-ea"/>
                <a:cs typeface="+mn-cs"/>
              </a:rPr>
              <a:t>strategies. Short-term talent acquisition generally happens for an immediate replacement of sudden demand (</a:t>
            </a:r>
            <a:r>
              <a:rPr lang="en-GB" sz="1200" kern="1200" dirty="0" err="1">
                <a:solidFill>
                  <a:schemeClr val="tx1"/>
                </a:solidFill>
                <a:effectLst/>
                <a:latin typeface="+mn-lt"/>
                <a:ea typeface="+mn-ea"/>
                <a:cs typeface="+mn-cs"/>
              </a:rPr>
              <a:t>Shet</a:t>
            </a:r>
            <a:r>
              <a:rPr lang="en-GB" sz="1200" kern="1200" dirty="0">
                <a:solidFill>
                  <a:schemeClr val="tx1"/>
                </a:solidFill>
                <a:effectLst/>
                <a:latin typeface="+mn-lt"/>
                <a:ea typeface="+mn-ea"/>
                <a:cs typeface="+mn-cs"/>
              </a:rPr>
              <a:t>, 2020). Hence, to hire employees for the short term the HR of restaurants need to hire fast by assessing the demanding skills and mentioning the period of hire for contractual employees. In this way, restaurant sectors can avoid delays and disruptions in their business in a significant way. Every organisation needs to mention proper job duration and wages while hiring contractual employees for a short period of time (</a:t>
            </a:r>
            <a:r>
              <a:rPr lang="en-GB" sz="1200" kern="1200" dirty="0" err="1">
                <a:solidFill>
                  <a:schemeClr val="tx1"/>
                </a:solidFill>
                <a:effectLst/>
                <a:latin typeface="+mn-lt"/>
                <a:ea typeface="+mn-ea"/>
                <a:cs typeface="+mn-cs"/>
              </a:rPr>
              <a:t>Gilch</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Sieweke</a:t>
            </a:r>
            <a:r>
              <a:rPr lang="en-GB" sz="1200" kern="1200" dirty="0">
                <a:solidFill>
                  <a:schemeClr val="tx1"/>
                </a:solidFill>
                <a:effectLst/>
                <a:latin typeface="+mn-lt"/>
                <a:ea typeface="+mn-ea"/>
                <a:cs typeface="+mn-cs"/>
              </a:rPr>
              <a:t>, 2021). Thus, restaurants can operate their business and give quality services to customers properly. </a:t>
            </a:r>
          </a:p>
        </p:txBody>
      </p:sp>
      <p:sp>
        <p:nvSpPr>
          <p:cNvPr id="4" name="Slide Number Placeholder 3"/>
          <p:cNvSpPr>
            <a:spLocks noGrp="1"/>
          </p:cNvSpPr>
          <p:nvPr>
            <p:ph type="sldNum" sz="quarter" idx="5"/>
          </p:nvPr>
        </p:nvSpPr>
        <p:spPr/>
        <p:txBody>
          <a:bodyPr/>
          <a:lstStyle/>
          <a:p>
            <a:fld id="{9EAFDBA9-E5AE-4247-A3A6-77753658A61A}" type="slidenum">
              <a:rPr lang="en-US" smtClean="0"/>
              <a:pPr/>
              <a:t>5</a:t>
            </a:fld>
            <a:endParaRPr lang="en-US"/>
          </a:p>
        </p:txBody>
      </p:sp>
    </p:spTree>
    <p:extLst>
      <p:ext uri="{BB962C8B-B14F-4D97-AF65-F5344CB8AC3E}">
        <p14:creationId xmlns:p14="http://schemas.microsoft.com/office/powerpoint/2010/main" xmlns="" val="10615238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recent days some companies hire employees through online verbal interviews for short-term purposes not only in restaurants but also in other organisational sectors. In that case, the restaurant sector can leverage</a:t>
            </a:r>
            <a:r>
              <a:rPr lang="en-GB" sz="1200" b="1" kern="1200" dirty="0">
                <a:solidFill>
                  <a:schemeClr val="tx1"/>
                </a:solidFill>
                <a:effectLst/>
                <a:latin typeface="+mn-lt"/>
                <a:ea typeface="+mn-ea"/>
                <a:cs typeface="+mn-cs"/>
              </a:rPr>
              <a:t> suitable technology for recruitment strategy </a:t>
            </a:r>
            <a:r>
              <a:rPr lang="en-GB" sz="1200" kern="1200" dirty="0">
                <a:solidFill>
                  <a:schemeClr val="tx1"/>
                </a:solidFill>
                <a:effectLst/>
                <a:latin typeface="+mn-lt"/>
                <a:ea typeface="+mn-ea"/>
                <a:cs typeface="+mn-cs"/>
              </a:rPr>
              <a:t>to implement HRM technology. In talent management or hiring HRM technologies play an important role to identify potential candidates for the organisation (Anderson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2019). Freelancer management systems and vendors are the essential technology that helps to find a contingency workforce and vendors to centralise the business process and save time. In addition, in short-term talent acquisition, HRM technology is necessary to analyse the skill and knowledge as well as candidates’ willingness to work in the brand. In the initial phase, the HR of the restaurant sectors can provide adequate training to their employees for improving their work capability with the mentioned technologies. An organisation can hire employees from different regions through this talent management technology (Li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2019). </a:t>
            </a:r>
          </a:p>
        </p:txBody>
      </p:sp>
      <p:sp>
        <p:nvSpPr>
          <p:cNvPr id="4" name="Slide Number Placeholder 3"/>
          <p:cNvSpPr>
            <a:spLocks noGrp="1"/>
          </p:cNvSpPr>
          <p:nvPr>
            <p:ph type="sldNum" sz="quarter" idx="5"/>
          </p:nvPr>
        </p:nvSpPr>
        <p:spPr/>
        <p:txBody>
          <a:bodyPr/>
          <a:lstStyle/>
          <a:p>
            <a:fld id="{9EAFDBA9-E5AE-4247-A3A6-77753658A61A}" type="slidenum">
              <a:rPr lang="en-US" smtClean="0"/>
              <a:pPr/>
              <a:t>6</a:t>
            </a:fld>
            <a:endParaRPr lang="en-US"/>
          </a:p>
        </p:txBody>
      </p:sp>
    </p:spTree>
    <p:extLst>
      <p:ext uri="{BB962C8B-B14F-4D97-AF65-F5344CB8AC3E}">
        <p14:creationId xmlns:p14="http://schemas.microsoft.com/office/powerpoint/2010/main" xmlns="" val="29551818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Long-term employees play different business roles to achieve strategic goals and improve business operation efficiency. Therefore, </a:t>
            </a:r>
            <a:r>
              <a:rPr lang="en-GB" sz="1200" b="1" kern="1200" dirty="0">
                <a:solidFill>
                  <a:schemeClr val="tx1"/>
                </a:solidFill>
                <a:effectLst/>
                <a:latin typeface="+mn-lt"/>
                <a:ea typeface="+mn-ea"/>
                <a:cs typeface="+mn-cs"/>
              </a:rPr>
              <a:t>following a recruitment calendar</a:t>
            </a:r>
            <a:r>
              <a:rPr lang="en-GB" sz="1200" kern="1200" dirty="0">
                <a:solidFill>
                  <a:schemeClr val="tx1"/>
                </a:solidFill>
                <a:effectLst/>
                <a:latin typeface="+mn-lt"/>
                <a:ea typeface="+mn-ea"/>
                <a:cs typeface="+mn-cs"/>
              </a:rPr>
              <a:t> strategy can be followed by restaurants in the UK to hire talented employees for the long term. A recruitment calendar generally requires understanding the position where employees need to be hired and arranging staff training sessions to keep them engaged for a long-time (</a:t>
            </a:r>
            <a:r>
              <a:rPr lang="en-GB" sz="1200" kern="1200" dirty="0" err="1">
                <a:solidFill>
                  <a:schemeClr val="tx1"/>
                </a:solidFill>
                <a:effectLst/>
                <a:latin typeface="+mn-lt"/>
                <a:ea typeface="+mn-ea"/>
                <a:cs typeface="+mn-cs"/>
              </a:rPr>
              <a:t>Alashmawy</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Yazdanifard</a:t>
            </a:r>
            <a:r>
              <a:rPr lang="en-GB" sz="1200" kern="1200" dirty="0">
                <a:solidFill>
                  <a:schemeClr val="tx1"/>
                </a:solidFill>
                <a:effectLst/>
                <a:latin typeface="+mn-lt"/>
                <a:ea typeface="+mn-ea"/>
                <a:cs typeface="+mn-cs"/>
              </a:rPr>
              <a:t>, 2019). In this way, every restaurant sector in the UK can hire the right candidates and can influence them to achieve business goals passionately and dedicatedly. An efficient employee base is an asset for a successful company.  </a:t>
            </a:r>
          </a:p>
        </p:txBody>
      </p:sp>
      <p:sp>
        <p:nvSpPr>
          <p:cNvPr id="4" name="Slide Number Placeholder 3"/>
          <p:cNvSpPr>
            <a:spLocks noGrp="1"/>
          </p:cNvSpPr>
          <p:nvPr>
            <p:ph type="sldNum" sz="quarter" idx="5"/>
          </p:nvPr>
        </p:nvSpPr>
        <p:spPr/>
        <p:txBody>
          <a:bodyPr/>
          <a:lstStyle/>
          <a:p>
            <a:fld id="{9EAFDBA9-E5AE-4247-A3A6-77753658A61A}" type="slidenum">
              <a:rPr lang="en-US" smtClean="0"/>
              <a:pPr/>
              <a:t>7</a:t>
            </a:fld>
            <a:endParaRPr lang="en-US"/>
          </a:p>
        </p:txBody>
      </p:sp>
    </p:spTree>
    <p:extLst>
      <p:ext uri="{BB962C8B-B14F-4D97-AF65-F5344CB8AC3E}">
        <p14:creationId xmlns:p14="http://schemas.microsoft.com/office/powerpoint/2010/main" xmlns="" val="7238410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Social media for talent management strategy</a:t>
            </a:r>
            <a:r>
              <a:rPr lang="en-GB" sz="1200" kern="1200" dirty="0">
                <a:solidFill>
                  <a:schemeClr val="tx1"/>
                </a:solidFill>
                <a:effectLst/>
                <a:latin typeface="+mn-lt"/>
                <a:ea typeface="+mn-ea"/>
                <a:cs typeface="+mn-cs"/>
              </a:rPr>
              <a:t> can be followed by organisations for hiring employees for a long-time. Social media platforms help to build brand identity and candidates can get to know each and every single detail through social media platforms regarding talent management (</a:t>
            </a:r>
            <a:r>
              <a:rPr lang="en-GB" sz="1200" kern="1200" dirty="0" err="1">
                <a:solidFill>
                  <a:schemeClr val="tx1"/>
                </a:solidFill>
                <a:effectLst/>
                <a:latin typeface="+mn-lt"/>
                <a:ea typeface="+mn-ea"/>
                <a:cs typeface="+mn-cs"/>
              </a:rPr>
              <a:t>Harsch</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Festing</a:t>
            </a:r>
            <a:r>
              <a:rPr lang="en-GB" sz="1200" kern="1200" dirty="0">
                <a:solidFill>
                  <a:schemeClr val="tx1"/>
                </a:solidFill>
                <a:effectLst/>
                <a:latin typeface="+mn-lt"/>
                <a:ea typeface="+mn-ea"/>
                <a:cs typeface="+mn-cs"/>
              </a:rPr>
              <a:t>, 2020). Through social media platforms the Steak and Lobster with 1000 groups of employees can post different images and videos of the company’s internal process. Usage of continuous feedback, granting the workers and leaders with check-ins and helping them understand the flow of work are found to be bringing about substantial amount of development regarding the performance of the workers. In addition to that, reward scheme, performance reviews, training and development are to be provided as well (Yang, 2021). Apart from that, the Steak and Lobster can share job roles and responsibilities details as well as promote their brand image which is necessary for long-term talent acquisition. </a:t>
            </a:r>
          </a:p>
        </p:txBody>
      </p:sp>
      <p:sp>
        <p:nvSpPr>
          <p:cNvPr id="4" name="Slide Number Placeholder 3"/>
          <p:cNvSpPr>
            <a:spLocks noGrp="1"/>
          </p:cNvSpPr>
          <p:nvPr>
            <p:ph type="sldNum" sz="quarter" idx="5"/>
          </p:nvPr>
        </p:nvSpPr>
        <p:spPr/>
        <p:txBody>
          <a:bodyPr/>
          <a:lstStyle/>
          <a:p>
            <a:fld id="{9EAFDBA9-E5AE-4247-A3A6-77753658A61A}" type="slidenum">
              <a:rPr lang="en-US" smtClean="0"/>
              <a:pPr/>
              <a:t>8</a:t>
            </a:fld>
            <a:endParaRPr lang="en-US"/>
          </a:p>
        </p:txBody>
      </p:sp>
    </p:spTree>
    <p:extLst>
      <p:ext uri="{BB962C8B-B14F-4D97-AF65-F5344CB8AC3E}">
        <p14:creationId xmlns:p14="http://schemas.microsoft.com/office/powerpoint/2010/main" xmlns="" val="9111137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After the pandemic situation, the long-term talent acquisition process has changed drastically. Hygiene factors and health security facilities have been essential aspects to hire employees for the long term (</a:t>
            </a:r>
            <a:r>
              <a:rPr lang="en-GB" sz="1200" kern="1200" dirty="0" err="1">
                <a:solidFill>
                  <a:schemeClr val="tx1"/>
                </a:solidFill>
                <a:effectLst/>
                <a:latin typeface="+mn-lt"/>
                <a:ea typeface="+mn-ea"/>
                <a:cs typeface="+mn-cs"/>
              </a:rPr>
              <a:t>Pargeter</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2019). In that case, for the Steak and Lobster, a </a:t>
            </a:r>
            <a:r>
              <a:rPr lang="en-GB" sz="1200" b="1" kern="1200" dirty="0">
                <a:solidFill>
                  <a:schemeClr val="tx1"/>
                </a:solidFill>
                <a:effectLst/>
                <a:latin typeface="+mn-lt"/>
                <a:ea typeface="+mn-ea"/>
                <a:cs typeface="+mn-cs"/>
              </a:rPr>
              <a:t>rotational shifting strategy </a:t>
            </a:r>
            <a:r>
              <a:rPr lang="en-GB" sz="1200" kern="1200" dirty="0">
                <a:solidFill>
                  <a:schemeClr val="tx1"/>
                </a:solidFill>
                <a:effectLst/>
                <a:latin typeface="+mn-lt"/>
                <a:ea typeface="+mn-ea"/>
                <a:cs typeface="+mn-cs"/>
              </a:rPr>
              <a:t>can be implemented where employees can work safely and maintain their job satisfaction as well. Employees of the mentioned Steak and Lobster group can communicate with customers with the help of social media platforms. Through rotational shifting employees can show their willingness to keep them engaged with the organisation for a long time. Steak and Lobster that has been mentioned in the scenario can hire employees from different regions which is necessary to promote diversity in the internal business operation. </a:t>
            </a:r>
          </a:p>
        </p:txBody>
      </p:sp>
      <p:sp>
        <p:nvSpPr>
          <p:cNvPr id="4" name="Slide Number Placeholder 3"/>
          <p:cNvSpPr>
            <a:spLocks noGrp="1"/>
          </p:cNvSpPr>
          <p:nvPr>
            <p:ph type="sldNum" sz="quarter" idx="5"/>
          </p:nvPr>
        </p:nvSpPr>
        <p:spPr/>
        <p:txBody>
          <a:bodyPr/>
          <a:lstStyle/>
          <a:p>
            <a:fld id="{9EAFDBA9-E5AE-4247-A3A6-77753658A61A}" type="slidenum">
              <a:rPr lang="en-US" smtClean="0"/>
              <a:pPr/>
              <a:t>9</a:t>
            </a:fld>
            <a:endParaRPr lang="en-US"/>
          </a:p>
        </p:txBody>
      </p:sp>
    </p:spTree>
    <p:extLst>
      <p:ext uri="{BB962C8B-B14F-4D97-AF65-F5344CB8AC3E}">
        <p14:creationId xmlns:p14="http://schemas.microsoft.com/office/powerpoint/2010/main" xmlns="" val="26301097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Incentive methods are necessary to promote employee morale, develop a trustworthy relationship and bring job satisfaction. Steak and Lobster provide </a:t>
            </a:r>
            <a:r>
              <a:rPr lang="en-GB" sz="1200" b="1" kern="1200" dirty="0">
                <a:solidFill>
                  <a:schemeClr val="tx1"/>
                </a:solidFill>
                <a:effectLst/>
                <a:latin typeface="+mn-lt"/>
                <a:ea typeface="+mn-ea"/>
                <a:cs typeface="+mn-cs"/>
              </a:rPr>
              <a:t>commissions, bonuses, raises and tips </a:t>
            </a:r>
            <a:r>
              <a:rPr lang="en-GB" sz="1200" kern="1200" dirty="0">
                <a:solidFill>
                  <a:schemeClr val="tx1"/>
                </a:solidFill>
                <a:effectLst/>
                <a:latin typeface="+mn-lt"/>
                <a:ea typeface="+mn-ea"/>
                <a:cs typeface="+mn-cs"/>
              </a:rPr>
              <a:t>as a monetary incentive to their employees. Cash rewards help every employee to be motivated and increase employee engagement (Hua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2020). In the competitive labour market and high inflation, cash rewards can help to fulfil employees' needs and can keep them encouraged for better products to some extent. Through cash rewards employees can work with Steak and Lobster for the long term happily as well as daily production can be enhanced in a significant way. </a:t>
            </a:r>
          </a:p>
        </p:txBody>
      </p:sp>
      <p:sp>
        <p:nvSpPr>
          <p:cNvPr id="4" name="Slide Number Placeholder 3"/>
          <p:cNvSpPr>
            <a:spLocks noGrp="1"/>
          </p:cNvSpPr>
          <p:nvPr>
            <p:ph type="sldNum" sz="quarter" idx="5"/>
          </p:nvPr>
        </p:nvSpPr>
        <p:spPr/>
        <p:txBody>
          <a:bodyPr/>
          <a:lstStyle/>
          <a:p>
            <a:fld id="{9EAFDBA9-E5AE-4247-A3A6-77753658A61A}" type="slidenum">
              <a:rPr lang="en-US" smtClean="0"/>
              <a:pPr/>
              <a:t>10</a:t>
            </a:fld>
            <a:endParaRPr lang="en-US"/>
          </a:p>
        </p:txBody>
      </p:sp>
    </p:spTree>
    <p:extLst>
      <p:ext uri="{BB962C8B-B14F-4D97-AF65-F5344CB8AC3E}">
        <p14:creationId xmlns:p14="http://schemas.microsoft.com/office/powerpoint/2010/main" xmlns="" val="11186085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An increase in Pay or raise </a:t>
            </a:r>
            <a:r>
              <a:rPr lang="en-GB" sz="1200" kern="1200" dirty="0">
                <a:solidFill>
                  <a:schemeClr val="tx1"/>
                </a:solidFill>
                <a:effectLst/>
                <a:latin typeface="+mn-lt"/>
                <a:ea typeface="+mn-ea"/>
                <a:cs typeface="+mn-cs"/>
              </a:rPr>
              <a:t>is another monetary incentive method that is also valuable to motivate employees and keep them engaged with the organisation for a long time. With increased pay, an employee enhances their basic salary which helps them to cope with economic tough times (</a:t>
            </a:r>
            <a:r>
              <a:rPr lang="en-GB" sz="1200" kern="1200" dirty="0" err="1">
                <a:solidFill>
                  <a:schemeClr val="tx1"/>
                </a:solidFill>
                <a:effectLst/>
                <a:latin typeface="+mn-lt"/>
                <a:ea typeface="+mn-ea"/>
                <a:cs typeface="+mn-cs"/>
              </a:rPr>
              <a:t>Glas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2019). This monetary incentive is one of the essential aspects to maintain employee motivation and enhance their interest in better services. In this way, Steak and Lobster can engage their employees for a long time as well as modify their business strategy as per the customer demand. However, maintaining a satisfied customer base and a strong employee base is necessary. </a:t>
            </a:r>
          </a:p>
        </p:txBody>
      </p:sp>
      <p:sp>
        <p:nvSpPr>
          <p:cNvPr id="4" name="Slide Number Placeholder 3"/>
          <p:cNvSpPr>
            <a:spLocks noGrp="1"/>
          </p:cNvSpPr>
          <p:nvPr>
            <p:ph type="sldNum" sz="quarter" idx="5"/>
          </p:nvPr>
        </p:nvSpPr>
        <p:spPr/>
        <p:txBody>
          <a:bodyPr/>
          <a:lstStyle/>
          <a:p>
            <a:fld id="{9EAFDBA9-E5AE-4247-A3A6-77753658A61A}" type="slidenum">
              <a:rPr lang="en-US" smtClean="0"/>
              <a:pPr/>
              <a:t>11</a:t>
            </a:fld>
            <a:endParaRPr lang="en-US"/>
          </a:p>
        </p:txBody>
      </p:sp>
    </p:spTree>
    <p:extLst>
      <p:ext uri="{BB962C8B-B14F-4D97-AF65-F5344CB8AC3E}">
        <p14:creationId xmlns:p14="http://schemas.microsoft.com/office/powerpoint/2010/main" xmlns="" val="1159344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Non-monetary incentives are considered as the non-cash perks provided to employees by an employer (</a:t>
            </a:r>
            <a:r>
              <a:rPr lang="en-GB" sz="1200" kern="1200" dirty="0" err="1">
                <a:solidFill>
                  <a:schemeClr val="tx1"/>
                </a:solidFill>
                <a:effectLst/>
                <a:latin typeface="+mn-lt"/>
                <a:ea typeface="+mn-ea"/>
                <a:cs typeface="+mn-cs"/>
              </a:rPr>
              <a:t>Qader</a:t>
            </a:r>
            <a:r>
              <a:rPr lang="en-GB" sz="1200" kern="1200" dirty="0">
                <a:solidFill>
                  <a:schemeClr val="tx1"/>
                </a:solidFill>
                <a:effectLst/>
                <a:latin typeface="+mn-lt"/>
                <a:ea typeface="+mn-ea"/>
                <a:cs typeface="+mn-cs"/>
              </a:rPr>
              <a:t>, 2021). </a:t>
            </a:r>
            <a:r>
              <a:rPr lang="en-GB" sz="1200" b="1" kern="1200" dirty="0">
                <a:solidFill>
                  <a:schemeClr val="tx1"/>
                </a:solidFill>
                <a:effectLst/>
                <a:latin typeface="+mn-lt"/>
                <a:ea typeface="+mn-ea"/>
                <a:cs typeface="+mn-cs"/>
              </a:rPr>
              <a:t>Flexible working time </a:t>
            </a:r>
            <a:r>
              <a:rPr lang="en-GB" sz="1200" kern="1200" dirty="0">
                <a:solidFill>
                  <a:schemeClr val="tx1"/>
                </a:solidFill>
                <a:effectLst/>
                <a:latin typeface="+mn-lt"/>
                <a:ea typeface="+mn-ea"/>
                <a:cs typeface="+mn-cs"/>
              </a:rPr>
              <a:t>is a non-monetary method that encourages employees to maintain their work-life balance and happy employees help in company growth. In this case, the Steak and Lobster provide this non-monetary incentive to encourage employees to better productivity and work dedicatedly to achieve career goals in a significant way.  </a:t>
            </a:r>
            <a:r>
              <a:rPr lang="en-GB" sz="1200" b="1" kern="1200" dirty="0">
                <a:solidFill>
                  <a:schemeClr val="tx1"/>
                </a:solidFill>
                <a:effectLst/>
                <a:latin typeface="+mn-lt"/>
                <a:ea typeface="+mn-ea"/>
                <a:cs typeface="+mn-cs"/>
              </a:rPr>
              <a:t>Social recognition</a:t>
            </a:r>
            <a:r>
              <a:rPr lang="en-GB" sz="1200" kern="1200" dirty="0">
                <a:solidFill>
                  <a:schemeClr val="tx1"/>
                </a:solidFill>
                <a:effectLst/>
                <a:latin typeface="+mn-lt"/>
                <a:ea typeface="+mn-ea"/>
                <a:cs typeface="+mn-cs"/>
              </a:rPr>
              <a:t> is also found to be leading towards a better relationship between employees and employers. After the pandemic situation, the demand for flexible working has increased due to remote working (</a:t>
            </a:r>
            <a:r>
              <a:rPr lang="en-GB" sz="1200" kern="1200" dirty="0" err="1">
                <a:solidFill>
                  <a:schemeClr val="tx1"/>
                </a:solidFill>
                <a:effectLst/>
                <a:latin typeface="+mn-lt"/>
                <a:ea typeface="+mn-ea"/>
                <a:cs typeface="+mn-cs"/>
              </a:rPr>
              <a:t>Glas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2019). In that case, the Steak and Lobster also provide the workers with </a:t>
            </a:r>
            <a:r>
              <a:rPr lang="en-GB" sz="1200" b="1" kern="1200" dirty="0">
                <a:solidFill>
                  <a:schemeClr val="tx1"/>
                </a:solidFill>
                <a:effectLst/>
                <a:latin typeface="+mn-lt"/>
                <a:ea typeface="+mn-ea"/>
                <a:cs typeface="+mn-cs"/>
              </a:rPr>
              <a:t>gifts, promotion, health and wellness membership</a:t>
            </a:r>
            <a:r>
              <a:rPr lang="en-GB" sz="1200" kern="1200" dirty="0">
                <a:solidFill>
                  <a:schemeClr val="tx1"/>
                </a:solidFill>
                <a:effectLst/>
                <a:latin typeface="+mn-lt"/>
                <a:ea typeface="+mn-ea"/>
                <a:cs typeface="+mn-cs"/>
              </a:rPr>
              <a:t> to maintain a satisfied employee base who will serve quality services to the customers. </a:t>
            </a:r>
          </a:p>
        </p:txBody>
      </p:sp>
      <p:sp>
        <p:nvSpPr>
          <p:cNvPr id="4" name="Slide Number Placeholder 3"/>
          <p:cNvSpPr>
            <a:spLocks noGrp="1"/>
          </p:cNvSpPr>
          <p:nvPr>
            <p:ph type="sldNum" sz="quarter" idx="5"/>
          </p:nvPr>
        </p:nvSpPr>
        <p:spPr/>
        <p:txBody>
          <a:bodyPr/>
          <a:lstStyle/>
          <a:p>
            <a:fld id="{9EAFDBA9-E5AE-4247-A3A6-77753658A61A}" type="slidenum">
              <a:rPr lang="en-US" smtClean="0"/>
              <a:pPr/>
              <a:t>12</a:t>
            </a:fld>
            <a:endParaRPr lang="en-US"/>
          </a:p>
        </p:txBody>
      </p:sp>
    </p:spTree>
    <p:extLst>
      <p:ext uri="{BB962C8B-B14F-4D97-AF65-F5344CB8AC3E}">
        <p14:creationId xmlns:p14="http://schemas.microsoft.com/office/powerpoint/2010/main" xmlns="" val="22014746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Non-monetary incentives motivate employees and this type of reward generally refers to the individual’s contribution to the workplace (</a:t>
            </a:r>
            <a:r>
              <a:rPr lang="en-GB" sz="1200" kern="1200" dirty="0" err="1">
                <a:solidFill>
                  <a:schemeClr val="tx1"/>
                </a:solidFill>
                <a:effectLst/>
                <a:latin typeface="+mn-lt"/>
                <a:ea typeface="+mn-ea"/>
                <a:cs typeface="+mn-cs"/>
              </a:rPr>
              <a:t>López</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2022). </a:t>
            </a:r>
            <a:r>
              <a:rPr lang="en-GB" sz="1200" b="1" kern="1200" dirty="0">
                <a:solidFill>
                  <a:schemeClr val="tx1"/>
                </a:solidFill>
                <a:effectLst/>
                <a:latin typeface="+mn-lt"/>
                <a:ea typeface="+mn-ea"/>
                <a:cs typeface="+mn-cs"/>
              </a:rPr>
              <a:t>Extra leave </a:t>
            </a:r>
            <a:r>
              <a:rPr lang="en-GB" sz="1200" kern="1200" dirty="0">
                <a:solidFill>
                  <a:schemeClr val="tx1"/>
                </a:solidFill>
                <a:effectLst/>
                <a:latin typeface="+mn-lt"/>
                <a:ea typeface="+mn-ea"/>
                <a:cs typeface="+mn-cs"/>
              </a:rPr>
              <a:t>is another important non-monetary incentive that helps an employee not only to maintain a work-life balance but also helps to reduce stress at the workplace. Extra leave facilities also improve the willingness to work better and provide a healthy business outcome. The Steak and Lobster can give this incentive to those workers who have represented better customer service. Extra leave at the workplace is necessary as it helps to solve many critical tasks by reducing stress or anxiety at the workplace (</a:t>
            </a:r>
            <a:r>
              <a:rPr lang="en-GB" sz="1200" kern="1200" dirty="0" err="1">
                <a:solidFill>
                  <a:schemeClr val="tx1"/>
                </a:solidFill>
                <a:effectLst/>
                <a:latin typeface="+mn-lt"/>
                <a:ea typeface="+mn-ea"/>
                <a:cs typeface="+mn-cs"/>
              </a:rPr>
              <a:t>Glas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2019). Employees can go for a health check-up with the help of an extra leave that is necessary for employees’ engagement in the long-term in a company effectively. </a:t>
            </a:r>
          </a:p>
        </p:txBody>
      </p:sp>
      <p:sp>
        <p:nvSpPr>
          <p:cNvPr id="4" name="Slide Number Placeholder 3"/>
          <p:cNvSpPr>
            <a:spLocks noGrp="1"/>
          </p:cNvSpPr>
          <p:nvPr>
            <p:ph type="sldNum" sz="quarter" idx="5"/>
          </p:nvPr>
        </p:nvSpPr>
        <p:spPr/>
        <p:txBody>
          <a:bodyPr/>
          <a:lstStyle/>
          <a:p>
            <a:fld id="{9EAFDBA9-E5AE-4247-A3A6-77753658A61A}" type="slidenum">
              <a:rPr lang="en-US" smtClean="0"/>
              <a:pPr/>
              <a:t>13</a:t>
            </a:fld>
            <a:endParaRPr lang="en-US"/>
          </a:p>
        </p:txBody>
      </p:sp>
    </p:spTree>
    <p:extLst>
      <p:ext uri="{BB962C8B-B14F-4D97-AF65-F5344CB8AC3E}">
        <p14:creationId xmlns:p14="http://schemas.microsoft.com/office/powerpoint/2010/main" xmlns="" val="28527217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can be concluded that a talent management strategy is one of the essential aspects of a company's growth and maintaining the company’s goodwill with a satisfied customer base. There are different types of talent management strategies present which can be used by the Steak and Lobster. At the same time, the Steak and Lobster can follow different types of incentives to maintain employees’ motivation and influence them to better production. Incentives not only help to maintain existing employees’ satisfaction rates but are also necessary to attract new employees to keep them engaged for a long time. </a:t>
            </a:r>
          </a:p>
        </p:txBody>
      </p:sp>
      <p:sp>
        <p:nvSpPr>
          <p:cNvPr id="4" name="Slide Number Placeholder 3"/>
          <p:cNvSpPr>
            <a:spLocks noGrp="1"/>
          </p:cNvSpPr>
          <p:nvPr>
            <p:ph type="sldNum" sz="quarter" idx="5"/>
          </p:nvPr>
        </p:nvSpPr>
        <p:spPr/>
        <p:txBody>
          <a:bodyPr/>
          <a:lstStyle/>
          <a:p>
            <a:fld id="{9EAFDBA9-E5AE-4247-A3A6-77753658A61A}" type="slidenum">
              <a:rPr lang="en-US" smtClean="0"/>
              <a:pPr/>
              <a:t>14</a:t>
            </a:fld>
            <a:endParaRPr lang="en-US"/>
          </a:p>
        </p:txBody>
      </p:sp>
    </p:spTree>
    <p:extLst>
      <p:ext uri="{BB962C8B-B14F-4D97-AF65-F5344CB8AC3E}">
        <p14:creationId xmlns:p14="http://schemas.microsoft.com/office/powerpoint/2010/main" xmlns="" val="18758758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Steak and Lobster are required to make sure that they are maintaining the levels of motivation of the workers which can be done via the consideration of the different models of motivation such as “Herzberg’s Two Factor Theory of Motivation” and the “</a:t>
            </a:r>
            <a:r>
              <a:rPr lang="en-GB" sz="1200" kern="1200" dirty="0" err="1">
                <a:solidFill>
                  <a:schemeClr val="tx1"/>
                </a:solidFill>
                <a:effectLst/>
                <a:latin typeface="+mn-lt"/>
                <a:ea typeface="+mn-ea"/>
                <a:cs typeface="+mn-cs"/>
              </a:rPr>
              <a:t>Alderfer’s</a:t>
            </a:r>
            <a:r>
              <a:rPr lang="en-GB" sz="1200" kern="1200" dirty="0">
                <a:solidFill>
                  <a:schemeClr val="tx1"/>
                </a:solidFill>
                <a:effectLst/>
                <a:latin typeface="+mn-lt"/>
                <a:ea typeface="+mn-ea"/>
                <a:cs typeface="+mn-cs"/>
              </a:rPr>
              <a:t> ERG Theory of Motivation” these two theories can be applied within the organisational boundaries in order to ensure that the levels of motivation </a:t>
            </a:r>
            <a:r>
              <a:rPr lang="en-GB" sz="1200" kern="1200" dirty="0" err="1">
                <a:solidFill>
                  <a:schemeClr val="tx1"/>
                </a:solidFill>
                <a:effectLst/>
                <a:latin typeface="+mn-lt"/>
                <a:ea typeface="+mn-ea"/>
                <a:cs typeface="+mn-cs"/>
              </a:rPr>
              <a:t>fo</a:t>
            </a:r>
            <a:r>
              <a:rPr lang="en-GB" sz="1200" kern="1200" dirty="0">
                <a:solidFill>
                  <a:schemeClr val="tx1"/>
                </a:solidFill>
                <a:effectLst/>
                <a:latin typeface="+mn-lt"/>
                <a:ea typeface="+mn-ea"/>
                <a:cs typeface="+mn-cs"/>
              </a:rPr>
              <a:t> the workers are maintained in a proper manner. The theories are also found to be leading towards improved amount of satisfaction among the workers which and is used by a number of hotels and restaurants (Higgins, 2021). </a:t>
            </a:r>
          </a:p>
          <a:p>
            <a:endParaRPr lang="en-GB" dirty="0"/>
          </a:p>
        </p:txBody>
      </p:sp>
      <p:sp>
        <p:nvSpPr>
          <p:cNvPr id="4" name="Slide Number Placeholder 3"/>
          <p:cNvSpPr>
            <a:spLocks noGrp="1"/>
          </p:cNvSpPr>
          <p:nvPr>
            <p:ph type="sldNum" sz="quarter" idx="10"/>
          </p:nvPr>
        </p:nvSpPr>
        <p:spPr/>
        <p:txBody>
          <a:bodyPr/>
          <a:lstStyle/>
          <a:p>
            <a:fld id="{9EAFDBA9-E5AE-4247-A3A6-77753658A61A}" type="slidenum">
              <a:rPr lang="en-US" smtClean="0"/>
              <a:pPr/>
              <a:t>15</a:t>
            </a:fld>
            <a:endParaRPr lang="en-US"/>
          </a:p>
        </p:txBody>
      </p:sp>
    </p:spTree>
    <p:extLst>
      <p:ext uri="{BB962C8B-B14F-4D97-AF65-F5344CB8AC3E}">
        <p14:creationId xmlns:p14="http://schemas.microsoft.com/office/powerpoint/2010/main" xmlns="" val="1979632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F3EF07F-8DAA-10BB-D145-FF84D066334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969BAE71-AD80-0EA0-4906-2C68254C60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04B6A0DD-E746-BAB3-78F4-00E86444A3F2}"/>
              </a:ext>
            </a:extLst>
          </p:cNvPr>
          <p:cNvSpPr>
            <a:spLocks noGrp="1"/>
          </p:cNvSpPr>
          <p:nvPr>
            <p:ph type="dt" sz="half" idx="10"/>
          </p:nvPr>
        </p:nvSpPr>
        <p:spPr/>
        <p:txBody>
          <a:bodyPr/>
          <a:lstStyle/>
          <a:p>
            <a:fld id="{5603FB1E-0D99-44D2-BC3A-BA2919A941C9}" type="datetimeFigureOut">
              <a:rPr lang="en-US" smtClean="0"/>
              <a:pPr/>
              <a:t>3/28/2023</a:t>
            </a:fld>
            <a:endParaRPr lang="en-US"/>
          </a:p>
        </p:txBody>
      </p:sp>
      <p:sp>
        <p:nvSpPr>
          <p:cNvPr id="5" name="Footer Placeholder 4">
            <a:extLst>
              <a:ext uri="{FF2B5EF4-FFF2-40B4-BE49-F238E27FC236}">
                <a16:creationId xmlns:a16="http://schemas.microsoft.com/office/drawing/2014/main" xmlns="" id="{8FA4752E-FB32-F4DC-77CC-B8E398BC9D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C9174BAB-3461-FEE4-D80E-1B7BCCC783AA}"/>
              </a:ext>
            </a:extLst>
          </p:cNvPr>
          <p:cNvSpPr>
            <a:spLocks noGrp="1"/>
          </p:cNvSpPr>
          <p:nvPr>
            <p:ph type="sldNum" sz="quarter" idx="12"/>
          </p:nvPr>
        </p:nvSpPr>
        <p:spPr/>
        <p:txBody>
          <a:bodyPr/>
          <a:lstStyle/>
          <a:p>
            <a:fld id="{9AC4BFFD-13DA-4019-AC07-19F82D0BD367}" type="slidenum">
              <a:rPr lang="en-US" smtClean="0"/>
              <a:pPr/>
              <a:t>‹#›</a:t>
            </a:fld>
            <a:endParaRPr lang="en-US"/>
          </a:p>
        </p:txBody>
      </p:sp>
    </p:spTree>
    <p:extLst>
      <p:ext uri="{BB962C8B-B14F-4D97-AF65-F5344CB8AC3E}">
        <p14:creationId xmlns:p14="http://schemas.microsoft.com/office/powerpoint/2010/main" xmlns="" val="31131431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D675EB3-DA88-A1D6-172B-03C6BB7CF6A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798FD571-6638-B13B-794D-62A54AEAB18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083C0970-703B-AF09-EAEF-A397541AFD55}"/>
              </a:ext>
            </a:extLst>
          </p:cNvPr>
          <p:cNvSpPr>
            <a:spLocks noGrp="1"/>
          </p:cNvSpPr>
          <p:nvPr>
            <p:ph type="dt" sz="half" idx="10"/>
          </p:nvPr>
        </p:nvSpPr>
        <p:spPr/>
        <p:txBody>
          <a:bodyPr/>
          <a:lstStyle/>
          <a:p>
            <a:fld id="{5603FB1E-0D99-44D2-BC3A-BA2919A941C9}" type="datetimeFigureOut">
              <a:rPr lang="en-US" smtClean="0"/>
              <a:pPr/>
              <a:t>3/28/2023</a:t>
            </a:fld>
            <a:endParaRPr lang="en-US"/>
          </a:p>
        </p:txBody>
      </p:sp>
      <p:sp>
        <p:nvSpPr>
          <p:cNvPr id="5" name="Footer Placeholder 4">
            <a:extLst>
              <a:ext uri="{FF2B5EF4-FFF2-40B4-BE49-F238E27FC236}">
                <a16:creationId xmlns:a16="http://schemas.microsoft.com/office/drawing/2014/main" xmlns="" id="{0FA30E4C-56CA-E2F4-6F19-F49C50387F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9F5CCE16-6746-9527-D04D-3E51F66FAAC7}"/>
              </a:ext>
            </a:extLst>
          </p:cNvPr>
          <p:cNvSpPr>
            <a:spLocks noGrp="1"/>
          </p:cNvSpPr>
          <p:nvPr>
            <p:ph type="sldNum" sz="quarter" idx="12"/>
          </p:nvPr>
        </p:nvSpPr>
        <p:spPr/>
        <p:txBody>
          <a:bodyPr/>
          <a:lstStyle/>
          <a:p>
            <a:fld id="{9AC4BFFD-13DA-4019-AC07-19F82D0BD367}" type="slidenum">
              <a:rPr lang="en-US" smtClean="0"/>
              <a:pPr/>
              <a:t>‹#›</a:t>
            </a:fld>
            <a:endParaRPr lang="en-US"/>
          </a:p>
        </p:txBody>
      </p:sp>
    </p:spTree>
    <p:extLst>
      <p:ext uri="{BB962C8B-B14F-4D97-AF65-F5344CB8AC3E}">
        <p14:creationId xmlns:p14="http://schemas.microsoft.com/office/powerpoint/2010/main" xmlns="" val="3598281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7D0ADD0-9C61-A1E2-344A-24B999C8810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B864A0E9-9789-6D1E-C5AF-94B562F445C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55012D3F-EBA3-129E-DABB-416888AD5CD3}"/>
              </a:ext>
            </a:extLst>
          </p:cNvPr>
          <p:cNvSpPr>
            <a:spLocks noGrp="1"/>
          </p:cNvSpPr>
          <p:nvPr>
            <p:ph type="dt" sz="half" idx="10"/>
          </p:nvPr>
        </p:nvSpPr>
        <p:spPr/>
        <p:txBody>
          <a:bodyPr/>
          <a:lstStyle/>
          <a:p>
            <a:fld id="{5603FB1E-0D99-44D2-BC3A-BA2919A941C9}" type="datetimeFigureOut">
              <a:rPr lang="en-US" smtClean="0"/>
              <a:pPr/>
              <a:t>3/28/2023</a:t>
            </a:fld>
            <a:endParaRPr lang="en-US"/>
          </a:p>
        </p:txBody>
      </p:sp>
      <p:sp>
        <p:nvSpPr>
          <p:cNvPr id="5" name="Footer Placeholder 4">
            <a:extLst>
              <a:ext uri="{FF2B5EF4-FFF2-40B4-BE49-F238E27FC236}">
                <a16:creationId xmlns:a16="http://schemas.microsoft.com/office/drawing/2014/main" xmlns="" id="{9FD601EB-EF30-0670-A429-8D96F3D633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7568B22E-89F9-1E2A-291F-D9694B3CE251}"/>
              </a:ext>
            </a:extLst>
          </p:cNvPr>
          <p:cNvSpPr>
            <a:spLocks noGrp="1"/>
          </p:cNvSpPr>
          <p:nvPr>
            <p:ph type="sldNum" sz="quarter" idx="12"/>
          </p:nvPr>
        </p:nvSpPr>
        <p:spPr/>
        <p:txBody>
          <a:bodyPr/>
          <a:lstStyle/>
          <a:p>
            <a:fld id="{9AC4BFFD-13DA-4019-AC07-19F82D0BD367}" type="slidenum">
              <a:rPr lang="en-US" smtClean="0"/>
              <a:pPr/>
              <a:t>‹#›</a:t>
            </a:fld>
            <a:endParaRPr lang="en-US"/>
          </a:p>
        </p:txBody>
      </p:sp>
    </p:spTree>
    <p:extLst>
      <p:ext uri="{BB962C8B-B14F-4D97-AF65-F5344CB8AC3E}">
        <p14:creationId xmlns:p14="http://schemas.microsoft.com/office/powerpoint/2010/main" xmlns="" val="852613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86E9F24-1F7F-E37F-4B9A-56E63F8BD59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D4E998EC-67B0-BB46-DD26-9DCCDD974B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5A31B9F4-A663-AC1B-320F-CCBE3D77A6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7872974E-6A0E-C572-A6ED-9F83D66222BA}"/>
              </a:ext>
            </a:extLst>
          </p:cNvPr>
          <p:cNvSpPr>
            <a:spLocks noGrp="1"/>
          </p:cNvSpPr>
          <p:nvPr>
            <p:ph type="dt" sz="half" idx="10"/>
          </p:nvPr>
        </p:nvSpPr>
        <p:spPr/>
        <p:txBody>
          <a:bodyPr/>
          <a:lstStyle/>
          <a:p>
            <a:fld id="{5603FB1E-0D99-44D2-BC3A-BA2919A941C9}" type="datetimeFigureOut">
              <a:rPr lang="en-US" smtClean="0"/>
              <a:pPr/>
              <a:t>3/28/2023</a:t>
            </a:fld>
            <a:endParaRPr lang="en-US"/>
          </a:p>
        </p:txBody>
      </p:sp>
      <p:sp>
        <p:nvSpPr>
          <p:cNvPr id="6" name="Footer Placeholder 5">
            <a:extLst>
              <a:ext uri="{FF2B5EF4-FFF2-40B4-BE49-F238E27FC236}">
                <a16:creationId xmlns:a16="http://schemas.microsoft.com/office/drawing/2014/main" xmlns="" id="{92E751F8-356A-527F-E4E1-735B9EB486F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903B5BC5-3BA0-E03C-CC71-EA638247918A}"/>
              </a:ext>
            </a:extLst>
          </p:cNvPr>
          <p:cNvSpPr>
            <a:spLocks noGrp="1"/>
          </p:cNvSpPr>
          <p:nvPr>
            <p:ph type="sldNum" sz="quarter" idx="12"/>
          </p:nvPr>
        </p:nvSpPr>
        <p:spPr/>
        <p:txBody>
          <a:bodyPr/>
          <a:lstStyle/>
          <a:p>
            <a:fld id="{9AC4BFFD-13DA-4019-AC07-19F82D0BD367}" type="slidenum">
              <a:rPr lang="en-US" smtClean="0"/>
              <a:pPr/>
              <a:t>‹#›</a:t>
            </a:fld>
            <a:endParaRPr lang="en-US"/>
          </a:p>
        </p:txBody>
      </p:sp>
    </p:spTree>
    <p:extLst>
      <p:ext uri="{BB962C8B-B14F-4D97-AF65-F5344CB8AC3E}">
        <p14:creationId xmlns:p14="http://schemas.microsoft.com/office/powerpoint/2010/main" xmlns="" val="16029510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BF98A12-B665-F758-0D03-722E92E0992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1D18EC7D-9B3D-7376-252E-AA59729CC81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B007844F-C31E-2DBA-4CE3-06251D5D486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45E598E8-8664-78B0-229B-C0664DE62B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3BAA2FDD-9776-1186-2AE8-ABB57886C82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4F498BDB-B7B9-E503-8412-9E0966E93D5B}"/>
              </a:ext>
            </a:extLst>
          </p:cNvPr>
          <p:cNvSpPr>
            <a:spLocks noGrp="1"/>
          </p:cNvSpPr>
          <p:nvPr>
            <p:ph type="dt" sz="half" idx="10"/>
          </p:nvPr>
        </p:nvSpPr>
        <p:spPr/>
        <p:txBody>
          <a:bodyPr/>
          <a:lstStyle/>
          <a:p>
            <a:fld id="{5603FB1E-0D99-44D2-BC3A-BA2919A941C9}" type="datetimeFigureOut">
              <a:rPr lang="en-US" smtClean="0"/>
              <a:pPr/>
              <a:t>3/28/2023</a:t>
            </a:fld>
            <a:endParaRPr lang="en-US"/>
          </a:p>
        </p:txBody>
      </p:sp>
      <p:sp>
        <p:nvSpPr>
          <p:cNvPr id="8" name="Footer Placeholder 7">
            <a:extLst>
              <a:ext uri="{FF2B5EF4-FFF2-40B4-BE49-F238E27FC236}">
                <a16:creationId xmlns:a16="http://schemas.microsoft.com/office/drawing/2014/main" xmlns="" id="{67ED6AEF-874C-F2B4-0EFF-B83B482DB8A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4E320E71-91D9-96B3-61FD-66EAB5947EBF}"/>
              </a:ext>
            </a:extLst>
          </p:cNvPr>
          <p:cNvSpPr>
            <a:spLocks noGrp="1"/>
          </p:cNvSpPr>
          <p:nvPr>
            <p:ph type="sldNum" sz="quarter" idx="12"/>
          </p:nvPr>
        </p:nvSpPr>
        <p:spPr/>
        <p:txBody>
          <a:bodyPr/>
          <a:lstStyle/>
          <a:p>
            <a:fld id="{9AC4BFFD-13DA-4019-AC07-19F82D0BD367}" type="slidenum">
              <a:rPr lang="en-US" smtClean="0"/>
              <a:pPr/>
              <a:t>‹#›</a:t>
            </a:fld>
            <a:endParaRPr lang="en-US"/>
          </a:p>
        </p:txBody>
      </p:sp>
    </p:spTree>
    <p:extLst>
      <p:ext uri="{BB962C8B-B14F-4D97-AF65-F5344CB8AC3E}">
        <p14:creationId xmlns:p14="http://schemas.microsoft.com/office/powerpoint/2010/main" xmlns="" val="3166204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7FB6380-DBEF-EAC4-0934-75FC70DFD79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7AC87E24-1A5E-E00C-50DA-01A007FBB347}"/>
              </a:ext>
            </a:extLst>
          </p:cNvPr>
          <p:cNvSpPr>
            <a:spLocks noGrp="1"/>
          </p:cNvSpPr>
          <p:nvPr>
            <p:ph type="dt" sz="half" idx="10"/>
          </p:nvPr>
        </p:nvSpPr>
        <p:spPr/>
        <p:txBody>
          <a:bodyPr/>
          <a:lstStyle/>
          <a:p>
            <a:fld id="{5603FB1E-0D99-44D2-BC3A-BA2919A941C9}" type="datetimeFigureOut">
              <a:rPr lang="en-US" smtClean="0"/>
              <a:pPr/>
              <a:t>3/28/2023</a:t>
            </a:fld>
            <a:endParaRPr lang="en-US"/>
          </a:p>
        </p:txBody>
      </p:sp>
      <p:sp>
        <p:nvSpPr>
          <p:cNvPr id="4" name="Footer Placeholder 3">
            <a:extLst>
              <a:ext uri="{FF2B5EF4-FFF2-40B4-BE49-F238E27FC236}">
                <a16:creationId xmlns:a16="http://schemas.microsoft.com/office/drawing/2014/main" xmlns="" id="{2EC9AD7E-953E-60D5-9675-3DCD09EAC90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7F10F290-BE6E-943A-A7C5-6F9AA63BD33A}"/>
              </a:ext>
            </a:extLst>
          </p:cNvPr>
          <p:cNvSpPr>
            <a:spLocks noGrp="1"/>
          </p:cNvSpPr>
          <p:nvPr>
            <p:ph type="sldNum" sz="quarter" idx="12"/>
          </p:nvPr>
        </p:nvSpPr>
        <p:spPr/>
        <p:txBody>
          <a:bodyPr/>
          <a:lstStyle/>
          <a:p>
            <a:fld id="{9AC4BFFD-13DA-4019-AC07-19F82D0BD367}" type="slidenum">
              <a:rPr lang="en-US" smtClean="0"/>
              <a:pPr/>
              <a:t>‹#›</a:t>
            </a:fld>
            <a:endParaRPr lang="en-US"/>
          </a:p>
        </p:txBody>
      </p:sp>
    </p:spTree>
    <p:extLst>
      <p:ext uri="{BB962C8B-B14F-4D97-AF65-F5344CB8AC3E}">
        <p14:creationId xmlns:p14="http://schemas.microsoft.com/office/powerpoint/2010/main" xmlns="" val="41059040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7FEF1FF6-D416-9495-6FBF-091C6A158D22}"/>
              </a:ext>
            </a:extLst>
          </p:cNvPr>
          <p:cNvSpPr>
            <a:spLocks noGrp="1"/>
          </p:cNvSpPr>
          <p:nvPr>
            <p:ph type="dt" sz="half" idx="10"/>
          </p:nvPr>
        </p:nvSpPr>
        <p:spPr/>
        <p:txBody>
          <a:bodyPr/>
          <a:lstStyle/>
          <a:p>
            <a:fld id="{5603FB1E-0D99-44D2-BC3A-BA2919A941C9}" type="datetimeFigureOut">
              <a:rPr lang="en-US" smtClean="0"/>
              <a:pPr/>
              <a:t>3/28/2023</a:t>
            </a:fld>
            <a:endParaRPr lang="en-US"/>
          </a:p>
        </p:txBody>
      </p:sp>
      <p:sp>
        <p:nvSpPr>
          <p:cNvPr id="3" name="Footer Placeholder 2">
            <a:extLst>
              <a:ext uri="{FF2B5EF4-FFF2-40B4-BE49-F238E27FC236}">
                <a16:creationId xmlns:a16="http://schemas.microsoft.com/office/drawing/2014/main" xmlns="" id="{A1985145-B5AF-AA04-9CAE-A0341A525EE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60B61C44-B346-22B2-9CC5-F0DAE11924A9}"/>
              </a:ext>
            </a:extLst>
          </p:cNvPr>
          <p:cNvSpPr>
            <a:spLocks noGrp="1"/>
          </p:cNvSpPr>
          <p:nvPr>
            <p:ph type="sldNum" sz="quarter" idx="12"/>
          </p:nvPr>
        </p:nvSpPr>
        <p:spPr/>
        <p:txBody>
          <a:bodyPr/>
          <a:lstStyle/>
          <a:p>
            <a:fld id="{9AC4BFFD-13DA-4019-AC07-19F82D0BD367}" type="slidenum">
              <a:rPr lang="en-US" smtClean="0"/>
              <a:pPr/>
              <a:t>‹#›</a:t>
            </a:fld>
            <a:endParaRPr lang="en-US"/>
          </a:p>
        </p:txBody>
      </p:sp>
    </p:spTree>
    <p:extLst>
      <p:ext uri="{BB962C8B-B14F-4D97-AF65-F5344CB8AC3E}">
        <p14:creationId xmlns:p14="http://schemas.microsoft.com/office/powerpoint/2010/main" xmlns="" val="1431363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168CDD-E283-1871-7023-43E9E8ACC8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C353667B-B0AD-4333-33B8-928D4279C2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678F8CC6-7AC9-AFA9-4944-C255E91CFE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1B9CF202-EFDE-E21D-3D19-2438107514D4}"/>
              </a:ext>
            </a:extLst>
          </p:cNvPr>
          <p:cNvSpPr>
            <a:spLocks noGrp="1"/>
          </p:cNvSpPr>
          <p:nvPr>
            <p:ph type="dt" sz="half" idx="10"/>
          </p:nvPr>
        </p:nvSpPr>
        <p:spPr/>
        <p:txBody>
          <a:bodyPr/>
          <a:lstStyle/>
          <a:p>
            <a:fld id="{5603FB1E-0D99-44D2-BC3A-BA2919A941C9}" type="datetimeFigureOut">
              <a:rPr lang="en-US" smtClean="0"/>
              <a:pPr/>
              <a:t>3/28/2023</a:t>
            </a:fld>
            <a:endParaRPr lang="en-US"/>
          </a:p>
        </p:txBody>
      </p:sp>
      <p:sp>
        <p:nvSpPr>
          <p:cNvPr id="6" name="Footer Placeholder 5">
            <a:extLst>
              <a:ext uri="{FF2B5EF4-FFF2-40B4-BE49-F238E27FC236}">
                <a16:creationId xmlns:a16="http://schemas.microsoft.com/office/drawing/2014/main" xmlns="" id="{008E9D1D-2A48-7FA4-869C-C276A3C8DE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9524F716-6F2F-6180-423D-A1D9A620DD9B}"/>
              </a:ext>
            </a:extLst>
          </p:cNvPr>
          <p:cNvSpPr>
            <a:spLocks noGrp="1"/>
          </p:cNvSpPr>
          <p:nvPr>
            <p:ph type="sldNum" sz="quarter" idx="12"/>
          </p:nvPr>
        </p:nvSpPr>
        <p:spPr/>
        <p:txBody>
          <a:bodyPr/>
          <a:lstStyle/>
          <a:p>
            <a:fld id="{9AC4BFFD-13DA-4019-AC07-19F82D0BD367}" type="slidenum">
              <a:rPr lang="en-US" smtClean="0"/>
              <a:pPr/>
              <a:t>‹#›</a:t>
            </a:fld>
            <a:endParaRPr lang="en-US"/>
          </a:p>
        </p:txBody>
      </p:sp>
    </p:spTree>
    <p:extLst>
      <p:ext uri="{BB962C8B-B14F-4D97-AF65-F5344CB8AC3E}">
        <p14:creationId xmlns:p14="http://schemas.microsoft.com/office/powerpoint/2010/main" xmlns="" val="2695346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DF20D26-2665-8A7A-0872-F0B1F9D292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95210824-BC61-24BB-0493-632F25DE8D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762FB6E5-6DA7-D37A-F596-3523FD72E7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1564C0E1-24CD-1EDC-6577-1462771A9A9B}"/>
              </a:ext>
            </a:extLst>
          </p:cNvPr>
          <p:cNvSpPr>
            <a:spLocks noGrp="1"/>
          </p:cNvSpPr>
          <p:nvPr>
            <p:ph type="dt" sz="half" idx="10"/>
          </p:nvPr>
        </p:nvSpPr>
        <p:spPr/>
        <p:txBody>
          <a:bodyPr/>
          <a:lstStyle/>
          <a:p>
            <a:fld id="{5603FB1E-0D99-44D2-BC3A-BA2919A941C9}" type="datetimeFigureOut">
              <a:rPr lang="en-US" smtClean="0"/>
              <a:pPr/>
              <a:t>3/28/2023</a:t>
            </a:fld>
            <a:endParaRPr lang="en-US"/>
          </a:p>
        </p:txBody>
      </p:sp>
      <p:sp>
        <p:nvSpPr>
          <p:cNvPr id="6" name="Footer Placeholder 5">
            <a:extLst>
              <a:ext uri="{FF2B5EF4-FFF2-40B4-BE49-F238E27FC236}">
                <a16:creationId xmlns:a16="http://schemas.microsoft.com/office/drawing/2014/main" xmlns="" id="{720AE411-45B5-2C24-352F-FC62C95B35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A9C5E093-CBE8-6706-EDA4-A5FAB5F78E2D}"/>
              </a:ext>
            </a:extLst>
          </p:cNvPr>
          <p:cNvSpPr>
            <a:spLocks noGrp="1"/>
          </p:cNvSpPr>
          <p:nvPr>
            <p:ph type="sldNum" sz="quarter" idx="12"/>
          </p:nvPr>
        </p:nvSpPr>
        <p:spPr/>
        <p:txBody>
          <a:bodyPr/>
          <a:lstStyle/>
          <a:p>
            <a:fld id="{9AC4BFFD-13DA-4019-AC07-19F82D0BD367}" type="slidenum">
              <a:rPr lang="en-US" smtClean="0"/>
              <a:pPr/>
              <a:t>‹#›</a:t>
            </a:fld>
            <a:endParaRPr lang="en-US"/>
          </a:p>
        </p:txBody>
      </p:sp>
    </p:spTree>
    <p:extLst>
      <p:ext uri="{BB962C8B-B14F-4D97-AF65-F5344CB8AC3E}">
        <p14:creationId xmlns:p14="http://schemas.microsoft.com/office/powerpoint/2010/main" xmlns="" val="368419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24F1601-766C-3CE0-FB40-B0C189A52B3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860D922A-1532-7F2E-6CF2-FD68F4A00B3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8B35314-2078-0F4E-0473-BA5D439FD4DF}"/>
              </a:ext>
            </a:extLst>
          </p:cNvPr>
          <p:cNvSpPr>
            <a:spLocks noGrp="1"/>
          </p:cNvSpPr>
          <p:nvPr>
            <p:ph type="dt" sz="half" idx="10"/>
          </p:nvPr>
        </p:nvSpPr>
        <p:spPr/>
        <p:txBody>
          <a:bodyPr/>
          <a:lstStyle/>
          <a:p>
            <a:fld id="{5603FB1E-0D99-44D2-BC3A-BA2919A941C9}" type="datetimeFigureOut">
              <a:rPr lang="en-US" smtClean="0"/>
              <a:pPr/>
              <a:t>3/28/2023</a:t>
            </a:fld>
            <a:endParaRPr lang="en-US"/>
          </a:p>
        </p:txBody>
      </p:sp>
      <p:sp>
        <p:nvSpPr>
          <p:cNvPr id="5" name="Footer Placeholder 4">
            <a:extLst>
              <a:ext uri="{FF2B5EF4-FFF2-40B4-BE49-F238E27FC236}">
                <a16:creationId xmlns:a16="http://schemas.microsoft.com/office/drawing/2014/main" xmlns="" id="{ABD4E2DA-D6FA-30A5-791E-A22548C0A7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63793DF9-529B-F2D6-3AE9-0606AEBC2F7E}"/>
              </a:ext>
            </a:extLst>
          </p:cNvPr>
          <p:cNvSpPr>
            <a:spLocks noGrp="1"/>
          </p:cNvSpPr>
          <p:nvPr>
            <p:ph type="sldNum" sz="quarter" idx="12"/>
          </p:nvPr>
        </p:nvSpPr>
        <p:spPr/>
        <p:txBody>
          <a:bodyPr/>
          <a:lstStyle/>
          <a:p>
            <a:fld id="{9AC4BFFD-13DA-4019-AC07-19F82D0BD367}" type="slidenum">
              <a:rPr lang="en-US" smtClean="0"/>
              <a:pPr/>
              <a:t>‹#›</a:t>
            </a:fld>
            <a:endParaRPr lang="en-US"/>
          </a:p>
        </p:txBody>
      </p:sp>
    </p:spTree>
    <p:extLst>
      <p:ext uri="{BB962C8B-B14F-4D97-AF65-F5344CB8AC3E}">
        <p14:creationId xmlns:p14="http://schemas.microsoft.com/office/powerpoint/2010/main" xmlns="" val="3150461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2370E105-E8E1-1C0A-381D-D3FA1083DF6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ABB70FFA-AAAE-C22C-4121-549CC450C4C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68805CEB-9B14-A82B-D9A7-1DC3C65C5676}"/>
              </a:ext>
            </a:extLst>
          </p:cNvPr>
          <p:cNvSpPr>
            <a:spLocks noGrp="1"/>
          </p:cNvSpPr>
          <p:nvPr>
            <p:ph type="dt" sz="half" idx="10"/>
          </p:nvPr>
        </p:nvSpPr>
        <p:spPr/>
        <p:txBody>
          <a:bodyPr/>
          <a:lstStyle/>
          <a:p>
            <a:fld id="{5603FB1E-0D99-44D2-BC3A-BA2919A941C9}" type="datetimeFigureOut">
              <a:rPr lang="en-US" smtClean="0"/>
              <a:pPr/>
              <a:t>3/28/2023</a:t>
            </a:fld>
            <a:endParaRPr lang="en-US"/>
          </a:p>
        </p:txBody>
      </p:sp>
      <p:sp>
        <p:nvSpPr>
          <p:cNvPr id="5" name="Footer Placeholder 4">
            <a:extLst>
              <a:ext uri="{FF2B5EF4-FFF2-40B4-BE49-F238E27FC236}">
                <a16:creationId xmlns:a16="http://schemas.microsoft.com/office/drawing/2014/main" xmlns="" id="{260D2ADF-AB88-8928-6552-2A9969F51C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92120D0-1AC8-76B6-714F-EB448A72009E}"/>
              </a:ext>
            </a:extLst>
          </p:cNvPr>
          <p:cNvSpPr>
            <a:spLocks noGrp="1"/>
          </p:cNvSpPr>
          <p:nvPr>
            <p:ph type="sldNum" sz="quarter" idx="12"/>
          </p:nvPr>
        </p:nvSpPr>
        <p:spPr/>
        <p:txBody>
          <a:bodyPr/>
          <a:lstStyle/>
          <a:p>
            <a:fld id="{9AC4BFFD-13DA-4019-AC07-19F82D0BD367}" type="slidenum">
              <a:rPr lang="en-US" smtClean="0"/>
              <a:pPr/>
              <a:t>‹#›</a:t>
            </a:fld>
            <a:endParaRPr lang="en-US"/>
          </a:p>
        </p:txBody>
      </p:sp>
    </p:spTree>
    <p:extLst>
      <p:ext uri="{BB962C8B-B14F-4D97-AF65-F5344CB8AC3E}">
        <p14:creationId xmlns:p14="http://schemas.microsoft.com/office/powerpoint/2010/main" xmlns="" val="42337528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hyperlink" Target="https://www.flickr.com/photos/wbayercom/48125505203" TargetMode="Externa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1000"/>
            <a:lum/>
            <a:extLst>
              <a:ext uri="{837473B0-CC2E-450A-ABE3-18F120FF3D39}">
                <a1611:picAttrSrcUrl xmlns:a1611="http://schemas.microsoft.com/office/drawing/2016/11/main" xmlns="" r:id="rId14"/>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F924B661-3D14-ED16-FB5B-D080087DFB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A878BADF-B951-6297-AF21-046E6C3F24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5C4BC2F1-6D1F-564A-801C-8A988F2925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03FB1E-0D99-44D2-BC3A-BA2919A941C9}" type="datetimeFigureOut">
              <a:rPr lang="en-US" smtClean="0"/>
              <a:pPr/>
              <a:t>3/28/2023</a:t>
            </a:fld>
            <a:endParaRPr lang="en-US"/>
          </a:p>
        </p:txBody>
      </p:sp>
      <p:sp>
        <p:nvSpPr>
          <p:cNvPr id="5" name="Footer Placeholder 4">
            <a:extLst>
              <a:ext uri="{FF2B5EF4-FFF2-40B4-BE49-F238E27FC236}">
                <a16:creationId xmlns:a16="http://schemas.microsoft.com/office/drawing/2014/main" xmlns="" id="{BE9C405B-08D6-A0B5-F067-6AA7201A3E5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A4318D97-A7D6-80B8-F901-E205A223E8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C4BFFD-13DA-4019-AC07-19F82D0BD367}" type="slidenum">
              <a:rPr lang="en-US" smtClean="0"/>
              <a:pPr/>
              <a:t>‹#›</a:t>
            </a:fld>
            <a:endParaRPr lang="en-US"/>
          </a:p>
        </p:txBody>
      </p:sp>
    </p:spTree>
    <p:extLst>
      <p:ext uri="{BB962C8B-B14F-4D97-AF65-F5344CB8AC3E}">
        <p14:creationId xmlns:p14="http://schemas.microsoft.com/office/powerpoint/2010/main" xmlns="" val="3175424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xmlns="" id="{BA497E18-AA74-C2A6-32BD-A93A2F154895}"/>
              </a:ext>
            </a:extLst>
          </p:cNvPr>
          <p:cNvSpPr>
            <a:spLocks noGrp="1"/>
          </p:cNvSpPr>
          <p:nvPr>
            <p:ph type="subTitle" idx="1"/>
          </p:nvPr>
        </p:nvSpPr>
        <p:spPr>
          <a:xfrm>
            <a:off x="2248117" y="1443607"/>
            <a:ext cx="7780786" cy="4849905"/>
          </a:xfrm>
        </p:spPr>
        <p:txBody>
          <a:bodyPr>
            <a:normAutofit/>
          </a:bodyPr>
          <a:lstStyle/>
          <a:p>
            <a:pPr marL="0" marR="0" algn="ctr">
              <a:lnSpc>
                <a:spcPct val="150000"/>
              </a:lnSpc>
              <a:spcBef>
                <a:spcPts val="0"/>
              </a:spcBef>
              <a:spcAft>
                <a:spcPts val="0"/>
              </a:spcAft>
            </a:pPr>
            <a:r>
              <a:rPr lang="en-GB" sz="3600" b="1" dirty="0">
                <a:effectLst/>
                <a:latin typeface="Times New Roman" panose="02020603050405020304" pitchFamily="18" charset="0"/>
                <a:ea typeface="Times New Roman" panose="02020603050405020304" pitchFamily="18" charset="0"/>
              </a:rPr>
              <a:t>Module name: Managing People</a:t>
            </a:r>
            <a:endParaRPr lang="en-US" sz="3600" dirty="0">
              <a:effectLst/>
              <a:latin typeface="Times New Roman" panose="02020603050405020304" pitchFamily="18" charset="0"/>
              <a:ea typeface="Times New Roman" panose="02020603050405020304" pitchFamily="18" charset="0"/>
            </a:endParaRPr>
          </a:p>
          <a:p>
            <a:pPr marL="0" marR="0" algn="ctr">
              <a:lnSpc>
                <a:spcPct val="150000"/>
              </a:lnSpc>
              <a:spcBef>
                <a:spcPts val="0"/>
              </a:spcBef>
              <a:spcAft>
                <a:spcPts val="0"/>
              </a:spcAft>
            </a:pPr>
            <a:r>
              <a:rPr lang="en-GB" sz="3600" b="1" dirty="0">
                <a:effectLst/>
                <a:latin typeface="Times New Roman" panose="02020603050405020304" pitchFamily="18" charset="0"/>
                <a:ea typeface="Times New Roman" panose="02020603050405020304" pitchFamily="18" charset="0"/>
              </a:rPr>
              <a:t>Module code: LCBB5004</a:t>
            </a:r>
            <a:endParaRPr lang="en-US" sz="3600" dirty="0">
              <a:effectLst/>
              <a:latin typeface="Times New Roman" panose="02020603050405020304" pitchFamily="18" charset="0"/>
              <a:ea typeface="Times New Roman" panose="02020603050405020304" pitchFamily="18" charset="0"/>
            </a:endParaRPr>
          </a:p>
          <a:p>
            <a:pPr marL="0" marR="0" algn="ctr">
              <a:lnSpc>
                <a:spcPct val="150000"/>
              </a:lnSpc>
              <a:spcBef>
                <a:spcPts val="0"/>
              </a:spcBef>
              <a:spcAft>
                <a:spcPts val="0"/>
              </a:spcAft>
            </a:pPr>
            <a:r>
              <a:rPr lang="en-GB" sz="3600" b="1" dirty="0">
                <a:effectLst/>
                <a:latin typeface="Times New Roman" panose="02020603050405020304" pitchFamily="18" charset="0"/>
                <a:ea typeface="Times New Roman" panose="02020603050405020304" pitchFamily="18" charset="0"/>
              </a:rPr>
              <a:t>Student name</a:t>
            </a:r>
            <a:r>
              <a:rPr lang="en-GB" sz="3600" b="1" dirty="0" smtClean="0">
                <a:effectLst/>
                <a:latin typeface="Times New Roman" panose="02020603050405020304" pitchFamily="18" charset="0"/>
                <a:ea typeface="Times New Roman" panose="02020603050405020304" pitchFamily="18" charset="0"/>
              </a:rPr>
              <a:t>: </a:t>
            </a:r>
            <a:r>
              <a:rPr lang="en-GB" sz="3600" b="1" dirty="0" err="1" smtClean="0">
                <a:effectLst/>
                <a:latin typeface="Times New Roman" panose="02020603050405020304" pitchFamily="18" charset="0"/>
                <a:ea typeface="Times New Roman" panose="02020603050405020304" pitchFamily="18" charset="0"/>
              </a:rPr>
              <a:t>Mariya</a:t>
            </a:r>
            <a:r>
              <a:rPr lang="en-GB" sz="3600" b="1" dirty="0" smtClean="0">
                <a:effectLst/>
                <a:latin typeface="Times New Roman" panose="02020603050405020304" pitchFamily="18" charset="0"/>
                <a:ea typeface="Times New Roman" panose="02020603050405020304" pitchFamily="18" charset="0"/>
              </a:rPr>
              <a:t> </a:t>
            </a:r>
            <a:r>
              <a:rPr lang="en-GB" sz="3600" b="1" dirty="0" err="1" smtClean="0">
                <a:effectLst/>
                <a:latin typeface="Times New Roman" panose="02020603050405020304" pitchFamily="18" charset="0"/>
                <a:ea typeface="Times New Roman" panose="02020603050405020304" pitchFamily="18" charset="0"/>
              </a:rPr>
              <a:t>Ilieva</a:t>
            </a:r>
            <a:r>
              <a:rPr lang="en-GB" sz="3600" b="1" dirty="0" smtClean="0">
                <a:effectLst/>
                <a:latin typeface="Times New Roman" panose="02020603050405020304" pitchFamily="18" charset="0"/>
                <a:ea typeface="Times New Roman" panose="02020603050405020304" pitchFamily="18" charset="0"/>
              </a:rPr>
              <a:t> </a:t>
            </a:r>
            <a:r>
              <a:rPr lang="en-GB" sz="3600" b="1" dirty="0" err="1" smtClean="0">
                <a:effectLst/>
                <a:latin typeface="Times New Roman" panose="02020603050405020304" pitchFamily="18" charset="0"/>
                <a:ea typeface="Times New Roman" panose="02020603050405020304" pitchFamily="18" charset="0"/>
              </a:rPr>
              <a:t>Ilieva</a:t>
            </a:r>
            <a:endParaRPr lang="en-US" sz="3600" dirty="0">
              <a:effectLst/>
              <a:latin typeface="Times New Roman" panose="02020603050405020304" pitchFamily="18" charset="0"/>
              <a:ea typeface="Times New Roman" panose="02020603050405020304" pitchFamily="18" charset="0"/>
            </a:endParaRPr>
          </a:p>
          <a:p>
            <a:pPr marL="0" marR="0" algn="ctr">
              <a:lnSpc>
                <a:spcPct val="150000"/>
              </a:lnSpc>
              <a:spcBef>
                <a:spcPts val="0"/>
              </a:spcBef>
              <a:spcAft>
                <a:spcPts val="0"/>
              </a:spcAft>
            </a:pPr>
            <a:r>
              <a:rPr lang="en-GB" sz="3600" b="1">
                <a:effectLst/>
                <a:latin typeface="Times New Roman" panose="02020603050405020304" pitchFamily="18" charset="0"/>
                <a:ea typeface="Times New Roman" panose="02020603050405020304" pitchFamily="18" charset="0"/>
              </a:rPr>
              <a:t>Student </a:t>
            </a:r>
            <a:r>
              <a:rPr lang="en-GB" sz="3600" b="1" smtClean="0">
                <a:effectLst/>
                <a:latin typeface="Times New Roman" panose="02020603050405020304" pitchFamily="18" charset="0"/>
                <a:ea typeface="Times New Roman" panose="02020603050405020304" pitchFamily="18" charset="0"/>
              </a:rPr>
              <a:t>ID:2123768</a:t>
            </a:r>
            <a:endParaRPr lang="en-US" sz="3600" dirty="0">
              <a:effectLst/>
              <a:latin typeface="Times New Roman" panose="02020603050405020304" pitchFamily="18" charset="0"/>
              <a:ea typeface="Times New Roman" panose="02020603050405020304" pitchFamily="18" charset="0"/>
            </a:endParaRPr>
          </a:p>
          <a:p>
            <a:pPr algn="just">
              <a:lnSpc>
                <a:spcPct val="150000"/>
              </a:lnSpc>
            </a:pP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5617784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9A310A-F3F0-28D3-3A17-652963D0D5E9}"/>
              </a:ext>
            </a:extLst>
          </p:cNvPr>
          <p:cNvSpPr>
            <a:spLocks noGrp="1"/>
          </p:cNvSpPr>
          <p:nvPr>
            <p:ph type="ctrTitle"/>
          </p:nvPr>
        </p:nvSpPr>
        <p:spPr>
          <a:xfrm>
            <a:off x="1927412" y="207963"/>
            <a:ext cx="8337175" cy="939519"/>
          </a:xfrm>
        </p:spPr>
        <p:txBody>
          <a:bodyPr>
            <a:normAutofit/>
          </a:bodyPr>
          <a:lstStyle/>
          <a:p>
            <a:pPr>
              <a:lnSpc>
                <a:spcPct val="100000"/>
              </a:lnSpc>
            </a:pPr>
            <a:r>
              <a:rPr lang="en-US" sz="2400" b="1" dirty="0">
                <a:latin typeface="Times New Roman" panose="02020603050405020304" pitchFamily="18" charset="0"/>
                <a:cs typeface="Times New Roman" panose="02020603050405020304" pitchFamily="18" charset="0"/>
              </a:rPr>
              <a:t>Table of content </a:t>
            </a:r>
          </a:p>
        </p:txBody>
      </p:sp>
      <p:sp>
        <p:nvSpPr>
          <p:cNvPr id="3" name="Subtitle 2">
            <a:extLst>
              <a:ext uri="{FF2B5EF4-FFF2-40B4-BE49-F238E27FC236}">
                <a16:creationId xmlns:a16="http://schemas.microsoft.com/office/drawing/2014/main" xmlns="" id="{BA497E18-AA74-C2A6-32BD-A93A2F154895}"/>
              </a:ext>
            </a:extLst>
          </p:cNvPr>
          <p:cNvSpPr>
            <a:spLocks noGrp="1"/>
          </p:cNvSpPr>
          <p:nvPr>
            <p:ph type="subTitle" idx="1"/>
          </p:nvPr>
        </p:nvSpPr>
        <p:spPr>
          <a:xfrm>
            <a:off x="424087" y="1549159"/>
            <a:ext cx="11343823" cy="4849905"/>
          </a:xfrm>
        </p:spPr>
        <p:txBody>
          <a:bodyPr>
            <a:normAutofit fontScale="92500" lnSpcReduction="10000"/>
          </a:bodyPr>
          <a:lstStyle/>
          <a:p>
            <a:pPr marL="285750" indent="-285750" algn="just">
              <a:lnSpc>
                <a:spcPct val="150000"/>
              </a:lnSpc>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Introduction	</a:t>
            </a:r>
          </a:p>
          <a:p>
            <a:pPr marL="285750" indent="-285750" algn="just">
              <a:lnSpc>
                <a:spcPct val="150000"/>
              </a:lnSpc>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Strategies for short-term talent acquisition	</a:t>
            </a:r>
          </a:p>
          <a:p>
            <a:pPr marL="285750" indent="-285750" algn="just">
              <a:lnSpc>
                <a:spcPct val="150000"/>
              </a:lnSpc>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Strategies for long-term talent acquisition	</a:t>
            </a:r>
          </a:p>
          <a:p>
            <a:pPr marL="285750" indent="-285750" algn="just">
              <a:lnSpc>
                <a:spcPct val="150000"/>
              </a:lnSpc>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Incentives monetary methods	</a:t>
            </a:r>
          </a:p>
          <a:p>
            <a:pPr marL="285750" indent="-285750" algn="just">
              <a:lnSpc>
                <a:spcPct val="150000"/>
              </a:lnSpc>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Incentives non-monetary methods	</a:t>
            </a:r>
          </a:p>
          <a:p>
            <a:pPr marL="285750" indent="-285750" algn="just">
              <a:lnSpc>
                <a:spcPct val="150000"/>
              </a:lnSpc>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Conclusion	</a:t>
            </a:r>
          </a:p>
          <a:p>
            <a:pPr marL="285750" indent="-285750" algn="just">
              <a:lnSpc>
                <a:spcPct val="150000"/>
              </a:lnSpc>
              <a:buFont typeface="Wingdings" panose="05000000000000000000" pitchFamily="2" charset="2"/>
              <a:buChar char="v"/>
            </a:pPr>
            <a:r>
              <a:rPr lang="en-US">
                <a:latin typeface="Times New Roman" panose="02020603050405020304" pitchFamily="18" charset="0"/>
                <a:cs typeface="Times New Roman" panose="02020603050405020304" pitchFamily="18" charset="0"/>
              </a:rPr>
              <a:t>Further recommendation</a:t>
            </a:r>
            <a:endParaRPr lang="en-US"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Reference list	</a:t>
            </a:r>
          </a:p>
          <a:p>
            <a:pPr marL="285750" indent="-285750" algn="just">
              <a:lnSpc>
                <a:spcPct val="150000"/>
              </a:lnSpc>
              <a:buFont typeface="Wingdings" panose="05000000000000000000" pitchFamily="2" charset="2"/>
              <a:buChar char="v"/>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2034043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9A310A-F3F0-28D3-3A17-652963D0D5E9}"/>
              </a:ext>
            </a:extLst>
          </p:cNvPr>
          <p:cNvSpPr>
            <a:spLocks noGrp="1"/>
          </p:cNvSpPr>
          <p:nvPr>
            <p:ph type="ctrTitle"/>
          </p:nvPr>
        </p:nvSpPr>
        <p:spPr>
          <a:xfrm>
            <a:off x="1927412" y="207963"/>
            <a:ext cx="8337175" cy="939519"/>
          </a:xfrm>
        </p:spPr>
        <p:txBody>
          <a:bodyPr>
            <a:normAutofit/>
          </a:bodyPr>
          <a:lstStyle/>
          <a:p>
            <a:pPr>
              <a:lnSpc>
                <a:spcPct val="100000"/>
              </a:lnSpc>
            </a:pPr>
            <a:r>
              <a:rPr lang="en-US" sz="2400" b="1" dirty="0">
                <a:latin typeface="Times New Roman" panose="02020603050405020304" pitchFamily="18" charset="0"/>
                <a:cs typeface="Times New Roman" panose="02020603050405020304" pitchFamily="18" charset="0"/>
              </a:rPr>
              <a:t>Introduction</a:t>
            </a:r>
          </a:p>
        </p:txBody>
      </p:sp>
      <p:sp>
        <p:nvSpPr>
          <p:cNvPr id="3" name="Subtitle 2">
            <a:extLst>
              <a:ext uri="{FF2B5EF4-FFF2-40B4-BE49-F238E27FC236}">
                <a16:creationId xmlns:a16="http://schemas.microsoft.com/office/drawing/2014/main" xmlns="" id="{BA497E18-AA74-C2A6-32BD-A93A2F154895}"/>
              </a:ext>
            </a:extLst>
          </p:cNvPr>
          <p:cNvSpPr>
            <a:spLocks noGrp="1"/>
          </p:cNvSpPr>
          <p:nvPr>
            <p:ph type="subTitle" idx="1"/>
          </p:nvPr>
        </p:nvSpPr>
        <p:spPr>
          <a:xfrm>
            <a:off x="277907" y="1873623"/>
            <a:ext cx="5253318" cy="4849905"/>
          </a:xfrm>
        </p:spPr>
        <p:txBody>
          <a:bodyPr>
            <a:normAutofit fontScale="62500" lnSpcReduction="20000"/>
          </a:bodyPr>
          <a:lstStyle/>
          <a:p>
            <a:pPr marL="285750" indent="-285750" algn="just">
              <a:lnSpc>
                <a:spcPct val="170000"/>
              </a:lnSpc>
              <a:buFont typeface="Arial" panose="020B0604020202020204" pitchFamily="34" charset="0"/>
              <a:buChar char="•"/>
            </a:pPr>
            <a:r>
              <a:rPr lang="en-US" dirty="0">
                <a:solidFill>
                  <a:srgbClr val="FF0000"/>
                </a:solidFill>
              </a:rPr>
              <a:t>Steak and Lobster has been a classic restaurant which serves surf and turf form of dishes in different restaurants around the whole world. </a:t>
            </a:r>
          </a:p>
          <a:p>
            <a:pPr marL="285750" indent="-285750" algn="just">
              <a:lnSpc>
                <a:spcPct val="170000"/>
              </a:lnSpc>
              <a:buFont typeface="Arial" panose="020B0604020202020204" pitchFamily="34" charset="0"/>
              <a:buChar char="•"/>
            </a:pPr>
            <a:r>
              <a:rPr lang="en-US" dirty="0">
                <a:solidFill>
                  <a:srgbClr val="FF0000"/>
                </a:solidFill>
              </a:rPr>
              <a:t>The restaurant consists of a steak which are grilled as well as broiled. The hotel serves meals that are rich in protein as well as green dishes as per the demand or choice of the customer. </a:t>
            </a:r>
          </a:p>
          <a:p>
            <a:pPr marL="285750" indent="-285750" algn="just">
              <a:lnSpc>
                <a:spcPct val="170000"/>
              </a:lnSpc>
              <a:buFont typeface="Arial" panose="020B0604020202020204" pitchFamily="34" charset="0"/>
              <a:buChar char="•"/>
            </a:pPr>
            <a:r>
              <a:rPr lang="en-US" dirty="0">
                <a:solidFill>
                  <a:srgbClr val="FF0000"/>
                </a:solidFill>
              </a:rPr>
              <a:t>Steak and Lobster also focuses to provide the customers with quality service and is quite customer oriented. </a:t>
            </a:r>
          </a:p>
          <a:p>
            <a:pPr marL="285750" indent="-285750" algn="just">
              <a:lnSpc>
                <a:spcPct val="170000"/>
              </a:lnSpc>
              <a:buFont typeface="Arial" panose="020B0604020202020204" pitchFamily="34" charset="0"/>
              <a:buChar char="•"/>
            </a:pPr>
            <a:r>
              <a:rPr lang="en-US" dirty="0">
                <a:solidFill>
                  <a:srgbClr val="FF0000"/>
                </a:solidFill>
              </a:rPr>
              <a:t>Moreover, the business has ensured great focus over the working class as well and has provided the different necessities and facilities to improve motivation and satisfaction (Steakandlobster.com, 2023). </a:t>
            </a:r>
            <a:endParaRPr lang="en-GB" dirty="0">
              <a:solidFill>
                <a:srgbClr val="FF0000"/>
              </a:solidFill>
            </a:endParaRPr>
          </a:p>
          <a:p>
            <a:pPr marL="285750" indent="-285750" algn="just">
              <a:lnSpc>
                <a:spcPct val="170000"/>
              </a:lnSpc>
              <a:buFont typeface="Arial" panose="020B0604020202020204" pitchFamily="34" charset="0"/>
              <a:buChar char="•"/>
            </a:pPr>
            <a:endParaRPr lang="en-US" sz="1800" dirty="0">
              <a:solidFill>
                <a:srgbClr val="FF0000"/>
              </a:solidFill>
              <a:latin typeface="Times New Roman" panose="02020603050405020304" pitchFamily="18" charset="0"/>
              <a:cs typeface="Times New Roman" panose="02020603050405020304" pitchFamily="18" charset="0"/>
            </a:endParaRPr>
          </a:p>
        </p:txBody>
      </p:sp>
      <p:pic>
        <p:nvPicPr>
          <p:cNvPr id="1028" name="Picture 4" descr="Steak &amp; Lobster | Your Restaurants in London"/>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6253316" y="1873623"/>
            <a:ext cx="5113491" cy="396673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627491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9A310A-F3F0-28D3-3A17-652963D0D5E9}"/>
              </a:ext>
            </a:extLst>
          </p:cNvPr>
          <p:cNvSpPr>
            <a:spLocks noGrp="1"/>
          </p:cNvSpPr>
          <p:nvPr>
            <p:ph type="ctrTitle"/>
          </p:nvPr>
        </p:nvSpPr>
        <p:spPr>
          <a:xfrm>
            <a:off x="1927412" y="207964"/>
            <a:ext cx="8337175" cy="742296"/>
          </a:xfrm>
        </p:spPr>
        <p:txBody>
          <a:bodyPr>
            <a:normAutofit/>
          </a:bodyPr>
          <a:lstStyle/>
          <a:p>
            <a:pPr>
              <a:lnSpc>
                <a:spcPct val="100000"/>
              </a:lnSpc>
            </a:pPr>
            <a:r>
              <a:rPr lang="en-US" sz="2400" b="1" dirty="0">
                <a:latin typeface="Times New Roman" panose="02020603050405020304" pitchFamily="18" charset="0"/>
                <a:cs typeface="Times New Roman" panose="02020603050405020304" pitchFamily="18" charset="0"/>
              </a:rPr>
              <a:t>Strategies for short-term talent acquisition</a:t>
            </a:r>
          </a:p>
        </p:txBody>
      </p:sp>
      <p:sp>
        <p:nvSpPr>
          <p:cNvPr id="3" name="Subtitle 2">
            <a:extLst>
              <a:ext uri="{FF2B5EF4-FFF2-40B4-BE49-F238E27FC236}">
                <a16:creationId xmlns:a16="http://schemas.microsoft.com/office/drawing/2014/main" xmlns="" id="{BA497E18-AA74-C2A6-32BD-A93A2F154895}"/>
              </a:ext>
            </a:extLst>
          </p:cNvPr>
          <p:cNvSpPr>
            <a:spLocks noGrp="1"/>
          </p:cNvSpPr>
          <p:nvPr>
            <p:ph type="subTitle" idx="1"/>
          </p:nvPr>
        </p:nvSpPr>
        <p:spPr>
          <a:xfrm>
            <a:off x="251012" y="1532965"/>
            <a:ext cx="5829748" cy="5117071"/>
          </a:xfrm>
        </p:spPr>
        <p:txBody>
          <a:bodyPr>
            <a:normAutofit fontScale="62500" lnSpcReduction="20000"/>
          </a:bodyPr>
          <a:lstStyle/>
          <a:p>
            <a:pPr marL="285750" indent="-285750" algn="just">
              <a:lnSpc>
                <a:spcPct val="170000"/>
              </a:lnSpc>
              <a:buFont typeface="Arial" panose="020B0604020202020204" pitchFamily="34" charset="0"/>
              <a:buChar char="•"/>
            </a:pPr>
            <a:r>
              <a:rPr lang="en-GB" dirty="0"/>
              <a:t>Talent acquisition is very important to hire and find a potential candidate for Stake and Lobster. </a:t>
            </a:r>
          </a:p>
          <a:p>
            <a:pPr marL="285750" indent="-285750" algn="just">
              <a:lnSpc>
                <a:spcPct val="170000"/>
              </a:lnSpc>
              <a:buFont typeface="Arial" panose="020B0604020202020204" pitchFamily="34" charset="0"/>
              <a:buChar char="•"/>
            </a:pPr>
            <a:r>
              <a:rPr lang="en-GB" dirty="0"/>
              <a:t>In restaurants, employees are responsible to communicate with customers and serve quality food on time. In that case, the restaurant sector can follow </a:t>
            </a:r>
            <a:r>
              <a:rPr lang="en-GB" b="1" dirty="0"/>
              <a:t>advertising clear job description </a:t>
            </a:r>
            <a:r>
              <a:rPr lang="en-GB" dirty="0"/>
              <a:t>strategy to hire potential workforce. </a:t>
            </a:r>
          </a:p>
          <a:p>
            <a:pPr marL="285750" indent="-285750" algn="just">
              <a:lnSpc>
                <a:spcPct val="170000"/>
              </a:lnSpc>
              <a:buFont typeface="Arial" panose="020B0604020202020204" pitchFamily="34" charset="0"/>
              <a:buChar char="•"/>
            </a:pPr>
            <a:r>
              <a:rPr lang="en-GB" dirty="0"/>
              <a:t>A clear job description is essential to represent clear job roles and responsibilities to employees (</a:t>
            </a:r>
            <a:r>
              <a:rPr lang="en-GB" dirty="0" err="1"/>
              <a:t>Pargeter</a:t>
            </a:r>
            <a:r>
              <a:rPr lang="en-GB" dirty="0"/>
              <a:t> </a:t>
            </a:r>
            <a:r>
              <a:rPr lang="en-GB" i="1" dirty="0"/>
              <a:t>et al., </a:t>
            </a:r>
            <a:r>
              <a:rPr lang="en-GB" dirty="0"/>
              <a:t>2019). </a:t>
            </a:r>
          </a:p>
          <a:p>
            <a:pPr marL="285750" indent="-285750" algn="just">
              <a:lnSpc>
                <a:spcPct val="170000"/>
              </a:lnSpc>
              <a:buFont typeface="Arial" panose="020B0604020202020204" pitchFamily="34" charset="0"/>
              <a:buChar char="•"/>
            </a:pPr>
            <a:r>
              <a:rPr lang="en-GB" dirty="0">
                <a:solidFill>
                  <a:srgbClr val="FF0000"/>
                </a:solidFill>
              </a:rPr>
              <a:t>Furthermore, formation of the company brand, communication about goals and objectives, maintenance of work life balance and flexible working arrangement are significant to bring about substantial rise in the levels of motivation and satisfaction of workers (Higgins, 2021). </a:t>
            </a:r>
          </a:p>
          <a:p>
            <a:pPr marL="285750" indent="-285750" algn="just">
              <a:lnSpc>
                <a:spcPct val="170000"/>
              </a:lnSpc>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xmlns="" id="{08C6295C-C468-076A-64D5-4D025B845548}"/>
              </a:ext>
            </a:extLst>
          </p:cNvPr>
          <p:cNvPicPr>
            <a:picLocks noChangeAspect="1"/>
          </p:cNvPicPr>
          <p:nvPr/>
        </p:nvPicPr>
        <p:blipFill>
          <a:blip r:embed="rId3"/>
          <a:stretch>
            <a:fillRect/>
          </a:stretch>
        </p:blipFill>
        <p:spPr>
          <a:xfrm>
            <a:off x="6692144" y="1170359"/>
            <a:ext cx="5150231" cy="475038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xmlns="" val="3545336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9A310A-F3F0-28D3-3A17-652963D0D5E9}"/>
              </a:ext>
            </a:extLst>
          </p:cNvPr>
          <p:cNvSpPr>
            <a:spLocks noGrp="1"/>
          </p:cNvSpPr>
          <p:nvPr>
            <p:ph type="ctrTitle"/>
          </p:nvPr>
        </p:nvSpPr>
        <p:spPr>
          <a:xfrm>
            <a:off x="1927412" y="207963"/>
            <a:ext cx="8337175" cy="939519"/>
          </a:xfrm>
        </p:spPr>
        <p:txBody>
          <a:bodyPr>
            <a:normAutofit/>
          </a:bodyPr>
          <a:lstStyle/>
          <a:p>
            <a:pPr>
              <a:lnSpc>
                <a:spcPct val="100000"/>
              </a:lnSpc>
            </a:pPr>
            <a:r>
              <a:rPr lang="en-US" sz="2400" b="1" dirty="0">
                <a:latin typeface="Times New Roman" panose="02020603050405020304" pitchFamily="18" charset="0"/>
                <a:cs typeface="Times New Roman" panose="02020603050405020304" pitchFamily="18" charset="0"/>
              </a:rPr>
              <a:t>Strategies for short-term talent acquisition (Contd.)</a:t>
            </a:r>
          </a:p>
        </p:txBody>
      </p:sp>
      <p:sp>
        <p:nvSpPr>
          <p:cNvPr id="3" name="Subtitle 2">
            <a:extLst>
              <a:ext uri="{FF2B5EF4-FFF2-40B4-BE49-F238E27FC236}">
                <a16:creationId xmlns:a16="http://schemas.microsoft.com/office/drawing/2014/main" xmlns="" id="{BA497E18-AA74-C2A6-32BD-A93A2F154895}"/>
              </a:ext>
            </a:extLst>
          </p:cNvPr>
          <p:cNvSpPr>
            <a:spLocks noGrp="1"/>
          </p:cNvSpPr>
          <p:nvPr>
            <p:ph type="subTitle" idx="1"/>
          </p:nvPr>
        </p:nvSpPr>
        <p:spPr>
          <a:xfrm>
            <a:off x="277906" y="1873623"/>
            <a:ext cx="6054314" cy="4849905"/>
          </a:xfrm>
        </p:spPr>
        <p:txBody>
          <a:bodyPr>
            <a:normAutofit fontScale="55000" lnSpcReduction="20000"/>
          </a:bodyPr>
          <a:lstStyle/>
          <a:p>
            <a:pPr marL="285750" indent="-285750" algn="just">
              <a:lnSpc>
                <a:spcPct val="170000"/>
              </a:lnSpc>
              <a:buFont typeface="Arial" panose="020B0604020202020204" pitchFamily="34" charset="0"/>
              <a:buChar char="•"/>
            </a:pPr>
            <a:r>
              <a:rPr lang="en-GB" dirty="0"/>
              <a:t>In the talent management aspects, HR needs to analyse the restaurant's capacity and demand gap. In that context, the restaurant sector can assess</a:t>
            </a:r>
            <a:r>
              <a:rPr lang="en-GB" b="1" dirty="0"/>
              <a:t> the skills demands and time period for hiring </a:t>
            </a:r>
            <a:r>
              <a:rPr lang="en-GB" dirty="0"/>
              <a:t>strategies. </a:t>
            </a:r>
          </a:p>
          <a:p>
            <a:pPr marL="285750" indent="-285750" algn="just">
              <a:lnSpc>
                <a:spcPct val="170000"/>
              </a:lnSpc>
              <a:buFont typeface="Arial" panose="020B0604020202020204" pitchFamily="34" charset="0"/>
              <a:buChar char="•"/>
            </a:pPr>
            <a:r>
              <a:rPr lang="en-GB" dirty="0"/>
              <a:t>Short-term talent acquisition generally happens for an immediate replacement of sudden demand (</a:t>
            </a:r>
            <a:r>
              <a:rPr lang="en-GB" dirty="0" err="1"/>
              <a:t>Shet</a:t>
            </a:r>
            <a:r>
              <a:rPr lang="en-GB" dirty="0"/>
              <a:t>, 2020). </a:t>
            </a:r>
          </a:p>
          <a:p>
            <a:pPr marL="285750" indent="-285750" algn="just">
              <a:lnSpc>
                <a:spcPct val="170000"/>
              </a:lnSpc>
              <a:buFont typeface="Arial" panose="020B0604020202020204" pitchFamily="34" charset="0"/>
              <a:buChar char="•"/>
            </a:pPr>
            <a:r>
              <a:rPr lang="en-GB" dirty="0"/>
              <a:t>Hence, to hire employees for the short term the HR of restaurants need to hire fast by assessing the demanding skills and mentioning the period of hire for contractual employees. </a:t>
            </a:r>
          </a:p>
          <a:p>
            <a:pPr marL="285750" indent="-285750" algn="just">
              <a:lnSpc>
                <a:spcPct val="170000"/>
              </a:lnSpc>
              <a:buFont typeface="Arial" panose="020B0604020202020204" pitchFamily="34" charset="0"/>
              <a:buChar char="•"/>
            </a:pPr>
            <a:r>
              <a:rPr lang="en-GB" dirty="0"/>
              <a:t>In this way, restaurant sectors can avoid delays and disruptions in their business in a significant way. Every organisation needs to mention proper job duration and wages while hiring contractual employees for a short period of time (</a:t>
            </a:r>
            <a:r>
              <a:rPr lang="en-GB" dirty="0" err="1"/>
              <a:t>Gilch</a:t>
            </a:r>
            <a:r>
              <a:rPr lang="en-GB" dirty="0"/>
              <a:t> and </a:t>
            </a:r>
            <a:r>
              <a:rPr lang="en-GB" dirty="0" err="1"/>
              <a:t>Sieweke</a:t>
            </a:r>
            <a:r>
              <a:rPr lang="en-GB" dirty="0"/>
              <a:t>, 2021). Thus, restaurants can operate their business and give quality services to customers properly. </a:t>
            </a:r>
          </a:p>
          <a:p>
            <a:pPr marL="285750" indent="-285750" algn="just">
              <a:lnSpc>
                <a:spcPct val="170000"/>
              </a:lnSpc>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p:txBody>
      </p:sp>
      <p:pic>
        <p:nvPicPr>
          <p:cNvPr id="3074" name="Picture 2" descr="Moving from Order Taking to Being Consultative &amp; Strategic">
            <a:extLst>
              <a:ext uri="{FF2B5EF4-FFF2-40B4-BE49-F238E27FC236}">
                <a16:creationId xmlns:a16="http://schemas.microsoft.com/office/drawing/2014/main" xmlns="" id="{3F49FED6-7326-3F2F-D7ED-A836A3FE8B6C}"/>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6642024" y="2423160"/>
            <a:ext cx="5347186" cy="329183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795515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9A310A-F3F0-28D3-3A17-652963D0D5E9}"/>
              </a:ext>
            </a:extLst>
          </p:cNvPr>
          <p:cNvSpPr>
            <a:spLocks noGrp="1"/>
          </p:cNvSpPr>
          <p:nvPr>
            <p:ph type="ctrTitle"/>
          </p:nvPr>
        </p:nvSpPr>
        <p:spPr>
          <a:xfrm>
            <a:off x="1927412" y="207963"/>
            <a:ext cx="8337175" cy="927501"/>
          </a:xfrm>
        </p:spPr>
        <p:txBody>
          <a:bodyPr>
            <a:normAutofit/>
          </a:bodyPr>
          <a:lstStyle/>
          <a:p>
            <a:pPr>
              <a:lnSpc>
                <a:spcPct val="100000"/>
              </a:lnSpc>
            </a:pPr>
            <a:r>
              <a:rPr lang="en-US" sz="2400" b="1" dirty="0">
                <a:latin typeface="Times New Roman" panose="02020603050405020304" pitchFamily="18" charset="0"/>
                <a:cs typeface="Times New Roman" panose="02020603050405020304" pitchFamily="18" charset="0"/>
              </a:rPr>
              <a:t>Strategies for short-term talent acquisition (Contd.)</a:t>
            </a:r>
          </a:p>
        </p:txBody>
      </p:sp>
      <p:sp>
        <p:nvSpPr>
          <p:cNvPr id="3" name="Subtitle 2">
            <a:extLst>
              <a:ext uri="{FF2B5EF4-FFF2-40B4-BE49-F238E27FC236}">
                <a16:creationId xmlns:a16="http://schemas.microsoft.com/office/drawing/2014/main" xmlns="" id="{BA497E18-AA74-C2A6-32BD-A93A2F154895}"/>
              </a:ext>
            </a:extLst>
          </p:cNvPr>
          <p:cNvSpPr>
            <a:spLocks noGrp="1"/>
          </p:cNvSpPr>
          <p:nvPr>
            <p:ph type="subTitle" idx="1"/>
          </p:nvPr>
        </p:nvSpPr>
        <p:spPr>
          <a:xfrm>
            <a:off x="197521" y="1501834"/>
            <a:ext cx="4655834" cy="5148203"/>
          </a:xfrm>
        </p:spPr>
        <p:txBody>
          <a:bodyPr>
            <a:normAutofit fontScale="47500" lnSpcReduction="20000"/>
          </a:bodyPr>
          <a:lstStyle/>
          <a:p>
            <a:pPr marL="285750" indent="-285750" algn="just">
              <a:lnSpc>
                <a:spcPct val="170000"/>
              </a:lnSpc>
              <a:buFont typeface="Arial" panose="020B0604020202020204" pitchFamily="34" charset="0"/>
              <a:buChar char="•"/>
            </a:pPr>
            <a:r>
              <a:rPr lang="en-GB" dirty="0"/>
              <a:t>In recent days some companies hire employees through online verbal interviews for short-term purposes not only in restaurants but also in other organisational sectors. </a:t>
            </a:r>
          </a:p>
          <a:p>
            <a:pPr marL="285750" indent="-285750" algn="just">
              <a:lnSpc>
                <a:spcPct val="170000"/>
              </a:lnSpc>
              <a:buFont typeface="Arial" panose="020B0604020202020204" pitchFamily="34" charset="0"/>
              <a:buChar char="•"/>
            </a:pPr>
            <a:r>
              <a:rPr lang="en-GB" dirty="0"/>
              <a:t>In that case, the restaurant sector can leverage</a:t>
            </a:r>
            <a:r>
              <a:rPr lang="en-GB" b="1" dirty="0"/>
              <a:t> suitable technology for recruitment strategy </a:t>
            </a:r>
            <a:r>
              <a:rPr lang="en-GB" dirty="0"/>
              <a:t>to implement HRM technology. In talent management or hiring HRM technologies play an important role to identify potential candidates for the organisation (Anderson </a:t>
            </a:r>
            <a:r>
              <a:rPr lang="en-GB" i="1" dirty="0"/>
              <a:t>et al., </a:t>
            </a:r>
            <a:r>
              <a:rPr lang="en-GB" dirty="0"/>
              <a:t>2019). </a:t>
            </a:r>
          </a:p>
          <a:p>
            <a:pPr marL="285750" indent="-285750" algn="just">
              <a:lnSpc>
                <a:spcPct val="170000"/>
              </a:lnSpc>
              <a:buFont typeface="Arial" panose="020B0604020202020204" pitchFamily="34" charset="0"/>
              <a:buChar char="•"/>
            </a:pPr>
            <a:r>
              <a:rPr lang="en-GB" dirty="0"/>
              <a:t>Freelancer management systems and vendors are the essential technology that helps to find a contingency workforce and vendors to centralise the business process and save time. In addition, in short-term talent acquisition, HRM technology is necessary to analyse the skill and knowledge as well as candidates’ willingness to work in the brand. </a:t>
            </a:r>
          </a:p>
          <a:p>
            <a:pPr marL="285750" indent="-285750" algn="just">
              <a:lnSpc>
                <a:spcPct val="170000"/>
              </a:lnSpc>
              <a:buFont typeface="Arial" panose="020B0604020202020204" pitchFamily="34" charset="0"/>
              <a:buChar char="•"/>
            </a:pPr>
            <a:r>
              <a:rPr lang="en-GB" dirty="0"/>
              <a:t>In the initial phase, the HR of the restaurant sectors can provide adequate training to their employees for improving their work capability with the mentioned technologies. An organisation can hire employees from different regions through this talent management technology (Li </a:t>
            </a:r>
            <a:r>
              <a:rPr lang="en-GB" i="1" dirty="0"/>
              <a:t>et al., </a:t>
            </a:r>
            <a:r>
              <a:rPr lang="en-GB" dirty="0"/>
              <a:t>2019). </a:t>
            </a:r>
          </a:p>
          <a:p>
            <a:pPr marL="285750" indent="-285750" algn="just">
              <a:lnSpc>
                <a:spcPct val="170000"/>
              </a:lnSpc>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p:txBody>
      </p:sp>
      <p:pic>
        <p:nvPicPr>
          <p:cNvPr id="4100" name="Picture 4" descr="How Digital Hiring Platforms Help Short-Staffed Restaurants￼ -">
            <a:extLst>
              <a:ext uri="{FF2B5EF4-FFF2-40B4-BE49-F238E27FC236}">
                <a16:creationId xmlns:a16="http://schemas.microsoft.com/office/drawing/2014/main" xmlns="" id="{E5508891-A364-262E-7889-4F9EF4CF53B1}"/>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4983981" y="1349433"/>
            <a:ext cx="7010498" cy="5148203"/>
          </a:xfrm>
          <a:prstGeom prst="ellipse">
            <a:avLst/>
          </a:prstGeom>
          <a:ln>
            <a:noFill/>
          </a:ln>
          <a:effectLst>
            <a:softEdge rad="112500"/>
          </a:effectLst>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42544723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9A310A-F3F0-28D3-3A17-652963D0D5E9}"/>
              </a:ext>
            </a:extLst>
          </p:cNvPr>
          <p:cNvSpPr>
            <a:spLocks noGrp="1"/>
          </p:cNvSpPr>
          <p:nvPr>
            <p:ph type="ctrTitle"/>
          </p:nvPr>
        </p:nvSpPr>
        <p:spPr>
          <a:xfrm>
            <a:off x="1927412" y="0"/>
            <a:ext cx="8337175" cy="939519"/>
          </a:xfrm>
        </p:spPr>
        <p:txBody>
          <a:bodyPr>
            <a:normAutofit/>
          </a:bodyPr>
          <a:lstStyle/>
          <a:p>
            <a:pPr>
              <a:lnSpc>
                <a:spcPct val="100000"/>
              </a:lnSpc>
            </a:pPr>
            <a:r>
              <a:rPr lang="en-US" sz="2400" b="1" dirty="0">
                <a:latin typeface="Times New Roman" panose="02020603050405020304" pitchFamily="18" charset="0"/>
                <a:cs typeface="Times New Roman" panose="02020603050405020304" pitchFamily="18" charset="0"/>
              </a:rPr>
              <a:t>Strategies for long-term talent acquisition</a:t>
            </a:r>
          </a:p>
        </p:txBody>
      </p:sp>
      <p:sp>
        <p:nvSpPr>
          <p:cNvPr id="3" name="Subtitle 2">
            <a:extLst>
              <a:ext uri="{FF2B5EF4-FFF2-40B4-BE49-F238E27FC236}">
                <a16:creationId xmlns:a16="http://schemas.microsoft.com/office/drawing/2014/main" xmlns="" id="{BA497E18-AA74-C2A6-32BD-A93A2F154895}"/>
              </a:ext>
            </a:extLst>
          </p:cNvPr>
          <p:cNvSpPr>
            <a:spLocks noGrp="1"/>
          </p:cNvSpPr>
          <p:nvPr>
            <p:ph type="subTitle" idx="1"/>
          </p:nvPr>
        </p:nvSpPr>
        <p:spPr>
          <a:xfrm>
            <a:off x="168574" y="1629800"/>
            <a:ext cx="5165425" cy="4725280"/>
          </a:xfrm>
        </p:spPr>
        <p:txBody>
          <a:bodyPr>
            <a:normAutofit fontScale="55000" lnSpcReduction="20000"/>
          </a:bodyPr>
          <a:lstStyle/>
          <a:p>
            <a:pPr marL="285750" indent="-285750" algn="just">
              <a:lnSpc>
                <a:spcPct val="170000"/>
              </a:lnSpc>
              <a:buFont typeface="Arial" panose="020B0604020202020204" pitchFamily="34" charset="0"/>
              <a:buChar char="•"/>
            </a:pPr>
            <a:r>
              <a:rPr lang="en-GB" dirty="0"/>
              <a:t>Long-term employees play different business roles to achieve strategic goals and improve business operation efficiency. </a:t>
            </a:r>
          </a:p>
          <a:p>
            <a:pPr marL="285750" indent="-285750" algn="just">
              <a:lnSpc>
                <a:spcPct val="170000"/>
              </a:lnSpc>
              <a:buFont typeface="Arial" panose="020B0604020202020204" pitchFamily="34" charset="0"/>
              <a:buChar char="•"/>
            </a:pPr>
            <a:r>
              <a:rPr lang="en-GB" dirty="0"/>
              <a:t>Therefore, </a:t>
            </a:r>
            <a:r>
              <a:rPr lang="en-GB" b="1" dirty="0"/>
              <a:t>following a recruitment calendar</a:t>
            </a:r>
            <a:r>
              <a:rPr lang="en-GB" dirty="0"/>
              <a:t> strategy can be followed by restaurants in the UK to hire talented employees for the long term. </a:t>
            </a:r>
          </a:p>
          <a:p>
            <a:pPr marL="285750" indent="-285750" algn="just">
              <a:lnSpc>
                <a:spcPct val="170000"/>
              </a:lnSpc>
              <a:buFont typeface="Arial" panose="020B0604020202020204" pitchFamily="34" charset="0"/>
              <a:buChar char="•"/>
            </a:pPr>
            <a:r>
              <a:rPr lang="en-GB" dirty="0"/>
              <a:t>A recruitment calendar generally requires understanding the position where employees need to be hired and arranging staff training sessions to keep them engaged for a long-time (</a:t>
            </a:r>
            <a:r>
              <a:rPr lang="en-GB" dirty="0" err="1"/>
              <a:t>Alashmawy</a:t>
            </a:r>
            <a:r>
              <a:rPr lang="en-GB" dirty="0"/>
              <a:t> and </a:t>
            </a:r>
            <a:r>
              <a:rPr lang="en-GB" dirty="0" err="1"/>
              <a:t>Yazdanifard</a:t>
            </a:r>
            <a:r>
              <a:rPr lang="en-GB" dirty="0"/>
              <a:t>, 2019). </a:t>
            </a:r>
          </a:p>
          <a:p>
            <a:pPr marL="285750" indent="-285750" algn="just">
              <a:lnSpc>
                <a:spcPct val="170000"/>
              </a:lnSpc>
              <a:buFont typeface="Arial" panose="020B0604020202020204" pitchFamily="34" charset="0"/>
              <a:buChar char="•"/>
            </a:pPr>
            <a:r>
              <a:rPr lang="en-GB" dirty="0"/>
              <a:t>In this way, every restaurant sector in the UK can hire the right candidates and can influence them to achieve business goals passionately and dedicatedly. An efficient employee base is an asset for a successful company.  </a:t>
            </a:r>
          </a:p>
          <a:p>
            <a:pPr marL="285750" indent="-285750" algn="just">
              <a:lnSpc>
                <a:spcPct val="170000"/>
              </a:lnSpc>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p:txBody>
      </p:sp>
      <p:pic>
        <p:nvPicPr>
          <p:cNvPr id="5128" name="Picture 8" descr="Growing Significance of Human Resources and Talent Management - Talent  Economy">
            <a:extLst>
              <a:ext uri="{FF2B5EF4-FFF2-40B4-BE49-F238E27FC236}">
                <a16:creationId xmlns:a16="http://schemas.microsoft.com/office/drawing/2014/main" xmlns="" id="{AE7D9580-7682-3218-7C7F-8CFD42F448A9}"/>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5423647" y="1629800"/>
            <a:ext cx="6535271" cy="4977188"/>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4817664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9A310A-F3F0-28D3-3A17-652963D0D5E9}"/>
              </a:ext>
            </a:extLst>
          </p:cNvPr>
          <p:cNvSpPr>
            <a:spLocks noGrp="1"/>
          </p:cNvSpPr>
          <p:nvPr>
            <p:ph type="ctrTitle"/>
          </p:nvPr>
        </p:nvSpPr>
        <p:spPr>
          <a:xfrm>
            <a:off x="1927412" y="0"/>
            <a:ext cx="8337175" cy="643684"/>
          </a:xfrm>
        </p:spPr>
        <p:txBody>
          <a:bodyPr>
            <a:normAutofit/>
          </a:bodyPr>
          <a:lstStyle/>
          <a:p>
            <a:pPr>
              <a:lnSpc>
                <a:spcPct val="100000"/>
              </a:lnSpc>
            </a:pPr>
            <a:r>
              <a:rPr lang="en-US" sz="2400" b="1" dirty="0">
                <a:latin typeface="Times New Roman" panose="02020603050405020304" pitchFamily="18" charset="0"/>
                <a:cs typeface="Times New Roman" panose="02020603050405020304" pitchFamily="18" charset="0"/>
              </a:rPr>
              <a:t>Strategies for long-term talent acquisition (Contd.)</a:t>
            </a:r>
          </a:p>
        </p:txBody>
      </p:sp>
      <p:sp>
        <p:nvSpPr>
          <p:cNvPr id="3" name="Subtitle 2">
            <a:extLst>
              <a:ext uri="{FF2B5EF4-FFF2-40B4-BE49-F238E27FC236}">
                <a16:creationId xmlns:a16="http://schemas.microsoft.com/office/drawing/2014/main" xmlns="" id="{BA497E18-AA74-C2A6-32BD-A93A2F154895}"/>
              </a:ext>
            </a:extLst>
          </p:cNvPr>
          <p:cNvSpPr>
            <a:spLocks noGrp="1"/>
          </p:cNvSpPr>
          <p:nvPr>
            <p:ph type="subTitle" idx="1"/>
          </p:nvPr>
        </p:nvSpPr>
        <p:spPr>
          <a:xfrm>
            <a:off x="251012" y="1541929"/>
            <a:ext cx="5118847" cy="5316071"/>
          </a:xfrm>
        </p:spPr>
        <p:txBody>
          <a:bodyPr>
            <a:normAutofit fontScale="47500" lnSpcReduction="20000"/>
          </a:bodyPr>
          <a:lstStyle/>
          <a:p>
            <a:pPr marL="285750" indent="-285750" algn="just">
              <a:lnSpc>
                <a:spcPct val="170000"/>
              </a:lnSpc>
              <a:buFont typeface="Arial" panose="020B0604020202020204" pitchFamily="34" charset="0"/>
              <a:buChar char="•"/>
            </a:pPr>
            <a:r>
              <a:rPr lang="en-GB" b="1" dirty="0"/>
              <a:t>Social media for talent management strategy</a:t>
            </a:r>
            <a:r>
              <a:rPr lang="en-GB" dirty="0"/>
              <a:t> can be followed by organisations for hiring employees for a long-time. Social media platforms help to build brand identity and candidates can get to know each and every single detail through social media platforms regarding talent management (</a:t>
            </a:r>
            <a:r>
              <a:rPr lang="en-GB" dirty="0" err="1"/>
              <a:t>Harsch</a:t>
            </a:r>
            <a:r>
              <a:rPr lang="en-GB" dirty="0"/>
              <a:t> and </a:t>
            </a:r>
            <a:r>
              <a:rPr lang="en-GB" dirty="0" err="1"/>
              <a:t>Festing</a:t>
            </a:r>
            <a:r>
              <a:rPr lang="en-GB" dirty="0"/>
              <a:t>, 2020). </a:t>
            </a:r>
          </a:p>
          <a:p>
            <a:pPr marL="285750" indent="-285750" algn="just">
              <a:lnSpc>
                <a:spcPct val="170000"/>
              </a:lnSpc>
              <a:buFont typeface="Arial" panose="020B0604020202020204" pitchFamily="34" charset="0"/>
              <a:buChar char="•"/>
            </a:pPr>
            <a:r>
              <a:rPr lang="en-GB" dirty="0"/>
              <a:t>Through social media platforms the </a:t>
            </a:r>
            <a:r>
              <a:rPr lang="en-GB" dirty="0">
                <a:solidFill>
                  <a:srgbClr val="FF0000"/>
                </a:solidFill>
              </a:rPr>
              <a:t>Steak and Lobster</a:t>
            </a:r>
            <a:r>
              <a:rPr lang="en-GB" dirty="0"/>
              <a:t> with 1000 groups of employees can post different images and videos of the company’s internal process. </a:t>
            </a:r>
          </a:p>
          <a:p>
            <a:pPr marL="285750" indent="-285750" algn="just">
              <a:lnSpc>
                <a:spcPct val="170000"/>
              </a:lnSpc>
              <a:buFont typeface="Arial" panose="020B0604020202020204" pitchFamily="34" charset="0"/>
              <a:buChar char="•"/>
            </a:pPr>
            <a:r>
              <a:rPr lang="en-GB" dirty="0">
                <a:solidFill>
                  <a:srgbClr val="FF0000"/>
                </a:solidFill>
              </a:rPr>
              <a:t>Usage of continuous feedback, granting the workers and leaders with check-ins and helping them understand the flow of work are found to be bringing about substantial amount of development regarding the performance of the workers. In addition to that, reward scheme, performance reviews, training and development are to be provided as well (Yang, 2021). </a:t>
            </a:r>
          </a:p>
          <a:p>
            <a:pPr marL="285750" indent="-285750" algn="just">
              <a:lnSpc>
                <a:spcPct val="170000"/>
              </a:lnSpc>
              <a:buFont typeface="Arial" panose="020B0604020202020204" pitchFamily="34" charset="0"/>
              <a:buChar char="•"/>
            </a:pPr>
            <a:r>
              <a:rPr lang="en-GB" dirty="0"/>
              <a:t>Apart from that, the </a:t>
            </a:r>
            <a:r>
              <a:rPr lang="en-GB" dirty="0">
                <a:solidFill>
                  <a:srgbClr val="FF0000"/>
                </a:solidFill>
              </a:rPr>
              <a:t>Steak and Lobster</a:t>
            </a:r>
            <a:r>
              <a:rPr lang="en-GB" dirty="0"/>
              <a:t> can share job roles and responsibilities details as well as promote their brand image which is necessary for long-term talent acquisition. </a:t>
            </a:r>
          </a:p>
          <a:p>
            <a:pPr marL="285750" indent="-285750" algn="just">
              <a:lnSpc>
                <a:spcPct val="170000"/>
              </a:lnSpc>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p:txBody>
      </p:sp>
      <p:pic>
        <p:nvPicPr>
          <p:cNvPr id="6146" name="Picture 2" descr="Social Media Recruitment for Companies: Tips and Tricks | FlexJobs">
            <a:extLst>
              <a:ext uri="{FF2B5EF4-FFF2-40B4-BE49-F238E27FC236}">
                <a16:creationId xmlns:a16="http://schemas.microsoft.com/office/drawing/2014/main" xmlns="" id="{2BAA5CC7-CD97-EAC8-6992-D04D404C329E}"/>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5522259" y="1755680"/>
            <a:ext cx="6349534" cy="4422402"/>
          </a:xfrm>
          <a:prstGeom prst="rect">
            <a:avLst/>
          </a:prstGeom>
          <a:ln>
            <a:noFill/>
          </a:ln>
          <a:effectLst>
            <a:softEdge rad="112500"/>
          </a:effectLst>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811229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9A310A-F3F0-28D3-3A17-652963D0D5E9}"/>
              </a:ext>
            </a:extLst>
          </p:cNvPr>
          <p:cNvSpPr>
            <a:spLocks noGrp="1"/>
          </p:cNvSpPr>
          <p:nvPr>
            <p:ph type="ctrTitle"/>
          </p:nvPr>
        </p:nvSpPr>
        <p:spPr>
          <a:xfrm>
            <a:off x="1927412" y="207964"/>
            <a:ext cx="8337175" cy="688508"/>
          </a:xfrm>
        </p:spPr>
        <p:txBody>
          <a:bodyPr>
            <a:normAutofit/>
          </a:bodyPr>
          <a:lstStyle/>
          <a:p>
            <a:pPr>
              <a:lnSpc>
                <a:spcPct val="100000"/>
              </a:lnSpc>
            </a:pPr>
            <a:r>
              <a:rPr lang="en-US" sz="2400" b="1" dirty="0">
                <a:latin typeface="Times New Roman" panose="02020603050405020304" pitchFamily="18" charset="0"/>
                <a:cs typeface="Times New Roman" panose="02020603050405020304" pitchFamily="18" charset="0"/>
              </a:rPr>
              <a:t>Strategies for long-term talent acquisition (Contd.)</a:t>
            </a:r>
          </a:p>
        </p:txBody>
      </p:sp>
      <p:sp>
        <p:nvSpPr>
          <p:cNvPr id="3" name="Subtitle 2">
            <a:extLst>
              <a:ext uri="{FF2B5EF4-FFF2-40B4-BE49-F238E27FC236}">
                <a16:creationId xmlns:a16="http://schemas.microsoft.com/office/drawing/2014/main" xmlns="" id="{BA497E18-AA74-C2A6-32BD-A93A2F154895}"/>
              </a:ext>
            </a:extLst>
          </p:cNvPr>
          <p:cNvSpPr>
            <a:spLocks noGrp="1"/>
          </p:cNvSpPr>
          <p:nvPr>
            <p:ph type="subTitle" idx="1"/>
          </p:nvPr>
        </p:nvSpPr>
        <p:spPr>
          <a:xfrm>
            <a:off x="286870" y="1559858"/>
            <a:ext cx="4742329" cy="4849905"/>
          </a:xfrm>
        </p:spPr>
        <p:txBody>
          <a:bodyPr>
            <a:normAutofit fontScale="47500" lnSpcReduction="20000"/>
          </a:bodyPr>
          <a:lstStyle/>
          <a:p>
            <a:pPr marL="285750" indent="-285750" algn="just">
              <a:lnSpc>
                <a:spcPct val="170000"/>
              </a:lnSpc>
              <a:buFont typeface="Arial" panose="020B0604020202020204" pitchFamily="34" charset="0"/>
              <a:buChar char="•"/>
            </a:pPr>
            <a:r>
              <a:rPr lang="en-GB" dirty="0"/>
              <a:t>After the pandemic situation, the long-term talent acquisition process has changed drastically. Hygiene factors and health security facilities have been essential aspects to hire employees for the long term (</a:t>
            </a:r>
            <a:r>
              <a:rPr lang="en-GB" dirty="0" err="1"/>
              <a:t>Pargeter</a:t>
            </a:r>
            <a:r>
              <a:rPr lang="en-GB" dirty="0"/>
              <a:t> </a:t>
            </a:r>
            <a:r>
              <a:rPr lang="en-GB" i="1" dirty="0"/>
              <a:t>et al., </a:t>
            </a:r>
            <a:r>
              <a:rPr lang="en-GB" dirty="0"/>
              <a:t>2019). </a:t>
            </a:r>
          </a:p>
          <a:p>
            <a:pPr marL="285750" indent="-285750" algn="just">
              <a:lnSpc>
                <a:spcPct val="170000"/>
              </a:lnSpc>
              <a:buFont typeface="Arial" panose="020B0604020202020204" pitchFamily="34" charset="0"/>
              <a:buChar char="•"/>
            </a:pPr>
            <a:r>
              <a:rPr lang="en-GB" dirty="0"/>
              <a:t>In that case, for the </a:t>
            </a:r>
            <a:r>
              <a:rPr lang="en-GB" dirty="0">
                <a:solidFill>
                  <a:srgbClr val="FF0000"/>
                </a:solidFill>
              </a:rPr>
              <a:t>Steak and Lobster</a:t>
            </a:r>
            <a:r>
              <a:rPr lang="en-GB" dirty="0"/>
              <a:t>, a </a:t>
            </a:r>
            <a:r>
              <a:rPr lang="en-GB" b="1" dirty="0"/>
              <a:t>rotational shifting strategy </a:t>
            </a:r>
            <a:r>
              <a:rPr lang="en-GB" dirty="0"/>
              <a:t>can be implemented where employees can work safely and maintain their job satisfaction as well. </a:t>
            </a:r>
          </a:p>
          <a:p>
            <a:pPr marL="285750" indent="-285750" algn="just">
              <a:lnSpc>
                <a:spcPct val="170000"/>
              </a:lnSpc>
              <a:buFont typeface="Arial" panose="020B0604020202020204" pitchFamily="34" charset="0"/>
              <a:buChar char="•"/>
            </a:pPr>
            <a:r>
              <a:rPr lang="en-GB" dirty="0"/>
              <a:t>Employees of the mentioned </a:t>
            </a:r>
            <a:r>
              <a:rPr lang="en-GB" dirty="0">
                <a:solidFill>
                  <a:srgbClr val="FF0000"/>
                </a:solidFill>
              </a:rPr>
              <a:t>Steak and Lobster </a:t>
            </a:r>
            <a:r>
              <a:rPr lang="en-GB" dirty="0"/>
              <a:t>group can communicate with customers with the help of social media platforms. </a:t>
            </a:r>
          </a:p>
          <a:p>
            <a:pPr marL="285750" indent="-285750" algn="just">
              <a:lnSpc>
                <a:spcPct val="170000"/>
              </a:lnSpc>
              <a:buFont typeface="Arial" panose="020B0604020202020204" pitchFamily="34" charset="0"/>
              <a:buChar char="•"/>
            </a:pPr>
            <a:r>
              <a:rPr lang="en-GB" dirty="0"/>
              <a:t>Through rotational shifting employees can show their willingness to keep them engaged with the organisation for a long time. </a:t>
            </a:r>
            <a:r>
              <a:rPr lang="en-GB" dirty="0">
                <a:solidFill>
                  <a:srgbClr val="FF0000"/>
                </a:solidFill>
              </a:rPr>
              <a:t>Steak and Lobster</a:t>
            </a:r>
            <a:r>
              <a:rPr lang="en-GB" dirty="0"/>
              <a:t> that has been mentioned in the scenario can hire employees from different regions which is necessary to promote diversity in the internal business operation. </a:t>
            </a:r>
          </a:p>
          <a:p>
            <a:pPr marL="285750" indent="-285750" algn="just">
              <a:lnSpc>
                <a:spcPct val="170000"/>
              </a:lnSpc>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p:txBody>
      </p:sp>
      <p:pic>
        <p:nvPicPr>
          <p:cNvPr id="7172" name="Picture 4" descr="Three strategies to transform your talent agenda in the era of remote work  | HRZone">
            <a:extLst>
              <a:ext uri="{FF2B5EF4-FFF2-40B4-BE49-F238E27FC236}">
                <a16:creationId xmlns:a16="http://schemas.microsoft.com/office/drawing/2014/main" xmlns="" id="{7BC0C9DF-06DE-D6ED-C9B2-604B5B595196}"/>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5390030" y="1684616"/>
            <a:ext cx="6900582" cy="4600388"/>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6958694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9A310A-F3F0-28D3-3A17-652963D0D5E9}"/>
              </a:ext>
            </a:extLst>
          </p:cNvPr>
          <p:cNvSpPr>
            <a:spLocks noGrp="1"/>
          </p:cNvSpPr>
          <p:nvPr>
            <p:ph type="ctrTitle"/>
          </p:nvPr>
        </p:nvSpPr>
        <p:spPr>
          <a:xfrm>
            <a:off x="1927412" y="207963"/>
            <a:ext cx="8337175" cy="513397"/>
          </a:xfrm>
        </p:spPr>
        <p:txBody>
          <a:bodyPr>
            <a:normAutofit/>
          </a:bodyPr>
          <a:lstStyle/>
          <a:p>
            <a:pPr>
              <a:lnSpc>
                <a:spcPct val="100000"/>
              </a:lnSpc>
            </a:pPr>
            <a:r>
              <a:rPr lang="en-US" sz="2400" b="1" dirty="0">
                <a:latin typeface="Times New Roman" panose="02020603050405020304" pitchFamily="18" charset="0"/>
                <a:cs typeface="Times New Roman" panose="02020603050405020304" pitchFamily="18" charset="0"/>
              </a:rPr>
              <a:t>Incentives monetary methods</a:t>
            </a:r>
          </a:p>
        </p:txBody>
      </p:sp>
      <p:sp>
        <p:nvSpPr>
          <p:cNvPr id="3" name="Subtitle 2">
            <a:extLst>
              <a:ext uri="{FF2B5EF4-FFF2-40B4-BE49-F238E27FC236}">
                <a16:creationId xmlns:a16="http://schemas.microsoft.com/office/drawing/2014/main" xmlns="" id="{BA497E18-AA74-C2A6-32BD-A93A2F154895}"/>
              </a:ext>
            </a:extLst>
          </p:cNvPr>
          <p:cNvSpPr>
            <a:spLocks noGrp="1"/>
          </p:cNvSpPr>
          <p:nvPr>
            <p:ph type="subTitle" idx="1"/>
          </p:nvPr>
        </p:nvSpPr>
        <p:spPr>
          <a:xfrm>
            <a:off x="277906" y="1538343"/>
            <a:ext cx="5025614" cy="5136777"/>
          </a:xfrm>
        </p:spPr>
        <p:txBody>
          <a:bodyPr>
            <a:normAutofit fontScale="62500" lnSpcReduction="20000"/>
          </a:bodyPr>
          <a:lstStyle/>
          <a:p>
            <a:pPr marL="285750" indent="-285750" algn="just">
              <a:lnSpc>
                <a:spcPct val="170000"/>
              </a:lnSpc>
              <a:buFont typeface="Arial" panose="020B0604020202020204" pitchFamily="34" charset="0"/>
              <a:buChar char="•"/>
            </a:pPr>
            <a:r>
              <a:rPr lang="en-GB" dirty="0"/>
              <a:t>Incentive methods are necessary to promote employee morale, develop a trustworthy relationship and bring job satisfaction. </a:t>
            </a:r>
          </a:p>
          <a:p>
            <a:pPr marL="285750" indent="-285750" algn="just">
              <a:lnSpc>
                <a:spcPct val="170000"/>
              </a:lnSpc>
              <a:buFont typeface="Arial" panose="020B0604020202020204" pitchFamily="34" charset="0"/>
              <a:buChar char="•"/>
            </a:pPr>
            <a:r>
              <a:rPr lang="en-GB" dirty="0">
                <a:solidFill>
                  <a:srgbClr val="FF0000"/>
                </a:solidFill>
              </a:rPr>
              <a:t>Steak and Lobster</a:t>
            </a:r>
            <a:r>
              <a:rPr lang="en-GB" dirty="0"/>
              <a:t> </a:t>
            </a:r>
            <a:r>
              <a:rPr lang="en-GB" dirty="0">
                <a:solidFill>
                  <a:srgbClr val="FF0000"/>
                </a:solidFill>
              </a:rPr>
              <a:t>provide </a:t>
            </a:r>
            <a:r>
              <a:rPr lang="en-GB" b="1" dirty="0">
                <a:solidFill>
                  <a:srgbClr val="FF0000"/>
                </a:solidFill>
              </a:rPr>
              <a:t>commissions, bonuses, raises and tips </a:t>
            </a:r>
            <a:r>
              <a:rPr lang="en-GB" dirty="0"/>
              <a:t>as a monetary incentive to their employees. Cash rewards help every employee to be motivated and increase employee engagement (Hua </a:t>
            </a:r>
            <a:r>
              <a:rPr lang="en-GB" i="1" dirty="0"/>
              <a:t>et al., </a:t>
            </a:r>
            <a:r>
              <a:rPr lang="en-GB" dirty="0"/>
              <a:t>2020). </a:t>
            </a:r>
          </a:p>
          <a:p>
            <a:pPr marL="285750" indent="-285750" algn="just">
              <a:lnSpc>
                <a:spcPct val="170000"/>
              </a:lnSpc>
              <a:buFont typeface="Arial" panose="020B0604020202020204" pitchFamily="34" charset="0"/>
              <a:buChar char="•"/>
            </a:pPr>
            <a:r>
              <a:rPr lang="en-GB" dirty="0"/>
              <a:t>In the competitive labour market and high inflation, cash rewards can help to fulfil employees' needs and can keep them encouraged for better products to some extent.</a:t>
            </a:r>
          </a:p>
          <a:p>
            <a:pPr marL="285750" indent="-285750" algn="just">
              <a:lnSpc>
                <a:spcPct val="170000"/>
              </a:lnSpc>
              <a:buFont typeface="Arial" panose="020B0604020202020204" pitchFamily="34" charset="0"/>
              <a:buChar char="•"/>
            </a:pPr>
            <a:r>
              <a:rPr lang="en-GB" dirty="0"/>
              <a:t>Through cash rewards employees can work with </a:t>
            </a:r>
            <a:r>
              <a:rPr lang="en-GB" dirty="0">
                <a:solidFill>
                  <a:srgbClr val="FF0000"/>
                </a:solidFill>
              </a:rPr>
              <a:t>Steak and Lobster</a:t>
            </a:r>
            <a:r>
              <a:rPr lang="en-GB" dirty="0"/>
              <a:t> for the long term happily as well as daily production can be enhanced in a significant way. </a:t>
            </a:r>
          </a:p>
          <a:p>
            <a:pPr marL="285750" indent="-285750" algn="just">
              <a:lnSpc>
                <a:spcPct val="170000"/>
              </a:lnSpc>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p:txBody>
      </p:sp>
      <p:pic>
        <p:nvPicPr>
          <p:cNvPr id="8194" name="Picture 2" descr="Cash for Health: Are Financial Incentives Really the Best Approach to  Encourage Adherence? | Reuters Events | Pharma">
            <a:extLst>
              <a:ext uri="{FF2B5EF4-FFF2-40B4-BE49-F238E27FC236}">
                <a16:creationId xmlns:a16="http://schemas.microsoft.com/office/drawing/2014/main" xmlns="" id="{66B4D256-7141-3C17-F906-93CED3434CF3}"/>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5110480" y="1750060"/>
            <a:ext cx="6675120" cy="4406900"/>
          </a:xfrm>
          <a:prstGeom prst="ellipse">
            <a:avLst/>
          </a:prstGeom>
          <a:ln>
            <a:noFill/>
          </a:ln>
          <a:effectLst>
            <a:softEdge rad="112500"/>
          </a:effectLst>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3621103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9A310A-F3F0-28D3-3A17-652963D0D5E9}"/>
              </a:ext>
            </a:extLst>
          </p:cNvPr>
          <p:cNvSpPr>
            <a:spLocks noGrp="1"/>
          </p:cNvSpPr>
          <p:nvPr>
            <p:ph type="ctrTitle"/>
          </p:nvPr>
        </p:nvSpPr>
        <p:spPr>
          <a:xfrm>
            <a:off x="1927412" y="207963"/>
            <a:ext cx="8337175" cy="939519"/>
          </a:xfrm>
        </p:spPr>
        <p:txBody>
          <a:bodyPr>
            <a:normAutofit/>
          </a:bodyPr>
          <a:lstStyle/>
          <a:p>
            <a:pPr>
              <a:lnSpc>
                <a:spcPct val="100000"/>
              </a:lnSpc>
            </a:pPr>
            <a:r>
              <a:rPr lang="en-US" sz="2400" b="1" dirty="0">
                <a:latin typeface="Times New Roman" panose="02020603050405020304" pitchFamily="18" charset="0"/>
                <a:cs typeface="Times New Roman" panose="02020603050405020304" pitchFamily="18" charset="0"/>
              </a:rPr>
              <a:t>Incentives monetary methods (Contd.)</a:t>
            </a:r>
          </a:p>
        </p:txBody>
      </p:sp>
      <p:sp>
        <p:nvSpPr>
          <p:cNvPr id="3" name="Subtitle 2">
            <a:extLst>
              <a:ext uri="{FF2B5EF4-FFF2-40B4-BE49-F238E27FC236}">
                <a16:creationId xmlns:a16="http://schemas.microsoft.com/office/drawing/2014/main" xmlns="" id="{BA497E18-AA74-C2A6-32BD-A93A2F154895}"/>
              </a:ext>
            </a:extLst>
          </p:cNvPr>
          <p:cNvSpPr>
            <a:spLocks noGrp="1"/>
          </p:cNvSpPr>
          <p:nvPr>
            <p:ph type="subTitle" idx="1"/>
          </p:nvPr>
        </p:nvSpPr>
        <p:spPr>
          <a:xfrm>
            <a:off x="277906" y="1873623"/>
            <a:ext cx="4410635" cy="4849905"/>
          </a:xfrm>
        </p:spPr>
        <p:txBody>
          <a:bodyPr>
            <a:normAutofit fontScale="55000" lnSpcReduction="20000"/>
          </a:bodyPr>
          <a:lstStyle/>
          <a:p>
            <a:pPr marL="285750" indent="-285750" algn="just">
              <a:lnSpc>
                <a:spcPct val="170000"/>
              </a:lnSpc>
              <a:buFont typeface="Arial" panose="020B0604020202020204" pitchFamily="34" charset="0"/>
              <a:buChar char="•"/>
            </a:pPr>
            <a:r>
              <a:rPr lang="en-GB" b="1" dirty="0"/>
              <a:t>An increase in Pay or raise </a:t>
            </a:r>
            <a:r>
              <a:rPr lang="en-GB" dirty="0"/>
              <a:t>is another monetary incentive method that is also valuable to motivate employees and keep them engaged with the organisation for a long time. </a:t>
            </a:r>
          </a:p>
          <a:p>
            <a:pPr marL="285750" indent="-285750" algn="just">
              <a:lnSpc>
                <a:spcPct val="170000"/>
              </a:lnSpc>
              <a:buFont typeface="Arial" panose="020B0604020202020204" pitchFamily="34" charset="0"/>
              <a:buChar char="•"/>
            </a:pPr>
            <a:r>
              <a:rPr lang="en-GB" dirty="0"/>
              <a:t>With increased pay, an employee enhances their basic salary which helps them to cope with economic tough times (</a:t>
            </a:r>
            <a:r>
              <a:rPr lang="en-GB" dirty="0" err="1"/>
              <a:t>Glas</a:t>
            </a:r>
            <a:r>
              <a:rPr lang="en-GB" dirty="0"/>
              <a:t> </a:t>
            </a:r>
            <a:r>
              <a:rPr lang="en-GB" i="1" dirty="0"/>
              <a:t>et al., </a:t>
            </a:r>
            <a:r>
              <a:rPr lang="en-GB" dirty="0"/>
              <a:t>2019). </a:t>
            </a:r>
          </a:p>
          <a:p>
            <a:pPr marL="285750" indent="-285750" algn="just">
              <a:lnSpc>
                <a:spcPct val="170000"/>
              </a:lnSpc>
              <a:buFont typeface="Arial" panose="020B0604020202020204" pitchFamily="34" charset="0"/>
              <a:buChar char="•"/>
            </a:pPr>
            <a:r>
              <a:rPr lang="en-GB" dirty="0"/>
              <a:t>This monetary incentive is one of the essential aspects to maintain employee motivation and enhance their interest in better services. </a:t>
            </a:r>
          </a:p>
          <a:p>
            <a:pPr marL="285750" indent="-285750" algn="just">
              <a:lnSpc>
                <a:spcPct val="170000"/>
              </a:lnSpc>
              <a:buFont typeface="Arial" panose="020B0604020202020204" pitchFamily="34" charset="0"/>
              <a:buChar char="•"/>
            </a:pPr>
            <a:r>
              <a:rPr lang="en-GB" dirty="0"/>
              <a:t>In this way, </a:t>
            </a:r>
            <a:r>
              <a:rPr lang="en-GB" dirty="0">
                <a:solidFill>
                  <a:srgbClr val="FF0000"/>
                </a:solidFill>
              </a:rPr>
              <a:t>Steak and Lobster</a:t>
            </a:r>
            <a:r>
              <a:rPr lang="en-GB" dirty="0"/>
              <a:t> can engage their employees for a long time as well as modify their business strategy as per the customer demand. However, maintaining a satisfied customer base and a strong employee base is necessary. </a:t>
            </a:r>
          </a:p>
          <a:p>
            <a:pPr marL="285750" indent="-285750" algn="just">
              <a:lnSpc>
                <a:spcPct val="170000"/>
              </a:lnSpc>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p:txBody>
      </p:sp>
      <p:pic>
        <p:nvPicPr>
          <p:cNvPr id="9220" name="Picture 4" descr="Organisations reverting to pre-pandemic levels of incentives; average  increment to be 9% this year:">
            <a:extLst>
              <a:ext uri="{FF2B5EF4-FFF2-40B4-BE49-F238E27FC236}">
                <a16:creationId xmlns:a16="http://schemas.microsoft.com/office/drawing/2014/main" xmlns="" id="{515BE584-A7A9-04EF-BEC3-DD05A2ACF223}"/>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4794996" y="2077569"/>
            <a:ext cx="7119098" cy="4412877"/>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654907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9A310A-F3F0-28D3-3A17-652963D0D5E9}"/>
              </a:ext>
            </a:extLst>
          </p:cNvPr>
          <p:cNvSpPr>
            <a:spLocks noGrp="1"/>
          </p:cNvSpPr>
          <p:nvPr>
            <p:ph type="ctrTitle"/>
          </p:nvPr>
        </p:nvSpPr>
        <p:spPr>
          <a:xfrm>
            <a:off x="1927412" y="207964"/>
            <a:ext cx="8337175" cy="674164"/>
          </a:xfrm>
        </p:spPr>
        <p:txBody>
          <a:bodyPr>
            <a:normAutofit/>
          </a:bodyPr>
          <a:lstStyle/>
          <a:p>
            <a:pPr>
              <a:lnSpc>
                <a:spcPct val="100000"/>
              </a:lnSpc>
            </a:pPr>
            <a:r>
              <a:rPr lang="en-US" sz="2400" b="1" dirty="0">
                <a:latin typeface="Times New Roman" panose="02020603050405020304" pitchFamily="18" charset="0"/>
                <a:cs typeface="Times New Roman" panose="02020603050405020304" pitchFamily="18" charset="0"/>
              </a:rPr>
              <a:t>Incentives non-monetary methods</a:t>
            </a:r>
          </a:p>
        </p:txBody>
      </p:sp>
      <p:sp>
        <p:nvSpPr>
          <p:cNvPr id="3" name="Subtitle 2">
            <a:extLst>
              <a:ext uri="{FF2B5EF4-FFF2-40B4-BE49-F238E27FC236}">
                <a16:creationId xmlns:a16="http://schemas.microsoft.com/office/drawing/2014/main" xmlns="" id="{BA497E18-AA74-C2A6-32BD-A93A2F154895}"/>
              </a:ext>
            </a:extLst>
          </p:cNvPr>
          <p:cNvSpPr>
            <a:spLocks noGrp="1"/>
          </p:cNvSpPr>
          <p:nvPr>
            <p:ph type="subTitle" idx="1"/>
          </p:nvPr>
        </p:nvSpPr>
        <p:spPr>
          <a:xfrm>
            <a:off x="277905" y="1486348"/>
            <a:ext cx="5347447" cy="4849905"/>
          </a:xfrm>
        </p:spPr>
        <p:txBody>
          <a:bodyPr>
            <a:normAutofit fontScale="55000" lnSpcReduction="20000"/>
          </a:bodyPr>
          <a:lstStyle/>
          <a:p>
            <a:pPr marL="285750" indent="-285750" algn="just">
              <a:lnSpc>
                <a:spcPct val="170000"/>
              </a:lnSpc>
              <a:buFont typeface="Arial" panose="020B0604020202020204" pitchFamily="34" charset="0"/>
              <a:buChar char="•"/>
            </a:pPr>
            <a:r>
              <a:rPr lang="en-GB" dirty="0"/>
              <a:t>Non-monetary incentives are considered as the non-cash perks provided to employees by an employer (</a:t>
            </a:r>
            <a:r>
              <a:rPr lang="en-GB" dirty="0" err="1"/>
              <a:t>Qader</a:t>
            </a:r>
            <a:r>
              <a:rPr lang="en-GB" dirty="0"/>
              <a:t>, 2021). </a:t>
            </a:r>
          </a:p>
          <a:p>
            <a:pPr marL="285750" indent="-285750" algn="just">
              <a:lnSpc>
                <a:spcPct val="170000"/>
              </a:lnSpc>
              <a:buFont typeface="Arial" panose="020B0604020202020204" pitchFamily="34" charset="0"/>
              <a:buChar char="•"/>
            </a:pPr>
            <a:r>
              <a:rPr lang="en-GB" b="1" dirty="0"/>
              <a:t>Flexible working time </a:t>
            </a:r>
            <a:r>
              <a:rPr lang="en-GB" dirty="0"/>
              <a:t>is a non-monetary method that encourages employees to maintain their work-life balance and happy employees help in company growth. </a:t>
            </a:r>
          </a:p>
          <a:p>
            <a:pPr marL="285750" indent="-285750" algn="just">
              <a:lnSpc>
                <a:spcPct val="170000"/>
              </a:lnSpc>
              <a:buFont typeface="Arial" panose="020B0604020202020204" pitchFamily="34" charset="0"/>
              <a:buChar char="•"/>
            </a:pPr>
            <a:r>
              <a:rPr lang="en-GB" dirty="0"/>
              <a:t>In this case, the </a:t>
            </a:r>
            <a:r>
              <a:rPr lang="en-GB" dirty="0">
                <a:solidFill>
                  <a:srgbClr val="FF0000"/>
                </a:solidFill>
              </a:rPr>
              <a:t>Steak and Lobster</a:t>
            </a:r>
            <a:r>
              <a:rPr lang="en-GB" dirty="0"/>
              <a:t> provide this non-monetary incentive to encourage employees to better productivity and work dedicatedly to achieve career goals in a significant way.  </a:t>
            </a:r>
            <a:r>
              <a:rPr lang="en-GB" b="1" dirty="0">
                <a:solidFill>
                  <a:srgbClr val="FF0000"/>
                </a:solidFill>
              </a:rPr>
              <a:t>Social recognition</a:t>
            </a:r>
            <a:r>
              <a:rPr lang="en-GB" dirty="0">
                <a:solidFill>
                  <a:srgbClr val="FF0000"/>
                </a:solidFill>
              </a:rPr>
              <a:t> is also found to be leading towards </a:t>
            </a:r>
            <a:r>
              <a:rPr lang="en-GB" dirty="0"/>
              <a:t>a better relationship between employees and employers. After the pandemic situation, the demand for flexible working has increased due to remote working (</a:t>
            </a:r>
            <a:r>
              <a:rPr lang="en-GB" dirty="0" err="1"/>
              <a:t>Glas</a:t>
            </a:r>
            <a:r>
              <a:rPr lang="en-GB" dirty="0"/>
              <a:t> </a:t>
            </a:r>
            <a:r>
              <a:rPr lang="en-GB" i="1" dirty="0"/>
              <a:t>et al., </a:t>
            </a:r>
            <a:r>
              <a:rPr lang="en-GB" dirty="0"/>
              <a:t>2019). </a:t>
            </a:r>
          </a:p>
          <a:p>
            <a:pPr marL="285750" indent="-285750" algn="just">
              <a:lnSpc>
                <a:spcPct val="170000"/>
              </a:lnSpc>
              <a:buFont typeface="Arial" panose="020B0604020202020204" pitchFamily="34" charset="0"/>
              <a:buChar char="•"/>
            </a:pPr>
            <a:r>
              <a:rPr lang="en-GB" dirty="0"/>
              <a:t>In that case, the </a:t>
            </a:r>
            <a:r>
              <a:rPr lang="en-GB" dirty="0">
                <a:solidFill>
                  <a:srgbClr val="FF0000"/>
                </a:solidFill>
              </a:rPr>
              <a:t>Steak and Lobster</a:t>
            </a:r>
            <a:r>
              <a:rPr lang="en-GB" dirty="0"/>
              <a:t> </a:t>
            </a:r>
            <a:r>
              <a:rPr lang="en-GB" dirty="0">
                <a:solidFill>
                  <a:srgbClr val="FF0000"/>
                </a:solidFill>
              </a:rPr>
              <a:t>also provide the workers with </a:t>
            </a:r>
            <a:r>
              <a:rPr lang="en-GB" b="1" dirty="0">
                <a:solidFill>
                  <a:srgbClr val="FF0000"/>
                </a:solidFill>
              </a:rPr>
              <a:t>gifts, promotion, health and wellness membership</a:t>
            </a:r>
            <a:r>
              <a:rPr lang="en-GB" dirty="0">
                <a:solidFill>
                  <a:srgbClr val="FF0000"/>
                </a:solidFill>
              </a:rPr>
              <a:t> </a:t>
            </a:r>
            <a:r>
              <a:rPr lang="en-GB" dirty="0"/>
              <a:t>to maintain a satisfied employee base who will serve quality services to the customers. </a:t>
            </a:r>
          </a:p>
          <a:p>
            <a:pPr marL="285750" indent="-285750" algn="just">
              <a:lnSpc>
                <a:spcPct val="170000"/>
              </a:lnSpc>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p:txBody>
      </p:sp>
      <p:pic>
        <p:nvPicPr>
          <p:cNvPr id="10242" name="Picture 2" descr="Indonesia Urgently Needs Rules for Flexible Working Arrangement">
            <a:extLst>
              <a:ext uri="{FF2B5EF4-FFF2-40B4-BE49-F238E27FC236}">
                <a16:creationId xmlns:a16="http://schemas.microsoft.com/office/drawing/2014/main" xmlns="" id="{F7D91604-4A37-F6F8-AB66-3847983FC0DD}"/>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5818094" y="1667435"/>
            <a:ext cx="5988424" cy="4446494"/>
          </a:xfrm>
          <a:prstGeom prst="rect">
            <a:avLst/>
          </a:prstGeom>
          <a:ln>
            <a:noFill/>
          </a:ln>
          <a:effectLst>
            <a:softEdge rad="112500"/>
          </a:effectLst>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1427635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9A310A-F3F0-28D3-3A17-652963D0D5E9}"/>
              </a:ext>
            </a:extLst>
          </p:cNvPr>
          <p:cNvSpPr>
            <a:spLocks noGrp="1"/>
          </p:cNvSpPr>
          <p:nvPr>
            <p:ph type="ctrTitle"/>
          </p:nvPr>
        </p:nvSpPr>
        <p:spPr>
          <a:xfrm>
            <a:off x="1927412" y="207963"/>
            <a:ext cx="8337175" cy="939519"/>
          </a:xfrm>
        </p:spPr>
        <p:txBody>
          <a:bodyPr>
            <a:normAutofit/>
          </a:bodyPr>
          <a:lstStyle/>
          <a:p>
            <a:pPr>
              <a:lnSpc>
                <a:spcPct val="100000"/>
              </a:lnSpc>
            </a:pPr>
            <a:r>
              <a:rPr lang="en-US" sz="2400" b="1" dirty="0">
                <a:latin typeface="Times New Roman" panose="02020603050405020304" pitchFamily="18" charset="0"/>
                <a:cs typeface="Times New Roman" panose="02020603050405020304" pitchFamily="18" charset="0"/>
              </a:rPr>
              <a:t>Incentives non-monetary methods (Contd.)</a:t>
            </a:r>
          </a:p>
        </p:txBody>
      </p:sp>
      <p:sp>
        <p:nvSpPr>
          <p:cNvPr id="3" name="Subtitle 2">
            <a:extLst>
              <a:ext uri="{FF2B5EF4-FFF2-40B4-BE49-F238E27FC236}">
                <a16:creationId xmlns:a16="http://schemas.microsoft.com/office/drawing/2014/main" xmlns="" id="{BA497E18-AA74-C2A6-32BD-A93A2F154895}"/>
              </a:ext>
            </a:extLst>
          </p:cNvPr>
          <p:cNvSpPr>
            <a:spLocks noGrp="1"/>
          </p:cNvSpPr>
          <p:nvPr>
            <p:ph type="subTitle" idx="1"/>
          </p:nvPr>
        </p:nvSpPr>
        <p:spPr>
          <a:xfrm>
            <a:off x="233083" y="1586753"/>
            <a:ext cx="4545106" cy="5271247"/>
          </a:xfrm>
        </p:spPr>
        <p:txBody>
          <a:bodyPr>
            <a:normAutofit fontScale="55000" lnSpcReduction="20000"/>
          </a:bodyPr>
          <a:lstStyle/>
          <a:p>
            <a:pPr marL="285750" indent="-285750" algn="just">
              <a:lnSpc>
                <a:spcPct val="170000"/>
              </a:lnSpc>
              <a:buFont typeface="Arial" panose="020B0604020202020204" pitchFamily="34" charset="0"/>
              <a:buChar char="•"/>
            </a:pPr>
            <a:r>
              <a:rPr lang="en-GB" b="1" dirty="0"/>
              <a:t> </a:t>
            </a:r>
            <a:r>
              <a:rPr lang="en-GB" dirty="0"/>
              <a:t>Non-monetary incentives motivate employees and this type of reward generally refers to the individual’s contribution to the workplace (</a:t>
            </a:r>
            <a:r>
              <a:rPr lang="en-GB" dirty="0" err="1"/>
              <a:t>López</a:t>
            </a:r>
            <a:r>
              <a:rPr lang="en-GB" dirty="0"/>
              <a:t> </a:t>
            </a:r>
            <a:r>
              <a:rPr lang="en-GB" i="1" dirty="0"/>
              <a:t>et al., </a:t>
            </a:r>
            <a:r>
              <a:rPr lang="en-GB" dirty="0"/>
              <a:t>2022). </a:t>
            </a:r>
          </a:p>
          <a:p>
            <a:pPr marL="285750" indent="-285750" algn="just">
              <a:lnSpc>
                <a:spcPct val="170000"/>
              </a:lnSpc>
              <a:buFont typeface="Arial" panose="020B0604020202020204" pitchFamily="34" charset="0"/>
              <a:buChar char="•"/>
            </a:pPr>
            <a:r>
              <a:rPr lang="en-GB" b="1" dirty="0"/>
              <a:t>Extra leave </a:t>
            </a:r>
            <a:r>
              <a:rPr lang="en-GB" dirty="0"/>
              <a:t>is another important non-monetary incentive that helps an employee not only to maintain a work-life balance but also helps to reduce stress at the workplace. Extra leave facilities also improve the willingness to work better and provide a healthy business outcome. </a:t>
            </a:r>
          </a:p>
          <a:p>
            <a:pPr marL="285750" indent="-285750" algn="just">
              <a:lnSpc>
                <a:spcPct val="170000"/>
              </a:lnSpc>
              <a:buFont typeface="Arial" panose="020B0604020202020204" pitchFamily="34" charset="0"/>
              <a:buChar char="•"/>
            </a:pPr>
            <a:r>
              <a:rPr lang="en-GB" dirty="0"/>
              <a:t>The </a:t>
            </a:r>
            <a:r>
              <a:rPr lang="en-GB" dirty="0">
                <a:solidFill>
                  <a:srgbClr val="FF0000"/>
                </a:solidFill>
              </a:rPr>
              <a:t>Steak and Lobster</a:t>
            </a:r>
            <a:r>
              <a:rPr lang="en-GB" dirty="0"/>
              <a:t> can give this incentive to those workers who have represented better customer service. Extra leave at the workplace is necessary as it helps to solve many critical tasks by reducing stress or anxiety at the workplace (</a:t>
            </a:r>
            <a:r>
              <a:rPr lang="en-GB" dirty="0" err="1"/>
              <a:t>Glas</a:t>
            </a:r>
            <a:r>
              <a:rPr lang="en-GB" dirty="0"/>
              <a:t> </a:t>
            </a:r>
            <a:r>
              <a:rPr lang="en-GB" i="1" dirty="0"/>
              <a:t>et al., </a:t>
            </a:r>
            <a:r>
              <a:rPr lang="en-GB" dirty="0"/>
              <a:t>2019). </a:t>
            </a:r>
          </a:p>
          <a:p>
            <a:pPr marL="285750" indent="-285750" algn="just">
              <a:lnSpc>
                <a:spcPct val="170000"/>
              </a:lnSpc>
              <a:buFont typeface="Arial" panose="020B0604020202020204" pitchFamily="34" charset="0"/>
              <a:buChar char="•"/>
            </a:pPr>
            <a:r>
              <a:rPr lang="en-GB" dirty="0"/>
              <a:t>Employees can go for a health check-up with the help of an extra leave that is necessary for employees’ engagement in the long-term in a company effectively. </a:t>
            </a:r>
          </a:p>
          <a:p>
            <a:pPr marL="285750" indent="-285750" algn="just">
              <a:lnSpc>
                <a:spcPct val="170000"/>
              </a:lnSpc>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p:txBody>
      </p:sp>
      <p:pic>
        <p:nvPicPr>
          <p:cNvPr id="11266" name="Picture 2" descr="Leave Types Offered By Companies">
            <a:extLst>
              <a:ext uri="{FF2B5EF4-FFF2-40B4-BE49-F238E27FC236}">
                <a16:creationId xmlns:a16="http://schemas.microsoft.com/office/drawing/2014/main" xmlns="" id="{D194B08D-888D-5283-2E14-6746A7289973}"/>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4778189" y="1645023"/>
            <a:ext cx="7100045" cy="473336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41163188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9A310A-F3F0-28D3-3A17-652963D0D5E9}"/>
              </a:ext>
            </a:extLst>
          </p:cNvPr>
          <p:cNvSpPr>
            <a:spLocks noGrp="1"/>
          </p:cNvSpPr>
          <p:nvPr>
            <p:ph type="ctrTitle"/>
          </p:nvPr>
        </p:nvSpPr>
        <p:spPr>
          <a:xfrm>
            <a:off x="1927412" y="207964"/>
            <a:ext cx="8337175" cy="810132"/>
          </a:xfrm>
        </p:spPr>
        <p:txBody>
          <a:bodyPr>
            <a:normAutofit/>
          </a:bodyPr>
          <a:lstStyle/>
          <a:p>
            <a:pPr>
              <a:lnSpc>
                <a:spcPct val="100000"/>
              </a:lnSpc>
            </a:pPr>
            <a:r>
              <a:rPr lang="en-US" sz="2400" b="1" dirty="0">
                <a:latin typeface="Times New Roman" panose="02020603050405020304" pitchFamily="18" charset="0"/>
                <a:cs typeface="Times New Roman" panose="02020603050405020304" pitchFamily="18" charset="0"/>
              </a:rPr>
              <a:t>Conclusion </a:t>
            </a:r>
          </a:p>
        </p:txBody>
      </p:sp>
      <p:sp>
        <p:nvSpPr>
          <p:cNvPr id="3" name="Subtitle 2">
            <a:extLst>
              <a:ext uri="{FF2B5EF4-FFF2-40B4-BE49-F238E27FC236}">
                <a16:creationId xmlns:a16="http://schemas.microsoft.com/office/drawing/2014/main" xmlns="" id="{BA497E18-AA74-C2A6-32BD-A93A2F154895}"/>
              </a:ext>
            </a:extLst>
          </p:cNvPr>
          <p:cNvSpPr>
            <a:spLocks noGrp="1"/>
          </p:cNvSpPr>
          <p:nvPr>
            <p:ph type="subTitle" idx="1"/>
          </p:nvPr>
        </p:nvSpPr>
        <p:spPr>
          <a:xfrm>
            <a:off x="209326" y="1284447"/>
            <a:ext cx="4705574" cy="5573553"/>
          </a:xfrm>
        </p:spPr>
        <p:txBody>
          <a:bodyPr>
            <a:normAutofit fontScale="62500" lnSpcReduction="20000"/>
          </a:bodyPr>
          <a:lstStyle/>
          <a:p>
            <a:pPr marL="285750" indent="-285750" algn="just">
              <a:lnSpc>
                <a:spcPct val="170000"/>
              </a:lnSpc>
              <a:buFont typeface="Arial" panose="020B0604020202020204" pitchFamily="34" charset="0"/>
              <a:buChar char="•"/>
            </a:pPr>
            <a:r>
              <a:rPr lang="en-GB" dirty="0"/>
              <a:t>It can be concluded that a talent management strategy is one of the essential aspects of a company's growth and maintaining the company’s goodwill with a satisfied customer base. </a:t>
            </a:r>
          </a:p>
          <a:p>
            <a:pPr marL="285750" indent="-285750" algn="just">
              <a:lnSpc>
                <a:spcPct val="170000"/>
              </a:lnSpc>
              <a:buFont typeface="Arial" panose="020B0604020202020204" pitchFamily="34" charset="0"/>
              <a:buChar char="•"/>
            </a:pPr>
            <a:r>
              <a:rPr lang="en-GB" dirty="0"/>
              <a:t>There are different types of talent management strategies present which can be used by the </a:t>
            </a:r>
            <a:r>
              <a:rPr lang="en-GB" dirty="0">
                <a:solidFill>
                  <a:srgbClr val="FF0000"/>
                </a:solidFill>
              </a:rPr>
              <a:t>Steak and Lobster</a:t>
            </a:r>
            <a:r>
              <a:rPr lang="en-GB" dirty="0"/>
              <a:t>. </a:t>
            </a:r>
          </a:p>
          <a:p>
            <a:pPr marL="285750" indent="-285750" algn="just">
              <a:lnSpc>
                <a:spcPct val="170000"/>
              </a:lnSpc>
              <a:buFont typeface="Arial" panose="020B0604020202020204" pitchFamily="34" charset="0"/>
              <a:buChar char="•"/>
            </a:pPr>
            <a:r>
              <a:rPr lang="en-GB" dirty="0"/>
              <a:t>At the same time, the </a:t>
            </a:r>
            <a:r>
              <a:rPr lang="en-GB" dirty="0">
                <a:solidFill>
                  <a:srgbClr val="FF0000"/>
                </a:solidFill>
              </a:rPr>
              <a:t>Steak and Lobster </a:t>
            </a:r>
            <a:r>
              <a:rPr lang="en-GB" dirty="0"/>
              <a:t>can follow different types of incentives to maintain employees’ motivation and influence them to better production. </a:t>
            </a:r>
          </a:p>
          <a:p>
            <a:pPr marL="285750" indent="-285750" algn="just">
              <a:lnSpc>
                <a:spcPct val="170000"/>
              </a:lnSpc>
              <a:buFont typeface="Arial" panose="020B0604020202020204" pitchFamily="34" charset="0"/>
              <a:buChar char="•"/>
            </a:pPr>
            <a:r>
              <a:rPr lang="en-GB" dirty="0"/>
              <a:t>Incentives not only help to maintain existing employees’ satisfaction rates but are also necessary to attract new employees to keep them engaged for a long time. </a:t>
            </a:r>
          </a:p>
          <a:p>
            <a:pPr marL="285750" indent="-285750" algn="just">
              <a:lnSpc>
                <a:spcPct val="170000"/>
              </a:lnSpc>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p:txBody>
      </p:sp>
      <p:pic>
        <p:nvPicPr>
          <p:cNvPr id="12290" name="Picture 2" descr="Restaurant job growth picked up in September">
            <a:extLst>
              <a:ext uri="{FF2B5EF4-FFF2-40B4-BE49-F238E27FC236}">
                <a16:creationId xmlns:a16="http://schemas.microsoft.com/office/drawing/2014/main" xmlns="" id="{CDFB1DBF-71C3-C4E7-2E98-430929AAFC45}"/>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5211636" y="1800519"/>
            <a:ext cx="6702458" cy="446830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xmlns="" val="95312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Further recommendation</a:t>
            </a:r>
          </a:p>
        </p:txBody>
      </p:sp>
      <p:sp>
        <p:nvSpPr>
          <p:cNvPr id="3" name="Content Placeholder 2"/>
          <p:cNvSpPr>
            <a:spLocks noGrp="1"/>
          </p:cNvSpPr>
          <p:nvPr>
            <p:ph idx="1"/>
          </p:nvPr>
        </p:nvSpPr>
        <p:spPr>
          <a:xfrm>
            <a:off x="838200" y="1825624"/>
            <a:ext cx="5151120" cy="4552315"/>
          </a:xfrm>
        </p:spPr>
        <p:txBody>
          <a:bodyPr>
            <a:normAutofit fontScale="55000" lnSpcReduction="20000"/>
          </a:bodyPr>
          <a:lstStyle/>
          <a:p>
            <a:pPr algn="just">
              <a:lnSpc>
                <a:spcPct val="150000"/>
              </a:lnSpc>
            </a:pPr>
            <a:r>
              <a:rPr lang="en-GB" dirty="0">
                <a:solidFill>
                  <a:srgbClr val="FF0000"/>
                </a:solidFill>
              </a:rPr>
              <a:t>Steak and Lobster are required to make sure that they are maintaining the levels of motivation of the workers which can be done via the consideration of the different models of motivation </a:t>
            </a:r>
          </a:p>
          <a:p>
            <a:pPr algn="just">
              <a:lnSpc>
                <a:spcPct val="150000"/>
              </a:lnSpc>
            </a:pPr>
            <a:r>
              <a:rPr lang="en-GB" dirty="0">
                <a:solidFill>
                  <a:srgbClr val="FF0000"/>
                </a:solidFill>
              </a:rPr>
              <a:t>Such as “Herzberg’s Two Factor Theory of Motivation” and the “</a:t>
            </a:r>
            <a:r>
              <a:rPr lang="en-GB" dirty="0" err="1">
                <a:solidFill>
                  <a:srgbClr val="FF0000"/>
                </a:solidFill>
              </a:rPr>
              <a:t>Alderfer’s</a:t>
            </a:r>
            <a:r>
              <a:rPr lang="en-GB" dirty="0">
                <a:solidFill>
                  <a:srgbClr val="FF0000"/>
                </a:solidFill>
              </a:rPr>
              <a:t> ERG Theory of Motivation” </a:t>
            </a:r>
          </a:p>
          <a:p>
            <a:pPr algn="just">
              <a:lnSpc>
                <a:spcPct val="150000"/>
              </a:lnSpc>
            </a:pPr>
            <a:r>
              <a:rPr lang="en-GB" dirty="0">
                <a:solidFill>
                  <a:srgbClr val="FF0000"/>
                </a:solidFill>
              </a:rPr>
              <a:t>These two theories can be applied within the organisational boundaries in order to ensure that the levels of motivation of the workers are maintained in a proper manner</a:t>
            </a:r>
          </a:p>
          <a:p>
            <a:pPr algn="just">
              <a:lnSpc>
                <a:spcPct val="150000"/>
              </a:lnSpc>
            </a:pPr>
            <a:r>
              <a:rPr lang="en-GB" dirty="0">
                <a:solidFill>
                  <a:srgbClr val="FF0000"/>
                </a:solidFill>
              </a:rPr>
              <a:t>The theories are also found to be leading towards improved amount of satisfaction among the workers which and is used by a number of hotels and restaurants (Higgins, 2021). </a:t>
            </a:r>
          </a:p>
          <a:p>
            <a:pPr algn="just">
              <a:lnSpc>
                <a:spcPct val="150000"/>
              </a:lnSpc>
            </a:pPr>
            <a:endParaRPr lang="en-GB" dirty="0">
              <a:solidFill>
                <a:srgbClr val="FF0000"/>
              </a:solidFill>
            </a:endParaRPr>
          </a:p>
        </p:txBody>
      </p:sp>
      <p:pic>
        <p:nvPicPr>
          <p:cNvPr id="1026" name="Picture 2" descr="Medal, Check, Recommendations Icon. One of the Business Collection Icons  for Websites, Web Design, Mobile App Stock Illustration - Illustration of  business, glyph: 188767008"/>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7383779" y="1825624"/>
            <a:ext cx="3637915" cy="363791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8184819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9A310A-F3F0-28D3-3A17-652963D0D5E9}"/>
              </a:ext>
            </a:extLst>
          </p:cNvPr>
          <p:cNvSpPr>
            <a:spLocks noGrp="1"/>
          </p:cNvSpPr>
          <p:nvPr>
            <p:ph type="ctrTitle"/>
          </p:nvPr>
        </p:nvSpPr>
        <p:spPr>
          <a:xfrm>
            <a:off x="1927412" y="-159590"/>
            <a:ext cx="8337175" cy="939519"/>
          </a:xfrm>
        </p:spPr>
        <p:txBody>
          <a:bodyPr>
            <a:normAutofit/>
          </a:bodyPr>
          <a:lstStyle/>
          <a:p>
            <a:pPr>
              <a:lnSpc>
                <a:spcPct val="100000"/>
              </a:lnSpc>
            </a:pPr>
            <a:r>
              <a:rPr lang="en-US" sz="2400" b="1" dirty="0">
                <a:latin typeface="Times New Roman" panose="02020603050405020304" pitchFamily="18" charset="0"/>
                <a:cs typeface="Times New Roman" panose="02020603050405020304" pitchFamily="18" charset="0"/>
              </a:rPr>
              <a:t>Reference list </a:t>
            </a:r>
          </a:p>
        </p:txBody>
      </p:sp>
      <p:sp>
        <p:nvSpPr>
          <p:cNvPr id="3" name="Subtitle 2">
            <a:extLst>
              <a:ext uri="{FF2B5EF4-FFF2-40B4-BE49-F238E27FC236}">
                <a16:creationId xmlns:a16="http://schemas.microsoft.com/office/drawing/2014/main" xmlns="" id="{BA497E18-AA74-C2A6-32BD-A93A2F154895}"/>
              </a:ext>
            </a:extLst>
          </p:cNvPr>
          <p:cNvSpPr>
            <a:spLocks noGrp="1"/>
          </p:cNvSpPr>
          <p:nvPr>
            <p:ph type="subTitle" idx="1"/>
          </p:nvPr>
        </p:nvSpPr>
        <p:spPr>
          <a:xfrm>
            <a:off x="313765" y="1038130"/>
            <a:ext cx="11259670" cy="5611907"/>
          </a:xfrm>
        </p:spPr>
        <p:txBody>
          <a:bodyPr>
            <a:noAutofit/>
          </a:bodyPr>
          <a:lstStyle/>
          <a:p>
            <a:pPr algn="just">
              <a:lnSpc>
                <a:spcPct val="150000"/>
              </a:lnSpc>
            </a:pPr>
            <a:r>
              <a:rPr lang="en-GB" sz="1000" dirty="0" err="1"/>
              <a:t>Alashmawy</a:t>
            </a:r>
            <a:r>
              <a:rPr lang="en-GB" sz="1000" dirty="0"/>
              <a:t>, A. and </a:t>
            </a:r>
            <a:r>
              <a:rPr lang="en-GB" sz="1000" dirty="0" err="1"/>
              <a:t>Yazdanifard</a:t>
            </a:r>
            <a:r>
              <a:rPr lang="en-GB" sz="1000" dirty="0"/>
              <a:t>, R., 2019. A review of the role of marketing in recruitment and talent acquisition. </a:t>
            </a:r>
            <a:r>
              <a:rPr lang="en-GB" sz="1000" i="1" dirty="0"/>
              <a:t>International Journal of Management, Accounting and Economics</a:t>
            </a:r>
            <a:r>
              <a:rPr lang="en-GB" sz="1000" dirty="0"/>
              <a:t>, </a:t>
            </a:r>
            <a:r>
              <a:rPr lang="en-GB" sz="1000" i="1" dirty="0"/>
              <a:t>6</a:t>
            </a:r>
            <a:r>
              <a:rPr lang="en-GB" sz="1000" dirty="0"/>
              <a:t>(7), pp.569-581.</a:t>
            </a:r>
          </a:p>
          <a:p>
            <a:pPr algn="just">
              <a:lnSpc>
                <a:spcPct val="150000"/>
              </a:lnSpc>
            </a:pPr>
            <a:r>
              <a:rPr lang="en-GB" sz="1000" dirty="0"/>
              <a:t>Anderson, D.I., Magill, R.A., Mayo, A.M. and Steel, K.A., 2019. Enhancing motor skill acquisition with augmented feedback. In </a:t>
            </a:r>
            <a:r>
              <a:rPr lang="en-GB" sz="1000" i="1" dirty="0"/>
              <a:t>Skill acquisition in sport</a:t>
            </a:r>
            <a:r>
              <a:rPr lang="en-GB" sz="1000" dirty="0"/>
              <a:t> (pp. 3-19). Routledge.</a:t>
            </a:r>
          </a:p>
          <a:p>
            <a:pPr algn="just">
              <a:lnSpc>
                <a:spcPct val="150000"/>
              </a:lnSpc>
            </a:pPr>
            <a:r>
              <a:rPr lang="en-GB" sz="1000" dirty="0" err="1"/>
              <a:t>Gilch</a:t>
            </a:r>
            <a:r>
              <a:rPr lang="en-GB" sz="1000" dirty="0"/>
              <a:t>, P.M. and </a:t>
            </a:r>
            <a:r>
              <a:rPr lang="en-GB" sz="1000" dirty="0" err="1"/>
              <a:t>Sieweke</a:t>
            </a:r>
            <a:r>
              <a:rPr lang="en-GB" sz="1000" dirty="0"/>
              <a:t>, J., 2021. Recruiting digital talent: The strategic role of recruitment in organisations’ digital transformation. </a:t>
            </a:r>
            <a:r>
              <a:rPr lang="en-GB" sz="1000" i="1" dirty="0"/>
              <a:t>German Journal of Human Resource Management</a:t>
            </a:r>
            <a:r>
              <a:rPr lang="en-GB" sz="1000" dirty="0"/>
              <a:t>, </a:t>
            </a:r>
            <a:r>
              <a:rPr lang="en-GB" sz="1000" i="1" dirty="0"/>
              <a:t>35</a:t>
            </a:r>
            <a:r>
              <a:rPr lang="en-GB" sz="1000" dirty="0"/>
              <a:t>(1), pp.53-82.</a:t>
            </a:r>
          </a:p>
          <a:p>
            <a:pPr algn="just">
              <a:lnSpc>
                <a:spcPct val="150000"/>
              </a:lnSpc>
            </a:pPr>
            <a:r>
              <a:rPr lang="en-GB" sz="1000" dirty="0" err="1"/>
              <a:t>Glas</a:t>
            </a:r>
            <a:r>
              <a:rPr lang="en-GB" sz="1000" dirty="0"/>
              <a:t>, Z.E., </a:t>
            </a:r>
            <a:r>
              <a:rPr lang="en-GB" sz="1000" dirty="0" err="1"/>
              <a:t>Getson</a:t>
            </a:r>
            <a:r>
              <a:rPr lang="en-GB" sz="1000" dirty="0"/>
              <a:t>, J.M., Gao, Y., Singh, A.S., </a:t>
            </a:r>
            <a:r>
              <a:rPr lang="en-GB" sz="1000" dirty="0" err="1"/>
              <a:t>Eanes</a:t>
            </a:r>
            <a:r>
              <a:rPr lang="en-GB" sz="1000" dirty="0"/>
              <a:t>, F.R., </a:t>
            </a:r>
            <a:r>
              <a:rPr lang="en-GB" sz="1000" dirty="0" err="1"/>
              <a:t>Esman</a:t>
            </a:r>
            <a:r>
              <a:rPr lang="en-GB" sz="1000" dirty="0"/>
              <a:t>, L.A., Bulla, B.R. and </a:t>
            </a:r>
            <a:r>
              <a:rPr lang="en-GB" sz="1000" dirty="0" err="1"/>
              <a:t>Prokopy</a:t>
            </a:r>
            <a:r>
              <a:rPr lang="en-GB" sz="1000" dirty="0"/>
              <a:t>, L.S., 2019. Effect of monetary incentives on mail survey response rates for </a:t>
            </a:r>
            <a:r>
              <a:rPr lang="en-GB" sz="1000" dirty="0" err="1"/>
              <a:t>midwestern</a:t>
            </a:r>
            <a:r>
              <a:rPr lang="en-GB" sz="1000" dirty="0"/>
              <a:t> farmers. </a:t>
            </a:r>
            <a:r>
              <a:rPr lang="en-GB" sz="1000" i="1" dirty="0"/>
              <a:t>Society &amp; natural resources</a:t>
            </a:r>
            <a:r>
              <a:rPr lang="en-GB" sz="1000" dirty="0"/>
              <a:t>, </a:t>
            </a:r>
            <a:r>
              <a:rPr lang="en-GB" sz="1000" i="1" dirty="0"/>
              <a:t>32</a:t>
            </a:r>
            <a:r>
              <a:rPr lang="en-GB" sz="1000" dirty="0"/>
              <a:t>(2), pp.229-237.</a:t>
            </a:r>
          </a:p>
          <a:p>
            <a:pPr algn="just">
              <a:lnSpc>
                <a:spcPct val="150000"/>
              </a:lnSpc>
            </a:pPr>
            <a:r>
              <a:rPr lang="en-GB" sz="1000" dirty="0" err="1"/>
              <a:t>Harsch</a:t>
            </a:r>
            <a:r>
              <a:rPr lang="en-GB" sz="1000" dirty="0"/>
              <a:t>, K. and </a:t>
            </a:r>
            <a:r>
              <a:rPr lang="en-GB" sz="1000" dirty="0" err="1"/>
              <a:t>Festing</a:t>
            </a:r>
            <a:r>
              <a:rPr lang="en-GB" sz="1000" dirty="0"/>
              <a:t>, M., 2020. Dynamic talent management capabilities and organizational agility—A qualitative exploration. </a:t>
            </a:r>
            <a:r>
              <a:rPr lang="en-GB" sz="1000" i="1" dirty="0"/>
              <a:t>Human Resource Management</a:t>
            </a:r>
            <a:r>
              <a:rPr lang="en-GB" sz="1000" dirty="0"/>
              <a:t>, </a:t>
            </a:r>
            <a:r>
              <a:rPr lang="en-GB" sz="1000" i="1" dirty="0"/>
              <a:t>59</a:t>
            </a:r>
            <a:r>
              <a:rPr lang="en-GB" sz="1000" dirty="0"/>
              <a:t>(1), pp.43-61.</a:t>
            </a:r>
          </a:p>
          <a:p>
            <a:pPr algn="just">
              <a:lnSpc>
                <a:spcPct val="150000"/>
              </a:lnSpc>
            </a:pPr>
            <a:r>
              <a:rPr lang="en-GB" sz="1000" dirty="0">
                <a:solidFill>
                  <a:srgbClr val="FF0000"/>
                </a:solidFill>
              </a:rPr>
              <a:t>Higgins, B.L., 2021. </a:t>
            </a:r>
            <a:r>
              <a:rPr lang="en-GB" sz="1000" i="1" dirty="0">
                <a:solidFill>
                  <a:srgbClr val="FF0000"/>
                </a:solidFill>
              </a:rPr>
              <a:t>Lost Restaurants of Downtown Cleveland</a:t>
            </a:r>
            <a:r>
              <a:rPr lang="en-GB" sz="1000" dirty="0">
                <a:solidFill>
                  <a:srgbClr val="FF0000"/>
                </a:solidFill>
              </a:rPr>
              <a:t>. Arcadia Publishing.</a:t>
            </a:r>
          </a:p>
          <a:p>
            <a:pPr algn="just">
              <a:lnSpc>
                <a:spcPct val="150000"/>
              </a:lnSpc>
            </a:pPr>
            <a:r>
              <a:rPr lang="en-GB" sz="1000" dirty="0"/>
              <a:t>Hua, Y., Cheng, X., </a:t>
            </a:r>
            <a:r>
              <a:rPr lang="en-GB" sz="1000" dirty="0" err="1"/>
              <a:t>Hou</a:t>
            </a:r>
            <a:r>
              <a:rPr lang="en-GB" sz="1000" dirty="0"/>
              <a:t>, T. and Luo, R., 2020. Monetary rewards, intrinsic motivators, and work engagement in the IT‐enabled sharing economy: A mixed‐methods investigation of Internet taxi drivers. </a:t>
            </a:r>
            <a:r>
              <a:rPr lang="en-GB" sz="1000" i="1" dirty="0"/>
              <a:t>Decision Sciences</a:t>
            </a:r>
            <a:r>
              <a:rPr lang="en-GB" sz="1000" dirty="0"/>
              <a:t>, </a:t>
            </a:r>
            <a:r>
              <a:rPr lang="en-GB" sz="1000" i="1" dirty="0"/>
              <a:t>51</a:t>
            </a:r>
            <a:r>
              <a:rPr lang="en-GB" sz="1000" dirty="0"/>
              <a:t>(3), pp.755-785.</a:t>
            </a:r>
          </a:p>
          <a:p>
            <a:pPr algn="just">
              <a:lnSpc>
                <a:spcPct val="150000"/>
              </a:lnSpc>
            </a:pPr>
            <a:r>
              <a:rPr lang="en-GB" sz="1000" dirty="0"/>
              <a:t>Li, F., Jiang, Q., Zhang, S., Wei, M. and Song, R., 2019. Robot skill acquisition in assembly process using deep reinforcement learning. </a:t>
            </a:r>
            <a:r>
              <a:rPr lang="en-GB" sz="1000" i="1" dirty="0" err="1"/>
              <a:t>Neurocomputing</a:t>
            </a:r>
            <a:r>
              <a:rPr lang="en-GB" sz="1000" dirty="0"/>
              <a:t>, </a:t>
            </a:r>
            <a:r>
              <a:rPr lang="en-GB" sz="1000" i="1" dirty="0"/>
              <a:t>345</a:t>
            </a:r>
            <a:r>
              <a:rPr lang="en-GB" sz="1000" dirty="0"/>
              <a:t>, pp.92-102.</a:t>
            </a:r>
          </a:p>
          <a:p>
            <a:pPr algn="just">
              <a:lnSpc>
                <a:spcPct val="150000"/>
              </a:lnSpc>
            </a:pPr>
            <a:r>
              <a:rPr lang="en-GB" sz="1000" dirty="0" err="1"/>
              <a:t>López</a:t>
            </a:r>
            <a:r>
              <a:rPr lang="en-GB" sz="1000" dirty="0"/>
              <a:t>, M., Sicilia, M. and </a:t>
            </a:r>
            <a:r>
              <a:rPr lang="en-GB" sz="1000" dirty="0" err="1"/>
              <a:t>Verlegh</a:t>
            </a:r>
            <a:r>
              <a:rPr lang="en-GB" sz="1000" dirty="0"/>
              <a:t>, P.W., 2022. How to motivate opinion leaders to spread e-</a:t>
            </a:r>
            <a:r>
              <a:rPr lang="en-GB" sz="1000" dirty="0" err="1"/>
              <a:t>WoM</a:t>
            </a:r>
            <a:r>
              <a:rPr lang="en-GB" sz="1000" dirty="0"/>
              <a:t> on social media: monetary vs non-monetary incentives. </a:t>
            </a:r>
            <a:r>
              <a:rPr lang="en-GB" sz="1000" i="1" dirty="0"/>
              <a:t>Journal of Research in Interactive Marketing</a:t>
            </a:r>
            <a:r>
              <a:rPr lang="en-GB" sz="1000" dirty="0"/>
              <a:t>, </a:t>
            </a:r>
            <a:r>
              <a:rPr lang="en-GB" sz="1000" i="1" dirty="0"/>
              <a:t>16</a:t>
            </a:r>
            <a:r>
              <a:rPr lang="en-GB" sz="1000" dirty="0"/>
              <a:t>(1), pp.154-171.</a:t>
            </a:r>
          </a:p>
          <a:p>
            <a:pPr algn="just">
              <a:lnSpc>
                <a:spcPct val="150000"/>
              </a:lnSpc>
            </a:pPr>
            <a:r>
              <a:rPr lang="en-GB" sz="1000" dirty="0" err="1"/>
              <a:t>Pargeter</a:t>
            </a:r>
            <a:r>
              <a:rPr lang="en-GB" sz="1000" dirty="0"/>
              <a:t>, J., </a:t>
            </a:r>
            <a:r>
              <a:rPr lang="en-GB" sz="1000" dirty="0" err="1"/>
              <a:t>Khreisheh</a:t>
            </a:r>
            <a:r>
              <a:rPr lang="en-GB" sz="1000" dirty="0"/>
              <a:t>, N. and Stout, D., 2019. Understanding stone tool-making skill acquisition: Experimental methods and evolutionary implications. </a:t>
            </a:r>
            <a:r>
              <a:rPr lang="en-GB" sz="1000" i="1" dirty="0"/>
              <a:t>Journal of Human Evolution</a:t>
            </a:r>
            <a:r>
              <a:rPr lang="en-GB" sz="1000" dirty="0"/>
              <a:t>, </a:t>
            </a:r>
            <a:r>
              <a:rPr lang="en-GB" sz="1000" i="1" dirty="0"/>
              <a:t>133</a:t>
            </a:r>
            <a:r>
              <a:rPr lang="en-GB" sz="1000" dirty="0"/>
              <a:t>, pp.146-166.</a:t>
            </a:r>
          </a:p>
          <a:p>
            <a:pPr algn="just">
              <a:lnSpc>
                <a:spcPct val="150000"/>
              </a:lnSpc>
            </a:pPr>
            <a:r>
              <a:rPr lang="en-GB" sz="1000" dirty="0" err="1"/>
              <a:t>Qader</a:t>
            </a:r>
            <a:r>
              <a:rPr lang="en-GB" sz="1000" dirty="0"/>
              <a:t>, A.N., 2021. The effect of Non-Monetary Incentives &amp; work environment on employee’s job satisfaction. </a:t>
            </a:r>
            <a:r>
              <a:rPr lang="en-GB" sz="1000" i="1" dirty="0"/>
              <a:t>Studies of Applied Economics</a:t>
            </a:r>
            <a:r>
              <a:rPr lang="en-GB" sz="1000" dirty="0"/>
              <a:t>, </a:t>
            </a:r>
            <a:r>
              <a:rPr lang="en-GB" sz="1000" i="1" dirty="0"/>
              <a:t>39</a:t>
            </a:r>
            <a:r>
              <a:rPr lang="en-GB" sz="1000" dirty="0"/>
              <a:t>(7).</a:t>
            </a:r>
          </a:p>
          <a:p>
            <a:pPr algn="just">
              <a:lnSpc>
                <a:spcPct val="150000"/>
              </a:lnSpc>
            </a:pPr>
            <a:r>
              <a:rPr lang="en-GB" sz="1000" dirty="0" err="1"/>
              <a:t>Shet</a:t>
            </a:r>
            <a:r>
              <a:rPr lang="en-GB" sz="1000" dirty="0"/>
              <a:t>, S.V., 2020. Strategic talent management–contemporary issues in international context. </a:t>
            </a:r>
            <a:r>
              <a:rPr lang="en-GB" sz="1000" i="1" dirty="0"/>
              <a:t>Human Resource Development International</a:t>
            </a:r>
            <a:r>
              <a:rPr lang="en-GB" sz="1000" dirty="0"/>
              <a:t>, </a:t>
            </a:r>
            <a:r>
              <a:rPr lang="en-GB" sz="1000" i="1" dirty="0"/>
              <a:t>23</a:t>
            </a:r>
            <a:r>
              <a:rPr lang="en-GB" sz="1000" dirty="0"/>
              <a:t>(1), pp.98-102.</a:t>
            </a:r>
          </a:p>
          <a:p>
            <a:pPr algn="just">
              <a:lnSpc>
                <a:spcPct val="150000"/>
              </a:lnSpc>
            </a:pPr>
            <a:r>
              <a:rPr lang="en-GB" sz="1000" dirty="0">
                <a:solidFill>
                  <a:srgbClr val="FF0000"/>
                </a:solidFill>
              </a:rPr>
              <a:t>Steakandlobster.com</a:t>
            </a:r>
            <a:r>
              <a:rPr lang="en-GB" sz="1000" i="1" dirty="0">
                <a:solidFill>
                  <a:srgbClr val="FF0000"/>
                </a:solidFill>
              </a:rPr>
              <a:t>. </a:t>
            </a:r>
            <a:r>
              <a:rPr lang="en-GB" sz="1000" dirty="0">
                <a:solidFill>
                  <a:srgbClr val="FF0000"/>
                </a:solidFill>
              </a:rPr>
              <a:t>2023. </a:t>
            </a:r>
            <a:r>
              <a:rPr lang="en-GB" sz="1000" i="1" dirty="0">
                <a:solidFill>
                  <a:srgbClr val="FF0000"/>
                </a:solidFill>
              </a:rPr>
              <a:t>Steak &amp; lobster: Your restaurants in London</a:t>
            </a:r>
            <a:r>
              <a:rPr lang="en-GB" sz="1000" dirty="0">
                <a:solidFill>
                  <a:srgbClr val="FF0000"/>
                </a:solidFill>
              </a:rPr>
              <a:t> </a:t>
            </a:r>
            <a:r>
              <a:rPr lang="en-GB" sz="1000" i="1" dirty="0">
                <a:solidFill>
                  <a:srgbClr val="FF0000"/>
                </a:solidFill>
              </a:rPr>
              <a:t>Steak &amp; Lobster Restaurants</a:t>
            </a:r>
            <a:r>
              <a:rPr lang="en-GB" sz="1000" dirty="0">
                <a:solidFill>
                  <a:srgbClr val="FF0000"/>
                </a:solidFill>
              </a:rPr>
              <a:t>. [online] Available at: &lt;https://www.steakandlobster.com/&gt; [Accessed: 28 March 2023]. </a:t>
            </a:r>
          </a:p>
          <a:p>
            <a:pPr algn="just">
              <a:lnSpc>
                <a:spcPct val="150000"/>
              </a:lnSpc>
            </a:pPr>
            <a:r>
              <a:rPr lang="en-GB" sz="1000" dirty="0">
                <a:solidFill>
                  <a:srgbClr val="FF0000"/>
                </a:solidFill>
              </a:rPr>
              <a:t>Yang, S.S., 2021. China Coast: A Case on Multi-Unit Restaurant Feasibility. In </a:t>
            </a:r>
            <a:r>
              <a:rPr lang="en-GB" sz="1000" i="1" dirty="0">
                <a:solidFill>
                  <a:srgbClr val="FF0000"/>
                </a:solidFill>
              </a:rPr>
              <a:t>SAGE Business Cases</a:t>
            </a:r>
            <a:r>
              <a:rPr lang="en-GB" sz="1000" dirty="0">
                <a:solidFill>
                  <a:srgbClr val="FF0000"/>
                </a:solidFill>
              </a:rPr>
              <a:t>. International CHRIE.</a:t>
            </a:r>
          </a:p>
          <a:p>
            <a:pPr marL="171450" marR="0" indent="-171450" algn="just">
              <a:lnSpc>
                <a:spcPct val="150000"/>
              </a:lnSpc>
              <a:spcBef>
                <a:spcPts val="1200"/>
              </a:spcBef>
              <a:spcAft>
                <a:spcPts val="0"/>
              </a:spcAft>
              <a:buFont typeface="Arial" panose="020B0604020202020204" pitchFamily="34" charset="0"/>
              <a:buChar char="•"/>
            </a:pPr>
            <a:endParaRPr lang="en-US" sz="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xmlns="" val="36997064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3316" name="Picture 4" descr="7,425 Thank You Food Stock Photos, Pictures &amp; Royalty-Free Images - iStock  | Thank you food service, Thank you food background, No thank you food">
            <a:extLst>
              <a:ext uri="{FF2B5EF4-FFF2-40B4-BE49-F238E27FC236}">
                <a16:creationId xmlns:a16="http://schemas.microsoft.com/office/drawing/2014/main" xmlns="" id="{00853BC0-9A76-98EF-6AD9-FD4417689AE3}"/>
              </a:ext>
            </a:extLst>
          </p:cNvPr>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268941" y="170330"/>
            <a:ext cx="11654118" cy="651734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4188398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137</TotalTime>
  <Words>3549</Words>
  <PresentationFormat>Custom</PresentationFormat>
  <Paragraphs>119</Paragraphs>
  <Slides>17</Slides>
  <Notes>13</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Slide 1</vt:lpstr>
      <vt:lpstr>Table of content </vt:lpstr>
      <vt:lpstr>Introduction</vt:lpstr>
      <vt:lpstr>Strategies for short-term talent acquisition</vt:lpstr>
      <vt:lpstr>Strategies for short-term talent acquisition (Contd.)</vt:lpstr>
      <vt:lpstr>Strategies for short-term talent acquisition (Contd.)</vt:lpstr>
      <vt:lpstr>Strategies for long-term talent acquisition</vt:lpstr>
      <vt:lpstr>Strategies for long-term talent acquisition (Contd.)</vt:lpstr>
      <vt:lpstr>Strategies for long-term talent acquisition (Contd.)</vt:lpstr>
      <vt:lpstr>Incentives monetary methods</vt:lpstr>
      <vt:lpstr>Incentives monetary methods (Contd.)</vt:lpstr>
      <vt:lpstr>Incentives non-monetary methods</vt:lpstr>
      <vt:lpstr>Incentives non-monetary methods (Contd.)</vt:lpstr>
      <vt:lpstr>Conclusion </vt:lpstr>
      <vt:lpstr>Further recommendation</vt:lpstr>
      <vt:lpstr>Reference list </vt:lpstr>
      <vt:lpstr>Slide 17</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SPOON BASILDON</cp:lastModifiedBy>
  <cp:revision>1</cp:revision>
  <dcterms:created xsi:type="dcterms:W3CDTF">2023-03-08T09:38:22Z</dcterms:created>
  <dcterms:modified xsi:type="dcterms:W3CDTF">2023-03-28T18:10:09Z</dcterms:modified>
</cp:coreProperties>
</file>