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39"/>
  </p:notesMasterIdLst>
  <p:handoutMasterIdLst>
    <p:handoutMasterId r:id="rId40"/>
  </p:handoutMasterIdLst>
  <p:sldIdLst>
    <p:sldId id="256" r:id="rId5"/>
    <p:sldId id="323" r:id="rId6"/>
    <p:sldId id="309" r:id="rId7"/>
    <p:sldId id="327" r:id="rId8"/>
    <p:sldId id="328" r:id="rId9"/>
    <p:sldId id="329" r:id="rId10"/>
    <p:sldId id="330" r:id="rId11"/>
    <p:sldId id="335" r:id="rId12"/>
    <p:sldId id="353" r:id="rId13"/>
    <p:sldId id="271" r:id="rId14"/>
    <p:sldId id="272" r:id="rId15"/>
    <p:sldId id="273" r:id="rId16"/>
    <p:sldId id="341" r:id="rId17"/>
    <p:sldId id="275" r:id="rId18"/>
    <p:sldId id="264" r:id="rId19"/>
    <p:sldId id="342" r:id="rId20"/>
    <p:sldId id="349" r:id="rId21"/>
    <p:sldId id="269" r:id="rId22"/>
    <p:sldId id="343" r:id="rId23"/>
    <p:sldId id="270" r:id="rId24"/>
    <p:sldId id="267" r:id="rId25"/>
    <p:sldId id="347" r:id="rId26"/>
    <p:sldId id="348" r:id="rId27"/>
    <p:sldId id="354" r:id="rId28"/>
    <p:sldId id="263" r:id="rId29"/>
    <p:sldId id="344" r:id="rId30"/>
    <p:sldId id="345" r:id="rId31"/>
    <p:sldId id="257" r:id="rId32"/>
    <p:sldId id="258" r:id="rId33"/>
    <p:sldId id="259" r:id="rId34"/>
    <p:sldId id="261" r:id="rId35"/>
    <p:sldId id="334" r:id="rId36"/>
    <p:sldId id="351" r:id="rId37"/>
    <p:sldId id="35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5E8808-FBB7-45E8-BD6F-9BD7D50DB8DA}" v="2" dt="2025-06-23T12:45:01.8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81560" autoAdjust="0"/>
  </p:normalViewPr>
  <p:slideViewPr>
    <p:cSldViewPr snapToGrid="0">
      <p:cViewPr varScale="1">
        <p:scale>
          <a:sx n="67" d="100"/>
          <a:sy n="67" d="100"/>
        </p:scale>
        <p:origin x="57" y="24"/>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E05E8808-FBB7-45E8-BD6F-9BD7D50DB8DA}"/>
    <pc:docChg chg="custSel addSld delSld modSld">
      <pc:chgData name="Emma Roberts (IMH)" userId="4381aaa8-aec7-4c01-8fc3-2065cac71278" providerId="ADAL" clId="{E05E8808-FBB7-45E8-BD6F-9BD7D50DB8DA}" dt="2025-06-23T12:47:27.369" v="155" actId="14100"/>
      <pc:docMkLst>
        <pc:docMk/>
      </pc:docMkLst>
      <pc:sldChg chg="modSp mod">
        <pc:chgData name="Emma Roberts (IMH)" userId="4381aaa8-aec7-4c01-8fc3-2065cac71278" providerId="ADAL" clId="{E05E8808-FBB7-45E8-BD6F-9BD7D50DB8DA}" dt="2025-06-16T10:21:43.174" v="80" actId="1076"/>
        <pc:sldMkLst>
          <pc:docMk/>
          <pc:sldMk cId="1889966734" sldId="335"/>
        </pc:sldMkLst>
        <pc:spChg chg="mod">
          <ac:chgData name="Emma Roberts (IMH)" userId="4381aaa8-aec7-4c01-8fc3-2065cac71278" providerId="ADAL" clId="{E05E8808-FBB7-45E8-BD6F-9BD7D50DB8DA}" dt="2025-06-16T10:20:56.943" v="56" actId="20577"/>
          <ac:spMkLst>
            <pc:docMk/>
            <pc:sldMk cId="1889966734" sldId="335"/>
            <ac:spMk id="4" creationId="{26C164A5-70F9-38BA-7B0A-941F05747E16}"/>
          </ac:spMkLst>
        </pc:spChg>
        <pc:spChg chg="mod">
          <ac:chgData name="Emma Roberts (IMH)" userId="4381aaa8-aec7-4c01-8fc3-2065cac71278" providerId="ADAL" clId="{E05E8808-FBB7-45E8-BD6F-9BD7D50DB8DA}" dt="2025-06-16T10:21:43.174" v="80" actId="1076"/>
          <ac:spMkLst>
            <pc:docMk/>
            <pc:sldMk cId="1889966734" sldId="335"/>
            <ac:spMk id="10" creationId="{6067B3F5-75E4-724B-D254-091C060B3A60}"/>
          </ac:spMkLst>
        </pc:spChg>
      </pc:sldChg>
      <pc:sldChg chg="modSp mod">
        <pc:chgData name="Emma Roberts (IMH)" userId="4381aaa8-aec7-4c01-8fc3-2065cac71278" providerId="ADAL" clId="{E05E8808-FBB7-45E8-BD6F-9BD7D50DB8DA}" dt="2025-06-16T10:23:20.535" v="97" actId="20577"/>
        <pc:sldMkLst>
          <pc:docMk/>
          <pc:sldMk cId="3677656612" sldId="343"/>
        </pc:sldMkLst>
        <pc:spChg chg="mod">
          <ac:chgData name="Emma Roberts (IMH)" userId="4381aaa8-aec7-4c01-8fc3-2065cac71278" providerId="ADAL" clId="{E05E8808-FBB7-45E8-BD6F-9BD7D50DB8DA}" dt="2025-06-16T10:23:20.535" v="97" actId="20577"/>
          <ac:spMkLst>
            <pc:docMk/>
            <pc:sldMk cId="3677656612" sldId="343"/>
            <ac:spMk id="4" creationId="{C2272BD7-BC13-E5E3-866F-70CA5ACCE662}"/>
          </ac:spMkLst>
        </pc:spChg>
      </pc:sldChg>
      <pc:sldChg chg="del">
        <pc:chgData name="Emma Roberts (IMH)" userId="4381aaa8-aec7-4c01-8fc3-2065cac71278" providerId="ADAL" clId="{E05E8808-FBB7-45E8-BD6F-9BD7D50DB8DA}" dt="2025-06-16T10:22:00.152" v="82" actId="47"/>
        <pc:sldMkLst>
          <pc:docMk/>
          <pc:sldMk cId="3112083010" sldId="352"/>
        </pc:sldMkLst>
      </pc:sldChg>
      <pc:sldChg chg="modSp add mod">
        <pc:chgData name="Emma Roberts (IMH)" userId="4381aaa8-aec7-4c01-8fc3-2065cac71278" providerId="ADAL" clId="{E05E8808-FBB7-45E8-BD6F-9BD7D50DB8DA}" dt="2025-06-16T10:22:43.246" v="96" actId="5793"/>
        <pc:sldMkLst>
          <pc:docMk/>
          <pc:sldMk cId="3844775040" sldId="353"/>
        </pc:sldMkLst>
        <pc:spChg chg="mod">
          <ac:chgData name="Emma Roberts (IMH)" userId="4381aaa8-aec7-4c01-8fc3-2065cac71278" providerId="ADAL" clId="{E05E8808-FBB7-45E8-BD6F-9BD7D50DB8DA}" dt="2025-06-16T10:22:38.077" v="93" actId="20577"/>
          <ac:spMkLst>
            <pc:docMk/>
            <pc:sldMk cId="3844775040" sldId="353"/>
            <ac:spMk id="4" creationId="{CE957567-5972-5051-3C1E-23DD5A3E5ECC}"/>
          </ac:spMkLst>
        </pc:spChg>
        <pc:spChg chg="mod">
          <ac:chgData name="Emma Roberts (IMH)" userId="4381aaa8-aec7-4c01-8fc3-2065cac71278" providerId="ADAL" clId="{E05E8808-FBB7-45E8-BD6F-9BD7D50DB8DA}" dt="2025-06-16T10:22:43.246" v="96" actId="5793"/>
          <ac:spMkLst>
            <pc:docMk/>
            <pc:sldMk cId="3844775040" sldId="353"/>
            <ac:spMk id="10" creationId="{6C3A4075-76BF-014C-A090-13DCFEB9F498}"/>
          </ac:spMkLst>
        </pc:spChg>
      </pc:sldChg>
      <pc:sldChg chg="addSp modSp new mod">
        <pc:chgData name="Emma Roberts (IMH)" userId="4381aaa8-aec7-4c01-8fc3-2065cac71278" providerId="ADAL" clId="{E05E8808-FBB7-45E8-BD6F-9BD7D50DB8DA}" dt="2025-06-23T12:47:27.369" v="155" actId="14100"/>
        <pc:sldMkLst>
          <pc:docMk/>
          <pc:sldMk cId="785595063" sldId="354"/>
        </pc:sldMkLst>
        <pc:spChg chg="mod">
          <ac:chgData name="Emma Roberts (IMH)" userId="4381aaa8-aec7-4c01-8fc3-2065cac71278" providerId="ADAL" clId="{E05E8808-FBB7-45E8-BD6F-9BD7D50DB8DA}" dt="2025-06-23T12:38:43.868" v="139" actId="20577"/>
          <ac:spMkLst>
            <pc:docMk/>
            <pc:sldMk cId="785595063" sldId="354"/>
            <ac:spMk id="4" creationId="{573CCF2F-4864-BC8A-9BEE-539D0854BBB2}"/>
          </ac:spMkLst>
        </pc:spChg>
        <pc:spChg chg="mod">
          <ac:chgData name="Emma Roberts (IMH)" userId="4381aaa8-aec7-4c01-8fc3-2065cac71278" providerId="ADAL" clId="{E05E8808-FBB7-45E8-BD6F-9BD7D50DB8DA}" dt="2025-06-23T12:47:27.369" v="155" actId="14100"/>
          <ac:spMkLst>
            <pc:docMk/>
            <pc:sldMk cId="785595063" sldId="354"/>
            <ac:spMk id="5" creationId="{736730F8-2CC9-8F02-46D4-302DA7692A3C}"/>
          </ac:spMkLst>
        </pc:spChg>
        <pc:picChg chg="add mod">
          <ac:chgData name="Emma Roberts (IMH)" userId="4381aaa8-aec7-4c01-8fc3-2065cac71278" providerId="ADAL" clId="{E05E8808-FBB7-45E8-BD6F-9BD7D50DB8DA}" dt="2025-06-23T12:47:14.941" v="154" actId="1076"/>
          <ac:picMkLst>
            <pc:docMk/>
            <pc:sldMk cId="785595063" sldId="354"/>
            <ac:picMk id="7" creationId="{44BB2747-862B-9F07-276D-2E31D0B58C5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pPr algn="l"/>
          <a:r>
            <a:rPr lang="en-US" sz="2000" dirty="0">
              <a:solidFill>
                <a:schemeClr val="accent1">
                  <a:lumMod val="75000"/>
                </a:schemeClr>
              </a:solidFill>
            </a:rPr>
            <a:t>UNIT 1</a:t>
          </a:r>
          <a:r>
            <a:rPr lang="ru-RU" sz="2000" dirty="0">
              <a:solidFill>
                <a:schemeClr val="accent1">
                  <a:lumMod val="75000"/>
                </a:schemeClr>
              </a:solidFill>
            </a:rPr>
            <a:t>.</a:t>
          </a:r>
          <a:endParaRPr lang="en-GB" sz="2000" dirty="0">
            <a:solidFill>
              <a:schemeClr val="accent1">
                <a:lumMod val="75000"/>
              </a:schemeClr>
            </a:solidFill>
          </a:endParaRPr>
        </a:p>
        <a:p>
          <a:pPr algn="ctr"/>
          <a:r>
            <a:rPr lang="en-GB" sz="2000" b="1" dirty="0"/>
            <a:t>Visions of the Future</a:t>
          </a:r>
          <a:endParaRPr lang="en-US" sz="2000" b="1" dirty="0">
            <a:solidFill>
              <a:schemeClr val="accent1">
                <a:lumMod val="75000"/>
              </a:schemeClr>
            </a:solidFill>
          </a:endParaRPr>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a:t>1</a:t>
          </a:r>
          <a:endParaRPr lang="en-US" dirty="0"/>
        </a:p>
      </dgm:t>
    </dgm:pt>
    <dgm:pt modelId="{F05611F0-8256-4954-B6CB-ED6B4F2DD397}">
      <dgm:prSet custT="1"/>
      <dgm:spPr/>
      <dgm:t>
        <a:bodyPr lIns="288000"/>
        <a:lstStyle/>
        <a:p>
          <a:pPr algn="l"/>
          <a:r>
            <a:rPr lang="en-US" sz="2000" dirty="0">
              <a:solidFill>
                <a:schemeClr val="accent1">
                  <a:lumMod val="75000"/>
                </a:schemeClr>
              </a:solidFill>
            </a:rPr>
            <a:t>UNIT 2.</a:t>
          </a:r>
        </a:p>
        <a:p>
          <a:pPr algn="ctr"/>
          <a:r>
            <a:rPr lang="en-GB" sz="2000" b="1" dirty="0"/>
            <a:t>The Future is Human!</a:t>
          </a:r>
          <a:endParaRPr lang="en-US" sz="2000" b="1" dirty="0">
            <a:solidFill>
              <a:schemeClr val="accent1">
                <a:lumMod val="75000"/>
              </a:schemeClr>
            </a:solidFill>
          </a:endParaRPr>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a:t>2</a:t>
          </a:r>
          <a:endParaRPr lang="en-US" dirty="0"/>
        </a:p>
      </dgm:t>
    </dgm:pt>
    <dgm:pt modelId="{22625139-F93A-4F3F-A7AA-4923A01AEDF3}">
      <dgm:prSet custT="1"/>
      <dgm:spPr/>
      <dgm:t>
        <a:bodyPr lIns="288000"/>
        <a:lstStyle/>
        <a:p>
          <a:pPr algn="l"/>
          <a:r>
            <a:rPr lang="en-US" sz="2000" dirty="0">
              <a:solidFill>
                <a:schemeClr val="accent1">
                  <a:lumMod val="75000"/>
                </a:schemeClr>
              </a:solidFill>
            </a:rPr>
            <a:t>UNIT 3.</a:t>
          </a:r>
        </a:p>
        <a:p>
          <a:pPr algn="l"/>
          <a:r>
            <a:rPr lang="en-US" sz="2000" b="1" dirty="0">
              <a:solidFill>
                <a:schemeClr val="tx1"/>
              </a:solidFill>
            </a:rPr>
            <a:t>Change by Design</a:t>
          </a:r>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a:t>3</a:t>
          </a:r>
          <a:endParaRPr lang="en-US" dirty="0"/>
        </a:p>
      </dgm:t>
    </dgm:pt>
    <dgm:pt modelId="{C09B749D-9CF7-492C-B341-D9553818451B}" type="pres">
      <dgm:prSet presAssocID="{D0F07F19-1F50-4B42-A7A0-278DF9D25BB1}" presName="Name0" presStyleCnt="0">
        <dgm:presLayoutVars>
          <dgm:animLvl val="lvl"/>
          <dgm:resizeHandles val="exact"/>
        </dgm:presLayoutVars>
      </dgm:prSet>
      <dgm:spPr/>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3" custLinFactNeighborX="-9681" custLinFactNeighborY="170"/>
      <dgm:spPr/>
    </dgm:pt>
    <dgm:pt modelId="{94E9EF1A-1D07-4210-9402-6C559E90358A}" type="pres">
      <dgm:prSet presAssocID="{C99EBBB1-E916-471C-83C9-ABE85B42AC26}" presName="sibTransNodeCircle" presStyleLbl="alignNode1" presStyleIdx="0" presStyleCnt="6">
        <dgm:presLayoutVars>
          <dgm:chMax val="0"/>
          <dgm:bulletEnabled/>
        </dgm:presLayoutVars>
      </dgm:prSet>
      <dgm:spPr>
        <a:prstGeom prst="rect">
          <a:avLst/>
        </a:prstGeom>
      </dgm:spPr>
    </dgm:pt>
    <dgm:pt modelId="{B9E74D06-8974-46A7-BDE8-CAC0846523DB}" type="pres">
      <dgm:prSet presAssocID="{2EE95FC5-CD6B-4A50-9262-DC414E16C3EA}" presName="bottomLine" presStyleLbl="alignNode1" presStyleIdx="1" presStyleCnt="6">
        <dgm:presLayoutVars/>
      </dgm:prSet>
      <dgm:spPr/>
    </dgm:pt>
    <dgm:pt modelId="{815671D8-22AE-4967-8461-EBC1C9F97F94}" type="pres">
      <dgm:prSet presAssocID="{2EE95FC5-CD6B-4A50-9262-DC414E16C3EA}" presName="nodeText" presStyleLbl="bgAccFollowNode1" presStyleIdx="0" presStyleCnt="3">
        <dgm:presLayoutVars>
          <dgm:bulletEnabled val="1"/>
        </dgm:presLayoutVars>
      </dgm:prSet>
      <dgm:spPr/>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3"/>
      <dgm:spPr/>
    </dgm:pt>
    <dgm:pt modelId="{DAC041B6-6570-477A-B4C1-5CB7E0EFE0DC}" type="pres">
      <dgm:prSet presAssocID="{6BD5265A-8333-420D-BDB2-65F10B3EBD76}" presName="sibTransNodeCircle" presStyleLbl="alignNode1" presStyleIdx="2" presStyleCnt="6">
        <dgm:presLayoutVars>
          <dgm:chMax val="0"/>
          <dgm:bulletEnabled/>
        </dgm:presLayoutVars>
      </dgm:prSet>
      <dgm:spPr>
        <a:prstGeom prst="rect">
          <a:avLst/>
        </a:prstGeom>
      </dgm:spPr>
    </dgm:pt>
    <dgm:pt modelId="{F8ADDB2A-2689-4ACF-8222-B372EB5C8D35}" type="pres">
      <dgm:prSet presAssocID="{F05611F0-8256-4954-B6CB-ED6B4F2DD397}" presName="bottomLine" presStyleLbl="alignNode1" presStyleIdx="3" presStyleCnt="6">
        <dgm:presLayoutVars/>
      </dgm:prSet>
      <dgm:spPr/>
    </dgm:pt>
    <dgm:pt modelId="{36EB2DDF-B510-4B3C-AF9A-757E14A78E4D}" type="pres">
      <dgm:prSet presAssocID="{F05611F0-8256-4954-B6CB-ED6B4F2DD397}" presName="nodeText" presStyleLbl="bgAccFollowNode1" presStyleIdx="1" presStyleCnt="3">
        <dgm:presLayoutVars>
          <dgm:bulletEnabled val="1"/>
        </dgm:presLayoutVars>
      </dgm:prSet>
      <dgm:spPr/>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3"/>
      <dgm:spPr/>
    </dgm:pt>
    <dgm:pt modelId="{82EE2C17-F664-4616-8F76-97637F08E124}" type="pres">
      <dgm:prSet presAssocID="{A8E2FA08-4DD4-4654-A85D-9A99162D6201}" presName="sibTransNodeCircle" presStyleLbl="alignNode1" presStyleIdx="4" presStyleCnt="6">
        <dgm:presLayoutVars>
          <dgm:chMax val="0"/>
          <dgm:bulletEnabled/>
        </dgm:presLayoutVars>
      </dgm:prSet>
      <dgm:spPr>
        <a:prstGeom prst="rect">
          <a:avLst/>
        </a:prstGeom>
      </dgm:spPr>
    </dgm:pt>
    <dgm:pt modelId="{96383FDE-483E-4E6D-B151-4FC41C065094}" type="pres">
      <dgm:prSet presAssocID="{22625139-F93A-4F3F-A7AA-4923A01AEDF3}" presName="bottomLine" presStyleLbl="alignNode1" presStyleIdx="5" presStyleCnt="6">
        <dgm:presLayoutVars/>
      </dgm:prSet>
      <dgm:spPr/>
    </dgm:pt>
    <dgm:pt modelId="{BBF86657-8EAE-46E6-B25A-D2056AE50973}" type="pres">
      <dgm:prSet presAssocID="{22625139-F93A-4F3F-A7AA-4923A01AEDF3}" presName="nodeText" presStyleLbl="bgAccFollowNode1" presStyleIdx="2" presStyleCnt="3">
        <dgm:presLayoutVars>
          <dgm:bulletEnabled val="1"/>
        </dgm:presLayoutVars>
      </dgm:prSet>
      <dgm:spPr/>
    </dgm:pt>
  </dgm:ptLst>
  <dgm:cxnLst>
    <dgm:cxn modelId="{A4B80D2D-7E35-421F-8BF9-55B39C33B9BE}" type="presOf" srcId="{A8E2FA08-4DD4-4654-A85D-9A99162D6201}" destId="{82EE2C17-F664-4616-8F76-97637F08E124}" srcOrd="0"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40CAD671-AB1B-4EF2-BD4C-E4C43639C27E}" type="presOf" srcId="{2EE95FC5-CD6B-4A50-9262-DC414E16C3EA}" destId="{5947A689-FC4A-4FDF-BDDD-890A8474DEF9}"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40F5D2CB-DECC-41AF-8388-AD6EA6907126}" type="presOf" srcId="{6BD5265A-8333-420D-BDB2-65F10B3EBD76}" destId="{DAC041B6-6570-477A-B4C1-5CB7E0EFE0DC}" srcOrd="0"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D0999FEB-3F13-4B99-8767-7340A2A83933}" type="presOf" srcId="{22625139-F93A-4F3F-A7AA-4923A01AEDF3}" destId="{83253AE2-89B5-4ADC-817A-FEF4E0BC4B49}"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0"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1</a:t>
          </a:r>
          <a:r>
            <a:rPr lang="ru-RU" sz="2000" kern="1200" dirty="0">
              <a:solidFill>
                <a:schemeClr val="accent1">
                  <a:lumMod val="75000"/>
                </a:schemeClr>
              </a:solidFill>
            </a:rPr>
            <a:t>.</a:t>
          </a:r>
          <a:endParaRPr lang="en-GB" sz="2000" kern="1200" dirty="0">
            <a:solidFill>
              <a:schemeClr val="accent1">
                <a:lumMod val="75000"/>
              </a:schemeClr>
            </a:solidFill>
          </a:endParaRPr>
        </a:p>
        <a:p>
          <a:pPr marL="0" lvl="0" indent="0" algn="ctr" defTabSz="889000">
            <a:lnSpc>
              <a:spcPct val="90000"/>
            </a:lnSpc>
            <a:spcBef>
              <a:spcPct val="0"/>
            </a:spcBef>
            <a:spcAft>
              <a:spcPct val="35000"/>
            </a:spcAft>
            <a:buNone/>
          </a:pPr>
          <a:r>
            <a:rPr lang="en-GB" sz="2000" b="1" kern="1200" dirty="0"/>
            <a:t>Visions of the Future</a:t>
          </a:r>
          <a:endParaRPr lang="en-US" sz="2000" b="1" kern="1200" dirty="0">
            <a:solidFill>
              <a:schemeClr val="accent1">
                <a:lumMod val="75000"/>
              </a:schemeClr>
            </a:solidFill>
          </a:endParaRPr>
        </a:p>
      </dsp:txBody>
      <dsp:txXfrm>
        <a:off x="0" y="1505257"/>
        <a:ext cx="3527575" cy="2376723"/>
      </dsp:txXfrm>
    </dsp:sp>
    <dsp:sp modelId="{94E9EF1A-1D07-4210-9402-6C559E90358A}">
      <dsp:nvSpPr>
        <dsp:cNvPr id="0" name=""/>
        <dsp:cNvSpPr/>
      </dsp:nvSpPr>
      <dsp:spPr>
        <a:xfrm>
          <a:off x="1169607"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1169607" y="396120"/>
        <a:ext cx="1188361" cy="1188361"/>
      </dsp:txXfrm>
    </dsp:sp>
    <dsp:sp modelId="{B9E74D06-8974-46A7-BDE8-CAC0846523DB}">
      <dsp:nvSpPr>
        <dsp:cNvPr id="0" name=""/>
        <dsp:cNvSpPr/>
      </dsp:nvSpPr>
      <dsp:spPr>
        <a:xfrm>
          <a:off x="0"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3880333"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2.</a:t>
          </a:r>
        </a:p>
        <a:p>
          <a:pPr marL="0" lvl="0" indent="0" algn="ctr" defTabSz="889000">
            <a:lnSpc>
              <a:spcPct val="90000"/>
            </a:lnSpc>
            <a:spcBef>
              <a:spcPct val="0"/>
            </a:spcBef>
            <a:spcAft>
              <a:spcPct val="35000"/>
            </a:spcAft>
            <a:buNone/>
          </a:pPr>
          <a:r>
            <a:rPr lang="en-GB" sz="2000" b="1" kern="1200" dirty="0"/>
            <a:t>The Future is Human!</a:t>
          </a:r>
          <a:endParaRPr lang="en-US" sz="2000" b="1" kern="1200" dirty="0">
            <a:solidFill>
              <a:schemeClr val="accent1">
                <a:lumMod val="75000"/>
              </a:schemeClr>
            </a:solidFill>
          </a:endParaRPr>
        </a:p>
      </dsp:txBody>
      <dsp:txXfrm>
        <a:off x="3880333" y="1505257"/>
        <a:ext cx="3527575" cy="2376723"/>
      </dsp:txXfrm>
    </dsp:sp>
    <dsp:sp modelId="{DAC041B6-6570-477A-B4C1-5CB7E0EFE0DC}">
      <dsp:nvSpPr>
        <dsp:cNvPr id="0" name=""/>
        <dsp:cNvSpPr/>
      </dsp:nvSpPr>
      <dsp:spPr>
        <a:xfrm>
          <a:off x="5049940"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5049940" y="396120"/>
        <a:ext cx="1188361" cy="1188361"/>
      </dsp:txXfrm>
    </dsp:sp>
    <dsp:sp modelId="{F8ADDB2A-2689-4ACF-8222-B372EB5C8D35}">
      <dsp:nvSpPr>
        <dsp:cNvPr id="0" name=""/>
        <dsp:cNvSpPr/>
      </dsp:nvSpPr>
      <dsp:spPr>
        <a:xfrm>
          <a:off x="3880333"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7760667"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3.</a:t>
          </a:r>
        </a:p>
        <a:p>
          <a:pPr marL="0" lvl="0" indent="0" algn="l" defTabSz="889000">
            <a:lnSpc>
              <a:spcPct val="90000"/>
            </a:lnSpc>
            <a:spcBef>
              <a:spcPct val="0"/>
            </a:spcBef>
            <a:spcAft>
              <a:spcPct val="35000"/>
            </a:spcAft>
            <a:buNone/>
          </a:pPr>
          <a:r>
            <a:rPr lang="en-US" sz="2000" b="1" kern="1200" dirty="0">
              <a:solidFill>
                <a:schemeClr val="tx1"/>
              </a:solidFill>
            </a:rPr>
            <a:t>Change by Design</a:t>
          </a:r>
        </a:p>
      </dsp:txBody>
      <dsp:txXfrm>
        <a:off x="7760667" y="1505257"/>
        <a:ext cx="3527575" cy="2376723"/>
      </dsp:txXfrm>
    </dsp:sp>
    <dsp:sp modelId="{82EE2C17-F664-4616-8F76-97637F08E124}">
      <dsp:nvSpPr>
        <dsp:cNvPr id="0" name=""/>
        <dsp:cNvSpPr/>
      </dsp:nvSpPr>
      <dsp:spPr>
        <a:xfrm>
          <a:off x="8930274"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endParaRPr lang="en-US" sz="4800" kern="1200" dirty="0"/>
        </a:p>
      </dsp:txBody>
      <dsp:txXfrm>
        <a:off x="8930274" y="396120"/>
        <a:ext cx="1188361" cy="1188361"/>
      </dsp:txXfrm>
    </dsp:sp>
    <dsp:sp modelId="{96383FDE-483E-4E6D-B151-4FC41C065094}">
      <dsp:nvSpPr>
        <dsp:cNvPr id="0" name=""/>
        <dsp:cNvSpPr/>
      </dsp:nvSpPr>
      <dsp:spPr>
        <a:xfrm>
          <a:off x="7760667"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6/23/2025</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6/23/2025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forbes.com/sites/bernardmarr/2018/12/14/the-amazing-ways-how-unilever-uses-artificial-intelligence-to-recruit-train-thousands-of-employees/#763d5d086274" TargetMode="External"/><Relationship Id="rId2" Type="http://schemas.openxmlformats.org/officeDocument/2006/relationships/slide" Target="../slides/slide29.xml"/><Relationship Id="rId1" Type="http://schemas.openxmlformats.org/officeDocument/2006/relationships/notesMaster" Target="../notesMasters/notesMaster1.xml"/><Relationship Id="rId5" Type="http://schemas.openxmlformats.org/officeDocument/2006/relationships/hyperlink" Target="https://www.bernardmarr.com/default.asp?contentID=1388" TargetMode="External"/><Relationship Id="rId4" Type="http://schemas.openxmlformats.org/officeDocument/2006/relationships/hyperlink" Target="https://bernardmarr.com/default.asp?contentID=1293"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3</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4</a:t>
            </a:fld>
            <a:endParaRPr lang="en-US" noProof="0" dirty="0"/>
          </a:p>
        </p:txBody>
      </p:sp>
    </p:spTree>
    <p:extLst>
      <p:ext uri="{BB962C8B-B14F-4D97-AF65-F5344CB8AC3E}">
        <p14:creationId xmlns:p14="http://schemas.microsoft.com/office/powerpoint/2010/main" val="2548498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13</a:t>
            </a:fld>
            <a:endParaRPr lang="en-US" noProof="0" dirty="0"/>
          </a:p>
        </p:txBody>
      </p:sp>
    </p:spTree>
    <p:extLst>
      <p:ext uri="{BB962C8B-B14F-4D97-AF65-F5344CB8AC3E}">
        <p14:creationId xmlns:p14="http://schemas.microsoft.com/office/powerpoint/2010/main" val="2871343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15</a:t>
            </a:fld>
            <a:endParaRPr lang="en-US" noProof="0" dirty="0"/>
          </a:p>
        </p:txBody>
      </p:sp>
    </p:spTree>
    <p:extLst>
      <p:ext uri="{BB962C8B-B14F-4D97-AF65-F5344CB8AC3E}">
        <p14:creationId xmlns:p14="http://schemas.microsoft.com/office/powerpoint/2010/main" val="1029363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Effects – ask students for examples – add white board</a:t>
            </a:r>
          </a:p>
          <a:p>
            <a:r>
              <a:rPr lang="en-GB" dirty="0"/>
              <a:t>Climate migrants forced to move because of impact of climate change</a:t>
            </a:r>
          </a:p>
          <a:p>
            <a:r>
              <a:rPr lang="en-GB" dirty="0"/>
              <a:t>Global leaders consider mitigation which is reducing climate emissions to a sustainable level and/or adaption which is the ability to change in response to solutions introduced to mitigate climate change</a:t>
            </a:r>
          </a:p>
          <a:p>
            <a:r>
              <a:rPr lang="en-GB" dirty="0"/>
              <a:t>Precautionary Principle – where there are risks of serious irreversible damage need to take measures to prevent environmental or other degradation – not wait for scientific evidence</a:t>
            </a:r>
          </a:p>
          <a:p>
            <a:r>
              <a:rPr lang="en-GB" dirty="0"/>
              <a:t>Saving the planet – fuel renewable energy, food less red meat, less wastage, fishing – reduce overfishing, rewild – scheme for more tree planting, reduce carbon emissions</a:t>
            </a:r>
          </a:p>
          <a:p>
            <a:r>
              <a:rPr lang="en-GB" dirty="0"/>
              <a:t>28</a:t>
            </a:r>
            <a:r>
              <a:rPr lang="en-GB" baseline="30000" dirty="0"/>
              <a:t>th</a:t>
            </a:r>
            <a:r>
              <a:rPr lang="en-GB" dirty="0"/>
              <a:t> June, 2023 – UK no longer a leader on climate change issues and their efforts to scale up climate change action was described as worryingly slow</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16</a:t>
            </a:fld>
            <a:endParaRPr lang="en-US" noProof="0" dirty="0"/>
          </a:p>
        </p:txBody>
      </p:sp>
    </p:spTree>
    <p:extLst>
      <p:ext uri="{BB962C8B-B14F-4D97-AF65-F5344CB8AC3E}">
        <p14:creationId xmlns:p14="http://schemas.microsoft.com/office/powerpoint/2010/main" val="2117845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Inequality – means different things to different people so difficult to categorise</a:t>
            </a:r>
          </a:p>
          <a:p>
            <a:r>
              <a:rPr lang="en-GB" dirty="0"/>
              <a:t>Absolute poverty – household income is below the required level to maintain basic living standards</a:t>
            </a:r>
          </a:p>
          <a:p>
            <a:r>
              <a:rPr lang="en-GB" dirty="0"/>
              <a:t>Relative poverty – households receive a certain % below the median average (usually set at 50% lower)</a:t>
            </a:r>
          </a:p>
          <a:p>
            <a:r>
              <a:rPr lang="en-GB" dirty="0"/>
              <a:t>Its not about ensuring everyone is equal </a:t>
            </a:r>
            <a:r>
              <a:rPr lang="en-GB" dirty="0" err="1"/>
              <a:t>intems</a:t>
            </a:r>
            <a:r>
              <a:rPr lang="en-GB" dirty="0"/>
              <a:t> of income its about focussing on the fairness in ensuring that everyone has the opportunity to access the type of life they want to lead.</a:t>
            </a:r>
          </a:p>
          <a:p>
            <a:r>
              <a:rPr lang="en-GB" dirty="0"/>
              <a:t>Gender inequality - </a:t>
            </a:r>
            <a:r>
              <a:rPr lang="en-GB" b="0" i="0" dirty="0">
                <a:solidFill>
                  <a:srgbClr val="040C28"/>
                </a:solidFill>
                <a:effectLst/>
                <a:latin typeface="Google Sans"/>
              </a:rPr>
              <a:t>52 companies out of 500 are led by female CEOs</a:t>
            </a:r>
            <a:r>
              <a:rPr lang="en-GB" b="0" i="0" dirty="0">
                <a:solidFill>
                  <a:srgbClr val="202124"/>
                </a:solidFill>
                <a:effectLst/>
                <a:latin typeface="Google Sans"/>
              </a:rPr>
              <a:t>. That's an 18% increase from 44 this time last year, still only 10.4%. In UK only 21 CEOs in FTSE companies</a:t>
            </a:r>
          </a:p>
          <a:p>
            <a:r>
              <a:rPr lang="en-GB" b="0" i="0" dirty="0">
                <a:solidFill>
                  <a:srgbClr val="202124"/>
                </a:solidFill>
                <a:effectLst/>
                <a:latin typeface="Google Sans"/>
              </a:rPr>
              <a:t>Racism prejudice discrimination or antagonism against a person on the basis of their membership f a particular racial or ethnic group</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19</a:t>
            </a:fld>
            <a:endParaRPr lang="en-US" noProof="0" dirty="0"/>
          </a:p>
        </p:txBody>
      </p:sp>
    </p:spTree>
    <p:extLst>
      <p:ext uri="{BB962C8B-B14F-4D97-AF65-F5344CB8AC3E}">
        <p14:creationId xmlns:p14="http://schemas.microsoft.com/office/powerpoint/2010/main" val="4129301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21st century leaders are required to navigate through and negotiate through a myriad of complexities. These can range from leading different national and organisational cultures, to integrating peoples who are brought into an existing portfolio of companies, to managing a greater proliferation of virtual team set-ups comprising of members from different geographic locations (Storey, 2013)</a:t>
            </a:r>
          </a:p>
          <a:p>
            <a:r>
              <a:rPr lang="en-GB" dirty="0"/>
              <a:t>taking into account the complex structures of multi-nationals and the environment that they operate in, how can a leader influence, engage and motivate across borders; How do they respond to issue relating to innovation, localisation, challenge and conflict? (Storey, 2013)</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22</a:t>
            </a:fld>
            <a:endParaRPr lang="en-US" noProof="0" dirty="0"/>
          </a:p>
        </p:txBody>
      </p:sp>
    </p:spTree>
    <p:extLst>
      <p:ext uri="{BB962C8B-B14F-4D97-AF65-F5344CB8AC3E}">
        <p14:creationId xmlns:p14="http://schemas.microsoft.com/office/powerpoint/2010/main" val="1082842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activity through occupation, leisure, home, education or transport</a:t>
            </a:r>
          </a:p>
          <a:p>
            <a:r>
              <a:rPr lang="en-GB" dirty="0"/>
              <a:t>Inequality of access:</a:t>
            </a:r>
          </a:p>
          <a:p>
            <a:pPr marL="171450" indent="-171450">
              <a:buFont typeface="Arial" panose="020B0604020202020204" pitchFamily="34" charset="0"/>
              <a:buChar char="•"/>
            </a:pPr>
            <a:r>
              <a:rPr lang="en-GB" dirty="0"/>
              <a:t>Women – culture</a:t>
            </a:r>
          </a:p>
          <a:p>
            <a:pPr marL="171450" indent="-171450">
              <a:buFont typeface="Arial" panose="020B0604020202020204" pitchFamily="34" charset="0"/>
              <a:buChar char="•"/>
            </a:pPr>
            <a:r>
              <a:rPr lang="en-GB" dirty="0"/>
              <a:t>Older adults and people with disabilities – facilities targeted towards younger adults and able bodies</a:t>
            </a:r>
          </a:p>
          <a:p>
            <a:pPr marL="171450" indent="-171450">
              <a:buFont typeface="Arial" panose="020B0604020202020204" pitchFamily="34" charset="0"/>
              <a:buChar char="•"/>
            </a:pPr>
            <a:r>
              <a:rPr lang="en-GB" dirty="0"/>
              <a:t>Low socio economic group – cost</a:t>
            </a:r>
          </a:p>
          <a:p>
            <a:pPr marL="171450" indent="-171450">
              <a:buFont typeface="Arial" panose="020B0604020202020204" pitchFamily="34" charset="0"/>
              <a:buChar char="•"/>
            </a:pPr>
            <a:r>
              <a:rPr lang="en-GB" dirty="0"/>
              <a:t>Marginalised/indigenous – disengaged</a:t>
            </a:r>
          </a:p>
          <a:p>
            <a:pPr marL="171450" indent="-171450">
              <a:buFont typeface="Arial" panose="020B0604020202020204" pitchFamily="34" charset="0"/>
              <a:buChar char="•"/>
            </a:pPr>
            <a:r>
              <a:rPr lang="en-GB" dirty="0"/>
              <a:t>Rural communities – limited facilities, limited transport</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26</a:t>
            </a:fld>
            <a:endParaRPr lang="en-US" noProof="0" dirty="0"/>
          </a:p>
        </p:txBody>
      </p:sp>
    </p:spTree>
    <p:extLst>
      <p:ext uri="{BB962C8B-B14F-4D97-AF65-F5344CB8AC3E}">
        <p14:creationId xmlns:p14="http://schemas.microsoft.com/office/powerpoint/2010/main" val="39746422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Anxiety around technological unemployment is not new – </a:t>
            </a:r>
            <a:r>
              <a:rPr lang="en-GB" dirty="0" err="1"/>
              <a:t>newsagencies</a:t>
            </a:r>
            <a:r>
              <a:rPr lang="en-GB" dirty="0"/>
              <a:t> and websites use computer assisted writers</a:t>
            </a:r>
          </a:p>
          <a:p>
            <a:r>
              <a:rPr lang="en-GB" dirty="0"/>
              <a:t>AI threatens manual, cognitive and non routine jobs</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27</a:t>
            </a:fld>
            <a:endParaRPr lang="en-US" noProof="0" dirty="0"/>
          </a:p>
        </p:txBody>
      </p:sp>
    </p:spTree>
    <p:extLst>
      <p:ext uri="{BB962C8B-B14F-4D97-AF65-F5344CB8AC3E}">
        <p14:creationId xmlns:p14="http://schemas.microsoft.com/office/powerpoint/2010/main" val="2858165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games" based on principles of neuroscience to assess candidates</a:t>
            </a:r>
          </a:p>
          <a:p>
            <a:r>
              <a:rPr lang="en-GB" b="0" i="0" dirty="0">
                <a:solidFill>
                  <a:srgbClr val="333333"/>
                </a:solidFill>
                <a:effectLst/>
                <a:latin typeface="Georgia" panose="02040502050405020303" pitchFamily="18" charset="0"/>
              </a:rPr>
              <a:t>3. Unilever uses a chatbot called </a:t>
            </a:r>
            <a:r>
              <a:rPr lang="en-GB" b="0" i="0" u="none" strike="noStrike" dirty="0" err="1">
                <a:solidFill>
                  <a:srgbClr val="003891"/>
                </a:solidFill>
                <a:effectLst/>
                <a:latin typeface="Georgia" panose="02040502050405020303" pitchFamily="18" charset="0"/>
                <a:hlinkClick r:id="rId3"/>
              </a:rPr>
              <a:t>Unabot</a:t>
            </a:r>
            <a:r>
              <a:rPr lang="en-GB" b="0" i="0" dirty="0">
                <a:solidFill>
                  <a:srgbClr val="333333"/>
                </a:solidFill>
                <a:effectLst/>
                <a:latin typeface="Georgia" panose="02040502050405020303" pitchFamily="18" charset="0"/>
              </a:rPr>
              <a:t>, that employs </a:t>
            </a:r>
            <a:r>
              <a:rPr lang="en-GB" b="0" i="0" u="none" strike="noStrike" dirty="0">
                <a:solidFill>
                  <a:srgbClr val="003891"/>
                </a:solidFill>
                <a:effectLst/>
                <a:latin typeface="Georgia" panose="02040502050405020303" pitchFamily="18" charset="0"/>
                <a:hlinkClick r:id="rId4"/>
              </a:rPr>
              <a:t>natural language processing</a:t>
            </a:r>
            <a:r>
              <a:rPr lang="en-GB" b="0" i="0" dirty="0">
                <a:solidFill>
                  <a:srgbClr val="333333"/>
                </a:solidFill>
                <a:effectLst/>
                <a:latin typeface="Georgia" panose="02040502050405020303" pitchFamily="18" charset="0"/>
              </a:rPr>
              <a:t>(NLP) to answer employees' questions in plain, human language. Advice is available on everything from where they can catch a shuttle bus to the office in the morning, to how to deal with HR and payroll issues. </a:t>
            </a:r>
          </a:p>
          <a:p>
            <a:pPr algn="l"/>
            <a:r>
              <a:rPr lang="en-GB" b="0" i="0" dirty="0">
                <a:solidFill>
                  <a:srgbClr val="333333"/>
                </a:solidFill>
                <a:effectLst/>
                <a:latin typeface="Georgia" panose="02040502050405020303" pitchFamily="18" charset="0"/>
              </a:rPr>
              <a:t>4. s employees move on to other companies or retire, it can help to ensure that they can leave behind the valuable experience they’ve gained for others to benefit from, as well as take it with them.</a:t>
            </a:r>
          </a:p>
          <a:p>
            <a:pPr algn="l"/>
            <a:r>
              <a:rPr lang="en-GB" b="0" i="0" dirty="0">
                <a:solidFill>
                  <a:srgbClr val="333333"/>
                </a:solidFill>
                <a:effectLst/>
                <a:latin typeface="Georgia" panose="02040502050405020303" pitchFamily="18" charset="0"/>
              </a:rPr>
              <a:t>Engineering giant </a:t>
            </a:r>
            <a:r>
              <a:rPr lang="en-GB" b="0" i="0" u="none" strike="noStrike" dirty="0" err="1">
                <a:solidFill>
                  <a:srgbClr val="003891"/>
                </a:solidFill>
                <a:effectLst/>
                <a:latin typeface="Georgia" panose="02040502050405020303" pitchFamily="18" charset="0"/>
                <a:hlinkClick r:id="rId5"/>
              </a:rPr>
              <a:t>Honeywell</a:t>
            </a:r>
            <a:r>
              <a:rPr lang="en-GB" b="0" i="0" dirty="0" err="1">
                <a:solidFill>
                  <a:srgbClr val="333333"/>
                </a:solidFill>
                <a:effectLst/>
                <a:latin typeface="Georgia" panose="02040502050405020303" pitchFamily="18" charset="0"/>
              </a:rPr>
              <a:t>has</a:t>
            </a:r>
            <a:r>
              <a:rPr lang="en-GB" b="0" i="0" dirty="0">
                <a:solidFill>
                  <a:srgbClr val="333333"/>
                </a:solidFill>
                <a:effectLst/>
                <a:latin typeface="Georgia" panose="02040502050405020303" pitchFamily="18" charset="0"/>
              </a:rPr>
              <a:t> developed tools which utilize augmented and virtual reality (AR/VR) along with AI, to capture the experience of work and extract “lessons” from it which can be passed on to newer hires.</a:t>
            </a:r>
          </a:p>
          <a:p>
            <a:endParaRPr lang="en-GB" dirty="0"/>
          </a:p>
        </p:txBody>
      </p:sp>
      <p:sp>
        <p:nvSpPr>
          <p:cNvPr id="4" name="Slide Number Placeholder 3"/>
          <p:cNvSpPr>
            <a:spLocks noGrp="1"/>
          </p:cNvSpPr>
          <p:nvPr>
            <p:ph type="sldNum" sz="quarter" idx="5"/>
          </p:nvPr>
        </p:nvSpPr>
        <p:spPr/>
        <p:txBody>
          <a:bodyPr/>
          <a:lstStyle/>
          <a:p>
            <a:fld id="{129739E5-5CDD-40A5-8CD6-4F54573F5693}" type="slidenum">
              <a:rPr lang="en-GB" smtClean="0"/>
              <a:t>29</a:t>
            </a:fld>
            <a:endParaRPr lang="en-GB"/>
          </a:p>
        </p:txBody>
      </p:sp>
    </p:spTree>
    <p:extLst>
      <p:ext uri="{BB962C8B-B14F-4D97-AF65-F5344CB8AC3E}">
        <p14:creationId xmlns:p14="http://schemas.microsoft.com/office/powerpoint/2010/main" val="39592160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lacks personal experience, emotional intelligence and the ability to form an opinion to shape decisions. There is a danger that “low-performing” staff could be disregarded solely on an assessment of metrics. Smart employees are likely to find ways to manipulate AI to their advantage in a way that might not be so easy without technology.</a:t>
            </a:r>
          </a:p>
        </p:txBody>
      </p:sp>
      <p:sp>
        <p:nvSpPr>
          <p:cNvPr id="4" name="Slide Number Placeholder 3"/>
          <p:cNvSpPr>
            <a:spLocks noGrp="1"/>
          </p:cNvSpPr>
          <p:nvPr>
            <p:ph type="sldNum" sz="quarter" idx="5"/>
          </p:nvPr>
        </p:nvSpPr>
        <p:spPr/>
        <p:txBody>
          <a:bodyPr/>
          <a:lstStyle/>
          <a:p>
            <a:fld id="{129739E5-5CDD-40A5-8CD6-4F54573F5693}" type="slidenum">
              <a:rPr lang="en-GB" smtClean="0"/>
              <a:t>30</a:t>
            </a:fld>
            <a:endParaRPr lang="en-GB"/>
          </a:p>
        </p:txBody>
      </p:sp>
    </p:spTree>
    <p:extLst>
      <p:ext uri="{BB962C8B-B14F-4D97-AF65-F5344CB8AC3E}">
        <p14:creationId xmlns:p14="http://schemas.microsoft.com/office/powerpoint/2010/main" val="462035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6/23/2025</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6/23/2025</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6/23/2025</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6/23/2025</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6/23/2025</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6/23/2025</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6/23/2025</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6/23/2025</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6/23/2025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6/23/2025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6/23/2025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6/23/2025</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anchor="ctr" anchorCtr="0"/>
          <a:lstStyle>
            <a:lvl1pPr algn="ctr">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a:lstStyle>
            <a:lvl1pPr>
              <a:defRPr>
                <a:solidFill>
                  <a:schemeClr val="accent1">
                    <a:lumMod val="75000"/>
                  </a:schemeClr>
                </a:solidFill>
              </a:defRPr>
            </a:lvl1pPr>
          </a:lstStyle>
          <a:p>
            <a:r>
              <a:rPr lang="en-US"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6/23/2025</a:t>
            </a:fld>
            <a:endParaRPr lang="en-US" noProof="0" dirty="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6/23/2025</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6/23/2025</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6/23/2025</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youtu.be/t1hmYQxyEUA?si=LiS36EgU_xm590I9"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hyperlink" Target="http://www.arabianbusiness.com/politics-economics/427914-women-in-workforce-in-Saudi-sees-2825-increas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Contemporary Challenges: Making a Difference</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1 – Introduction and overview of unit 1</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Soccer goal in net">
            <a:extLst>
              <a:ext uri="{FF2B5EF4-FFF2-40B4-BE49-F238E27FC236}">
                <a16:creationId xmlns:a16="http://schemas.microsoft.com/office/drawing/2014/main" id="{46B2C5F0-1324-4111-AB57-951A94921BDA}"/>
              </a:ext>
            </a:extLst>
          </p:cNvPr>
          <p:cNvPicPr>
            <a:picLocks noGrp="1" noChangeAspect="1"/>
          </p:cNvPicPr>
          <p:nvPr>
            <p:ph type="pic" sz="quarter" idx="15"/>
          </p:nvPr>
        </p:nvPicPr>
        <p:blipFill rotWithShape="1">
          <a:blip r:embed="rId2"/>
          <a:srcRect r="26634" b="-1"/>
          <a:stretch/>
        </p:blipFill>
        <p:spPr>
          <a:xfrm>
            <a:off x="20" y="10"/>
            <a:ext cx="7537665" cy="6857990"/>
          </a:xfrm>
          <a:noFill/>
        </p:spPr>
      </p:pic>
      <p:sp>
        <p:nvSpPr>
          <p:cNvPr id="3" name="Title 2">
            <a:extLst>
              <a:ext uri="{FF2B5EF4-FFF2-40B4-BE49-F238E27FC236}">
                <a16:creationId xmlns:a16="http://schemas.microsoft.com/office/drawing/2014/main" id="{D7662A21-751F-42B6-AC09-6A50F23E3980}"/>
              </a:ext>
            </a:extLst>
          </p:cNvPr>
          <p:cNvSpPr>
            <a:spLocks noGrp="1"/>
          </p:cNvSpPr>
          <p:nvPr>
            <p:ph type="title"/>
          </p:nvPr>
        </p:nvSpPr>
        <p:spPr>
          <a:xfrm>
            <a:off x="7955459" y="197123"/>
            <a:ext cx="3392382" cy="1675219"/>
          </a:xfrm>
        </p:spPr>
        <p:txBody>
          <a:bodyPr anchor="b">
            <a:normAutofit/>
          </a:bodyPr>
          <a:lstStyle/>
          <a:p>
            <a:pPr algn="ctr"/>
            <a:r>
              <a:rPr lang="en-GB" b="1" dirty="0"/>
              <a:t>Aim of the module</a:t>
            </a:r>
          </a:p>
        </p:txBody>
      </p:sp>
      <p:sp>
        <p:nvSpPr>
          <p:cNvPr id="14" name="Content Placeholder 3">
            <a:extLst>
              <a:ext uri="{FF2B5EF4-FFF2-40B4-BE49-F238E27FC236}">
                <a16:creationId xmlns:a16="http://schemas.microsoft.com/office/drawing/2014/main" id="{1B826618-0741-4089-92E7-117D2023F9A3}"/>
              </a:ext>
            </a:extLst>
          </p:cNvPr>
          <p:cNvSpPr>
            <a:spLocks noGrp="1"/>
          </p:cNvSpPr>
          <p:nvPr>
            <p:ph sz="quarter" idx="14"/>
          </p:nvPr>
        </p:nvSpPr>
        <p:spPr>
          <a:xfrm>
            <a:off x="7955459" y="2057400"/>
            <a:ext cx="3392382" cy="3862388"/>
          </a:xfrm>
        </p:spPr>
        <p:txBody>
          <a:bodyPr>
            <a:noAutofit/>
          </a:bodyPr>
          <a:lstStyle/>
          <a:p>
            <a:pPr algn="ctr"/>
            <a:r>
              <a:rPr lang="en-GB" sz="3200" dirty="0"/>
              <a:t>The primary aim of this module is to build a sense of belonging to a common humanity and help you to become a responsible and active global citizen. </a:t>
            </a:r>
            <a:endParaRPr lang="en-US" sz="2500" b="1" dirty="0"/>
          </a:p>
        </p:txBody>
      </p:sp>
      <p:sp>
        <p:nvSpPr>
          <p:cNvPr id="6" name="Slide Number Placeholder 5">
            <a:extLst>
              <a:ext uri="{FF2B5EF4-FFF2-40B4-BE49-F238E27FC236}">
                <a16:creationId xmlns:a16="http://schemas.microsoft.com/office/drawing/2014/main" id="{DAA6825A-9BC9-4961-8E00-649977CC4D5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2</a:t>
            </a:fld>
            <a:endParaRPr lang="en-US"/>
          </a:p>
        </p:txBody>
      </p:sp>
      <p:sp>
        <p:nvSpPr>
          <p:cNvPr id="16" name="Footer Placeholder 5">
            <a:extLst>
              <a:ext uri="{FF2B5EF4-FFF2-40B4-BE49-F238E27FC236}">
                <a16:creationId xmlns:a16="http://schemas.microsoft.com/office/drawing/2014/main" id="{DF58B1F4-76FB-4AA1-9635-31C548A40625}"/>
              </a:ext>
            </a:extLst>
          </p:cNvPr>
          <p:cNvSpPr>
            <a:spLocks noGrp="1"/>
          </p:cNvSpPr>
          <p:nvPr>
            <p:ph type="ftr" sz="quarter" idx="11"/>
          </p:nvPr>
        </p:nvSpPr>
        <p:spPr>
          <a:xfrm>
            <a:off x="355101" y="6423914"/>
            <a:ext cx="6818262" cy="365125"/>
          </a:xfrm>
        </p:spPr>
        <p:txBody>
          <a:bodyPr/>
          <a:lstStyle/>
          <a:p>
            <a:pPr algn="l">
              <a:spcAft>
                <a:spcPts val="600"/>
              </a:spcAft>
            </a:pPr>
            <a:r>
              <a:rPr lang="en-US" noProof="0"/>
              <a:t>Teach a Course</a:t>
            </a:r>
          </a:p>
        </p:txBody>
      </p:sp>
    </p:spTree>
    <p:extLst>
      <p:ext uri="{BB962C8B-B14F-4D97-AF65-F5344CB8AC3E}">
        <p14:creationId xmlns:p14="http://schemas.microsoft.com/office/powerpoint/2010/main" val="1494719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69B35BB5-1630-45F0-B55C-B6847DF21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D3EF5146-0A37-42B3-AF51-CBFCE4002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DC6CC32-12E2-40AB-91E7-E065E3B54AA8}"/>
              </a:ext>
            </a:extLst>
          </p:cNvPr>
          <p:cNvSpPr>
            <a:spLocks noGrp="1"/>
          </p:cNvSpPr>
          <p:nvPr>
            <p:ph type="title"/>
          </p:nvPr>
        </p:nvSpPr>
        <p:spPr>
          <a:xfrm>
            <a:off x="581192" y="5264486"/>
            <a:ext cx="11029616" cy="958513"/>
          </a:xfrm>
        </p:spPr>
        <p:txBody>
          <a:bodyPr anchor="ctr">
            <a:normAutofit/>
          </a:bodyPr>
          <a:lstStyle/>
          <a:p>
            <a:r>
              <a:rPr lang="en-US" dirty="0">
                <a:solidFill>
                  <a:srgbClr val="FFFEFF"/>
                </a:solidFill>
              </a:rPr>
              <a:t>MODULE BREAKDOWN </a:t>
            </a:r>
          </a:p>
        </p:txBody>
      </p:sp>
      <p:sp>
        <p:nvSpPr>
          <p:cNvPr id="21" name="Rectangle 13">
            <a:extLst>
              <a:ext uri="{FF2B5EF4-FFF2-40B4-BE49-F238E27FC236}">
                <a16:creationId xmlns:a16="http://schemas.microsoft.com/office/drawing/2014/main" id="{DDED8BF8-49A0-47C5-84AB-93BBEEBCC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15">
            <a:extLst>
              <a:ext uri="{FF2B5EF4-FFF2-40B4-BE49-F238E27FC236}">
                <a16:creationId xmlns:a16="http://schemas.microsoft.com/office/drawing/2014/main" id="{E3609DE7-3DD1-4216-8540-70829BC88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07EA47CF-8CF4-49F8-B441-9678508C0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3</a:t>
            </a:fld>
            <a:endParaRPr lang="en-US" dirty="0"/>
          </a:p>
        </p:txBody>
      </p:sp>
      <p:graphicFrame>
        <p:nvGraphicFramePr>
          <p:cNvPr id="5" name="Content Placeholder 2" descr="SmartArt object">
            <a:extLst>
              <a:ext uri="{FF2B5EF4-FFF2-40B4-BE49-F238E27FC236}">
                <a16:creationId xmlns:a16="http://schemas.microsoft.com/office/drawing/2014/main" id="{59405A29-4A0F-429B-A6BA-2D3E9946C76A}"/>
              </a:ext>
            </a:extLst>
          </p:cNvPr>
          <p:cNvGraphicFramePr>
            <a:graphicFrameLocks noGrp="1"/>
          </p:cNvGraphicFramePr>
          <p:nvPr>
            <p:ph idx="4294967295"/>
            <p:extLst>
              <p:ext uri="{D42A27DB-BD31-4B8C-83A1-F6EECF244321}">
                <p14:modId xmlns:p14="http://schemas.microsoft.com/office/powerpoint/2010/main" val="315448184"/>
              </p:ext>
            </p:extLst>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2464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8921E2-290D-45DF-AD9E-CC734023D93B}"/>
              </a:ext>
            </a:extLst>
          </p:cNvPr>
          <p:cNvSpPr>
            <a:spLocks noGrp="1"/>
          </p:cNvSpPr>
          <p:nvPr>
            <p:ph type="sldNum" sz="quarter" idx="12"/>
          </p:nvPr>
        </p:nvSpPr>
        <p:spPr/>
        <p:txBody>
          <a:bodyPr/>
          <a:lstStyle/>
          <a:p>
            <a:fld id="{F603CDE5-C1D8-4EDD-870F-A498BAFA520F}" type="slidenum">
              <a:rPr lang="en-US" noProof="0" smtClean="0"/>
              <a:t>4</a:t>
            </a:fld>
            <a:endParaRPr lang="en-US" noProof="0" dirty="0"/>
          </a:p>
        </p:txBody>
      </p:sp>
      <p:sp>
        <p:nvSpPr>
          <p:cNvPr id="4" name="Title 3">
            <a:extLst>
              <a:ext uri="{FF2B5EF4-FFF2-40B4-BE49-F238E27FC236}">
                <a16:creationId xmlns:a16="http://schemas.microsoft.com/office/drawing/2014/main" id="{D3797A48-7A9F-49FB-9409-C0F66A0D7885}"/>
              </a:ext>
            </a:extLst>
          </p:cNvPr>
          <p:cNvSpPr>
            <a:spLocks noGrp="1"/>
          </p:cNvSpPr>
          <p:nvPr>
            <p:ph type="title"/>
          </p:nvPr>
        </p:nvSpPr>
        <p:spPr/>
        <p:txBody>
          <a:bodyPr/>
          <a:lstStyle/>
          <a:p>
            <a:r>
              <a:rPr lang="en-GB" dirty="0"/>
              <a:t>Navigating Through the module </a:t>
            </a:r>
          </a:p>
        </p:txBody>
      </p:sp>
      <p:pic>
        <p:nvPicPr>
          <p:cNvPr id="8" name="Picture 7">
            <a:extLst>
              <a:ext uri="{FF2B5EF4-FFF2-40B4-BE49-F238E27FC236}">
                <a16:creationId xmlns:a16="http://schemas.microsoft.com/office/drawing/2014/main" id="{3080C800-1AC2-4CCA-523C-394640E8C369}"/>
              </a:ext>
            </a:extLst>
          </p:cNvPr>
          <p:cNvPicPr>
            <a:picLocks noChangeAspect="1"/>
          </p:cNvPicPr>
          <p:nvPr/>
        </p:nvPicPr>
        <p:blipFill rotWithShape="1">
          <a:blip r:embed="rId3"/>
          <a:srcRect l="7963" t="29792" r="34398" b="7396"/>
          <a:stretch/>
        </p:blipFill>
        <p:spPr>
          <a:xfrm>
            <a:off x="800100" y="2043113"/>
            <a:ext cx="9879806" cy="4307682"/>
          </a:xfrm>
          <a:prstGeom prst="rect">
            <a:avLst/>
          </a:prstGeom>
        </p:spPr>
      </p:pic>
    </p:spTree>
    <p:extLst>
      <p:ext uri="{BB962C8B-B14F-4D97-AF65-F5344CB8AC3E}">
        <p14:creationId xmlns:p14="http://schemas.microsoft.com/office/powerpoint/2010/main" val="3710784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5</a:t>
            </a:fld>
            <a:endParaRPr lang="en-US" noProof="0"/>
          </a:p>
        </p:txBody>
      </p:sp>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581193" y="729658"/>
            <a:ext cx="11029616" cy="988332"/>
          </a:xfrm>
        </p:spPr>
        <p:txBody>
          <a:bodyPr anchor="b">
            <a:normAutofit/>
          </a:bodyPr>
          <a:lstStyle/>
          <a:p>
            <a:pPr>
              <a:lnSpc>
                <a:spcPct val="90000"/>
              </a:lnSpc>
            </a:pPr>
            <a:r>
              <a:rPr lang="en-GB" sz="2000" dirty="0"/>
              <a:t>Unit 1</a:t>
            </a:r>
            <a:br>
              <a:rPr lang="en-GB" sz="2000" dirty="0"/>
            </a:br>
            <a:br>
              <a:rPr lang="en-GB" sz="2000" dirty="0"/>
            </a:br>
            <a:r>
              <a:rPr lang="en-GB" sz="2000" dirty="0"/>
              <a:t>Visions of the future</a:t>
            </a:r>
          </a:p>
        </p:txBody>
      </p:sp>
      <p:pic>
        <p:nvPicPr>
          <p:cNvPr id="8" name="Picture Placeholder 7" descr="Person staring at numbers">
            <a:extLst>
              <a:ext uri="{FF2B5EF4-FFF2-40B4-BE49-F238E27FC236}">
                <a16:creationId xmlns:a16="http://schemas.microsoft.com/office/drawing/2014/main" id="{B831E2C6-AEB7-42B1-86D2-9D30C63A54BB}"/>
              </a:ext>
            </a:extLst>
          </p:cNvPr>
          <p:cNvPicPr>
            <a:picLocks noGrp="1" noChangeAspect="1"/>
          </p:cNvPicPr>
          <p:nvPr>
            <p:ph sz="half" idx="1"/>
          </p:nvPr>
        </p:nvPicPr>
        <p:blipFill rotWithShape="1">
          <a:blip r:embed="rId2"/>
          <a:srcRect b="10666"/>
          <a:stretch/>
        </p:blipFill>
        <p:spPr>
          <a:xfrm>
            <a:off x="581193" y="2228003"/>
            <a:ext cx="5422390" cy="3633047"/>
          </a:xfrm>
          <a:prstGeom prst="rect">
            <a:avLst/>
          </a:prstGeom>
          <a:ln>
            <a:noFill/>
          </a:ln>
          <a:effectLst>
            <a:outerShdw blurRad="292100" dist="139700" dir="2700000" algn="tl" rotWithShape="0">
              <a:srgbClr val="333333">
                <a:alpha val="65000"/>
              </a:srgbClr>
            </a:outerShdw>
          </a:effectLst>
        </p:spPr>
      </p:pic>
      <p:sp>
        <p:nvSpPr>
          <p:cNvPr id="15" name="Content Placeholder 5">
            <a:extLst>
              <a:ext uri="{FF2B5EF4-FFF2-40B4-BE49-F238E27FC236}">
                <a16:creationId xmlns:a16="http://schemas.microsoft.com/office/drawing/2014/main" id="{4B02B6FF-629A-483D-8D7C-2F1A423ED1B7}"/>
              </a:ext>
            </a:extLst>
          </p:cNvPr>
          <p:cNvSpPr>
            <a:spLocks noGrp="1"/>
          </p:cNvSpPr>
          <p:nvPr>
            <p:ph sz="half" idx="2"/>
          </p:nvPr>
        </p:nvSpPr>
        <p:spPr>
          <a:xfrm>
            <a:off x="6188419" y="2072644"/>
            <a:ext cx="5422392" cy="4412233"/>
          </a:xfrm>
        </p:spPr>
        <p:txBody>
          <a:bodyPr>
            <a:normAutofit fontScale="85000" lnSpcReduction="20000"/>
          </a:bodyPr>
          <a:lstStyle/>
          <a:p>
            <a:pPr lvl="1"/>
            <a:r>
              <a:rPr lang="en-GB" dirty="0"/>
              <a:t>Section 1 – Climate Change</a:t>
            </a:r>
          </a:p>
          <a:p>
            <a:pPr lvl="2"/>
            <a:r>
              <a:rPr lang="en-GB" dirty="0"/>
              <a:t>The fate of the world</a:t>
            </a:r>
          </a:p>
          <a:p>
            <a:pPr lvl="2"/>
            <a:r>
              <a:rPr lang="en-GB" dirty="0"/>
              <a:t>Why Earth is special</a:t>
            </a:r>
          </a:p>
          <a:p>
            <a:pPr lvl="2"/>
            <a:r>
              <a:rPr lang="en-GB" dirty="0"/>
              <a:t>How to save the planet</a:t>
            </a:r>
          </a:p>
          <a:p>
            <a:pPr lvl="1"/>
            <a:r>
              <a:rPr lang="en-GB" dirty="0"/>
              <a:t>Section 2 – </a:t>
            </a:r>
            <a:r>
              <a:rPr lang="en-GB" dirty="0" err="1"/>
              <a:t>Blindspotting</a:t>
            </a:r>
            <a:endParaRPr lang="en-GB" dirty="0"/>
          </a:p>
          <a:p>
            <a:pPr lvl="2"/>
            <a:r>
              <a:rPr lang="en-GB" dirty="0"/>
              <a:t>Inequality &amp; Exclusion</a:t>
            </a:r>
          </a:p>
          <a:p>
            <a:pPr lvl="2"/>
            <a:r>
              <a:rPr lang="en-GB" dirty="0"/>
              <a:t>Gender &amp; Society</a:t>
            </a:r>
          </a:p>
          <a:p>
            <a:pPr lvl="2"/>
            <a:r>
              <a:rPr lang="en-GB" dirty="0"/>
              <a:t>Race &amp; Racism</a:t>
            </a:r>
          </a:p>
          <a:p>
            <a:pPr lvl="1"/>
            <a:r>
              <a:rPr lang="en-GB" dirty="0"/>
              <a:t>Section 3 – Health Wealth &amp; Happiness</a:t>
            </a:r>
          </a:p>
          <a:p>
            <a:pPr lvl="2"/>
            <a:r>
              <a:rPr lang="en-GB" dirty="0"/>
              <a:t>Why we all need to move more</a:t>
            </a:r>
          </a:p>
          <a:p>
            <a:pPr lvl="2"/>
            <a:r>
              <a:rPr lang="en-GB" dirty="0"/>
              <a:t>Why sitting is the new smoking</a:t>
            </a:r>
          </a:p>
          <a:p>
            <a:pPr lvl="2"/>
            <a:r>
              <a:rPr lang="en-GB" dirty="0"/>
              <a:t>A global health challenge</a:t>
            </a:r>
          </a:p>
          <a:p>
            <a:pPr lvl="1"/>
            <a:r>
              <a:rPr lang="en-GB" dirty="0"/>
              <a:t>Section 4 – The Rise of the Machines</a:t>
            </a:r>
          </a:p>
          <a:p>
            <a:pPr lvl="2"/>
            <a:r>
              <a:rPr lang="en-GB" dirty="0"/>
              <a:t>The second machine age</a:t>
            </a:r>
          </a:p>
          <a:p>
            <a:pPr lvl="2"/>
            <a:r>
              <a:rPr lang="en-GB" dirty="0"/>
              <a:t>Will a robot take my job</a:t>
            </a:r>
          </a:p>
          <a:p>
            <a:pPr lvl="2"/>
            <a:r>
              <a:rPr lang="en-GB" dirty="0"/>
              <a:t>Futureproofing skills</a:t>
            </a:r>
          </a:p>
          <a:p>
            <a:pPr lvl="1"/>
            <a:endParaRPr lang="en-US" dirty="0"/>
          </a:p>
        </p:txBody>
      </p:sp>
    </p:spTree>
    <p:extLst>
      <p:ext uri="{BB962C8B-B14F-4D97-AF65-F5344CB8AC3E}">
        <p14:creationId xmlns:p14="http://schemas.microsoft.com/office/powerpoint/2010/main" val="2587220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Hand holding bluury light">
            <a:extLst>
              <a:ext uri="{FF2B5EF4-FFF2-40B4-BE49-F238E27FC236}">
                <a16:creationId xmlns:a16="http://schemas.microsoft.com/office/drawing/2014/main" id="{0B07835A-EBD9-45C6-983D-F1F2EB2969E5}"/>
              </a:ext>
            </a:extLst>
          </p:cNvPr>
          <p:cNvPicPr>
            <a:picLocks noGrp="1" noChangeAspect="1"/>
          </p:cNvPicPr>
          <p:nvPr>
            <p:ph type="pic" idx="1"/>
          </p:nvPr>
        </p:nvPicPr>
        <p:blipFill rotWithShape="1">
          <a:blip r:embed="rId2"/>
          <a:srcRect l="32627" r="24385"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4344754" y="2628900"/>
            <a:ext cx="3790884" cy="1600200"/>
          </a:xfrm>
        </p:spPr>
        <p:txBody>
          <a:bodyPr anchor="b">
            <a:normAutofit/>
          </a:bodyPr>
          <a:lstStyle/>
          <a:p>
            <a:pPr algn="ctr">
              <a:lnSpc>
                <a:spcPct val="90000"/>
              </a:lnSpc>
            </a:pPr>
            <a:r>
              <a:rPr lang="en-GB" sz="2600" b="1" dirty="0"/>
              <a:t>Unit 2</a:t>
            </a:r>
            <a:br>
              <a:rPr lang="en-GB" sz="2600" b="1" dirty="0"/>
            </a:br>
            <a:r>
              <a:rPr lang="en-GB" sz="2600" b="1" dirty="0"/>
              <a:t>The future is human</a:t>
            </a:r>
            <a:br>
              <a:rPr lang="en-GB" sz="2600" b="1" dirty="0"/>
            </a:br>
            <a:endParaRPr lang="en-GB" sz="2600" b="1" dirty="0"/>
          </a:p>
        </p:txBody>
      </p:sp>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6</a:t>
            </a:fld>
            <a:endParaRPr lang="en-US" noProof="0"/>
          </a:p>
        </p:txBody>
      </p:sp>
      <p:sp>
        <p:nvSpPr>
          <p:cNvPr id="15" name="Content Placeholder 5">
            <a:extLst>
              <a:ext uri="{FF2B5EF4-FFF2-40B4-BE49-F238E27FC236}">
                <a16:creationId xmlns:a16="http://schemas.microsoft.com/office/drawing/2014/main" id="{4B02B6FF-629A-483D-8D7C-2F1A423ED1B7}"/>
              </a:ext>
            </a:extLst>
          </p:cNvPr>
          <p:cNvSpPr>
            <a:spLocks noGrp="1"/>
          </p:cNvSpPr>
          <p:nvPr>
            <p:ph sz="quarter" idx="14"/>
          </p:nvPr>
        </p:nvSpPr>
        <p:spPr>
          <a:xfrm>
            <a:off x="7958585" y="641101"/>
            <a:ext cx="4059244" cy="5749461"/>
          </a:xfrm>
        </p:spPr>
        <p:txBody>
          <a:bodyPr anchor="ctr">
            <a:normAutofit fontScale="92500" lnSpcReduction="20000"/>
          </a:bodyPr>
          <a:lstStyle/>
          <a:p>
            <a:r>
              <a:rPr lang="en-GB" sz="2000" dirty="0"/>
              <a:t>Section 1 – Bursting the bubble</a:t>
            </a:r>
          </a:p>
          <a:p>
            <a:pPr lvl="1"/>
            <a:r>
              <a:rPr lang="en-GB" sz="2000" dirty="0"/>
              <a:t>Knowledge &amp; Ignorance</a:t>
            </a:r>
          </a:p>
          <a:p>
            <a:pPr lvl="1"/>
            <a:r>
              <a:rPr lang="en-GB" sz="2000" dirty="0"/>
              <a:t>Disinformation</a:t>
            </a:r>
          </a:p>
          <a:p>
            <a:pPr lvl="1"/>
            <a:r>
              <a:rPr lang="en-GB" sz="2000" dirty="0"/>
              <a:t>Implicit bias</a:t>
            </a:r>
          </a:p>
          <a:p>
            <a:r>
              <a:rPr lang="en-GB" sz="2000" dirty="0"/>
              <a:t>Section 2 – Why are we Yelling?</a:t>
            </a:r>
          </a:p>
          <a:p>
            <a:pPr lvl="1"/>
            <a:r>
              <a:rPr lang="en-GB" sz="2000" dirty="0"/>
              <a:t>Keep calm and manage a crisis</a:t>
            </a:r>
          </a:p>
          <a:p>
            <a:pPr lvl="1"/>
            <a:r>
              <a:rPr lang="en-GB" sz="2000" dirty="0"/>
              <a:t>Restorative Practice</a:t>
            </a:r>
          </a:p>
          <a:p>
            <a:pPr lvl="1"/>
            <a:r>
              <a:rPr lang="en-GB" sz="2000" dirty="0"/>
              <a:t>Practice Good conflict management</a:t>
            </a:r>
          </a:p>
          <a:p>
            <a:r>
              <a:rPr lang="en-GB" sz="2000" dirty="0"/>
              <a:t>Section 3 – Getting to yes</a:t>
            </a:r>
          </a:p>
          <a:p>
            <a:pPr lvl="1"/>
            <a:r>
              <a:rPr lang="en-GB" sz="2000" dirty="0"/>
              <a:t>Influencing styles</a:t>
            </a:r>
          </a:p>
          <a:p>
            <a:pPr lvl="1"/>
            <a:r>
              <a:rPr lang="en-GB" sz="2000" dirty="0"/>
              <a:t>The process of negotiation</a:t>
            </a:r>
          </a:p>
          <a:p>
            <a:r>
              <a:rPr lang="en-GB" sz="2000" dirty="0"/>
              <a:t>Section 4 – The red pill or the blue pill</a:t>
            </a:r>
          </a:p>
          <a:p>
            <a:pPr lvl="1"/>
            <a:r>
              <a:rPr lang="en-GB" sz="2000" dirty="0"/>
              <a:t>Thinking fast &amp; slow</a:t>
            </a:r>
          </a:p>
          <a:p>
            <a:pPr lvl="1"/>
            <a:r>
              <a:rPr lang="en-GB" sz="2000" dirty="0"/>
              <a:t>Decisions, Decisions</a:t>
            </a:r>
          </a:p>
        </p:txBody>
      </p:sp>
    </p:spTree>
    <p:extLst>
      <p:ext uri="{BB962C8B-B14F-4D97-AF65-F5344CB8AC3E}">
        <p14:creationId xmlns:p14="http://schemas.microsoft.com/office/powerpoint/2010/main" val="2619494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an arranging food">
            <a:extLst>
              <a:ext uri="{FF2B5EF4-FFF2-40B4-BE49-F238E27FC236}">
                <a16:creationId xmlns:a16="http://schemas.microsoft.com/office/drawing/2014/main" id="{BCC4498D-19F6-447D-9140-E6859D8D72E7}"/>
              </a:ext>
            </a:extLst>
          </p:cNvPr>
          <p:cNvPicPr>
            <a:picLocks noGrp="1" noChangeAspect="1"/>
          </p:cNvPicPr>
          <p:nvPr>
            <p:ph type="pic" sz="quarter" idx="15"/>
          </p:nvPr>
        </p:nvPicPr>
        <p:blipFill>
          <a:blip r:embed="rId2"/>
          <a:srcRect l="13364" r="13364"/>
          <a:stretch>
            <a:fillRect/>
          </a:stretch>
        </p:blipFill>
        <p:spPr/>
      </p:pic>
      <p:sp>
        <p:nvSpPr>
          <p:cNvPr id="3" name="Title 2">
            <a:extLst>
              <a:ext uri="{FF2B5EF4-FFF2-40B4-BE49-F238E27FC236}">
                <a16:creationId xmlns:a16="http://schemas.microsoft.com/office/drawing/2014/main" id="{964B9A18-FC78-4303-8ECA-E5B52A7B62F6}"/>
              </a:ext>
            </a:extLst>
          </p:cNvPr>
          <p:cNvSpPr>
            <a:spLocks noGrp="1"/>
          </p:cNvSpPr>
          <p:nvPr>
            <p:ph type="title"/>
          </p:nvPr>
        </p:nvSpPr>
        <p:spPr/>
        <p:txBody>
          <a:bodyPr/>
          <a:lstStyle/>
          <a:p>
            <a:pPr algn="ctr"/>
            <a:r>
              <a:rPr lang="en-GB" b="1" dirty="0"/>
              <a:t>Unit 3</a:t>
            </a:r>
            <a:br>
              <a:rPr lang="en-GB" b="1" dirty="0"/>
            </a:br>
            <a:r>
              <a:rPr lang="en-GB" b="1" dirty="0"/>
              <a:t>Change by Design</a:t>
            </a:r>
          </a:p>
        </p:txBody>
      </p:sp>
      <p:sp>
        <p:nvSpPr>
          <p:cNvPr id="4" name="Content Placeholder 3">
            <a:extLst>
              <a:ext uri="{FF2B5EF4-FFF2-40B4-BE49-F238E27FC236}">
                <a16:creationId xmlns:a16="http://schemas.microsoft.com/office/drawing/2014/main" id="{3C296AC7-9F1F-4312-838B-1247AEEAA7D9}"/>
              </a:ext>
            </a:extLst>
          </p:cNvPr>
          <p:cNvSpPr>
            <a:spLocks noGrp="1"/>
          </p:cNvSpPr>
          <p:nvPr>
            <p:ph sz="quarter" idx="14"/>
          </p:nvPr>
        </p:nvSpPr>
        <p:spPr>
          <a:xfrm>
            <a:off x="7955459" y="1846390"/>
            <a:ext cx="3392382" cy="4603477"/>
          </a:xfrm>
        </p:spPr>
        <p:txBody>
          <a:bodyPr>
            <a:normAutofit fontScale="70000" lnSpcReduction="20000"/>
          </a:bodyPr>
          <a:lstStyle/>
          <a:p>
            <a:r>
              <a:rPr lang="en-GB" sz="2000" dirty="0"/>
              <a:t>Section 1 – Introducing decision thinking</a:t>
            </a:r>
          </a:p>
          <a:p>
            <a:pPr lvl="1"/>
            <a:r>
              <a:rPr lang="en-GB" sz="2000" dirty="0"/>
              <a:t>Why Design Thinking</a:t>
            </a:r>
          </a:p>
          <a:p>
            <a:pPr lvl="1"/>
            <a:r>
              <a:rPr lang="en-GB" sz="2000" dirty="0"/>
              <a:t>Lets do lunch</a:t>
            </a:r>
          </a:p>
          <a:p>
            <a:r>
              <a:rPr lang="en-GB" sz="2000" dirty="0"/>
              <a:t>Section 2 – Investigating a Problem</a:t>
            </a:r>
          </a:p>
          <a:p>
            <a:pPr lvl="1"/>
            <a:r>
              <a:rPr lang="en-GB" sz="2000" dirty="0"/>
              <a:t>Investigating the problem</a:t>
            </a:r>
          </a:p>
          <a:p>
            <a:pPr lvl="1"/>
            <a:r>
              <a:rPr lang="en-GB" sz="2000" dirty="0"/>
              <a:t>Define the problem</a:t>
            </a:r>
          </a:p>
          <a:p>
            <a:pPr lvl="1"/>
            <a:r>
              <a:rPr lang="en-GB" sz="2000" dirty="0"/>
              <a:t>Generate solutions</a:t>
            </a:r>
          </a:p>
          <a:p>
            <a:r>
              <a:rPr lang="en-GB" sz="2000" dirty="0"/>
              <a:t>Section 3 – Generating Solutions</a:t>
            </a:r>
          </a:p>
          <a:p>
            <a:pPr lvl="1"/>
            <a:r>
              <a:rPr lang="en-GB" sz="2000" dirty="0"/>
              <a:t>Prototype your ideas</a:t>
            </a:r>
          </a:p>
          <a:p>
            <a:pPr lvl="1"/>
            <a:r>
              <a:rPr lang="en-GB" sz="2000" dirty="0"/>
              <a:t>Testing your ideas</a:t>
            </a:r>
          </a:p>
          <a:p>
            <a:pPr lvl="1"/>
            <a:r>
              <a:rPr lang="en-GB" sz="2000" dirty="0"/>
              <a:t>Pitching your idea</a:t>
            </a:r>
          </a:p>
          <a:p>
            <a:r>
              <a:rPr lang="en-GB" sz="2000" dirty="0"/>
              <a:t>Section 4 Applying Design Thinking</a:t>
            </a:r>
          </a:p>
          <a:p>
            <a:pPr lvl="1"/>
            <a:r>
              <a:rPr lang="en-GB" sz="2000" dirty="0"/>
              <a:t>Investigate the utility of design thinking</a:t>
            </a:r>
          </a:p>
          <a:p>
            <a:pPr lvl="1"/>
            <a:r>
              <a:rPr lang="en-GB" sz="2000" dirty="0"/>
              <a:t>Make a case related to the utility of design thinking</a:t>
            </a:r>
          </a:p>
          <a:p>
            <a:pPr marL="285750" indent="-285750">
              <a:buFont typeface="Arial" panose="020B0604020202020204" pitchFamily="34" charset="0"/>
              <a:buChar char="•"/>
            </a:pPr>
            <a:endParaRPr lang="en-GB" dirty="0"/>
          </a:p>
        </p:txBody>
      </p:sp>
      <p:sp>
        <p:nvSpPr>
          <p:cNvPr id="5" name="Slide Number Placeholder 4">
            <a:extLst>
              <a:ext uri="{FF2B5EF4-FFF2-40B4-BE49-F238E27FC236}">
                <a16:creationId xmlns:a16="http://schemas.microsoft.com/office/drawing/2014/main" id="{2EC5B1D5-C91E-4178-9DAE-DDB9B8DF2B0F}"/>
              </a:ext>
            </a:extLst>
          </p:cNvPr>
          <p:cNvSpPr>
            <a:spLocks noGrp="1"/>
          </p:cNvSpPr>
          <p:nvPr>
            <p:ph type="sldNum" sz="quarter" idx="12"/>
          </p:nvPr>
        </p:nvSpPr>
        <p:spPr/>
        <p:txBody>
          <a:bodyPr/>
          <a:lstStyle/>
          <a:p>
            <a:fld id="{F603CDE5-C1D8-4EDD-870F-A498BAFA520F}" type="slidenum">
              <a:rPr lang="en-US" noProof="0" smtClean="0"/>
              <a:t>7</a:t>
            </a:fld>
            <a:endParaRPr lang="en-US" noProof="0" dirty="0"/>
          </a:p>
        </p:txBody>
      </p:sp>
    </p:spTree>
    <p:extLst>
      <p:ext uri="{BB962C8B-B14F-4D97-AF65-F5344CB8AC3E}">
        <p14:creationId xmlns:p14="http://schemas.microsoft.com/office/powerpoint/2010/main" val="1762966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8</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a:bodyPr>
          <a:lstStyle/>
          <a:p>
            <a:r>
              <a:rPr lang="en-GB" dirty="0"/>
              <a:t>Assessment  – </a:t>
            </a:r>
            <a:r>
              <a:rPr lang="en-GB" sz="1800" dirty="0">
                <a:effectLst/>
                <a:latin typeface="Arial" panose="020B0604020202020204" pitchFamily="34" charset="0"/>
                <a:ea typeface="Times New Roman" panose="02020603050405020304" pitchFamily="18" charset="0"/>
                <a:cs typeface="Arial" panose="020B0604020202020204" pitchFamily="34" charset="0"/>
              </a:rPr>
              <a:t>Group Presentation with supporting materials: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10" name="Content Placeholder 9">
            <a:extLst>
              <a:ext uri="{FF2B5EF4-FFF2-40B4-BE49-F238E27FC236}">
                <a16:creationId xmlns:a16="http://schemas.microsoft.com/office/drawing/2014/main" id="{6067B3F5-75E4-724B-D254-091C060B3A60}"/>
              </a:ext>
            </a:extLst>
          </p:cNvPr>
          <p:cNvSpPr>
            <a:spLocks noGrp="1"/>
          </p:cNvSpPr>
          <p:nvPr>
            <p:ph idx="1"/>
          </p:nvPr>
        </p:nvSpPr>
        <p:spPr>
          <a:xfrm>
            <a:off x="436556" y="1978230"/>
            <a:ext cx="11318887" cy="4445684"/>
          </a:xfrm>
        </p:spPr>
        <p:txBody>
          <a:bodyPr>
            <a:normAutofit fontScale="92500" lnSpcReduction="10000"/>
          </a:bodyPr>
          <a:lstStyle/>
          <a:p>
            <a:pPr>
              <a:lnSpc>
                <a:spcPct val="110000"/>
              </a:lnSpc>
              <a:spcBef>
                <a:spcPts val="0"/>
              </a:spcBef>
              <a:spcAft>
                <a:spcPts val="0"/>
              </a:spcAft>
              <a:buNone/>
            </a:pPr>
            <a:r>
              <a:rPr lang="en-GB" sz="1900" b="1" dirty="0">
                <a:effectLst/>
                <a:latin typeface="Arial" panose="020B0604020202020204" pitchFamily="34" charset="0"/>
                <a:ea typeface="Times New Roman" panose="02020603050405020304" pitchFamily="18" charset="0"/>
                <a:cs typeface="Arial" panose="020B0604020202020204" pitchFamily="34" charset="0"/>
              </a:rPr>
              <a:t>Collaborate in groups of up to 4 to produce a Group Presentation with supporting materials that shows evidence of your learning in this module (100 Marks).  Present this and record the video for the examiners to watch.</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0000"/>
              </a:lnSpc>
              <a:spcBef>
                <a:spcPts val="0"/>
              </a:spcBef>
              <a:spcAft>
                <a:spcPts val="0"/>
              </a:spcAft>
              <a:buNone/>
            </a:pPr>
            <a:r>
              <a:rPr lang="en-GB" sz="1900" dirty="0">
                <a:effectLst/>
                <a:latin typeface="Arial" panose="020B0604020202020204" pitchFamily="34" charset="0"/>
                <a:ea typeface="Times New Roman" panose="02020603050405020304" pitchFamily="18" charset="0"/>
                <a:cs typeface="Arial" panose="020B0604020202020204" pitchFamily="34" charset="0"/>
              </a:rPr>
              <a:t>Create a presentation that considers how the issues covered in this module affect leadership of people operating in global teams. Your individual contribution must be 5 minutes per person with each individual contributing 1,500 words towards the written supporting material. </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0000"/>
              </a:lnSpc>
              <a:spcBef>
                <a:spcPts val="0"/>
              </a:spcBef>
              <a:spcAft>
                <a:spcPts val="0"/>
              </a:spcAft>
              <a:buNone/>
            </a:pPr>
            <a:r>
              <a:rPr lang="en-GB" sz="1900" dirty="0">
                <a:effectLst/>
                <a:latin typeface="Arial" panose="020B0604020202020204" pitchFamily="34" charset="0"/>
                <a:ea typeface="Times New Roman" panose="02020603050405020304" pitchFamily="18" charset="0"/>
                <a:cs typeface="Arial" panose="020B0604020202020204" pitchFamily="34" charset="0"/>
              </a:rPr>
              <a:t>Use the title of </a:t>
            </a:r>
            <a:r>
              <a:rPr lang="en-GB" sz="1900" b="1" dirty="0">
                <a:effectLst/>
                <a:latin typeface="Arial" panose="020B0604020202020204" pitchFamily="34" charset="0"/>
                <a:ea typeface="Times New Roman" panose="02020603050405020304" pitchFamily="18" charset="0"/>
                <a:cs typeface="Arial" panose="020B0604020202020204" pitchFamily="34" charset="0"/>
              </a:rPr>
              <a:t>“The s</a:t>
            </a:r>
            <a:r>
              <a:rPr lang="en-GB" sz="1900" b="1" i="1" dirty="0">
                <a:effectLst/>
                <a:latin typeface="Arial" panose="020B0604020202020204" pitchFamily="34" charset="0"/>
                <a:ea typeface="Times New Roman" panose="02020603050405020304" pitchFamily="18" charset="0"/>
                <a:cs typeface="Arial" panose="020B0604020202020204" pitchFamily="34" charset="0"/>
              </a:rPr>
              <a:t>ignificance of the global team in effective problem solving</a:t>
            </a:r>
            <a:r>
              <a:rPr lang="en-GB" sz="1900" b="1" dirty="0">
                <a:effectLst/>
                <a:latin typeface="Arial" panose="020B0604020202020204" pitchFamily="34" charset="0"/>
                <a:ea typeface="Times New Roman" panose="02020603050405020304" pitchFamily="18" charset="0"/>
                <a:cs typeface="Arial" panose="020B0604020202020204" pitchFamily="34" charset="0"/>
              </a:rPr>
              <a:t>.” </a:t>
            </a:r>
            <a:r>
              <a:rPr lang="en-GB" sz="1900" dirty="0">
                <a:effectLst/>
                <a:latin typeface="Arial" panose="020B0604020202020204" pitchFamily="34" charset="0"/>
                <a:ea typeface="Times New Roman" panose="02020603050405020304" pitchFamily="18" charset="0"/>
                <a:cs typeface="Arial" panose="020B0604020202020204" pitchFamily="34" charset="0"/>
              </a:rPr>
              <a:t>Some of the topical issues and concepts you may cover to discuss this issue are:</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Wicked problems: the challenge of difficult or impossible problems where the affecting variables are not known or quantifiable.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Design Thinking to investigate, define, propose, and evaluate problem solutions.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Arial" panose="020B0604020202020204" pitchFamily="34" charset="0"/>
                <a:cs typeface="Arial" panose="020B0604020202020204" pitchFamily="34" charset="0"/>
              </a:rPr>
              <a:t>Recognising individual differences and the role of emotional intelligence in the management of conflict.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777390" lvl="1">
              <a:lnSpc>
                <a:spcPct val="110000"/>
              </a:lnSpc>
              <a:spcBef>
                <a:spcPts val="0"/>
              </a:spcBef>
              <a:spcAft>
                <a:spcPts val="0"/>
              </a:spcAft>
              <a:buNone/>
            </a:pPr>
            <a:r>
              <a:rPr lang="en-GB" sz="1700" dirty="0">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Arial" panose="020B0604020202020204" pitchFamily="34" charset="0"/>
                <a:cs typeface="Arial" panose="020B0604020202020204" pitchFamily="34" charset="0"/>
              </a:rPr>
              <a:t>The significance of interdisciplinary thinking in finding effective solutions to problems.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781200" lvl="1">
              <a:lnSpc>
                <a:spcPct val="110000"/>
              </a:lnSpc>
              <a:spcBef>
                <a:spcPts val="0"/>
              </a:spcBef>
              <a:spcAft>
                <a:spcPts val="0"/>
              </a:spcAft>
              <a:buNone/>
            </a:pPr>
            <a:r>
              <a:rPr lang="en-GB" sz="1700" dirty="0">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An individual reflection of the process, using a reflective framework such as Gibbs</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900" dirty="0"/>
          </a:p>
        </p:txBody>
      </p:sp>
    </p:spTree>
    <p:extLst>
      <p:ext uri="{BB962C8B-B14F-4D97-AF65-F5344CB8AC3E}">
        <p14:creationId xmlns:p14="http://schemas.microsoft.com/office/powerpoint/2010/main" val="1889966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A1EB4C-838F-43DD-6346-3D2B01D711A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C2F7A6D-83B6-D56E-36E7-4A6AC278DF31}"/>
              </a:ext>
            </a:extLst>
          </p:cNvPr>
          <p:cNvSpPr>
            <a:spLocks noGrp="1"/>
          </p:cNvSpPr>
          <p:nvPr>
            <p:ph type="sldNum" sz="quarter" idx="12"/>
          </p:nvPr>
        </p:nvSpPr>
        <p:spPr/>
        <p:txBody>
          <a:bodyPr/>
          <a:lstStyle/>
          <a:p>
            <a:fld id="{F603CDE5-C1D8-4EDD-870F-A498BAFA520F}" type="slidenum">
              <a:rPr lang="en-US" noProof="0" smtClean="0"/>
              <a:t>9</a:t>
            </a:fld>
            <a:endParaRPr lang="en-US" noProof="0" dirty="0"/>
          </a:p>
        </p:txBody>
      </p:sp>
      <p:sp>
        <p:nvSpPr>
          <p:cNvPr id="4" name="Title 3">
            <a:extLst>
              <a:ext uri="{FF2B5EF4-FFF2-40B4-BE49-F238E27FC236}">
                <a16:creationId xmlns:a16="http://schemas.microsoft.com/office/drawing/2014/main" id="{CE957567-5972-5051-3C1E-23DD5A3E5ECC}"/>
              </a:ext>
            </a:extLst>
          </p:cNvPr>
          <p:cNvSpPr>
            <a:spLocks noGrp="1"/>
          </p:cNvSpPr>
          <p:nvPr>
            <p:ph type="title"/>
          </p:nvPr>
        </p:nvSpPr>
        <p:spPr/>
        <p:txBody>
          <a:bodyPr>
            <a:normAutofit/>
          </a:bodyPr>
          <a:lstStyle/>
          <a:p>
            <a:r>
              <a:rPr lang="en-GB" dirty="0"/>
              <a:t>Assessment  – </a:t>
            </a:r>
            <a:r>
              <a:rPr lang="en-GB" sz="1800" dirty="0">
                <a:effectLst/>
                <a:latin typeface="Arial" panose="020B0604020202020204" pitchFamily="34" charset="0"/>
                <a:ea typeface="Arial" panose="020B0604020202020204" pitchFamily="34" charset="0"/>
                <a:cs typeface="Arial" panose="020B0604020202020204" pitchFamily="34" charset="0"/>
              </a:rPr>
              <a:t>Some guidance about how to tackle this assessment</a:t>
            </a:r>
            <a:r>
              <a:rPr lang="en-GB" sz="1800" dirty="0">
                <a:effectLst/>
                <a:latin typeface="Arial" panose="020B0604020202020204" pitchFamily="34" charset="0"/>
                <a:ea typeface="Times New Roman" panose="02020603050405020304" pitchFamily="18" charset="0"/>
                <a:cs typeface="Arial" panose="020B0604020202020204" pitchFamily="34" charset="0"/>
              </a:rPr>
              <a:t>:</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10" name="Content Placeholder 9">
            <a:extLst>
              <a:ext uri="{FF2B5EF4-FFF2-40B4-BE49-F238E27FC236}">
                <a16:creationId xmlns:a16="http://schemas.microsoft.com/office/drawing/2014/main" id="{6C3A4075-76BF-014C-A090-13DCFEB9F498}"/>
              </a:ext>
            </a:extLst>
          </p:cNvPr>
          <p:cNvSpPr>
            <a:spLocks noGrp="1"/>
          </p:cNvSpPr>
          <p:nvPr>
            <p:ph idx="1"/>
          </p:nvPr>
        </p:nvSpPr>
        <p:spPr>
          <a:xfrm>
            <a:off x="436556" y="1978230"/>
            <a:ext cx="11318887" cy="4445684"/>
          </a:xfrm>
        </p:spPr>
        <p:txBody>
          <a:bodyPr>
            <a:normAutofit/>
          </a:bodyPr>
          <a:lstStyle/>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Draw on an established reflective framework such as Gibbs. The reflection should make reference to collaborative working and how you utilised the skills introduced in Unit 2 to work effectively as a team. Consider how you applied critical thinking, influencing, conflict management and decision making during the process.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Offer reflections and different perspectives on the academic concepts and offer a critique and whether you agree or disagree that there is evidence for them being effective.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Be careful to consider specifically how these ideas work within an international context. Make sure you are using current ideas and sources from multiple perspectives about what is happening right now as we study this course in politics, economics and social and technological ways. Feel free to use a PEST framework for part of this if this would be useful.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Evaluate the advantages and disadvantages around issues such as the increased use of new technologies (e.g. Artificial Intelligence or Augmented Reality)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Consider the ethical issues that a global leader should consider before adopting these new ideas.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79800" indent="0" algn="just">
              <a:lnSpc>
                <a:spcPct val="120000"/>
              </a:lnSpc>
              <a:spcBef>
                <a:spcPts val="0"/>
              </a:spcBef>
              <a:spcAft>
                <a:spcPts val="0"/>
              </a:spcAft>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spcBef>
                <a:spcPts val="0"/>
              </a:spcBef>
              <a:spcAft>
                <a:spcPts val="0"/>
              </a:spcAft>
            </a:pPr>
            <a:endParaRPr lang="en-GB" sz="900" dirty="0"/>
          </a:p>
        </p:txBody>
      </p:sp>
    </p:spTree>
    <p:extLst>
      <p:ext uri="{BB962C8B-B14F-4D97-AF65-F5344CB8AC3E}">
        <p14:creationId xmlns:p14="http://schemas.microsoft.com/office/powerpoint/2010/main" val="3844775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22327A6-AA60-E8BB-E20D-BE225A6D2CD3}"/>
              </a:ext>
            </a:extLst>
          </p:cNvPr>
          <p:cNvSpPr>
            <a:spLocks noGrp="1"/>
          </p:cNvSpPr>
          <p:nvPr>
            <p:ph type="body" sz="half" idx="2"/>
          </p:nvPr>
        </p:nvSpPr>
        <p:spPr>
          <a:xfrm>
            <a:off x="8119868" y="5356067"/>
            <a:ext cx="3625595" cy="1000782"/>
          </a:xfrm>
        </p:spPr>
        <p:txBody>
          <a:bodyPr/>
          <a:lstStyle/>
          <a:p>
            <a:endParaRPr lang="en-US"/>
          </a:p>
        </p:txBody>
      </p:sp>
      <p:sp>
        <p:nvSpPr>
          <p:cNvPr id="2" name="Title 1">
            <a:extLst>
              <a:ext uri="{FF2B5EF4-FFF2-40B4-BE49-F238E27FC236}">
                <a16:creationId xmlns:a16="http://schemas.microsoft.com/office/drawing/2014/main" id="{0F3DF3C6-0951-4AC7-8121-046959800969}"/>
              </a:ext>
            </a:extLst>
          </p:cNvPr>
          <p:cNvSpPr>
            <a:spLocks noGrp="1"/>
          </p:cNvSpPr>
          <p:nvPr>
            <p:ph type="title"/>
          </p:nvPr>
        </p:nvSpPr>
        <p:spPr>
          <a:xfrm>
            <a:off x="8119869" y="453642"/>
            <a:ext cx="3625595" cy="4826023"/>
          </a:xfrm>
        </p:spPr>
        <p:txBody>
          <a:bodyPr anchor="ctr">
            <a:normAutofit/>
          </a:bodyPr>
          <a:lstStyle/>
          <a:p>
            <a:r>
              <a:rPr lang="en-GB" dirty="0"/>
              <a:t>overview of Unit 1</a:t>
            </a:r>
          </a:p>
        </p:txBody>
      </p:sp>
      <p:pic>
        <p:nvPicPr>
          <p:cNvPr id="7" name="Picture 6" descr="An arrow on a line map">
            <a:extLst>
              <a:ext uri="{FF2B5EF4-FFF2-40B4-BE49-F238E27FC236}">
                <a16:creationId xmlns:a16="http://schemas.microsoft.com/office/drawing/2014/main" id="{B3786092-FBAE-4867-B047-4D1167AB1D07}"/>
              </a:ext>
            </a:extLst>
          </p:cNvPr>
          <p:cNvPicPr>
            <a:picLocks noChangeAspect="1"/>
          </p:cNvPicPr>
          <p:nvPr/>
        </p:nvPicPr>
        <p:blipFill rotWithShape="1">
          <a:blip r:embed="rId2"/>
          <a:srcRect r="14035" b="-2"/>
          <a:stretch/>
        </p:blipFill>
        <p:spPr>
          <a:xfrm>
            <a:off x="439766" y="453642"/>
            <a:ext cx="7602421" cy="5903207"/>
          </a:xfrm>
          <a:prstGeom prst="rect">
            <a:avLst/>
          </a:prstGeom>
          <a:noFill/>
        </p:spPr>
      </p:pic>
      <p:sp>
        <p:nvSpPr>
          <p:cNvPr id="14" name="Footer Placeholder 4">
            <a:extLst>
              <a:ext uri="{FF2B5EF4-FFF2-40B4-BE49-F238E27FC236}">
                <a16:creationId xmlns:a16="http://schemas.microsoft.com/office/drawing/2014/main" id="{E2F72591-3E11-5EB8-1CA1-5C3E6FADA01D}"/>
              </a:ext>
            </a:extLst>
          </p:cNvPr>
          <p:cNvSpPr>
            <a:spLocks noGrp="1"/>
          </p:cNvSpPr>
          <p:nvPr>
            <p:ph type="ftr" sz="quarter" idx="11"/>
          </p:nvPr>
        </p:nvSpPr>
        <p:spPr>
          <a:xfrm>
            <a:off x="355101" y="6423914"/>
            <a:ext cx="6818262"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CE7242"/>
                </a:solidFill>
                <a:effectLst/>
                <a:uLnTx/>
                <a:uFillTx/>
                <a:latin typeface="Gill Sans MT" panose="020B0502020104020203"/>
                <a:ea typeface="+mn-ea"/>
                <a:cs typeface="+mn-cs"/>
              </a:rPr>
              <a:t>Teach a Course</a:t>
            </a:r>
          </a:p>
        </p:txBody>
      </p:sp>
      <p:sp>
        <p:nvSpPr>
          <p:cNvPr id="5" name="Slide Number Placeholder 4">
            <a:extLst>
              <a:ext uri="{FF2B5EF4-FFF2-40B4-BE49-F238E27FC236}">
                <a16:creationId xmlns:a16="http://schemas.microsoft.com/office/drawing/2014/main" id="{35EB6BCE-E7C2-4843-AC1A-DA635E23B4B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394450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89A653-4D4F-451B-A651-C4C98037AB6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7" name="Picture 6">
            <a:extLst>
              <a:ext uri="{FF2B5EF4-FFF2-40B4-BE49-F238E27FC236}">
                <a16:creationId xmlns:a16="http://schemas.microsoft.com/office/drawing/2014/main" id="{EBE82FB5-9DBE-A59E-F0A1-6F11A7951CCB}"/>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1341925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B1D2457-11FA-4EC3-8602-26EEBAC2051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F9706E38-81C6-47F4-ACC8-B0FE255B6FF6}"/>
              </a:ext>
            </a:extLst>
          </p:cNvPr>
          <p:cNvPicPr>
            <a:picLocks noChangeAspect="1"/>
          </p:cNvPicPr>
          <p:nvPr/>
        </p:nvPicPr>
        <p:blipFill rotWithShape="1">
          <a:blip r:embed="rId2"/>
          <a:srcRect l="-278" t="15803" r="2165" b="9197"/>
          <a:stretch/>
        </p:blipFill>
        <p:spPr>
          <a:xfrm>
            <a:off x="435185" y="766916"/>
            <a:ext cx="11216041" cy="5715850"/>
          </a:xfrm>
          <a:prstGeom prst="rect">
            <a:avLst/>
          </a:prstGeom>
        </p:spPr>
      </p:pic>
    </p:spTree>
    <p:extLst>
      <p:ext uri="{BB962C8B-B14F-4D97-AF65-F5344CB8AC3E}">
        <p14:creationId xmlns:p14="http://schemas.microsoft.com/office/powerpoint/2010/main" val="3391333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A9C3070-76B6-F941-7BA7-FD96B4BD07DE}"/>
              </a:ext>
            </a:extLst>
          </p:cNvPr>
          <p:cNvSpPr>
            <a:spLocks noGrp="1"/>
          </p:cNvSpPr>
          <p:nvPr>
            <p:ph type="sldNum" sz="quarter" idx="12"/>
          </p:nvPr>
        </p:nvSpPr>
        <p:spPr/>
        <p:txBody>
          <a:bodyPr/>
          <a:lstStyle/>
          <a:p>
            <a:fld id="{F603CDE5-C1D8-4EDD-870F-A498BAFA520F}" type="slidenum">
              <a:rPr lang="en-US" noProof="0" smtClean="0"/>
              <a:t>13</a:t>
            </a:fld>
            <a:endParaRPr lang="en-US" noProof="0" dirty="0"/>
          </a:p>
        </p:txBody>
      </p:sp>
      <p:sp>
        <p:nvSpPr>
          <p:cNvPr id="3" name="Footer Placeholder 2">
            <a:extLst>
              <a:ext uri="{FF2B5EF4-FFF2-40B4-BE49-F238E27FC236}">
                <a16:creationId xmlns:a16="http://schemas.microsoft.com/office/drawing/2014/main" id="{22659973-2A49-E53F-DE22-C9CEEC6C7CE7}"/>
              </a:ext>
            </a:extLst>
          </p:cNvPr>
          <p:cNvSpPr>
            <a:spLocks noGrp="1"/>
          </p:cNvSpPr>
          <p:nvPr>
            <p:ph type="ftr" sz="quarter" idx="11"/>
          </p:nvPr>
        </p:nvSpPr>
        <p:spPr/>
        <p:txBody>
          <a:bodyPr/>
          <a:lstStyle/>
          <a:p>
            <a:pPr algn="l"/>
            <a:r>
              <a:rPr lang="en-US" noProof="0"/>
              <a:t>Teach a Course</a:t>
            </a:r>
            <a:endParaRPr lang="en-US" noProof="0" dirty="0"/>
          </a:p>
        </p:txBody>
      </p:sp>
      <p:pic>
        <p:nvPicPr>
          <p:cNvPr id="5" name="Picture 4">
            <a:extLst>
              <a:ext uri="{FF2B5EF4-FFF2-40B4-BE49-F238E27FC236}">
                <a16:creationId xmlns:a16="http://schemas.microsoft.com/office/drawing/2014/main" id="{B8E47BF0-9F31-C6E2-59B8-B90C16C68E82}"/>
              </a:ext>
            </a:extLst>
          </p:cNvPr>
          <p:cNvPicPr>
            <a:picLocks noChangeAspect="1"/>
          </p:cNvPicPr>
          <p:nvPr/>
        </p:nvPicPr>
        <p:blipFill rotWithShape="1">
          <a:blip r:embed="rId3"/>
          <a:srcRect t="14271" b="12229"/>
          <a:stretch/>
        </p:blipFill>
        <p:spPr>
          <a:xfrm>
            <a:off x="264319" y="1607344"/>
            <a:ext cx="11075194" cy="4321968"/>
          </a:xfrm>
          <a:prstGeom prst="rect">
            <a:avLst/>
          </a:prstGeom>
        </p:spPr>
      </p:pic>
    </p:spTree>
    <p:extLst>
      <p:ext uri="{BB962C8B-B14F-4D97-AF65-F5344CB8AC3E}">
        <p14:creationId xmlns:p14="http://schemas.microsoft.com/office/powerpoint/2010/main" val="3696114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7B9F17-EB27-4E85-BA54-E865DB837FF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85F5C971-F613-4966-8B6E-47944243DD61}"/>
              </a:ext>
            </a:extLst>
          </p:cNvPr>
          <p:cNvPicPr>
            <a:picLocks noChangeAspect="1"/>
          </p:cNvPicPr>
          <p:nvPr/>
        </p:nvPicPr>
        <p:blipFill rotWithShape="1">
          <a:blip r:embed="rId2"/>
          <a:srcRect l="918" t="8945" r="2363" b="9334"/>
          <a:stretch/>
        </p:blipFill>
        <p:spPr>
          <a:xfrm>
            <a:off x="462853" y="684325"/>
            <a:ext cx="10863908" cy="6119454"/>
          </a:xfrm>
          <a:prstGeom prst="rect">
            <a:avLst/>
          </a:prstGeom>
        </p:spPr>
      </p:pic>
    </p:spTree>
    <p:extLst>
      <p:ext uri="{BB962C8B-B14F-4D97-AF65-F5344CB8AC3E}">
        <p14:creationId xmlns:p14="http://schemas.microsoft.com/office/powerpoint/2010/main" val="3537775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1 – Visions of the future</a:t>
            </a:r>
          </a:p>
        </p:txBody>
      </p:sp>
      <p:sp>
        <p:nvSpPr>
          <p:cNvPr id="6" name="TextBox 5">
            <a:extLst>
              <a:ext uri="{FF2B5EF4-FFF2-40B4-BE49-F238E27FC236}">
                <a16:creationId xmlns:a16="http://schemas.microsoft.com/office/drawing/2014/main" id="{C4EF11A0-16F0-4B86-BC2E-140410144EB1}"/>
              </a:ext>
            </a:extLst>
          </p:cNvPr>
          <p:cNvSpPr txBox="1"/>
          <p:nvPr/>
        </p:nvSpPr>
        <p:spPr>
          <a:xfrm>
            <a:off x="428519" y="2345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An </a:t>
            </a:r>
            <a:r>
              <a:rPr kumimoji="0" lang="en-GB" sz="3000" b="1" i="0" u="none" strike="noStrike" kern="1200" cap="none" spc="0" normalizeH="0" baseline="0" noProof="0" dirty="0" err="1">
                <a:ln>
                  <a:noFill/>
                </a:ln>
                <a:solidFill>
                  <a:srgbClr val="000000"/>
                </a:solidFill>
                <a:effectLst/>
                <a:uLnTx/>
                <a:uFillTx/>
                <a:latin typeface="Gill Sans MT" panose="020B0502020104020203"/>
                <a:ea typeface="+mn-ea"/>
                <a:cs typeface="+mn-cs"/>
              </a:rPr>
              <a:t>Inconventient</a:t>
            </a: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Truth</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err="1">
                <a:ln>
                  <a:noFill/>
                </a:ln>
                <a:solidFill>
                  <a:srgbClr val="000000"/>
                </a:solidFill>
                <a:effectLst/>
                <a:uLnTx/>
                <a:uFillTx/>
                <a:latin typeface="Gill Sans MT" panose="020B0502020104020203"/>
                <a:ea typeface="+mn-ea"/>
                <a:cs typeface="+mn-cs"/>
              </a:rPr>
              <a:t>Blindspotting</a:t>
            </a: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a:t>
            </a:r>
          </a:p>
        </p:txBody>
      </p:sp>
      <p:sp>
        <p:nvSpPr>
          <p:cNvPr id="10" name="TextBox 9">
            <a:extLst>
              <a:ext uri="{FF2B5EF4-FFF2-40B4-BE49-F238E27FC236}">
                <a16:creationId xmlns:a16="http://schemas.microsoft.com/office/drawing/2014/main" id="{4EF82134-CB6F-427D-BDEF-D3750DEC617B}"/>
              </a:ext>
            </a:extLst>
          </p:cNvPr>
          <p:cNvSpPr txBox="1"/>
          <p:nvPr/>
        </p:nvSpPr>
        <p:spPr>
          <a:xfrm>
            <a:off x="4193177" y="4528187"/>
            <a:ext cx="5841777"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Health, Wealth and Happiness</a:t>
            </a:r>
          </a:p>
        </p:txBody>
      </p:sp>
      <p:sp>
        <p:nvSpPr>
          <p:cNvPr id="5" name="TextBox 4">
            <a:extLst>
              <a:ext uri="{FF2B5EF4-FFF2-40B4-BE49-F238E27FC236}">
                <a16:creationId xmlns:a16="http://schemas.microsoft.com/office/drawing/2014/main" id="{3C341D5A-EB68-CD35-9CA2-02F190A2D170}"/>
              </a:ext>
            </a:extLst>
          </p:cNvPr>
          <p:cNvSpPr txBox="1"/>
          <p:nvPr/>
        </p:nvSpPr>
        <p:spPr>
          <a:xfrm>
            <a:off x="6090702" y="5432217"/>
            <a:ext cx="494714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Rise of the Machines</a:t>
            </a:r>
          </a:p>
        </p:txBody>
      </p:sp>
    </p:spTree>
    <p:extLst>
      <p:ext uri="{BB962C8B-B14F-4D97-AF65-F5344CB8AC3E}">
        <p14:creationId xmlns:p14="http://schemas.microsoft.com/office/powerpoint/2010/main" val="3720118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5F8448-2C5D-92FC-1B67-1303D1E0E2F1}"/>
              </a:ext>
            </a:extLst>
          </p:cNvPr>
          <p:cNvSpPr>
            <a:spLocks noGrp="1"/>
          </p:cNvSpPr>
          <p:nvPr>
            <p:ph type="sldNum" sz="quarter" idx="12"/>
          </p:nvPr>
        </p:nvSpPr>
        <p:spPr/>
        <p:txBody>
          <a:bodyPr/>
          <a:lstStyle/>
          <a:p>
            <a:fld id="{F603CDE5-C1D8-4EDD-870F-A498BAFA520F}" type="slidenum">
              <a:rPr lang="en-US" noProof="0" smtClean="0"/>
              <a:t>16</a:t>
            </a:fld>
            <a:endParaRPr lang="en-US" noProof="0" dirty="0"/>
          </a:p>
        </p:txBody>
      </p:sp>
      <p:sp>
        <p:nvSpPr>
          <p:cNvPr id="3" name="Footer Placeholder 2">
            <a:extLst>
              <a:ext uri="{FF2B5EF4-FFF2-40B4-BE49-F238E27FC236}">
                <a16:creationId xmlns:a16="http://schemas.microsoft.com/office/drawing/2014/main" id="{941503C4-9436-A8B3-C8F9-9C51721069EC}"/>
              </a:ext>
            </a:extLst>
          </p:cNvPr>
          <p:cNvSpPr>
            <a:spLocks noGrp="1"/>
          </p:cNvSpPr>
          <p:nvPr>
            <p:ph type="ftr" sz="quarter" idx="11"/>
          </p:nvPr>
        </p:nvSpPr>
        <p:spPr/>
        <p:txBody>
          <a:bodyPr/>
          <a:lstStyle/>
          <a:p>
            <a:pPr algn="l"/>
            <a:r>
              <a:rPr lang="en-US" noProof="0"/>
              <a:t>Teach a Course</a:t>
            </a:r>
            <a:endParaRPr lang="en-US" noProof="0" dirty="0"/>
          </a:p>
        </p:txBody>
      </p:sp>
      <p:sp>
        <p:nvSpPr>
          <p:cNvPr id="4" name="Title 3">
            <a:extLst>
              <a:ext uri="{FF2B5EF4-FFF2-40B4-BE49-F238E27FC236}">
                <a16:creationId xmlns:a16="http://schemas.microsoft.com/office/drawing/2014/main" id="{CD50FDEA-3BC0-E21F-FF02-C415149D911A}"/>
              </a:ext>
            </a:extLst>
          </p:cNvPr>
          <p:cNvSpPr>
            <a:spLocks noGrp="1"/>
          </p:cNvSpPr>
          <p:nvPr>
            <p:ph type="title"/>
          </p:nvPr>
        </p:nvSpPr>
        <p:spPr/>
        <p:txBody>
          <a:bodyPr/>
          <a:lstStyle/>
          <a:p>
            <a:r>
              <a:rPr lang="en-GB" dirty="0"/>
              <a:t>Climate change</a:t>
            </a:r>
          </a:p>
        </p:txBody>
      </p:sp>
      <p:sp>
        <p:nvSpPr>
          <p:cNvPr id="5" name="Content Placeholder 4">
            <a:extLst>
              <a:ext uri="{FF2B5EF4-FFF2-40B4-BE49-F238E27FC236}">
                <a16:creationId xmlns:a16="http://schemas.microsoft.com/office/drawing/2014/main" id="{26F7924F-8436-DEC4-8353-C443CA69812F}"/>
              </a:ext>
            </a:extLst>
          </p:cNvPr>
          <p:cNvSpPr>
            <a:spLocks noGrp="1"/>
          </p:cNvSpPr>
          <p:nvPr>
            <p:ph idx="1"/>
          </p:nvPr>
        </p:nvSpPr>
        <p:spPr/>
        <p:txBody>
          <a:bodyPr/>
          <a:lstStyle/>
          <a:p>
            <a:r>
              <a:rPr lang="en-GB" dirty="0"/>
              <a:t>Slow moving</a:t>
            </a:r>
          </a:p>
          <a:p>
            <a:r>
              <a:rPr lang="en-GB" dirty="0"/>
              <a:t>Effects – what are we seeing? – Make a list of 5 effects of climate change, think about how these have/might affect you</a:t>
            </a:r>
          </a:p>
          <a:p>
            <a:r>
              <a:rPr lang="en-GB" dirty="0"/>
              <a:t>Climate Migrants</a:t>
            </a:r>
          </a:p>
          <a:p>
            <a:r>
              <a:rPr lang="en-GB" dirty="0"/>
              <a:t>Mitigation and Adaption</a:t>
            </a:r>
          </a:p>
          <a:p>
            <a:r>
              <a:rPr lang="en-GB" dirty="0"/>
              <a:t>Precautionary Principle</a:t>
            </a:r>
          </a:p>
          <a:p>
            <a:r>
              <a:rPr lang="en-GB" dirty="0"/>
              <a:t>Extinction – due to global warming etc</a:t>
            </a:r>
          </a:p>
          <a:p>
            <a:r>
              <a:rPr lang="en-GB" dirty="0"/>
              <a:t>Saving the Planet – How?</a:t>
            </a:r>
          </a:p>
        </p:txBody>
      </p:sp>
    </p:spTree>
    <p:extLst>
      <p:ext uri="{BB962C8B-B14F-4D97-AF65-F5344CB8AC3E}">
        <p14:creationId xmlns:p14="http://schemas.microsoft.com/office/powerpoint/2010/main" val="2594576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972DA-C5AA-BAE8-CF87-542ED149E95C}"/>
              </a:ext>
            </a:extLst>
          </p:cNvPr>
          <p:cNvSpPr>
            <a:spLocks noGrp="1"/>
          </p:cNvSpPr>
          <p:nvPr>
            <p:ph type="title"/>
          </p:nvPr>
        </p:nvSpPr>
        <p:spPr/>
        <p:txBody>
          <a:bodyPr/>
          <a:lstStyle/>
          <a:p>
            <a:r>
              <a:rPr lang="en-GB" dirty="0"/>
              <a:t>Responsible Stewardship</a:t>
            </a:r>
          </a:p>
        </p:txBody>
      </p:sp>
      <p:sp>
        <p:nvSpPr>
          <p:cNvPr id="3" name="Content Placeholder 2">
            <a:extLst>
              <a:ext uri="{FF2B5EF4-FFF2-40B4-BE49-F238E27FC236}">
                <a16:creationId xmlns:a16="http://schemas.microsoft.com/office/drawing/2014/main" id="{06B9240F-2547-D7AB-A38E-4D1932DB9F87}"/>
              </a:ext>
            </a:extLst>
          </p:cNvPr>
          <p:cNvSpPr>
            <a:spLocks noGrp="1"/>
          </p:cNvSpPr>
          <p:nvPr>
            <p:ph idx="1"/>
          </p:nvPr>
        </p:nvSpPr>
        <p:spPr>
          <a:xfrm>
            <a:off x="540000" y="1536701"/>
            <a:ext cx="11101136" cy="4772024"/>
          </a:xfrm>
        </p:spPr>
        <p:txBody>
          <a:bodyPr>
            <a:normAutofit/>
          </a:bodyPr>
          <a:lstStyle/>
          <a:p>
            <a:r>
              <a:rPr lang="en-GB" dirty="0"/>
              <a:t>‘being responsible beyond the individual or company’</a:t>
            </a:r>
          </a:p>
          <a:p>
            <a:r>
              <a:rPr lang="en-GB" dirty="0"/>
              <a:t>Reducing climate emissions to sustainable levels </a:t>
            </a:r>
          </a:p>
          <a:p>
            <a:r>
              <a:rPr lang="en-GB" dirty="0"/>
              <a:t>Change in response to solutions introduced to mitigate climate change</a:t>
            </a:r>
          </a:p>
          <a:p>
            <a:r>
              <a:rPr lang="en-GB" dirty="0"/>
              <a:t>Responsible stewardship in the workplace means taking care of employees and having the responsibility for managing their success</a:t>
            </a:r>
          </a:p>
          <a:p>
            <a:r>
              <a:rPr lang="en-GB" dirty="0"/>
              <a:t>Stewardship – how companies balance the interests of all stakeholders in their pursuit of profit</a:t>
            </a:r>
          </a:p>
          <a:p>
            <a:pPr lvl="1"/>
            <a:r>
              <a:rPr lang="en-GB" dirty="0"/>
              <a:t>Investing in people</a:t>
            </a:r>
          </a:p>
          <a:p>
            <a:pPr lvl="1"/>
            <a:r>
              <a:rPr lang="en-GB" dirty="0"/>
              <a:t>Respecting the planet</a:t>
            </a:r>
          </a:p>
          <a:p>
            <a:pPr lvl="1"/>
            <a:r>
              <a:rPr lang="en-GB" dirty="0"/>
              <a:t>Boosting profit by balancing shareholder returns with investment in innovation, business and people for tomorrow</a:t>
            </a:r>
          </a:p>
          <a:p>
            <a:pPr lvl="1"/>
            <a:r>
              <a:rPr lang="en-GB" dirty="0"/>
              <a:t>Responsible supply chains and sourcing</a:t>
            </a:r>
          </a:p>
          <a:p>
            <a:pPr lvl="1"/>
            <a:r>
              <a:rPr lang="en-GB" dirty="0"/>
              <a:t>Driving environmental sustainability</a:t>
            </a:r>
          </a:p>
        </p:txBody>
      </p:sp>
    </p:spTree>
    <p:extLst>
      <p:ext uri="{BB962C8B-B14F-4D97-AF65-F5344CB8AC3E}">
        <p14:creationId xmlns:p14="http://schemas.microsoft.com/office/powerpoint/2010/main" val="3006801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D4FA4-F77C-34DD-E149-10ACFA60682D}"/>
              </a:ext>
            </a:extLst>
          </p:cNvPr>
          <p:cNvSpPr>
            <a:spLocks noGrp="1"/>
          </p:cNvSpPr>
          <p:nvPr>
            <p:ph type="title"/>
          </p:nvPr>
        </p:nvSpPr>
        <p:spPr/>
        <p:txBody>
          <a:bodyPr/>
          <a:lstStyle/>
          <a:p>
            <a:r>
              <a:rPr lang="en-GB" dirty="0"/>
              <a:t>Responsible Stewardship</a:t>
            </a:r>
          </a:p>
        </p:txBody>
      </p:sp>
      <p:sp>
        <p:nvSpPr>
          <p:cNvPr id="3" name="Content Placeholder 2">
            <a:extLst>
              <a:ext uri="{FF2B5EF4-FFF2-40B4-BE49-F238E27FC236}">
                <a16:creationId xmlns:a16="http://schemas.microsoft.com/office/drawing/2014/main" id="{EA2D77F5-6CA1-9733-7B35-D589CF2D108C}"/>
              </a:ext>
            </a:extLst>
          </p:cNvPr>
          <p:cNvSpPr>
            <a:spLocks noGrp="1"/>
          </p:cNvSpPr>
          <p:nvPr>
            <p:ph idx="1"/>
          </p:nvPr>
        </p:nvSpPr>
        <p:spPr/>
        <p:txBody>
          <a:bodyPr/>
          <a:lstStyle/>
          <a:p>
            <a:r>
              <a:rPr lang="en-GB" dirty="0"/>
              <a:t>Self regulation and the production of global public goods</a:t>
            </a:r>
          </a:p>
          <a:p>
            <a:r>
              <a:rPr lang="en-GB" dirty="0"/>
              <a:t>Booming CSR initiatives </a:t>
            </a:r>
            <a:r>
              <a:rPr lang="en-GB" dirty="0" err="1"/>
              <a:t>e,g</a:t>
            </a:r>
            <a:r>
              <a:rPr lang="en-GB" dirty="0"/>
              <a:t>. Forest Stewardship Council</a:t>
            </a:r>
          </a:p>
          <a:p>
            <a:r>
              <a:rPr lang="en-GB" dirty="0"/>
              <a:t>Global businesses are increasingly confronted with heterogeneous cultural contexts devoid of shared moral obligations or legal frameworks</a:t>
            </a:r>
          </a:p>
          <a:p>
            <a:r>
              <a:rPr lang="en-GB" dirty="0"/>
              <a:t>Leaders should think about the consequences of their conduct for all constituencies that could be affected – fostering a public exchange </a:t>
            </a:r>
            <a:r>
              <a:rPr lang="en-GB"/>
              <a:t>of opinions</a:t>
            </a:r>
          </a:p>
        </p:txBody>
      </p:sp>
    </p:spTree>
    <p:extLst>
      <p:ext uri="{BB962C8B-B14F-4D97-AF65-F5344CB8AC3E}">
        <p14:creationId xmlns:p14="http://schemas.microsoft.com/office/powerpoint/2010/main" val="42861658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16122FF-2DB2-839A-471D-9407C85AAE17}"/>
              </a:ext>
            </a:extLst>
          </p:cNvPr>
          <p:cNvSpPr>
            <a:spLocks noGrp="1"/>
          </p:cNvSpPr>
          <p:nvPr>
            <p:ph type="sldNum" sz="quarter" idx="12"/>
          </p:nvPr>
        </p:nvSpPr>
        <p:spPr/>
        <p:txBody>
          <a:bodyPr/>
          <a:lstStyle/>
          <a:p>
            <a:fld id="{3A98EE3D-8CD1-4C3F-BD1C-C98C9596463C}" type="slidenum">
              <a:rPr lang="en-US" smtClean="0"/>
              <a:t>19</a:t>
            </a:fld>
            <a:endParaRPr lang="en-US" dirty="0"/>
          </a:p>
        </p:txBody>
      </p:sp>
      <p:sp>
        <p:nvSpPr>
          <p:cNvPr id="3" name="Footer Placeholder 2">
            <a:extLst>
              <a:ext uri="{FF2B5EF4-FFF2-40B4-BE49-F238E27FC236}">
                <a16:creationId xmlns:a16="http://schemas.microsoft.com/office/drawing/2014/main" id="{DE398BEE-D0BD-945A-7395-B38D75D3D077}"/>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C2272BD7-BC13-E5E3-866F-70CA5ACCE662}"/>
              </a:ext>
            </a:extLst>
          </p:cNvPr>
          <p:cNvSpPr>
            <a:spLocks noGrp="1"/>
          </p:cNvSpPr>
          <p:nvPr>
            <p:ph type="title"/>
          </p:nvPr>
        </p:nvSpPr>
        <p:spPr/>
        <p:txBody>
          <a:bodyPr/>
          <a:lstStyle/>
          <a:p>
            <a:r>
              <a:rPr lang="en-GB" dirty="0"/>
              <a:t>Blind-spotting (emotive section, includes links to helplines)</a:t>
            </a:r>
          </a:p>
        </p:txBody>
      </p:sp>
      <p:sp>
        <p:nvSpPr>
          <p:cNvPr id="5" name="Content Placeholder 4">
            <a:extLst>
              <a:ext uri="{FF2B5EF4-FFF2-40B4-BE49-F238E27FC236}">
                <a16:creationId xmlns:a16="http://schemas.microsoft.com/office/drawing/2014/main" id="{64ADC4D6-BF39-92DB-8893-4720F7355217}"/>
              </a:ext>
            </a:extLst>
          </p:cNvPr>
          <p:cNvSpPr>
            <a:spLocks noGrp="1"/>
          </p:cNvSpPr>
          <p:nvPr>
            <p:ph idx="1"/>
          </p:nvPr>
        </p:nvSpPr>
        <p:spPr/>
        <p:txBody>
          <a:bodyPr>
            <a:normAutofit lnSpcReduction="10000"/>
          </a:bodyPr>
          <a:lstStyle/>
          <a:p>
            <a:r>
              <a:rPr lang="en-GB" dirty="0"/>
              <a:t>Difficult to see beyond one’s own experiences – creates blind spot – can lead to discrimination</a:t>
            </a:r>
          </a:p>
          <a:p>
            <a:r>
              <a:rPr lang="en-GB" dirty="0"/>
              <a:t>Inequality – unfair situation in society where some people have more opportunities, money etc., than others</a:t>
            </a:r>
          </a:p>
          <a:p>
            <a:r>
              <a:rPr lang="en-GB" dirty="0"/>
              <a:t>Social justice – difficult to categorise what inequality is </a:t>
            </a:r>
          </a:p>
          <a:p>
            <a:r>
              <a:rPr lang="en-GB" dirty="0"/>
              <a:t>2 types – economic inequality, rights based inequality</a:t>
            </a:r>
          </a:p>
          <a:p>
            <a:r>
              <a:rPr lang="en-GB" dirty="0"/>
              <a:t>Economic poverty – absolute or relative</a:t>
            </a:r>
          </a:p>
          <a:p>
            <a:r>
              <a:rPr lang="en-GB" dirty="0"/>
              <a:t>Equal income for all?</a:t>
            </a:r>
          </a:p>
          <a:p>
            <a:r>
              <a:rPr lang="en-GB" dirty="0"/>
              <a:t>Gender inequality – still happening, MeToo has helped but still slow</a:t>
            </a:r>
          </a:p>
          <a:p>
            <a:r>
              <a:rPr lang="en-GB" dirty="0"/>
              <a:t>Race and Racism – Black Lives Matter raising awareness but still constant evidence</a:t>
            </a:r>
          </a:p>
          <a:p>
            <a:r>
              <a:rPr lang="en-GB" dirty="0"/>
              <a:t>Diverse workplace (and benefits)</a:t>
            </a:r>
          </a:p>
          <a:p>
            <a:endParaRPr lang="en-GB" dirty="0"/>
          </a:p>
        </p:txBody>
      </p:sp>
    </p:spTree>
    <p:extLst>
      <p:ext uri="{BB962C8B-B14F-4D97-AF65-F5344CB8AC3E}">
        <p14:creationId xmlns:p14="http://schemas.microsoft.com/office/powerpoint/2010/main" val="3677656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B1AA3-5E6E-F1CC-E1A0-8C90137DCAD5}"/>
              </a:ext>
            </a:extLst>
          </p:cNvPr>
          <p:cNvSpPr>
            <a:spLocks noGrp="1"/>
          </p:cNvSpPr>
          <p:nvPr>
            <p:ph type="title"/>
          </p:nvPr>
        </p:nvSpPr>
        <p:spPr/>
        <p:txBody>
          <a:bodyPr/>
          <a:lstStyle/>
          <a:p>
            <a:r>
              <a:rPr lang="en-GB" dirty="0"/>
              <a:t>Equality</a:t>
            </a:r>
          </a:p>
        </p:txBody>
      </p:sp>
      <p:sp>
        <p:nvSpPr>
          <p:cNvPr id="3" name="Content Placeholder 2">
            <a:extLst>
              <a:ext uri="{FF2B5EF4-FFF2-40B4-BE49-F238E27FC236}">
                <a16:creationId xmlns:a16="http://schemas.microsoft.com/office/drawing/2014/main" id="{26B63906-DC13-B1F9-DC95-DB6ACBCEB8A3}"/>
              </a:ext>
            </a:extLst>
          </p:cNvPr>
          <p:cNvSpPr>
            <a:spLocks noGrp="1"/>
          </p:cNvSpPr>
          <p:nvPr>
            <p:ph idx="1"/>
          </p:nvPr>
        </p:nvSpPr>
        <p:spPr/>
        <p:txBody>
          <a:bodyPr/>
          <a:lstStyle/>
          <a:p>
            <a:r>
              <a:rPr lang="en-GB" dirty="0"/>
              <a:t>white men account for 72% of corporate leadership. </a:t>
            </a:r>
          </a:p>
          <a:p>
            <a:r>
              <a:rPr lang="en-GB" dirty="0"/>
              <a:t>Early 2021, 56% of the managers of Amazon United States identify as white and 71% as men (Amazon website, 2021), while in Saudi Arabia 2019, the women share in the total working population was less than 7% (Gibbon, 2019), even though women might be better qualified to succeed in a multicultural environment (</a:t>
            </a:r>
            <a:r>
              <a:rPr lang="en-GB" dirty="0" err="1"/>
              <a:t>Furrer</a:t>
            </a:r>
            <a:r>
              <a:rPr lang="en-GB" dirty="0"/>
              <a:t> et al., 2015, cited </a:t>
            </a:r>
            <a:r>
              <a:rPr lang="en-GB" dirty="0" err="1"/>
              <a:t>Paiuk</a:t>
            </a:r>
            <a:r>
              <a:rPr lang="en-GB" dirty="0"/>
              <a:t>, 2021)</a:t>
            </a:r>
          </a:p>
          <a:p>
            <a:endParaRPr lang="en-GB" dirty="0"/>
          </a:p>
        </p:txBody>
      </p:sp>
    </p:spTree>
    <p:extLst>
      <p:ext uri="{BB962C8B-B14F-4D97-AF65-F5344CB8AC3E}">
        <p14:creationId xmlns:p14="http://schemas.microsoft.com/office/powerpoint/2010/main" val="14074130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CA2D-5FF2-7A09-A115-6F6BD38442B9}"/>
              </a:ext>
            </a:extLst>
          </p:cNvPr>
          <p:cNvSpPr>
            <a:spLocks noGrp="1"/>
          </p:cNvSpPr>
          <p:nvPr>
            <p:ph type="title"/>
          </p:nvPr>
        </p:nvSpPr>
        <p:spPr/>
        <p:txBody>
          <a:bodyPr/>
          <a:lstStyle/>
          <a:p>
            <a:r>
              <a:rPr lang="en-GB" dirty="0"/>
              <a:t>Diversity</a:t>
            </a:r>
          </a:p>
        </p:txBody>
      </p:sp>
      <p:sp>
        <p:nvSpPr>
          <p:cNvPr id="3" name="Content Placeholder 2">
            <a:extLst>
              <a:ext uri="{FF2B5EF4-FFF2-40B4-BE49-F238E27FC236}">
                <a16:creationId xmlns:a16="http://schemas.microsoft.com/office/drawing/2014/main" id="{EB6D87BC-1DB5-6DAB-C9A0-D3280997A24E}"/>
              </a:ext>
            </a:extLst>
          </p:cNvPr>
          <p:cNvSpPr>
            <a:spLocks noGrp="1"/>
          </p:cNvSpPr>
          <p:nvPr>
            <p:ph idx="1"/>
          </p:nvPr>
        </p:nvSpPr>
        <p:spPr>
          <a:xfrm>
            <a:off x="581192" y="1977292"/>
            <a:ext cx="11029615" cy="4360985"/>
          </a:xfrm>
        </p:spPr>
        <p:txBody>
          <a:bodyPr>
            <a:normAutofit/>
          </a:bodyPr>
          <a:lstStyle/>
          <a:p>
            <a:r>
              <a:rPr lang="en-GB" dirty="0"/>
              <a:t>diversity tends to be on the agenda of organisations due to regulatory, legislative and global pressures and not necessarily driven by a legitimate interest of the leadership team to facilitate a more diverse organisation nor take into account the multicultural society in which they operate (Storey, 2013)</a:t>
            </a:r>
          </a:p>
          <a:p>
            <a:r>
              <a:rPr lang="en-GB" dirty="0"/>
              <a:t>A “diverse work force leads to sustainable competitive advantage and ultimately superior performance”</a:t>
            </a:r>
          </a:p>
          <a:p>
            <a:r>
              <a:rPr lang="en-GB" dirty="0"/>
              <a:t>The fact that in 2021 36% of Millennials and 39% of Gen Zs confirm they are discriminated “all the time” or frequently in the workplace reflects on the situation that systemic racism is widespread and suggests that much work remains to be done to ensure that all groups, regardless of their backgrounds, are treated fairly and with the proper respect (Deloitte </a:t>
            </a:r>
            <a:r>
              <a:rPr lang="en-GB" dirty="0" err="1"/>
              <a:t>Touche</a:t>
            </a:r>
            <a:r>
              <a:rPr lang="en-GB" dirty="0"/>
              <a:t> Tohmatsu Limited (“DTTL”), 2021, cited </a:t>
            </a:r>
            <a:r>
              <a:rPr lang="en-GB" dirty="0" err="1"/>
              <a:t>Paiuk</a:t>
            </a:r>
            <a:r>
              <a:rPr lang="en-GB" dirty="0"/>
              <a:t>, 2021)</a:t>
            </a:r>
          </a:p>
          <a:p>
            <a:r>
              <a:rPr lang="en-GB" dirty="0"/>
              <a:t>The more managers resist or ignore the significance of the global workforce diversity, the more will be the conflicts, pandemics, and crisis (Malhotra, 2022)</a:t>
            </a:r>
          </a:p>
          <a:p>
            <a:r>
              <a:rPr lang="en-GB" dirty="0"/>
              <a:t>Inclusive leadership is critical for making sure diverse thinking is heard, respected, managed, and applied (</a:t>
            </a:r>
            <a:r>
              <a:rPr lang="en-GB" dirty="0" err="1"/>
              <a:t>Paiuk</a:t>
            </a:r>
            <a:r>
              <a:rPr lang="en-GB" dirty="0"/>
              <a:t>, 2021)</a:t>
            </a:r>
          </a:p>
          <a:p>
            <a:endParaRPr lang="en-GB" dirty="0"/>
          </a:p>
        </p:txBody>
      </p:sp>
    </p:spTree>
    <p:extLst>
      <p:ext uri="{BB962C8B-B14F-4D97-AF65-F5344CB8AC3E}">
        <p14:creationId xmlns:p14="http://schemas.microsoft.com/office/powerpoint/2010/main" val="18534141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71462-20A5-8360-B9C1-6D6B33A1F76A}"/>
              </a:ext>
            </a:extLst>
          </p:cNvPr>
          <p:cNvSpPr>
            <a:spLocks noGrp="1"/>
          </p:cNvSpPr>
          <p:nvPr>
            <p:ph type="title"/>
          </p:nvPr>
        </p:nvSpPr>
        <p:spPr/>
        <p:txBody>
          <a:bodyPr/>
          <a:lstStyle/>
          <a:p>
            <a:r>
              <a:rPr lang="en-GB" dirty="0"/>
              <a:t>Diverse Teams</a:t>
            </a:r>
          </a:p>
        </p:txBody>
      </p:sp>
      <p:sp>
        <p:nvSpPr>
          <p:cNvPr id="3" name="Content Placeholder 2">
            <a:extLst>
              <a:ext uri="{FF2B5EF4-FFF2-40B4-BE49-F238E27FC236}">
                <a16:creationId xmlns:a16="http://schemas.microsoft.com/office/drawing/2014/main" id="{A0BA8BF5-7787-6C40-7508-2ADE0659F0E5}"/>
              </a:ext>
            </a:extLst>
          </p:cNvPr>
          <p:cNvSpPr>
            <a:spLocks noGrp="1"/>
          </p:cNvSpPr>
          <p:nvPr>
            <p:ph idx="1"/>
          </p:nvPr>
        </p:nvSpPr>
        <p:spPr/>
        <p:txBody>
          <a:bodyPr>
            <a:normAutofit/>
          </a:bodyPr>
          <a:lstStyle/>
          <a:p>
            <a:r>
              <a:rPr lang="en-GB" dirty="0"/>
              <a:t>The use of teams in business organisations has increased over the last 30 years (Lawler et al., 1995, cited Couch &amp; Rose, 2020)</a:t>
            </a:r>
          </a:p>
          <a:p>
            <a:r>
              <a:rPr lang="en-GB" dirty="0"/>
              <a:t>Each team-member needs a clearly defined and understood role that changes iteratively as shared awareness of the team’s evolving purpose develops (Hawkins, 2018, cited Couch &amp; Rose, 2020).</a:t>
            </a:r>
          </a:p>
          <a:p>
            <a:r>
              <a:rPr lang="en-GB" dirty="0"/>
              <a:t>International teams need ‘to be open and honest with one another, engaging in ‘unfiltered conflict’ and  avoiding the pursuit of ‘artificial harmony’ (Couch &amp; Rose, 2020)</a:t>
            </a:r>
          </a:p>
          <a:p>
            <a:r>
              <a:rPr lang="en-GB" dirty="0"/>
              <a:t>working with international teams magnifies the leaders challenge (Petersen, 2007, p.264), raises the potential for team conflict and makes greater demands on the time a team needs to build shared meaning systems and a sense of team identity (Clutterbuck, 2007). </a:t>
            </a:r>
          </a:p>
        </p:txBody>
      </p:sp>
    </p:spTree>
    <p:extLst>
      <p:ext uri="{BB962C8B-B14F-4D97-AF65-F5344CB8AC3E}">
        <p14:creationId xmlns:p14="http://schemas.microsoft.com/office/powerpoint/2010/main" val="37317604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5E32-E48C-C647-56A3-F991D64249D7}"/>
              </a:ext>
            </a:extLst>
          </p:cNvPr>
          <p:cNvSpPr>
            <a:spLocks noGrp="1"/>
          </p:cNvSpPr>
          <p:nvPr>
            <p:ph type="title"/>
          </p:nvPr>
        </p:nvSpPr>
        <p:spPr/>
        <p:txBody>
          <a:bodyPr/>
          <a:lstStyle/>
          <a:p>
            <a:r>
              <a:rPr lang="en-GB" dirty="0"/>
              <a:t>Workforce Diversity</a:t>
            </a:r>
          </a:p>
        </p:txBody>
      </p:sp>
      <p:sp>
        <p:nvSpPr>
          <p:cNvPr id="3" name="Content Placeholder 2">
            <a:extLst>
              <a:ext uri="{FF2B5EF4-FFF2-40B4-BE49-F238E27FC236}">
                <a16:creationId xmlns:a16="http://schemas.microsoft.com/office/drawing/2014/main" id="{E2C81A5C-0153-4EE5-BABC-041CBB6A4F38}"/>
              </a:ext>
            </a:extLst>
          </p:cNvPr>
          <p:cNvSpPr>
            <a:spLocks noGrp="1"/>
          </p:cNvSpPr>
          <p:nvPr>
            <p:ph idx="1"/>
          </p:nvPr>
        </p:nvSpPr>
        <p:spPr/>
        <p:txBody>
          <a:bodyPr>
            <a:normAutofit/>
          </a:bodyPr>
          <a:lstStyle/>
          <a:p>
            <a:r>
              <a:rPr lang="en-GB" dirty="0"/>
              <a:t>Workforce diversity simply means people of similar and different background working in an organization. It includes variables such as age, culture, race religion among many other factors (Saxena, 2014, cited Malhotra, 2022).</a:t>
            </a:r>
          </a:p>
          <a:p>
            <a:r>
              <a:rPr lang="en-GB" dirty="0"/>
              <a:t>Diversity is key to organizational success, since it generates larger talent pool, better employee performance, more innovation, and in the end, higher revenue, there are, however, conservatives theories that state that diversity and business excellence might be in competition and </a:t>
            </a:r>
            <a:r>
              <a:rPr lang="en-GB" dirty="0" err="1"/>
              <a:t>favoring</a:t>
            </a:r>
            <a:r>
              <a:rPr lang="en-GB" dirty="0"/>
              <a:t> diversity too often might put the competitive edge at risk (Mac Donald, 2018; cited </a:t>
            </a:r>
            <a:r>
              <a:rPr lang="en-GB" dirty="0" err="1"/>
              <a:t>Paiuk</a:t>
            </a:r>
            <a:r>
              <a:rPr lang="en-GB" dirty="0"/>
              <a:t>, 2021)</a:t>
            </a:r>
          </a:p>
        </p:txBody>
      </p:sp>
    </p:spTree>
    <p:extLst>
      <p:ext uri="{BB962C8B-B14F-4D97-AF65-F5344CB8AC3E}">
        <p14:creationId xmlns:p14="http://schemas.microsoft.com/office/powerpoint/2010/main" val="23077367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2C89B5D-B455-C538-3D57-E1BD85DB9791}"/>
              </a:ext>
            </a:extLst>
          </p:cNvPr>
          <p:cNvSpPr>
            <a:spLocks noGrp="1"/>
          </p:cNvSpPr>
          <p:nvPr>
            <p:ph type="sldNum" sz="quarter" idx="12"/>
          </p:nvPr>
        </p:nvSpPr>
        <p:spPr/>
        <p:txBody>
          <a:bodyPr/>
          <a:lstStyle/>
          <a:p>
            <a:fld id="{3A98EE3D-8CD1-4C3F-BD1C-C98C9596463C}" type="slidenum">
              <a:rPr lang="en-US" smtClean="0"/>
              <a:t>24</a:t>
            </a:fld>
            <a:endParaRPr lang="en-US" dirty="0"/>
          </a:p>
        </p:txBody>
      </p:sp>
      <p:sp>
        <p:nvSpPr>
          <p:cNvPr id="3" name="Footer Placeholder 2">
            <a:extLst>
              <a:ext uri="{FF2B5EF4-FFF2-40B4-BE49-F238E27FC236}">
                <a16:creationId xmlns:a16="http://schemas.microsoft.com/office/drawing/2014/main" id="{AF863896-802F-1CCB-0F11-8313AE125C91}"/>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573CCF2F-4864-BC8A-9BEE-539D0854BBB2}"/>
              </a:ext>
            </a:extLst>
          </p:cNvPr>
          <p:cNvSpPr>
            <a:spLocks noGrp="1"/>
          </p:cNvSpPr>
          <p:nvPr>
            <p:ph type="title"/>
          </p:nvPr>
        </p:nvSpPr>
        <p:spPr/>
        <p:txBody>
          <a:bodyPr/>
          <a:lstStyle/>
          <a:p>
            <a:r>
              <a:rPr lang="en-GB" dirty="0"/>
              <a:t>What are the critiques of this narrative?</a:t>
            </a:r>
          </a:p>
        </p:txBody>
      </p:sp>
      <p:sp>
        <p:nvSpPr>
          <p:cNvPr id="5" name="Content Placeholder 4">
            <a:extLst>
              <a:ext uri="{FF2B5EF4-FFF2-40B4-BE49-F238E27FC236}">
                <a16:creationId xmlns:a16="http://schemas.microsoft.com/office/drawing/2014/main" id="{736730F8-2CC9-8F02-46D4-302DA7692A3C}"/>
              </a:ext>
            </a:extLst>
          </p:cNvPr>
          <p:cNvSpPr>
            <a:spLocks noGrp="1"/>
          </p:cNvSpPr>
          <p:nvPr>
            <p:ph idx="1"/>
          </p:nvPr>
        </p:nvSpPr>
        <p:spPr>
          <a:xfrm>
            <a:off x="816936" y="5845386"/>
            <a:ext cx="6946509" cy="1884152"/>
          </a:xfrm>
        </p:spPr>
        <p:txBody>
          <a:bodyPr/>
          <a:lstStyle/>
          <a:p>
            <a:r>
              <a:rPr lang="en-GB" dirty="0">
                <a:hlinkClick r:id="rId2"/>
              </a:rPr>
              <a:t>https://youtu.be/t1hmYQxyEUA?si=LiS36EgU_xm590I9</a:t>
            </a:r>
            <a:endParaRPr lang="en-GB" dirty="0"/>
          </a:p>
          <a:p>
            <a:endParaRPr lang="en-GB" dirty="0"/>
          </a:p>
          <a:p>
            <a:endParaRPr lang="en-GB" dirty="0"/>
          </a:p>
          <a:p>
            <a:endParaRPr lang="en-GB" dirty="0"/>
          </a:p>
        </p:txBody>
      </p:sp>
      <p:pic>
        <p:nvPicPr>
          <p:cNvPr id="7" name="Picture 6">
            <a:extLst>
              <a:ext uri="{FF2B5EF4-FFF2-40B4-BE49-F238E27FC236}">
                <a16:creationId xmlns:a16="http://schemas.microsoft.com/office/drawing/2014/main" id="{44BB2747-862B-9F07-276D-2E31D0B58C52}"/>
              </a:ext>
            </a:extLst>
          </p:cNvPr>
          <p:cNvPicPr>
            <a:picLocks noChangeAspect="1"/>
          </p:cNvPicPr>
          <p:nvPr/>
        </p:nvPicPr>
        <p:blipFill>
          <a:blip r:embed="rId3"/>
          <a:stretch>
            <a:fillRect/>
          </a:stretch>
        </p:blipFill>
        <p:spPr>
          <a:xfrm>
            <a:off x="3181780" y="1862321"/>
            <a:ext cx="6097624" cy="4108361"/>
          </a:xfrm>
          <a:prstGeom prst="rect">
            <a:avLst/>
          </a:prstGeom>
        </p:spPr>
      </p:pic>
    </p:spTree>
    <p:extLst>
      <p:ext uri="{BB962C8B-B14F-4D97-AF65-F5344CB8AC3E}">
        <p14:creationId xmlns:p14="http://schemas.microsoft.com/office/powerpoint/2010/main" val="7855950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2FD81-1189-72AD-AC03-C0757E287BF0}"/>
              </a:ext>
            </a:extLst>
          </p:cNvPr>
          <p:cNvSpPr>
            <a:spLocks noGrp="1"/>
          </p:cNvSpPr>
          <p:nvPr>
            <p:ph type="title"/>
          </p:nvPr>
        </p:nvSpPr>
        <p:spPr/>
        <p:txBody>
          <a:bodyPr/>
          <a:lstStyle/>
          <a:p>
            <a:r>
              <a:rPr lang="en-GB" dirty="0"/>
              <a:t>Globalisation, Diversity and Sustainability</a:t>
            </a:r>
          </a:p>
        </p:txBody>
      </p:sp>
      <p:sp>
        <p:nvSpPr>
          <p:cNvPr id="3" name="Content Placeholder 2">
            <a:extLst>
              <a:ext uri="{FF2B5EF4-FFF2-40B4-BE49-F238E27FC236}">
                <a16:creationId xmlns:a16="http://schemas.microsoft.com/office/drawing/2014/main" id="{E03B931E-7A1A-C2F9-6CDC-8A6745ADA755}"/>
              </a:ext>
            </a:extLst>
          </p:cNvPr>
          <p:cNvSpPr>
            <a:spLocks noGrp="1"/>
          </p:cNvSpPr>
          <p:nvPr>
            <p:ph idx="1"/>
          </p:nvPr>
        </p:nvSpPr>
        <p:spPr/>
        <p:txBody>
          <a:bodyPr/>
          <a:lstStyle/>
          <a:p>
            <a:r>
              <a:rPr lang="en-GB" dirty="0"/>
              <a:t>Globalization and workforce diversity is an important component of sustainable planet. Integration between political, corporate, social, and spiritual leadership is not an option or a choice but an unavoidable necessity for planet sustainability. This cannot happen unless the leadership and managerial skills are toned to include workforce diversity skills in short-term and long-term decision-making (Malhotra, 2022)</a:t>
            </a:r>
          </a:p>
        </p:txBody>
      </p:sp>
    </p:spTree>
    <p:extLst>
      <p:ext uri="{BB962C8B-B14F-4D97-AF65-F5344CB8AC3E}">
        <p14:creationId xmlns:p14="http://schemas.microsoft.com/office/powerpoint/2010/main" val="3446330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CBCF972-586D-A8A2-F936-E90E6FD6A297}"/>
              </a:ext>
            </a:extLst>
          </p:cNvPr>
          <p:cNvSpPr>
            <a:spLocks noGrp="1"/>
          </p:cNvSpPr>
          <p:nvPr>
            <p:ph type="sldNum" sz="quarter" idx="12"/>
          </p:nvPr>
        </p:nvSpPr>
        <p:spPr/>
        <p:txBody>
          <a:bodyPr/>
          <a:lstStyle/>
          <a:p>
            <a:fld id="{3A98EE3D-8CD1-4C3F-BD1C-C98C9596463C}" type="slidenum">
              <a:rPr lang="en-US" smtClean="0"/>
              <a:t>26</a:t>
            </a:fld>
            <a:endParaRPr lang="en-US" dirty="0"/>
          </a:p>
        </p:txBody>
      </p:sp>
      <p:sp>
        <p:nvSpPr>
          <p:cNvPr id="3" name="Footer Placeholder 2">
            <a:extLst>
              <a:ext uri="{FF2B5EF4-FFF2-40B4-BE49-F238E27FC236}">
                <a16:creationId xmlns:a16="http://schemas.microsoft.com/office/drawing/2014/main" id="{32284000-2797-6B5A-7E80-CB610EC435F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5B84C7C8-6CA0-957F-90F8-F4B24DA24064}"/>
              </a:ext>
            </a:extLst>
          </p:cNvPr>
          <p:cNvSpPr>
            <a:spLocks noGrp="1"/>
          </p:cNvSpPr>
          <p:nvPr>
            <p:ph type="title"/>
          </p:nvPr>
        </p:nvSpPr>
        <p:spPr/>
        <p:txBody>
          <a:bodyPr/>
          <a:lstStyle/>
          <a:p>
            <a:r>
              <a:rPr lang="en-GB" dirty="0"/>
              <a:t>Health, Wealth and Happiness</a:t>
            </a:r>
          </a:p>
        </p:txBody>
      </p:sp>
      <p:sp>
        <p:nvSpPr>
          <p:cNvPr id="5" name="Content Placeholder 4">
            <a:extLst>
              <a:ext uri="{FF2B5EF4-FFF2-40B4-BE49-F238E27FC236}">
                <a16:creationId xmlns:a16="http://schemas.microsoft.com/office/drawing/2014/main" id="{1FA944BB-1654-76AE-A501-8CAEFFCFAFF4}"/>
              </a:ext>
            </a:extLst>
          </p:cNvPr>
          <p:cNvSpPr>
            <a:spLocks noGrp="1"/>
          </p:cNvSpPr>
          <p:nvPr>
            <p:ph idx="1"/>
          </p:nvPr>
        </p:nvSpPr>
        <p:spPr/>
        <p:txBody>
          <a:bodyPr/>
          <a:lstStyle/>
          <a:p>
            <a:r>
              <a:rPr lang="en-GB" dirty="0"/>
              <a:t>Physical Activity</a:t>
            </a:r>
          </a:p>
          <a:p>
            <a:r>
              <a:rPr lang="en-GB" dirty="0"/>
              <a:t>Benefits – brain, heart and lungs, core, arms and legs</a:t>
            </a:r>
          </a:p>
          <a:p>
            <a:r>
              <a:rPr lang="en-GB" dirty="0"/>
              <a:t>28% adults and 81% adolescents do not meet recommended physical activity levels</a:t>
            </a:r>
          </a:p>
          <a:p>
            <a:r>
              <a:rPr lang="en-GB" dirty="0"/>
              <a:t>Worst areas – Americas, UK, Europe</a:t>
            </a:r>
          </a:p>
          <a:p>
            <a:r>
              <a:rPr lang="en-GB" dirty="0"/>
              <a:t>Best Area – South East Asia</a:t>
            </a:r>
          </a:p>
          <a:p>
            <a:r>
              <a:rPr lang="en-GB" dirty="0"/>
              <a:t>Inequality of access</a:t>
            </a:r>
          </a:p>
          <a:p>
            <a:r>
              <a:rPr lang="en-GB" dirty="0"/>
              <a:t>WHO Global Action Plan</a:t>
            </a:r>
          </a:p>
        </p:txBody>
      </p:sp>
    </p:spTree>
    <p:extLst>
      <p:ext uri="{BB962C8B-B14F-4D97-AF65-F5344CB8AC3E}">
        <p14:creationId xmlns:p14="http://schemas.microsoft.com/office/powerpoint/2010/main" val="19126126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DC8AC1-2C12-DF31-DF70-DF264C93E6AE}"/>
              </a:ext>
            </a:extLst>
          </p:cNvPr>
          <p:cNvSpPr>
            <a:spLocks noGrp="1"/>
          </p:cNvSpPr>
          <p:nvPr>
            <p:ph type="sldNum" sz="quarter" idx="12"/>
          </p:nvPr>
        </p:nvSpPr>
        <p:spPr/>
        <p:txBody>
          <a:bodyPr/>
          <a:lstStyle/>
          <a:p>
            <a:fld id="{3A98EE3D-8CD1-4C3F-BD1C-C98C9596463C}" type="slidenum">
              <a:rPr lang="en-US" smtClean="0"/>
              <a:t>27</a:t>
            </a:fld>
            <a:endParaRPr lang="en-US" dirty="0"/>
          </a:p>
        </p:txBody>
      </p:sp>
      <p:sp>
        <p:nvSpPr>
          <p:cNvPr id="3" name="Footer Placeholder 2">
            <a:extLst>
              <a:ext uri="{FF2B5EF4-FFF2-40B4-BE49-F238E27FC236}">
                <a16:creationId xmlns:a16="http://schemas.microsoft.com/office/drawing/2014/main" id="{990AB425-1D4D-6A05-A97C-5D31D04B7F67}"/>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F6AD4768-6C5E-2AE0-1639-F15021518DDB}"/>
              </a:ext>
            </a:extLst>
          </p:cNvPr>
          <p:cNvSpPr>
            <a:spLocks noGrp="1"/>
          </p:cNvSpPr>
          <p:nvPr>
            <p:ph type="title"/>
          </p:nvPr>
        </p:nvSpPr>
        <p:spPr/>
        <p:txBody>
          <a:bodyPr/>
          <a:lstStyle/>
          <a:p>
            <a:r>
              <a:rPr lang="en-GB" dirty="0"/>
              <a:t>The rise of the machines</a:t>
            </a:r>
          </a:p>
        </p:txBody>
      </p:sp>
      <p:sp>
        <p:nvSpPr>
          <p:cNvPr id="5" name="Content Placeholder 4">
            <a:extLst>
              <a:ext uri="{FF2B5EF4-FFF2-40B4-BE49-F238E27FC236}">
                <a16:creationId xmlns:a16="http://schemas.microsoft.com/office/drawing/2014/main" id="{3925A9FD-AB2C-428F-7D52-D23B26E79416}"/>
              </a:ext>
            </a:extLst>
          </p:cNvPr>
          <p:cNvSpPr>
            <a:spLocks noGrp="1"/>
          </p:cNvSpPr>
          <p:nvPr>
            <p:ph idx="1"/>
          </p:nvPr>
        </p:nvSpPr>
        <p:spPr/>
        <p:txBody>
          <a:bodyPr/>
          <a:lstStyle/>
          <a:p>
            <a:r>
              <a:rPr lang="en-GB" dirty="0"/>
              <a:t>First Machine Age – Steam Power, Combustion Engine, Electricity</a:t>
            </a:r>
          </a:p>
          <a:p>
            <a:r>
              <a:rPr lang="en-GB" dirty="0"/>
              <a:t>Second Machine Age – rapid maturation of digital, robotic and computational technology and most recently AI or ‘machine learning’</a:t>
            </a:r>
          </a:p>
          <a:p>
            <a:r>
              <a:rPr lang="en-GB" dirty="0"/>
              <a:t>Anxiety around technological unemployment not new – ATMs, Self Checkouts at supermarkets</a:t>
            </a:r>
          </a:p>
          <a:p>
            <a:r>
              <a:rPr lang="en-GB" dirty="0"/>
              <a:t>Highly cognitive jobs now vulnerable</a:t>
            </a:r>
          </a:p>
        </p:txBody>
      </p:sp>
    </p:spTree>
    <p:extLst>
      <p:ext uri="{BB962C8B-B14F-4D97-AF65-F5344CB8AC3E}">
        <p14:creationId xmlns:p14="http://schemas.microsoft.com/office/powerpoint/2010/main" val="42275484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372F-F935-5902-6964-CDBAC4CDE5E0}"/>
              </a:ext>
            </a:extLst>
          </p:cNvPr>
          <p:cNvSpPr>
            <a:spLocks noGrp="1"/>
          </p:cNvSpPr>
          <p:nvPr>
            <p:ph type="title"/>
          </p:nvPr>
        </p:nvSpPr>
        <p:spPr>
          <a:effectLst/>
        </p:spPr>
        <p:txBody>
          <a:bodyPr>
            <a:normAutofit/>
          </a:bodyPr>
          <a:lstStyle/>
          <a:p>
            <a:pPr algn="l"/>
            <a:r>
              <a:rPr lang="en-GB" dirty="0"/>
              <a:t>AI</a:t>
            </a:r>
          </a:p>
        </p:txBody>
      </p:sp>
      <p:sp>
        <p:nvSpPr>
          <p:cNvPr id="3" name="Content Placeholder 2">
            <a:extLst>
              <a:ext uri="{FF2B5EF4-FFF2-40B4-BE49-F238E27FC236}">
                <a16:creationId xmlns:a16="http://schemas.microsoft.com/office/drawing/2014/main" id="{1AB5D023-9333-2A95-B27C-6FF2F1E3CF46}"/>
              </a:ext>
            </a:extLst>
          </p:cNvPr>
          <p:cNvSpPr>
            <a:spLocks noGrp="1"/>
          </p:cNvSpPr>
          <p:nvPr>
            <p:ph idx="1"/>
          </p:nvPr>
        </p:nvSpPr>
        <p:spPr>
          <a:effectLst/>
        </p:spPr>
        <p:txBody>
          <a:bodyPr anchor="ctr">
            <a:normAutofit/>
          </a:bodyPr>
          <a:lstStyle/>
          <a:p>
            <a:r>
              <a:rPr lang="en-GB" dirty="0"/>
              <a:t>The term ‘artificial intelligence’ means ‘investigating intelligent problem-solving behaviour and creating intelligent computer systems’ (</a:t>
            </a:r>
            <a:r>
              <a:rPr lang="en-GB" dirty="0" err="1"/>
              <a:t>Wisskirchen</a:t>
            </a:r>
            <a:r>
              <a:rPr lang="en-GB" dirty="0"/>
              <a:t> et al, 2017)</a:t>
            </a:r>
          </a:p>
          <a:p>
            <a:r>
              <a:rPr lang="en-GB" dirty="0"/>
              <a:t>Modern information technologies and the advent of machines powered by artificial intelligence (AI) have already strongly influenced the world of work in the 21st century. </a:t>
            </a:r>
          </a:p>
          <a:p>
            <a:r>
              <a:rPr lang="en-GB" dirty="0"/>
              <a:t>The skills that are required to perform jobs are shifting significantly</a:t>
            </a:r>
          </a:p>
          <a:p>
            <a:r>
              <a:rPr lang="en-GB" dirty="0"/>
              <a:t>Take 5 minutes to think about the career you are interested in – is this at risk of automation? How? </a:t>
            </a:r>
          </a:p>
          <a:p>
            <a:endParaRPr lang="en-GB" dirty="0"/>
          </a:p>
          <a:p>
            <a:endParaRPr lang="en-GB" dirty="0"/>
          </a:p>
        </p:txBody>
      </p:sp>
    </p:spTree>
    <p:extLst>
      <p:ext uri="{BB962C8B-B14F-4D97-AF65-F5344CB8AC3E}">
        <p14:creationId xmlns:p14="http://schemas.microsoft.com/office/powerpoint/2010/main" val="6648931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372F-F935-5902-6964-CDBAC4CDE5E0}"/>
              </a:ext>
            </a:extLst>
          </p:cNvPr>
          <p:cNvSpPr>
            <a:spLocks noGrp="1"/>
          </p:cNvSpPr>
          <p:nvPr>
            <p:ph type="title"/>
          </p:nvPr>
        </p:nvSpPr>
        <p:spPr>
          <a:effectLst/>
        </p:spPr>
        <p:txBody>
          <a:bodyPr>
            <a:normAutofit/>
          </a:bodyPr>
          <a:lstStyle/>
          <a:p>
            <a:pPr algn="l"/>
            <a:r>
              <a:rPr lang="en-GB" dirty="0"/>
              <a:t>Uses of AI in the workplace</a:t>
            </a:r>
          </a:p>
        </p:txBody>
      </p:sp>
      <p:sp>
        <p:nvSpPr>
          <p:cNvPr id="3" name="Content Placeholder 2">
            <a:extLst>
              <a:ext uri="{FF2B5EF4-FFF2-40B4-BE49-F238E27FC236}">
                <a16:creationId xmlns:a16="http://schemas.microsoft.com/office/drawing/2014/main" id="{1AB5D023-9333-2A95-B27C-6FF2F1E3CF46}"/>
              </a:ext>
            </a:extLst>
          </p:cNvPr>
          <p:cNvSpPr>
            <a:spLocks noGrp="1"/>
          </p:cNvSpPr>
          <p:nvPr>
            <p:ph idx="1"/>
          </p:nvPr>
        </p:nvSpPr>
        <p:spPr>
          <a:effectLst/>
        </p:spPr>
        <p:txBody>
          <a:bodyPr anchor="ctr">
            <a:normAutofit/>
          </a:bodyPr>
          <a:lstStyle/>
          <a:p>
            <a:r>
              <a:rPr lang="en-GB" dirty="0"/>
              <a:t>Pre screening candidates before interview invites</a:t>
            </a:r>
          </a:p>
          <a:p>
            <a:r>
              <a:rPr lang="en-GB" dirty="0"/>
              <a:t>Assessing candidates before formal interview</a:t>
            </a:r>
          </a:p>
          <a:p>
            <a:r>
              <a:rPr lang="en-GB" dirty="0"/>
              <a:t>Onboarding – AI chatbots used to help new hires settle into their roles and understand the various facets of their new organizations</a:t>
            </a:r>
          </a:p>
          <a:p>
            <a:r>
              <a:rPr lang="en-GB" dirty="0"/>
              <a:t>On the job training and also assist with the transfer of skills from one generation to the next</a:t>
            </a:r>
          </a:p>
          <a:p>
            <a:r>
              <a:rPr lang="en-GB" dirty="0"/>
              <a:t>augmentation" – the idea that AI machines will help us do our jobs more efficiently, rather than replace us using tools which can monitor workflows and processes and make intelligent suggestions about how things could be done more effectively or efficiently.</a:t>
            </a:r>
          </a:p>
          <a:p>
            <a:endParaRPr lang="en-GB" dirty="0"/>
          </a:p>
          <a:p>
            <a:endParaRPr lang="en-GB" dirty="0"/>
          </a:p>
        </p:txBody>
      </p:sp>
    </p:spTree>
    <p:extLst>
      <p:ext uri="{BB962C8B-B14F-4D97-AF65-F5344CB8AC3E}">
        <p14:creationId xmlns:p14="http://schemas.microsoft.com/office/powerpoint/2010/main" val="41829992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372F-F935-5902-6964-CDBAC4CDE5E0}"/>
              </a:ext>
            </a:extLst>
          </p:cNvPr>
          <p:cNvSpPr>
            <a:spLocks noGrp="1"/>
          </p:cNvSpPr>
          <p:nvPr>
            <p:ph type="title"/>
          </p:nvPr>
        </p:nvSpPr>
        <p:spPr>
          <a:effectLst/>
        </p:spPr>
        <p:txBody>
          <a:bodyPr>
            <a:normAutofit/>
          </a:bodyPr>
          <a:lstStyle/>
          <a:p>
            <a:pPr algn="l"/>
            <a:r>
              <a:rPr lang="en-GB" dirty="0"/>
              <a:t>Surveillance </a:t>
            </a:r>
          </a:p>
        </p:txBody>
      </p:sp>
      <p:sp>
        <p:nvSpPr>
          <p:cNvPr id="3" name="Content Placeholder 2">
            <a:extLst>
              <a:ext uri="{FF2B5EF4-FFF2-40B4-BE49-F238E27FC236}">
                <a16:creationId xmlns:a16="http://schemas.microsoft.com/office/drawing/2014/main" id="{1AB5D023-9333-2A95-B27C-6FF2F1E3CF46}"/>
              </a:ext>
            </a:extLst>
          </p:cNvPr>
          <p:cNvSpPr>
            <a:spLocks noGrp="1"/>
          </p:cNvSpPr>
          <p:nvPr>
            <p:ph idx="1"/>
          </p:nvPr>
        </p:nvSpPr>
        <p:spPr>
          <a:effectLst/>
        </p:spPr>
        <p:txBody>
          <a:bodyPr anchor="ctr">
            <a:normAutofit/>
          </a:bodyPr>
          <a:lstStyle/>
          <a:p>
            <a:r>
              <a:rPr lang="en-GB" dirty="0"/>
              <a:t>AI can leave some employees feeling distinctly uncomfortable.</a:t>
            </a:r>
          </a:p>
          <a:p>
            <a:r>
              <a:rPr lang="en-GB" dirty="0"/>
              <a:t>50% of companies with a turnover above $750 million use digital data-gathering tools to monitor employee activities and performance. </a:t>
            </a:r>
          </a:p>
          <a:p>
            <a:r>
              <a:rPr lang="en-GB" dirty="0"/>
              <a:t>Some companies use tracking devices to monitor the frequency of bathroom breaks.</a:t>
            </a:r>
          </a:p>
          <a:p>
            <a:r>
              <a:rPr lang="en-GB" dirty="0"/>
              <a:t>Some use audio analytics to determine stress levels in voices when staff communicate in the office.</a:t>
            </a:r>
          </a:p>
          <a:p>
            <a:r>
              <a:rPr lang="en-GB" dirty="0"/>
              <a:t>AI systems are increasingly being viewed by employers as an efficient way of measuring staff performance.</a:t>
            </a:r>
          </a:p>
          <a:p>
            <a:endParaRPr lang="en-GB" dirty="0"/>
          </a:p>
        </p:txBody>
      </p:sp>
    </p:spTree>
    <p:extLst>
      <p:ext uri="{BB962C8B-B14F-4D97-AF65-F5344CB8AC3E}">
        <p14:creationId xmlns:p14="http://schemas.microsoft.com/office/powerpoint/2010/main" val="5487987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372F-F935-5902-6964-CDBAC4CDE5E0}"/>
              </a:ext>
            </a:extLst>
          </p:cNvPr>
          <p:cNvSpPr>
            <a:spLocks noGrp="1"/>
          </p:cNvSpPr>
          <p:nvPr>
            <p:ph type="title"/>
          </p:nvPr>
        </p:nvSpPr>
        <p:spPr>
          <a:effectLst/>
        </p:spPr>
        <p:txBody>
          <a:bodyPr>
            <a:normAutofit/>
          </a:bodyPr>
          <a:lstStyle/>
          <a:p>
            <a:pPr algn="l"/>
            <a:r>
              <a:rPr lang="en-GB"/>
              <a:t>AI Risks</a:t>
            </a:r>
          </a:p>
        </p:txBody>
      </p:sp>
      <p:sp>
        <p:nvSpPr>
          <p:cNvPr id="3" name="Content Placeholder 2">
            <a:extLst>
              <a:ext uri="{FF2B5EF4-FFF2-40B4-BE49-F238E27FC236}">
                <a16:creationId xmlns:a16="http://schemas.microsoft.com/office/drawing/2014/main" id="{1AB5D023-9333-2A95-B27C-6FF2F1E3CF46}"/>
              </a:ext>
            </a:extLst>
          </p:cNvPr>
          <p:cNvSpPr>
            <a:spLocks noGrp="1"/>
          </p:cNvSpPr>
          <p:nvPr>
            <p:ph idx="1"/>
          </p:nvPr>
        </p:nvSpPr>
        <p:spPr>
          <a:effectLst/>
        </p:spPr>
        <p:txBody>
          <a:bodyPr anchor="ctr">
            <a:normAutofit/>
          </a:bodyPr>
          <a:lstStyle/>
          <a:p>
            <a:endParaRPr lang="en-GB" dirty="0"/>
          </a:p>
          <a:p>
            <a:r>
              <a:rPr lang="en-GB" dirty="0"/>
              <a:t>When AI systems are used, you must consider how these might impact on fairness, accountability and transparency in the workplace. </a:t>
            </a:r>
          </a:p>
          <a:p>
            <a:r>
              <a:rPr lang="en-GB" dirty="0"/>
              <a:t>There is a risk of employers exposing themselves to costly discrimination claims, particularly where the policy of using AI disadvantages an employee because of a protected characteristic (such as sex or race) and discriminatory decisions are made as a result.</a:t>
            </a:r>
          </a:p>
        </p:txBody>
      </p:sp>
    </p:spTree>
    <p:extLst>
      <p:ext uri="{BB962C8B-B14F-4D97-AF65-F5344CB8AC3E}">
        <p14:creationId xmlns:p14="http://schemas.microsoft.com/office/powerpoint/2010/main" val="1161348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A888BC11-9C80-4EB0-8C97-00C300F9C953}"/>
              </a:ext>
            </a:extLst>
          </p:cNvPr>
          <p:cNvSpPr>
            <a:spLocks noGrp="1"/>
          </p:cNvSpPr>
          <p:nvPr>
            <p:ph type="body" sz="half" idx="2"/>
          </p:nvPr>
        </p:nvSpPr>
        <p:spPr>
          <a:xfrm>
            <a:off x="8119868" y="5356067"/>
            <a:ext cx="3625595" cy="1000782"/>
          </a:xfrm>
        </p:spPr>
        <p:txBody>
          <a:bodyPr/>
          <a:lstStyle/>
          <a:p>
            <a:endParaRPr lang="en-US" dirty="0"/>
          </a:p>
        </p:txBody>
      </p:sp>
      <p:sp>
        <p:nvSpPr>
          <p:cNvPr id="11" name="Title 2">
            <a:extLst>
              <a:ext uri="{FF2B5EF4-FFF2-40B4-BE49-F238E27FC236}">
                <a16:creationId xmlns:a16="http://schemas.microsoft.com/office/drawing/2014/main" id="{43BA6414-1CC1-4FAE-BC01-3BF271AD95E1}"/>
              </a:ext>
            </a:extLst>
          </p:cNvPr>
          <p:cNvSpPr>
            <a:spLocks noGrp="1"/>
          </p:cNvSpPr>
          <p:nvPr>
            <p:ph type="title"/>
          </p:nvPr>
        </p:nvSpPr>
        <p:spPr>
          <a:xfrm>
            <a:off x="8119869" y="453642"/>
            <a:ext cx="3625595" cy="4826023"/>
          </a:xfrm>
        </p:spPr>
        <p:txBody>
          <a:bodyPr anchor="ctr">
            <a:normAutofit/>
          </a:bodyPr>
          <a:lstStyle/>
          <a:p>
            <a:r>
              <a:rPr lang="en-US" b="1" dirty="0"/>
              <a:t>Any Questions?</a:t>
            </a:r>
          </a:p>
        </p:txBody>
      </p:sp>
      <p:pic>
        <p:nvPicPr>
          <p:cNvPr id="4" name="Picture 3" descr="Quizzical burrowing owl looking forward">
            <a:extLst>
              <a:ext uri="{FF2B5EF4-FFF2-40B4-BE49-F238E27FC236}">
                <a16:creationId xmlns:a16="http://schemas.microsoft.com/office/drawing/2014/main" id="{8BED25F0-10A5-4690-8CED-5DBAF92E3F70}"/>
              </a:ext>
            </a:extLst>
          </p:cNvPr>
          <p:cNvPicPr>
            <a:picLocks noChangeAspect="1"/>
          </p:cNvPicPr>
          <p:nvPr/>
        </p:nvPicPr>
        <p:blipFill rotWithShape="1">
          <a:blip r:embed="rId2"/>
          <a:srcRect r="10497" b="2"/>
          <a:stretch/>
        </p:blipFill>
        <p:spPr>
          <a:xfrm>
            <a:off x="439766" y="453642"/>
            <a:ext cx="7602421" cy="5903207"/>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E4730FDC-BABF-48BE-BC23-3D4C4D589E4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32</a:t>
            </a:fld>
            <a:endParaRPr lang="en-US" noProof="0"/>
          </a:p>
        </p:txBody>
      </p:sp>
    </p:spTree>
    <p:extLst>
      <p:ext uri="{BB962C8B-B14F-4D97-AF65-F5344CB8AC3E}">
        <p14:creationId xmlns:p14="http://schemas.microsoft.com/office/powerpoint/2010/main" val="24744449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1E0321-A4CE-5917-D384-91B479DBA1DF}"/>
              </a:ext>
            </a:extLst>
          </p:cNvPr>
          <p:cNvSpPr>
            <a:spLocks noGrp="1"/>
          </p:cNvSpPr>
          <p:nvPr>
            <p:ph type="sldNum" sz="quarter" idx="12"/>
          </p:nvPr>
        </p:nvSpPr>
        <p:spPr/>
        <p:txBody>
          <a:bodyPr/>
          <a:lstStyle/>
          <a:p>
            <a:fld id="{3A98EE3D-8CD1-4C3F-BD1C-C98C9596463C}" type="slidenum">
              <a:rPr lang="en-US" smtClean="0"/>
              <a:t>33</a:t>
            </a:fld>
            <a:endParaRPr lang="en-US" dirty="0"/>
          </a:p>
        </p:txBody>
      </p:sp>
      <p:sp>
        <p:nvSpPr>
          <p:cNvPr id="3" name="Footer Placeholder 2">
            <a:extLst>
              <a:ext uri="{FF2B5EF4-FFF2-40B4-BE49-F238E27FC236}">
                <a16:creationId xmlns:a16="http://schemas.microsoft.com/office/drawing/2014/main" id="{B8515773-71EE-A715-20A8-F65A60C62495}"/>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BDC6A9B6-35EE-C20E-8D54-9E93E44BAF50}"/>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3BD2B2D4-2BD5-FA71-6EC7-9C2D497DA1E7}"/>
              </a:ext>
            </a:extLst>
          </p:cNvPr>
          <p:cNvSpPr>
            <a:spLocks noGrp="1"/>
          </p:cNvSpPr>
          <p:nvPr>
            <p:ph idx="1"/>
          </p:nvPr>
        </p:nvSpPr>
        <p:spPr/>
        <p:txBody>
          <a:bodyPr/>
          <a:lstStyle/>
          <a:p>
            <a:r>
              <a:rPr lang="en-GB" dirty="0"/>
              <a:t>Clutterbuck D, 2007, Coaching the Team at Work, Nicholas Brealey, London</a:t>
            </a:r>
          </a:p>
          <a:p>
            <a:r>
              <a:rPr lang="en-GB" dirty="0"/>
              <a:t>Couch S &amp; Rose S, 2020, Coaching Culturally Different Members if International Business Teams – The Role of Cultural Intelligence, International Coaching Psychology Review, 15/1, Spring, PP 59-80</a:t>
            </a:r>
          </a:p>
          <a:p>
            <a:r>
              <a:rPr lang="en-GB" dirty="0"/>
              <a:t>Gibbon G, 2019, Saudi Arabia’s Female Workforce Grows by 282% in a Year, Arabian Business, </a:t>
            </a:r>
            <a:r>
              <a:rPr lang="en-GB" dirty="0">
                <a:hlinkClick r:id="rId2"/>
              </a:rPr>
              <a:t>www.arabianbusiness.com/politics-economics/427914-women-in-workforce-in-Saudi-sees-2825-increase</a:t>
            </a:r>
            <a:endParaRPr lang="en-GB" dirty="0"/>
          </a:p>
          <a:p>
            <a:r>
              <a:rPr lang="en-GB" dirty="0"/>
              <a:t>Heuer M, 2010, Defining Stewardship: Towards an Organisational Culture of Sustainability, Journal of Corporate Citizenship, Winter, pp31-41</a:t>
            </a:r>
          </a:p>
          <a:p>
            <a:r>
              <a:rPr lang="en-GB" dirty="0"/>
              <a:t>Malhotra A, 2022, Is it easy for Managers to Manage Global Workforce Diversity, Business Excellence and Management, 12/3, pp 5-12</a:t>
            </a:r>
          </a:p>
          <a:p>
            <a:endParaRPr lang="en-GB" dirty="0"/>
          </a:p>
          <a:p>
            <a:pPr marL="0" indent="0">
              <a:buNone/>
            </a:pPr>
            <a:endParaRPr lang="en-GB" dirty="0"/>
          </a:p>
        </p:txBody>
      </p:sp>
    </p:spTree>
    <p:extLst>
      <p:ext uri="{BB962C8B-B14F-4D97-AF65-F5344CB8AC3E}">
        <p14:creationId xmlns:p14="http://schemas.microsoft.com/office/powerpoint/2010/main" val="10441474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B2E7C-B71E-811E-7EBB-3234046BB820}"/>
              </a:ext>
            </a:extLst>
          </p:cNvPr>
          <p:cNvSpPr>
            <a:spLocks noGrp="1"/>
          </p:cNvSpPr>
          <p:nvPr>
            <p:ph type="title"/>
          </p:nvPr>
        </p:nvSpPr>
        <p:spPr>
          <a:xfrm>
            <a:off x="540000" y="540000"/>
            <a:ext cx="11101135" cy="1365000"/>
          </a:xfrm>
        </p:spPr>
        <p:txBody>
          <a:bodyPr/>
          <a:lstStyle/>
          <a:p>
            <a:r>
              <a:rPr lang="en-GB" dirty="0"/>
              <a:t>References</a:t>
            </a:r>
          </a:p>
        </p:txBody>
      </p:sp>
      <p:sp>
        <p:nvSpPr>
          <p:cNvPr id="3" name="Content Placeholder 2">
            <a:extLst>
              <a:ext uri="{FF2B5EF4-FFF2-40B4-BE49-F238E27FC236}">
                <a16:creationId xmlns:a16="http://schemas.microsoft.com/office/drawing/2014/main" id="{A88C6914-91A0-9AB2-6AAD-2731DAD71E5C}"/>
              </a:ext>
            </a:extLst>
          </p:cNvPr>
          <p:cNvSpPr>
            <a:spLocks noGrp="1"/>
          </p:cNvSpPr>
          <p:nvPr>
            <p:ph idx="1"/>
          </p:nvPr>
        </p:nvSpPr>
        <p:spPr>
          <a:xfrm>
            <a:off x="540000" y="1593851"/>
            <a:ext cx="11101136" cy="4714874"/>
          </a:xfrm>
        </p:spPr>
        <p:txBody>
          <a:bodyPr>
            <a:normAutofit/>
          </a:bodyPr>
          <a:lstStyle/>
          <a:p>
            <a:r>
              <a:rPr lang="en-GB" dirty="0" err="1"/>
              <a:t>Paiuc</a:t>
            </a:r>
            <a:r>
              <a:rPr lang="en-GB" dirty="0"/>
              <a:t> D, 2021, Cultural Intelligence as a Core Competence of Inclusive Leadership, Management Dynamics in the Knowledge Economy, 9/3, pp363-378</a:t>
            </a:r>
          </a:p>
          <a:p>
            <a:r>
              <a:rPr lang="en-GB" dirty="0"/>
              <a:t>Storey S, 2013, The Impact of Diversity on Global Leadership Performance,  Doctoral Thesis, Manchester Business School</a:t>
            </a:r>
          </a:p>
          <a:p>
            <a:r>
              <a:rPr lang="en-GB" dirty="0" err="1"/>
              <a:t>Wisskirchen</a:t>
            </a:r>
            <a:r>
              <a:rPr lang="en-GB" dirty="0"/>
              <a:t> G, </a:t>
            </a:r>
            <a:r>
              <a:rPr lang="en-GB" dirty="0" err="1"/>
              <a:t>Biacabe</a:t>
            </a:r>
            <a:r>
              <a:rPr lang="en-GB" dirty="0"/>
              <a:t> B T, Bormann U, </a:t>
            </a:r>
            <a:r>
              <a:rPr lang="en-GB" dirty="0" err="1"/>
              <a:t>Muntz</a:t>
            </a:r>
            <a:r>
              <a:rPr lang="en-GB" dirty="0"/>
              <a:t> A, Niehaus G, Soler G J, von </a:t>
            </a:r>
            <a:r>
              <a:rPr lang="en-GB" dirty="0" err="1"/>
              <a:t>Brauchitsch</a:t>
            </a:r>
            <a:r>
              <a:rPr lang="en-GB" dirty="0"/>
              <a:t> B, 2017, Artificial Intelligence and Their Impact on the Workplace, IBA Global Institute</a:t>
            </a:r>
          </a:p>
          <a:p>
            <a:r>
              <a:rPr lang="en-GB" dirty="0"/>
              <a:t>Zander, L, </a:t>
            </a:r>
            <a:r>
              <a:rPr lang="en-GB" dirty="0" err="1"/>
              <a:t>Mockatis</a:t>
            </a:r>
            <a:r>
              <a:rPr lang="en-GB" dirty="0"/>
              <a:t>, A.I and Butler, C.L., (2012) Leading Global Teams, Journal of World Business, 47, pp592-603</a:t>
            </a:r>
          </a:p>
        </p:txBody>
      </p:sp>
    </p:spTree>
    <p:extLst>
      <p:ext uri="{BB962C8B-B14F-4D97-AF65-F5344CB8AC3E}">
        <p14:creationId xmlns:p14="http://schemas.microsoft.com/office/powerpoint/2010/main" val="2179722397"/>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2.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225D5A-3A69-457C-B7D4-425712F5D4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3101</Words>
  <Application>Microsoft Office PowerPoint</Application>
  <PresentationFormat>Widescreen</PresentationFormat>
  <Paragraphs>254</Paragraphs>
  <Slides>34</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Google Sans</vt:lpstr>
      <vt:lpstr>Arial</vt:lpstr>
      <vt:lpstr>Calibri</vt:lpstr>
      <vt:lpstr>Georgia</vt:lpstr>
      <vt:lpstr>Gill Sans MT</vt:lpstr>
      <vt:lpstr>Symbol</vt:lpstr>
      <vt:lpstr>Wingdings</vt:lpstr>
      <vt:lpstr>Wingdings 2</vt:lpstr>
      <vt:lpstr>DividendVTI</vt:lpstr>
      <vt:lpstr>Contemporary Challenges: Making a Difference</vt:lpstr>
      <vt:lpstr>Aim of the module</vt:lpstr>
      <vt:lpstr>MODULE BREAKDOWN </vt:lpstr>
      <vt:lpstr>Navigating Through the module </vt:lpstr>
      <vt:lpstr>Unit 1  Visions of the future</vt:lpstr>
      <vt:lpstr>Unit 2 The future is human </vt:lpstr>
      <vt:lpstr>Unit 3 Change by Design</vt:lpstr>
      <vt:lpstr>Assessment  – Group Presentation with supporting materials:  </vt:lpstr>
      <vt:lpstr>Assessment  – Some guidance about how to tackle this assessment:  </vt:lpstr>
      <vt:lpstr>overview of Unit 1</vt:lpstr>
      <vt:lpstr>PowerPoint Presentation</vt:lpstr>
      <vt:lpstr>PowerPoint Presentation</vt:lpstr>
      <vt:lpstr>PowerPoint Presentation</vt:lpstr>
      <vt:lpstr>PowerPoint Presentation</vt:lpstr>
      <vt:lpstr>Unit 1 – Visions of the future</vt:lpstr>
      <vt:lpstr>Climate change</vt:lpstr>
      <vt:lpstr>Responsible Stewardship</vt:lpstr>
      <vt:lpstr>Responsible Stewardship</vt:lpstr>
      <vt:lpstr>Blind-spotting (emotive section, includes links to helplines)</vt:lpstr>
      <vt:lpstr>Equality</vt:lpstr>
      <vt:lpstr>Diversity</vt:lpstr>
      <vt:lpstr>Diverse Teams</vt:lpstr>
      <vt:lpstr>Workforce Diversity</vt:lpstr>
      <vt:lpstr>What are the critiques of this narrative?</vt:lpstr>
      <vt:lpstr>Globalisation, Diversity and Sustainability</vt:lpstr>
      <vt:lpstr>Health, Wealth and Happiness</vt:lpstr>
      <vt:lpstr>The rise of the machines</vt:lpstr>
      <vt:lpstr>AI</vt:lpstr>
      <vt:lpstr>Uses of AI in the workplace</vt:lpstr>
      <vt:lpstr>Surveillance </vt:lpstr>
      <vt:lpstr>AI Risks</vt:lpstr>
      <vt:lpstr>Any Questions?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Emma Roberts (IMH)</cp:lastModifiedBy>
  <cp:revision>7</cp:revision>
  <dcterms:created xsi:type="dcterms:W3CDTF">2021-09-26T18:27:21Z</dcterms:created>
  <dcterms:modified xsi:type="dcterms:W3CDTF">2025-06-23T12:47:28Z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