
<file path=[Content_Types].xml><?xml version="1.0" encoding="utf-8"?>
<Types xmlns="http://schemas.openxmlformats.org/package/2006/content-types">
  <Default Extension="fntdata" ContentType="application/x-fontdata"/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 /><Relationship Id="rId2" Type="http://schemas.openxmlformats.org/package/2006/relationships/metadata/thumbnail" Target="docProps/thumbnail.jpeg" /><Relationship Id="rId1" Type="http://schemas.openxmlformats.org/officeDocument/2006/relationships/officeDocument" Target="ppt/presentation.xml" /><Relationship Id="rId4" Type="http://schemas.openxmlformats.org/officeDocument/2006/relationships/extended-properties" Target="docProps/app.xml" 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>
  <p:sldMasterIdLst>
    <p:sldMasterId id="2147483648" r:id="rId1"/>
  </p:sldMasterIdLst>
  <p:sldIdLst>
    <p:sldId id="256" r:id="rId2"/>
    <p:sldId id="258" r:id="rId3"/>
    <p:sldId id="260" r:id="rId4"/>
    <p:sldId id="261" r:id="rId5"/>
    <p:sldId id="269" r:id="rId6"/>
    <p:sldId id="263" r:id="rId7"/>
    <p:sldId id="270" r:id="rId8"/>
    <p:sldId id="271" r:id="rId9"/>
    <p:sldId id="272" r:id="rId10"/>
    <p:sldId id="273" r:id="rId11"/>
    <p:sldId id="274" r:id="rId12"/>
    <p:sldId id="275" r:id="rId13"/>
    <p:sldId id="268" r:id="rId14"/>
  </p:sldIdLst>
  <p:sldSz cx="18288000" cy="10287000"/>
  <p:notesSz cx="6858000" cy="9144000"/>
  <p:embeddedFontLst>
    <p:embeddedFont>
      <p:font typeface="Calibri" panose="020F0502020204030204" pitchFamily="34" charset="0"/>
      <p:regular r:id="rId15"/>
      <p:bold r:id="rId16"/>
      <p:italic r:id="rId17"/>
      <p:boldItalic r:id="rId18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 autoAdjust="0"/>
    <p:restoredTop sz="94622" autoAdjust="0"/>
  </p:normalViewPr>
  <p:slideViewPr>
    <p:cSldViewPr>
      <p:cViewPr varScale="1">
        <p:scale>
          <a:sx n="33" d="100"/>
          <a:sy n="33" d="100"/>
        </p:scale>
        <p:origin x="946" y="48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 /><Relationship Id="rId13" Type="http://schemas.openxmlformats.org/officeDocument/2006/relationships/slide" Target="slides/slide12.xml" /><Relationship Id="rId18" Type="http://schemas.openxmlformats.org/officeDocument/2006/relationships/font" Target="fonts/font4.fntdata" /><Relationship Id="rId3" Type="http://schemas.openxmlformats.org/officeDocument/2006/relationships/slide" Target="slides/slide2.xml" /><Relationship Id="rId21" Type="http://schemas.openxmlformats.org/officeDocument/2006/relationships/theme" Target="theme/theme1.xml" /><Relationship Id="rId7" Type="http://schemas.openxmlformats.org/officeDocument/2006/relationships/slide" Target="slides/slide6.xml" /><Relationship Id="rId12" Type="http://schemas.openxmlformats.org/officeDocument/2006/relationships/slide" Target="slides/slide11.xml" /><Relationship Id="rId17" Type="http://schemas.openxmlformats.org/officeDocument/2006/relationships/font" Target="fonts/font3.fntdata" /><Relationship Id="rId2" Type="http://schemas.openxmlformats.org/officeDocument/2006/relationships/slide" Target="slides/slide1.xml" /><Relationship Id="rId16" Type="http://schemas.openxmlformats.org/officeDocument/2006/relationships/font" Target="fonts/font2.fntdata" /><Relationship Id="rId20" Type="http://schemas.openxmlformats.org/officeDocument/2006/relationships/viewProps" Target="viewProps.xml" /><Relationship Id="rId1" Type="http://schemas.openxmlformats.org/officeDocument/2006/relationships/slideMaster" Target="slideMasters/slideMaster1.xml" /><Relationship Id="rId6" Type="http://schemas.openxmlformats.org/officeDocument/2006/relationships/slide" Target="slides/slide5.xml" /><Relationship Id="rId11" Type="http://schemas.openxmlformats.org/officeDocument/2006/relationships/slide" Target="slides/slide10.xml" /><Relationship Id="rId5" Type="http://schemas.openxmlformats.org/officeDocument/2006/relationships/slide" Target="slides/slide4.xml" /><Relationship Id="rId15" Type="http://schemas.openxmlformats.org/officeDocument/2006/relationships/font" Target="fonts/font1.fntdata" /><Relationship Id="rId10" Type="http://schemas.openxmlformats.org/officeDocument/2006/relationships/slide" Target="slides/slide9.xml" /><Relationship Id="rId19" Type="http://schemas.openxmlformats.org/officeDocument/2006/relationships/presProps" Target="presProps.xml" /><Relationship Id="rId4" Type="http://schemas.openxmlformats.org/officeDocument/2006/relationships/slide" Target="slides/slide3.xml" /><Relationship Id="rId9" Type="http://schemas.openxmlformats.org/officeDocument/2006/relationships/slide" Target="slides/slide8.xml" /><Relationship Id="rId14" Type="http://schemas.openxmlformats.org/officeDocument/2006/relationships/slide" Target="slides/slide13.xml" /><Relationship Id="rId22" Type="http://schemas.openxmlformats.org/officeDocument/2006/relationships/tableStyles" Target="tableStyles.xml" 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10/23/2025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10/23/2025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10/23/2025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10/23/2025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10/23/2025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10/23/2025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10/23/2025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10/23/2025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10/23/2025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10/23/2025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10/23/2025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 /><Relationship Id="rId3" Type="http://schemas.openxmlformats.org/officeDocument/2006/relationships/slideLayout" Target="../slideLayouts/slideLayout3.xml" /><Relationship Id="rId7" Type="http://schemas.openxmlformats.org/officeDocument/2006/relationships/slideLayout" Target="../slideLayouts/slideLayout7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1" Type="http://schemas.openxmlformats.org/officeDocument/2006/relationships/slideLayout" Target="../slideLayouts/slideLayout1.xml" /><Relationship Id="rId6" Type="http://schemas.openxmlformats.org/officeDocument/2006/relationships/slideLayout" Target="../slideLayouts/slideLayout6.xml" /><Relationship Id="rId11" Type="http://schemas.openxmlformats.org/officeDocument/2006/relationships/slideLayout" Target="../slideLayouts/slideLayout11.xml" /><Relationship Id="rId5" Type="http://schemas.openxmlformats.org/officeDocument/2006/relationships/slideLayout" Target="../slideLayouts/slideLayout5.xml" /><Relationship Id="rId10" Type="http://schemas.openxmlformats.org/officeDocument/2006/relationships/slideLayout" Target="../slideLayouts/slideLayout10.xml" /><Relationship Id="rId4" Type="http://schemas.openxmlformats.org/officeDocument/2006/relationships/slideLayout" Target="../slideLayouts/slideLayout4.xml" /><Relationship Id="rId9" Type="http://schemas.openxmlformats.org/officeDocument/2006/relationships/slideLayout" Target="../slideLayouts/slideLayout9.xml" 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10/23/2025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 /><Relationship Id="rId1" Type="http://schemas.openxmlformats.org/officeDocument/2006/relationships/slideLayout" Target="../slideLayouts/slideLayout7.xml" 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 /><Relationship Id="rId1" Type="http://schemas.openxmlformats.org/officeDocument/2006/relationships/slideLayout" Target="../slideLayouts/slideLayout7.xml" 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 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 /><Relationship Id="rId1" Type="http://schemas.openxmlformats.org/officeDocument/2006/relationships/slideLayout" Target="../slideLayouts/slideLayout7.xml" 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 /><Relationship Id="rId1" Type="http://schemas.openxmlformats.org/officeDocument/2006/relationships/slideLayout" Target="../slideLayouts/slideLayout7.xml" 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 /><Relationship Id="rId1" Type="http://schemas.openxmlformats.org/officeDocument/2006/relationships/slideLayout" Target="../slideLayouts/slideLayout7.xml" 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 /><Relationship Id="rId1" Type="http://schemas.openxmlformats.org/officeDocument/2006/relationships/slideLayout" Target="../slideLayouts/slideLayout7.xml" 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 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 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 /><Relationship Id="rId1" Type="http://schemas.openxmlformats.org/officeDocument/2006/relationships/slideLayout" Target="../slideLayouts/slideLayout7.xml" 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 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allmultidisciplinaryjournal.com/uploads/archives/20250116171330_MGE-2025-1-075.1.pdf" TargetMode="External" /><Relationship Id="rId2" Type="http://schemas.openxmlformats.org/officeDocument/2006/relationships/hyperlink" Target="https://bibliotekanauki.pl/articles/30146159.pdf" TargetMode="External" /><Relationship Id="rId1" Type="http://schemas.openxmlformats.org/officeDocument/2006/relationships/slideLayout" Target="../slideLayouts/slideLayout7.xml" 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 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DFEAF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10225830" y="0"/>
            <a:ext cx="8062170" cy="10287000"/>
            <a:chOff x="0" y="0"/>
            <a:chExt cx="2123370" cy="2709333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2123370" cy="2709333"/>
            </a:xfrm>
            <a:custGeom>
              <a:avLst/>
              <a:gdLst/>
              <a:ahLst/>
              <a:cxnLst/>
              <a:rect l="l" t="t" r="r" b="b"/>
              <a:pathLst>
                <a:path w="2123370" h="2709333">
                  <a:moveTo>
                    <a:pt x="0" y="0"/>
                  </a:moveTo>
                  <a:lnTo>
                    <a:pt x="2123370" y="0"/>
                  </a:lnTo>
                  <a:lnTo>
                    <a:pt x="2123370" y="2709333"/>
                  </a:lnTo>
                  <a:lnTo>
                    <a:pt x="0" y="2709333"/>
                  </a:lnTo>
                  <a:close/>
                </a:path>
              </a:pathLst>
            </a:custGeom>
            <a:solidFill>
              <a:srgbClr val="69D5EF"/>
            </a:solidFill>
          </p:spPr>
        </p:sp>
        <p:sp>
          <p:nvSpPr>
            <p:cNvPr id="4" name="TextBox 4"/>
            <p:cNvSpPr txBox="1"/>
            <p:nvPr/>
          </p:nvSpPr>
          <p:spPr>
            <a:xfrm>
              <a:off x="0" y="-38100"/>
              <a:ext cx="2123370" cy="2747433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1526060" y="5753100"/>
            <a:ext cx="842375" cy="47625"/>
            <a:chOff x="0" y="0"/>
            <a:chExt cx="221860" cy="12543"/>
          </a:xfrm>
        </p:grpSpPr>
        <p:sp>
          <p:nvSpPr>
            <p:cNvPr id="8" name="Freeform 8"/>
            <p:cNvSpPr/>
            <p:nvPr/>
          </p:nvSpPr>
          <p:spPr>
            <a:xfrm>
              <a:off x="0" y="0"/>
              <a:ext cx="221860" cy="12543"/>
            </a:xfrm>
            <a:custGeom>
              <a:avLst/>
              <a:gdLst/>
              <a:ahLst/>
              <a:cxnLst/>
              <a:rect l="l" t="t" r="r" b="b"/>
              <a:pathLst>
                <a:path w="221860" h="12543">
                  <a:moveTo>
                    <a:pt x="0" y="0"/>
                  </a:moveTo>
                  <a:lnTo>
                    <a:pt x="221860" y="0"/>
                  </a:lnTo>
                  <a:lnTo>
                    <a:pt x="221860" y="12543"/>
                  </a:lnTo>
                  <a:lnTo>
                    <a:pt x="0" y="12543"/>
                  </a:lnTo>
                  <a:close/>
                </a:path>
              </a:pathLst>
            </a:custGeom>
            <a:solidFill>
              <a:srgbClr val="000000"/>
            </a:solidFill>
          </p:spPr>
        </p:sp>
        <p:sp>
          <p:nvSpPr>
            <p:cNvPr id="9" name="TextBox 9"/>
            <p:cNvSpPr txBox="1"/>
            <p:nvPr/>
          </p:nvSpPr>
          <p:spPr>
            <a:xfrm>
              <a:off x="0" y="-38100"/>
              <a:ext cx="221860" cy="50643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sp>
        <p:nvSpPr>
          <p:cNvPr id="10" name="TextBox 10"/>
          <p:cNvSpPr txBox="1"/>
          <p:nvPr/>
        </p:nvSpPr>
        <p:spPr>
          <a:xfrm>
            <a:off x="1498351" y="1562100"/>
            <a:ext cx="9211405" cy="5495992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r>
              <a:rPr lang="en-GB" sz="6600" b="1" dirty="0" err="1">
                <a:latin typeface="Arial" panose="020B0604020202020204" pitchFamily="34" charset="0"/>
                <a:cs typeface="Arial" panose="020B0604020202020204" pitchFamily="34" charset="0"/>
              </a:rPr>
              <a:t>LCBB5013</a:t>
            </a:r>
            <a:r>
              <a:rPr lang="en-GB" sz="6600" b="1" dirty="0">
                <a:latin typeface="Arial" panose="020B0604020202020204" pitchFamily="34" charset="0"/>
                <a:cs typeface="Arial" panose="020B0604020202020204" pitchFamily="34" charset="0"/>
              </a:rPr>
              <a:t> Entrepreneurship</a:t>
            </a:r>
            <a:endParaRPr lang="en-GB" sz="6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6600" b="1" dirty="0">
                <a:latin typeface="Arial" panose="020B0604020202020204" pitchFamily="34" charset="0"/>
                <a:cs typeface="Arial" panose="020B0604020202020204" pitchFamily="34" charset="0"/>
              </a:rPr>
              <a:t>Assignment Title: Portfolio - 6 elements</a:t>
            </a:r>
            <a:endParaRPr lang="en-GB" sz="6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l">
              <a:lnSpc>
                <a:spcPts val="12906"/>
              </a:lnSpc>
            </a:pPr>
            <a:endParaRPr lang="en-US" sz="6600" b="1" dirty="0">
              <a:solidFill>
                <a:srgbClr val="000000"/>
              </a:solidFill>
              <a:latin typeface="Arial" panose="020B0604020202020204" pitchFamily="34" charset="0"/>
              <a:ea typeface="Montserrat Bold"/>
              <a:cs typeface="Arial" panose="020B0604020202020204" pitchFamily="34" charset="0"/>
              <a:sym typeface="Montserrat Bold"/>
            </a:endParaRPr>
          </a:p>
        </p:txBody>
      </p:sp>
      <p:sp>
        <p:nvSpPr>
          <p:cNvPr id="16" name="Rectangle 15"/>
          <p:cNvSpPr/>
          <p:nvPr/>
        </p:nvSpPr>
        <p:spPr>
          <a:xfrm>
            <a:off x="36095" y="8277402"/>
            <a:ext cx="9144000" cy="1478418"/>
          </a:xfrm>
          <a:prstGeom prst="rect">
            <a:avLst/>
          </a:prstGeom>
        </p:spPr>
        <p:txBody>
          <a:bodyPr>
            <a:spAutoFit/>
          </a:bodyPr>
          <a:lstStyle/>
          <a:p>
            <a:pPr algn="ctr">
              <a:lnSpc>
                <a:spcPct val="150000"/>
              </a:lnSpc>
              <a:spcAft>
                <a:spcPts val="0"/>
              </a:spcAft>
            </a:pPr>
            <a:r>
              <a:rPr lang="en-GB" sz="3200" b="1" dirty="0">
                <a:latin typeface="Arial" panose="020B0604020202020204" pitchFamily="34" charset="0"/>
                <a:ea typeface="Arial" panose="020B0604020202020204" pitchFamily="34" charset="0"/>
              </a:rPr>
              <a:t>Student ID:2332164 </a:t>
            </a:r>
            <a:endParaRPr lang="en-GB" sz="2800" dirty="0">
              <a:latin typeface="Arial" panose="020B0604020202020204" pitchFamily="34" charset="0"/>
              <a:ea typeface="Arial" panose="020B0604020202020204" pitchFamily="34" charset="0"/>
            </a:endParaRPr>
          </a:p>
          <a:p>
            <a:pPr algn="ctr">
              <a:lnSpc>
                <a:spcPct val="150000"/>
              </a:lnSpc>
              <a:spcAft>
                <a:spcPts val="0"/>
              </a:spcAft>
            </a:pPr>
            <a:r>
              <a:rPr lang="en-GB" sz="3200" b="1" dirty="0">
                <a:latin typeface="Arial" panose="020B0604020202020204" pitchFamily="34" charset="0"/>
                <a:ea typeface="Arial" panose="020B0604020202020204" pitchFamily="34" charset="0"/>
              </a:rPr>
              <a:t>Student </a:t>
            </a:r>
            <a:r>
              <a:rPr lang="en-GB" sz="3200" b="1" dirty="0" err="1">
                <a:latin typeface="Arial" panose="020B0604020202020204" pitchFamily="34" charset="0"/>
                <a:ea typeface="Arial" panose="020B0604020202020204" pitchFamily="34" charset="0"/>
              </a:rPr>
              <a:t>Name:Razvan</a:t>
            </a:r>
            <a:r>
              <a:rPr lang="en-GB" sz="3200" b="1" dirty="0">
                <a:latin typeface="Arial" panose="020B0604020202020204" pitchFamily="34" charset="0"/>
                <a:ea typeface="Arial" panose="020B0604020202020204" pitchFamily="34" charset="0"/>
              </a:rPr>
              <a:t> </a:t>
            </a:r>
            <a:r>
              <a:rPr lang="en-GB" sz="3200" b="1" dirty="0" err="1">
                <a:latin typeface="Arial" panose="020B0604020202020204" pitchFamily="34" charset="0"/>
                <a:ea typeface="Arial" panose="020B0604020202020204" pitchFamily="34" charset="0"/>
              </a:rPr>
              <a:t>Zlate</a:t>
            </a:r>
            <a:r>
              <a:rPr lang="en-GB" sz="3200" b="1">
                <a:latin typeface="Arial" panose="020B0604020202020204" pitchFamily="34" charset="0"/>
                <a:ea typeface="Arial" panose="020B0604020202020204" pitchFamily="34" charset="0"/>
              </a:rPr>
              <a:t> </a:t>
            </a:r>
            <a:endParaRPr lang="en-GB" sz="2800" dirty="0">
              <a:effectLst/>
              <a:latin typeface="Arial" panose="020B0604020202020204" pitchFamily="34" charset="0"/>
              <a:ea typeface="Arial" panose="020B0604020202020204" pitchFamily="34" charset="0"/>
            </a:endParaRPr>
          </a:p>
        </p:txBody>
      </p:sp>
      <p:pic>
        <p:nvPicPr>
          <p:cNvPr id="17" name="Picture 1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225830" y="0"/>
            <a:ext cx="8062170" cy="10287000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F424097A-4B56-83A9-DB11-4CEEF3A8ED41}"/>
              </a:ext>
            </a:extLst>
          </p:cNvPr>
          <p:cNvSpPr txBox="1"/>
          <p:nvPr/>
        </p:nvSpPr>
        <p:spPr>
          <a:xfrm>
            <a:off x="381000" y="6611583"/>
            <a:ext cx="9144000" cy="82067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lnSpc>
                <a:spcPct val="150000"/>
              </a:lnSpc>
              <a:buNone/>
            </a:pPr>
            <a:r>
              <a:rPr lang="en-GB" sz="3600" b="1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Business Plan Presentation</a:t>
            </a:r>
            <a:endParaRPr lang="en-IN" sz="2400" dirty="0">
              <a:effectLst/>
              <a:latin typeface="Arial" panose="020B0604020202020204" pitchFamily="34" charset="0"/>
              <a:ea typeface="Arial" panose="020B0604020202020204" pitchFamily="34" charset="0"/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DFEAF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12621227" y="0"/>
            <a:ext cx="5930416" cy="10478740"/>
            <a:chOff x="0" y="0"/>
            <a:chExt cx="1561920" cy="2810332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1561920" cy="2810333"/>
            </a:xfrm>
            <a:custGeom>
              <a:avLst/>
              <a:gdLst/>
              <a:ahLst/>
              <a:cxnLst/>
              <a:rect l="l" t="t" r="r" b="b"/>
              <a:pathLst>
                <a:path w="1561920" h="2810333">
                  <a:moveTo>
                    <a:pt x="0" y="0"/>
                  </a:moveTo>
                  <a:lnTo>
                    <a:pt x="1561920" y="0"/>
                  </a:lnTo>
                  <a:lnTo>
                    <a:pt x="1561920" y="2810333"/>
                  </a:lnTo>
                  <a:lnTo>
                    <a:pt x="0" y="2810333"/>
                  </a:lnTo>
                  <a:close/>
                </a:path>
              </a:pathLst>
            </a:custGeom>
            <a:solidFill>
              <a:srgbClr val="69D5EF"/>
            </a:solidFill>
          </p:spPr>
        </p:sp>
        <p:sp>
          <p:nvSpPr>
            <p:cNvPr id="4" name="TextBox 4"/>
            <p:cNvSpPr txBox="1"/>
            <p:nvPr/>
          </p:nvSpPr>
          <p:spPr>
            <a:xfrm>
              <a:off x="0" y="-38100"/>
              <a:ext cx="1561920" cy="2848432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sp>
        <p:nvSpPr>
          <p:cNvPr id="11" name="TextBox 11"/>
          <p:cNvSpPr txBox="1"/>
          <p:nvPr/>
        </p:nvSpPr>
        <p:spPr>
          <a:xfrm>
            <a:off x="1716896" y="1969327"/>
            <a:ext cx="8265297" cy="124893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10782"/>
              </a:lnSpc>
            </a:pPr>
            <a:r>
              <a:rPr lang="en-GB" sz="7200" b="1" dirty="0">
                <a:latin typeface="Arial" panose="020B0604020202020204" pitchFamily="34" charset="0"/>
                <a:cs typeface="Arial" panose="020B0604020202020204" pitchFamily="34" charset="0"/>
              </a:rPr>
              <a:t> INTRODUCTION</a:t>
            </a:r>
            <a:endParaRPr lang="en-US" sz="8000" b="1" dirty="0">
              <a:solidFill>
                <a:srgbClr val="000000"/>
              </a:solidFill>
              <a:latin typeface="Arial" panose="020B0604020202020204" pitchFamily="34" charset="0"/>
              <a:ea typeface="Montserrat Bold"/>
              <a:cs typeface="Arial" panose="020B0604020202020204" pitchFamily="34" charset="0"/>
              <a:sym typeface="Montserrat Bold"/>
            </a:endParaRPr>
          </a:p>
        </p:txBody>
      </p:sp>
      <p:sp>
        <p:nvSpPr>
          <p:cNvPr id="15" name="TextBox 15"/>
          <p:cNvSpPr txBox="1"/>
          <p:nvPr/>
        </p:nvSpPr>
        <p:spPr>
          <a:xfrm>
            <a:off x="1548769" y="4018458"/>
            <a:ext cx="8433424" cy="4985980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571500" lvl="0" indent="-5715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Luna Suplexx develops its business idea to launch Upcycled Furniture.</a:t>
            </a:r>
          </a:p>
          <a:p>
            <a:pPr marL="571500" lvl="0" indent="-5715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The target of the brand is to sell upcycled furniture to meet its social and environmental mission. </a:t>
            </a:r>
          </a:p>
          <a:p>
            <a:pPr marL="571500" indent="-5715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endParaRPr lang="en-US" sz="3600" dirty="0">
              <a:solidFill>
                <a:srgbClr val="000000"/>
              </a:solidFill>
              <a:latin typeface="Arial" panose="020B0604020202020204" pitchFamily="34" charset="0"/>
              <a:ea typeface="Open Sans"/>
              <a:cs typeface="Arial" panose="020B0604020202020204" pitchFamily="34" charset="0"/>
              <a:sym typeface="Open Sans"/>
            </a:endParaRPr>
          </a:p>
        </p:txBody>
      </p:sp>
      <p:pic>
        <p:nvPicPr>
          <p:cNvPr id="19" name="image2.png"/>
          <p:cNvPicPr/>
          <p:nvPr/>
        </p:nvPicPr>
        <p:blipFill>
          <a:blip r:embed="rId2"/>
          <a:srcRect/>
          <a:stretch>
            <a:fillRect/>
          </a:stretch>
        </p:blipFill>
        <p:spPr>
          <a:xfrm>
            <a:off x="10896600" y="2258555"/>
            <a:ext cx="6324600" cy="6745883"/>
          </a:xfrm>
          <a:prstGeom prst="rect">
            <a:avLst/>
          </a:prstGeom>
          <a:ln w="25400">
            <a:solidFill>
              <a:srgbClr val="000000"/>
            </a:solidFill>
            <a:prstDash val="solid"/>
          </a:ln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DFEAF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2"/>
          <p:cNvSpPr txBox="1"/>
          <p:nvPr/>
        </p:nvSpPr>
        <p:spPr>
          <a:xfrm>
            <a:off x="3180336" y="723900"/>
            <a:ext cx="11927324" cy="129702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1275"/>
              </a:lnSpc>
            </a:pPr>
            <a:r>
              <a:rPr lang="en-GB" sz="7200" b="1" dirty="0">
                <a:latin typeface="Arial" panose="020B0604020202020204" pitchFamily="34" charset="0"/>
                <a:cs typeface="Arial" panose="020B0604020202020204" pitchFamily="34" charset="0"/>
              </a:rPr>
              <a:t>BUSINESS OVERVIEW</a:t>
            </a:r>
            <a:endParaRPr lang="en-US" sz="8000" b="1" dirty="0">
              <a:solidFill>
                <a:srgbClr val="000000"/>
              </a:solidFill>
              <a:latin typeface="Arial" panose="020B0604020202020204" pitchFamily="34" charset="0"/>
              <a:ea typeface="Montserrat Bold"/>
              <a:cs typeface="Arial" panose="020B0604020202020204" pitchFamily="34" charset="0"/>
              <a:sym typeface="Montserrat Bold"/>
            </a:endParaRPr>
          </a:p>
        </p:txBody>
      </p:sp>
      <p:grpSp>
        <p:nvGrpSpPr>
          <p:cNvPr id="10" name="Group 10"/>
          <p:cNvGrpSpPr/>
          <p:nvPr/>
        </p:nvGrpSpPr>
        <p:grpSpPr>
          <a:xfrm>
            <a:off x="0" y="9954101"/>
            <a:ext cx="18288000" cy="332899"/>
            <a:chOff x="0" y="0"/>
            <a:chExt cx="4816593" cy="87677"/>
          </a:xfrm>
        </p:grpSpPr>
        <p:sp>
          <p:nvSpPr>
            <p:cNvPr id="11" name="Freeform 11"/>
            <p:cNvSpPr/>
            <p:nvPr/>
          </p:nvSpPr>
          <p:spPr>
            <a:xfrm>
              <a:off x="0" y="0"/>
              <a:ext cx="4816592" cy="87677"/>
            </a:xfrm>
            <a:custGeom>
              <a:avLst/>
              <a:gdLst/>
              <a:ahLst/>
              <a:cxnLst/>
              <a:rect l="l" t="t" r="r" b="b"/>
              <a:pathLst>
                <a:path w="4816592" h="87677">
                  <a:moveTo>
                    <a:pt x="0" y="0"/>
                  </a:moveTo>
                  <a:lnTo>
                    <a:pt x="4816592" y="0"/>
                  </a:lnTo>
                  <a:lnTo>
                    <a:pt x="4816592" y="87677"/>
                  </a:lnTo>
                  <a:lnTo>
                    <a:pt x="0" y="87677"/>
                  </a:lnTo>
                  <a:close/>
                </a:path>
              </a:pathLst>
            </a:custGeom>
            <a:solidFill>
              <a:srgbClr val="69D5EF"/>
            </a:solidFill>
          </p:spPr>
        </p:sp>
        <p:sp>
          <p:nvSpPr>
            <p:cNvPr id="12" name="TextBox 12"/>
            <p:cNvSpPr txBox="1"/>
            <p:nvPr/>
          </p:nvSpPr>
          <p:spPr>
            <a:xfrm>
              <a:off x="0" y="-38100"/>
              <a:ext cx="4816593" cy="125777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sp>
        <p:nvSpPr>
          <p:cNvPr id="30" name="Rectangle 29"/>
          <p:cNvSpPr/>
          <p:nvPr/>
        </p:nvSpPr>
        <p:spPr>
          <a:xfrm>
            <a:off x="1524000" y="3390900"/>
            <a:ext cx="16535400" cy="34163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lvl="0" indent="-342900" algn="just">
              <a:lnSpc>
                <a:spcPct val="150000"/>
              </a:lnSpc>
              <a:spcAft>
                <a:spcPts val="0"/>
              </a:spcAft>
              <a:buFont typeface="Arial" panose="020B0604020202020204" pitchFamily="34" charset="0"/>
              <a:buChar char="●"/>
            </a:pPr>
            <a:r>
              <a:rPr lang="en-GB" sz="3600" dirty="0">
                <a:latin typeface="Arial" panose="020B0604020202020204" pitchFamily="34" charset="0"/>
                <a:ea typeface="Arial" panose="020B0604020202020204" pitchFamily="34" charset="0"/>
              </a:rPr>
              <a:t>Upcycled Furniture is a sustainable business </a:t>
            </a:r>
            <a:r>
              <a:rPr lang="en-IN" sz="3600" dirty="0">
                <a:latin typeface="Arial" panose="020B0604020202020204" pitchFamily="34" charset="0"/>
                <a:ea typeface="Arial" panose="020B0604020202020204" pitchFamily="34" charset="0"/>
              </a:rPr>
              <a:t>idea, which</a:t>
            </a:r>
            <a:r>
              <a:rPr lang="en-GB" sz="3600" dirty="0">
                <a:latin typeface="Arial" panose="020B0604020202020204" pitchFamily="34" charset="0"/>
                <a:ea typeface="Arial" panose="020B0604020202020204" pitchFamily="34" charset="0"/>
              </a:rPr>
              <a:t> is associated with the UN’s SDGs (</a:t>
            </a:r>
            <a:r>
              <a:rPr lang="en-GB" sz="3600" dirty="0" err="1">
                <a:latin typeface="Arial" panose="020B0604020202020204" pitchFamily="34" charset="0"/>
                <a:ea typeface="Arial" panose="020B0604020202020204" pitchFamily="34" charset="0"/>
              </a:rPr>
              <a:t>Grotowska</a:t>
            </a:r>
            <a:r>
              <a:rPr lang="en-GB" sz="3600" dirty="0">
                <a:latin typeface="Arial" panose="020B0604020202020204" pitchFamily="34" charset="0"/>
                <a:ea typeface="Arial" panose="020B0604020202020204" pitchFamily="34" charset="0"/>
              </a:rPr>
              <a:t> and Beer, 2023).</a:t>
            </a:r>
          </a:p>
          <a:p>
            <a:pPr lvl="0" algn="just">
              <a:lnSpc>
                <a:spcPct val="150000"/>
              </a:lnSpc>
              <a:spcAft>
                <a:spcPts val="0"/>
              </a:spcAft>
            </a:pPr>
            <a:endParaRPr lang="en-GB" sz="3600" dirty="0">
              <a:latin typeface="Arial" panose="020B0604020202020204" pitchFamily="34" charset="0"/>
              <a:ea typeface="Arial" panose="020B0604020202020204" pitchFamily="34" charset="0"/>
            </a:endParaRPr>
          </a:p>
          <a:p>
            <a:pPr marL="342900" lvl="0" indent="-342900" algn="just">
              <a:lnSpc>
                <a:spcPct val="150000"/>
              </a:lnSpc>
              <a:spcAft>
                <a:spcPts val="0"/>
              </a:spcAft>
              <a:buFont typeface="Arial" panose="020B0604020202020204" pitchFamily="34" charset="0"/>
              <a:buChar char="●"/>
            </a:pPr>
            <a:r>
              <a:rPr lang="en-GB" sz="3600" dirty="0">
                <a:latin typeface="Arial" panose="020B0604020202020204" pitchFamily="34" charset="0"/>
                <a:ea typeface="Arial" panose="020B0604020202020204" pitchFamily="34" charset="0"/>
              </a:rPr>
              <a:t>Luna Spulexx chose business idea to build a sustainable environment. </a:t>
            </a:r>
            <a:endParaRPr lang="en-GB" sz="3600" u="none" strike="noStrike" dirty="0">
              <a:effectLst/>
              <a:latin typeface="Arial" panose="020B0604020202020204" pitchFamily="34" charset="0"/>
              <a:ea typeface="Arial" panose="020B0604020202020204" pitchFamily="34" charset="0"/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DFEAF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0" y="-148141"/>
            <a:ext cx="7008644" cy="10435141"/>
            <a:chOff x="0" y="-38100"/>
            <a:chExt cx="1845898" cy="2161982"/>
          </a:xfrm>
        </p:grpSpPr>
        <p:sp>
          <p:nvSpPr>
            <p:cNvPr id="3" name="Freeform 3"/>
            <p:cNvSpPr/>
            <p:nvPr/>
          </p:nvSpPr>
          <p:spPr>
            <a:xfrm>
              <a:off x="0" y="-7408"/>
              <a:ext cx="1845898" cy="2131290"/>
            </a:xfrm>
            <a:custGeom>
              <a:avLst/>
              <a:gdLst/>
              <a:ahLst/>
              <a:cxnLst/>
              <a:rect l="l" t="t" r="r" b="b"/>
              <a:pathLst>
                <a:path w="1845898" h="2123882">
                  <a:moveTo>
                    <a:pt x="0" y="0"/>
                  </a:moveTo>
                  <a:lnTo>
                    <a:pt x="1845898" y="0"/>
                  </a:lnTo>
                  <a:lnTo>
                    <a:pt x="1845898" y="2123882"/>
                  </a:lnTo>
                  <a:lnTo>
                    <a:pt x="0" y="2123882"/>
                  </a:lnTo>
                  <a:close/>
                </a:path>
              </a:pathLst>
            </a:custGeom>
            <a:solidFill>
              <a:srgbClr val="69D5EF"/>
            </a:solidFill>
          </p:spPr>
        </p:sp>
        <p:sp>
          <p:nvSpPr>
            <p:cNvPr id="4" name="TextBox 4"/>
            <p:cNvSpPr txBox="1"/>
            <p:nvPr/>
          </p:nvSpPr>
          <p:spPr>
            <a:xfrm>
              <a:off x="0" y="-38100"/>
              <a:ext cx="1845898" cy="2161982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sp>
        <p:nvSpPr>
          <p:cNvPr id="33" name="TextBox 33"/>
          <p:cNvSpPr txBox="1"/>
          <p:nvPr/>
        </p:nvSpPr>
        <p:spPr>
          <a:xfrm>
            <a:off x="5464890" y="35755"/>
            <a:ext cx="11984910" cy="3172535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3193"/>
              </a:lnSpc>
            </a:pPr>
            <a:r>
              <a:rPr lang="en-GB" sz="7200" b="1" dirty="0">
                <a:latin typeface="Arial" panose="020B0604020202020204" pitchFamily="34" charset="0"/>
                <a:cs typeface="Arial" panose="020B0604020202020204" pitchFamily="34" charset="0"/>
              </a:rPr>
              <a:t>AIM AND OBJECTIVES OF THE BUSINESS</a:t>
            </a:r>
            <a:endParaRPr lang="en-US" sz="8800" b="1" dirty="0">
              <a:solidFill>
                <a:srgbClr val="000000"/>
              </a:solidFill>
              <a:latin typeface="Arial" panose="020B0604020202020204" pitchFamily="34" charset="0"/>
              <a:ea typeface="Montserrat Bold"/>
              <a:cs typeface="Arial" panose="020B0604020202020204" pitchFamily="34" charset="0"/>
              <a:sym typeface="Montserrat Bold"/>
            </a:endParaRPr>
          </a:p>
        </p:txBody>
      </p:sp>
      <p:sp>
        <p:nvSpPr>
          <p:cNvPr id="51" name="Rectangle 50"/>
          <p:cNvSpPr/>
          <p:nvPr/>
        </p:nvSpPr>
        <p:spPr>
          <a:xfrm>
            <a:off x="7315200" y="3438787"/>
            <a:ext cx="10972800" cy="563231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571500" lvl="0" indent="-571500" algn="just">
              <a:lnSpc>
                <a:spcPct val="150000"/>
              </a:lnSpc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GB" sz="4000" dirty="0">
                <a:latin typeface="Arial" panose="020B0604020202020204" pitchFamily="34" charset="0"/>
                <a:ea typeface="Arial" panose="020B0604020202020204" pitchFamily="34" charset="0"/>
              </a:rPr>
              <a:t>Luna Suplexx aims to recycle the wood, metal, and plastic into a variety of furniture products. </a:t>
            </a:r>
            <a:endParaRPr lang="en-GB" sz="3600" dirty="0">
              <a:latin typeface="Arial" panose="020B0604020202020204" pitchFamily="34" charset="0"/>
              <a:ea typeface="Arial" panose="020B0604020202020204" pitchFamily="34" charset="0"/>
            </a:endParaRPr>
          </a:p>
          <a:p>
            <a:pPr marL="571500" lvl="0" indent="-571500" algn="just">
              <a:lnSpc>
                <a:spcPct val="150000"/>
              </a:lnSpc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GB" sz="4000" dirty="0">
                <a:latin typeface="Arial" panose="020B0604020202020204" pitchFamily="34" charset="0"/>
                <a:ea typeface="Arial" panose="020B0604020202020204" pitchFamily="34" charset="0"/>
              </a:rPr>
              <a:t>Quality assurance plan and higher authority reduce errors in production and increase sales (Papp </a:t>
            </a:r>
            <a:r>
              <a:rPr lang="en-GB" sz="4000" i="1" dirty="0">
                <a:latin typeface="Arial" panose="020B0604020202020204" pitchFamily="34" charset="0"/>
                <a:ea typeface="Arial" panose="020B0604020202020204" pitchFamily="34" charset="0"/>
              </a:rPr>
              <a:t>et al.</a:t>
            </a:r>
            <a:r>
              <a:rPr lang="en-GB" sz="4000" dirty="0">
                <a:latin typeface="Arial" panose="020B0604020202020204" pitchFamily="34" charset="0"/>
                <a:ea typeface="Arial" panose="020B0604020202020204" pitchFamily="34" charset="0"/>
              </a:rPr>
              <a:t> 2023). </a:t>
            </a:r>
            <a:endParaRPr lang="en-GB" sz="3600" u="none" strike="noStrike" dirty="0">
              <a:effectLst/>
              <a:latin typeface="Arial" panose="020B0604020202020204" pitchFamily="34" charset="0"/>
              <a:ea typeface="Arial" panose="020B0604020202020204" pitchFamily="34" charset="0"/>
            </a:endParaRPr>
          </a:p>
        </p:txBody>
      </p:sp>
      <p:pic>
        <p:nvPicPr>
          <p:cNvPr id="52" name="Picture 5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9279" y="2933700"/>
            <a:ext cx="6309366" cy="7353300"/>
          </a:xfrm>
          <a:prstGeom prst="rect">
            <a:avLst/>
          </a:prstGeom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12621227" y="0"/>
            <a:ext cx="5666773" cy="10287000"/>
            <a:chOff x="0" y="0"/>
            <a:chExt cx="1561920" cy="2810332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1561920" cy="2810333"/>
            </a:xfrm>
            <a:custGeom>
              <a:avLst/>
              <a:gdLst/>
              <a:ahLst/>
              <a:cxnLst/>
              <a:rect l="l" t="t" r="r" b="b"/>
              <a:pathLst>
                <a:path w="1561920" h="2810333">
                  <a:moveTo>
                    <a:pt x="0" y="0"/>
                  </a:moveTo>
                  <a:lnTo>
                    <a:pt x="1561920" y="0"/>
                  </a:lnTo>
                  <a:lnTo>
                    <a:pt x="1561920" y="2810333"/>
                  </a:lnTo>
                  <a:lnTo>
                    <a:pt x="0" y="2810333"/>
                  </a:lnTo>
                  <a:close/>
                </a:path>
              </a:pathLst>
            </a:custGeom>
            <a:solidFill>
              <a:srgbClr val="69D5EF"/>
            </a:solidFill>
          </p:spPr>
        </p:sp>
        <p:sp>
          <p:nvSpPr>
            <p:cNvPr id="4" name="TextBox 4"/>
            <p:cNvSpPr txBox="1"/>
            <p:nvPr/>
          </p:nvSpPr>
          <p:spPr>
            <a:xfrm>
              <a:off x="0" y="-38100"/>
              <a:ext cx="1561920" cy="2848432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sp>
        <p:nvSpPr>
          <p:cNvPr id="11" name="TextBox 11"/>
          <p:cNvSpPr txBox="1"/>
          <p:nvPr/>
        </p:nvSpPr>
        <p:spPr>
          <a:xfrm>
            <a:off x="1578077" y="553204"/>
            <a:ext cx="9127611" cy="276998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0782"/>
              </a:lnSpc>
            </a:pPr>
            <a:r>
              <a:rPr lang="en-GB" sz="7200" b="1" dirty="0">
                <a:latin typeface="Arial" panose="020B0604020202020204" pitchFamily="34" charset="0"/>
                <a:cs typeface="Arial" panose="020B0604020202020204" pitchFamily="34" charset="0"/>
              </a:rPr>
              <a:t>VISION AND MISSION </a:t>
            </a:r>
            <a:endParaRPr lang="en-US" sz="7200" b="1" dirty="0">
              <a:solidFill>
                <a:srgbClr val="000000"/>
              </a:solidFill>
              <a:latin typeface="Arial" panose="020B0604020202020204" pitchFamily="34" charset="0"/>
              <a:ea typeface="Montserrat Bold"/>
              <a:cs typeface="Arial" panose="020B0604020202020204" pitchFamily="34" charset="0"/>
              <a:sym typeface="Montserrat Bold"/>
            </a:endParaRPr>
          </a:p>
        </p:txBody>
      </p:sp>
      <p:sp>
        <p:nvSpPr>
          <p:cNvPr id="15" name="TextBox 15"/>
          <p:cNvSpPr txBox="1"/>
          <p:nvPr/>
        </p:nvSpPr>
        <p:spPr>
          <a:xfrm>
            <a:off x="457201" y="3924300"/>
            <a:ext cx="11277600" cy="5080138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571500" lvl="0" indent="-5715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The utilisation of recycled materials and reforming unique designs according to marketing trends </a:t>
            </a:r>
            <a:r>
              <a:rPr lang="en-IN" sz="3600" dirty="0">
                <a:latin typeface="Arial" panose="020B0604020202020204" pitchFamily="34" charset="0"/>
                <a:cs typeface="Arial" panose="020B0604020202020204" pitchFamily="34" charset="0"/>
              </a:rPr>
              <a:t>is</a:t>
            </a:r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 key focus of Luna Spulexx.</a:t>
            </a:r>
          </a:p>
          <a:p>
            <a:pPr marL="571500" lvl="0" indent="-5715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These two focuses will enhance the brand's ability to meet social and environmental missions. </a:t>
            </a:r>
          </a:p>
          <a:p>
            <a:pPr marL="571500" indent="-5715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endParaRPr lang="en-US" sz="3600" dirty="0">
              <a:solidFill>
                <a:srgbClr val="000000"/>
              </a:solidFill>
              <a:latin typeface="Arial" panose="020B0604020202020204" pitchFamily="34" charset="0"/>
              <a:ea typeface="Open Sans"/>
              <a:cs typeface="Arial" panose="020B0604020202020204" pitchFamily="34" charset="0"/>
              <a:sym typeface="Open Sans"/>
            </a:endParaRP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048254" y="1911821"/>
            <a:ext cx="6239746" cy="80832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7935930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DFEAF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7"/>
          <p:cNvGrpSpPr/>
          <p:nvPr/>
        </p:nvGrpSpPr>
        <p:grpSpPr>
          <a:xfrm>
            <a:off x="1410600" y="4245873"/>
            <a:ext cx="10286400" cy="5752854"/>
            <a:chOff x="0" y="0"/>
            <a:chExt cx="1660339" cy="783057"/>
          </a:xfrm>
        </p:grpSpPr>
        <p:sp>
          <p:nvSpPr>
            <p:cNvPr id="8" name="Freeform 8"/>
            <p:cNvSpPr/>
            <p:nvPr/>
          </p:nvSpPr>
          <p:spPr>
            <a:xfrm>
              <a:off x="0" y="0"/>
              <a:ext cx="1660339" cy="783057"/>
            </a:xfrm>
            <a:custGeom>
              <a:avLst/>
              <a:gdLst/>
              <a:ahLst/>
              <a:cxnLst/>
              <a:rect l="l" t="t" r="r" b="b"/>
              <a:pathLst>
                <a:path w="1660339" h="783057">
                  <a:moveTo>
                    <a:pt x="0" y="0"/>
                  </a:moveTo>
                  <a:lnTo>
                    <a:pt x="1660339" y="0"/>
                  </a:lnTo>
                  <a:lnTo>
                    <a:pt x="1660339" y="783057"/>
                  </a:lnTo>
                  <a:lnTo>
                    <a:pt x="0" y="783057"/>
                  </a:lnTo>
                  <a:close/>
                </a:path>
              </a:pathLst>
            </a:custGeom>
            <a:solidFill>
              <a:srgbClr val="69D5EF"/>
            </a:solidFill>
          </p:spPr>
        </p:sp>
        <p:sp>
          <p:nvSpPr>
            <p:cNvPr id="9" name="TextBox 9"/>
            <p:cNvSpPr txBox="1"/>
            <p:nvPr/>
          </p:nvSpPr>
          <p:spPr>
            <a:xfrm>
              <a:off x="0" y="-38100"/>
              <a:ext cx="1660339" cy="821157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sp>
        <p:nvSpPr>
          <p:cNvPr id="11" name="TextBox 11"/>
          <p:cNvSpPr txBox="1"/>
          <p:nvPr/>
        </p:nvSpPr>
        <p:spPr>
          <a:xfrm>
            <a:off x="1987662" y="1896900"/>
            <a:ext cx="6811684" cy="174393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6697"/>
              </a:lnSpc>
            </a:pPr>
            <a:r>
              <a:rPr lang="en-GB" sz="7200" b="1" dirty="0">
                <a:latin typeface="Arial" panose="020B0604020202020204" pitchFamily="34" charset="0"/>
                <a:cs typeface="Arial" panose="020B0604020202020204" pitchFamily="34" charset="0"/>
              </a:rPr>
              <a:t>MARKETING STRATEGY</a:t>
            </a:r>
            <a:endParaRPr lang="en-US" sz="6600" b="1" dirty="0">
              <a:solidFill>
                <a:srgbClr val="000000"/>
              </a:solidFill>
              <a:latin typeface="Arial" panose="020B0604020202020204" pitchFamily="34" charset="0"/>
              <a:ea typeface="Montserrat Bold"/>
              <a:cs typeface="Arial" panose="020B0604020202020204" pitchFamily="34" charset="0"/>
              <a:sym typeface="Montserrat Bold"/>
            </a:endParaRPr>
          </a:p>
        </p:txBody>
      </p:sp>
      <p:sp>
        <p:nvSpPr>
          <p:cNvPr id="21" name="Rectangle 20"/>
          <p:cNvSpPr/>
          <p:nvPr/>
        </p:nvSpPr>
        <p:spPr>
          <a:xfrm>
            <a:off x="1676400" y="4443189"/>
            <a:ext cx="9144000" cy="5078313"/>
          </a:xfrm>
          <a:prstGeom prst="rect">
            <a:avLst/>
          </a:prstGeom>
        </p:spPr>
        <p:txBody>
          <a:bodyPr>
            <a:spAutoFit/>
          </a:bodyPr>
          <a:lstStyle/>
          <a:p>
            <a:pPr marL="571500" lvl="0" indent="-571500" algn="just">
              <a:lnSpc>
                <a:spcPct val="150000"/>
              </a:lnSpc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GB" sz="3600" dirty="0">
                <a:latin typeface="Arial" panose="020B0604020202020204" pitchFamily="34" charset="0"/>
                <a:ea typeface="Arial" panose="020B0604020202020204" pitchFamily="34" charset="0"/>
              </a:rPr>
              <a:t>Luna Spulexx targets low to mid-income families with unique design-conscious consumers.</a:t>
            </a:r>
            <a:endParaRPr lang="en-GB" sz="3200" dirty="0">
              <a:latin typeface="Arial" panose="020B0604020202020204" pitchFamily="34" charset="0"/>
              <a:ea typeface="Arial" panose="020B0604020202020204" pitchFamily="34" charset="0"/>
            </a:endParaRPr>
          </a:p>
          <a:p>
            <a:pPr marL="571500" lvl="0" indent="-571500" algn="just">
              <a:lnSpc>
                <a:spcPct val="150000"/>
              </a:lnSpc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GB" sz="3600" dirty="0">
                <a:latin typeface="Arial" panose="020B0604020202020204" pitchFamily="34" charset="0"/>
                <a:ea typeface="Arial" panose="020B0604020202020204" pitchFamily="34" charset="0"/>
              </a:rPr>
              <a:t>Luna Suplexx will use a penetration marketing strategy to offer a low price for Uncycled Furniture. </a:t>
            </a:r>
            <a:endParaRPr lang="en-GB" sz="3200" u="none" strike="noStrike" dirty="0">
              <a:effectLst/>
              <a:latin typeface="Arial" panose="020B0604020202020204" pitchFamily="34" charset="0"/>
              <a:ea typeface="Arial" panose="020B0604020202020204" pitchFamily="34" charset="0"/>
            </a:endParaRPr>
          </a:p>
        </p:txBody>
      </p:sp>
      <p:pic>
        <p:nvPicPr>
          <p:cNvPr id="22" name="image1.png"/>
          <p:cNvPicPr/>
          <p:nvPr/>
        </p:nvPicPr>
        <p:blipFill>
          <a:blip r:embed="rId2"/>
          <a:srcRect/>
          <a:stretch>
            <a:fillRect/>
          </a:stretch>
        </p:blipFill>
        <p:spPr>
          <a:xfrm>
            <a:off x="12496800" y="2318139"/>
            <a:ext cx="5095875" cy="7680587"/>
          </a:xfrm>
          <a:prstGeom prst="rect">
            <a:avLst/>
          </a:prstGeom>
          <a:ln w="25400">
            <a:solidFill>
              <a:srgbClr val="000000"/>
            </a:solidFill>
            <a:prstDash val="solid"/>
          </a:ln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12621227" y="0"/>
            <a:ext cx="5930416" cy="10478740"/>
            <a:chOff x="0" y="0"/>
            <a:chExt cx="1561920" cy="2810332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1561920" cy="2810333"/>
            </a:xfrm>
            <a:custGeom>
              <a:avLst/>
              <a:gdLst/>
              <a:ahLst/>
              <a:cxnLst/>
              <a:rect l="l" t="t" r="r" b="b"/>
              <a:pathLst>
                <a:path w="1561920" h="2810333">
                  <a:moveTo>
                    <a:pt x="0" y="0"/>
                  </a:moveTo>
                  <a:lnTo>
                    <a:pt x="1561920" y="0"/>
                  </a:lnTo>
                  <a:lnTo>
                    <a:pt x="1561920" y="2810333"/>
                  </a:lnTo>
                  <a:lnTo>
                    <a:pt x="0" y="2810333"/>
                  </a:lnTo>
                  <a:close/>
                </a:path>
              </a:pathLst>
            </a:custGeom>
            <a:solidFill>
              <a:srgbClr val="69D5EF"/>
            </a:solidFill>
          </p:spPr>
        </p:sp>
        <p:sp>
          <p:nvSpPr>
            <p:cNvPr id="4" name="TextBox 4"/>
            <p:cNvSpPr txBox="1"/>
            <p:nvPr/>
          </p:nvSpPr>
          <p:spPr>
            <a:xfrm>
              <a:off x="0" y="-38100"/>
              <a:ext cx="1561920" cy="2848432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sp>
        <p:nvSpPr>
          <p:cNvPr id="11" name="TextBox 11"/>
          <p:cNvSpPr txBox="1"/>
          <p:nvPr/>
        </p:nvSpPr>
        <p:spPr>
          <a:xfrm>
            <a:off x="1532195" y="2931"/>
            <a:ext cx="9127611" cy="4018921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0782"/>
              </a:lnSpc>
            </a:pPr>
            <a:r>
              <a:rPr lang="en-GB" sz="7200" b="1" dirty="0">
                <a:latin typeface="Arial" panose="020B0604020202020204" pitchFamily="34" charset="0"/>
                <a:cs typeface="Arial" panose="020B0604020202020204" pitchFamily="34" charset="0"/>
              </a:rPr>
              <a:t>COMPETITORS AND MARKETING STRATEGY </a:t>
            </a:r>
            <a:endParaRPr lang="en-US" sz="7200" b="1" dirty="0">
              <a:solidFill>
                <a:srgbClr val="000000"/>
              </a:solidFill>
              <a:latin typeface="Arial" panose="020B0604020202020204" pitchFamily="34" charset="0"/>
              <a:ea typeface="Montserrat Bold"/>
              <a:cs typeface="Arial" panose="020B0604020202020204" pitchFamily="34" charset="0"/>
              <a:sym typeface="Montserrat Bold"/>
            </a:endParaRPr>
          </a:p>
        </p:txBody>
      </p:sp>
      <p:sp>
        <p:nvSpPr>
          <p:cNvPr id="5" name="Rectangle 4"/>
          <p:cNvSpPr/>
          <p:nvPr/>
        </p:nvSpPr>
        <p:spPr>
          <a:xfrm>
            <a:off x="533400" y="4163914"/>
            <a:ext cx="11353800" cy="507831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571500" lvl="0" indent="-571500" algn="just">
              <a:lnSpc>
                <a:spcPct val="150000"/>
              </a:lnSpc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GB" sz="3600" dirty="0">
                <a:latin typeface="Arial" panose="020B0604020202020204" pitchFamily="34" charset="0"/>
                <a:ea typeface="Arial" panose="020B0604020202020204" pitchFamily="34" charset="0"/>
              </a:rPr>
              <a:t>Oak </a:t>
            </a:r>
            <a:r>
              <a:rPr lang="en-IN" sz="3600" dirty="0">
                <a:latin typeface="Arial" panose="020B0604020202020204" pitchFamily="34" charset="0"/>
                <a:ea typeface="Arial" panose="020B0604020202020204" pitchFamily="34" charset="0"/>
              </a:rPr>
              <a:t>Furniture land</a:t>
            </a:r>
            <a:r>
              <a:rPr lang="en-GB" sz="3600" dirty="0">
                <a:latin typeface="Arial" panose="020B0604020202020204" pitchFamily="34" charset="0"/>
                <a:ea typeface="Arial" panose="020B0604020202020204" pitchFamily="34" charset="0"/>
              </a:rPr>
              <a:t> and DFS Furniture are the key competitors of Luna Spulexx. </a:t>
            </a:r>
          </a:p>
          <a:p>
            <a:pPr lvl="0" algn="just">
              <a:lnSpc>
                <a:spcPct val="150000"/>
              </a:lnSpc>
              <a:spcAft>
                <a:spcPts val="0"/>
              </a:spcAft>
            </a:pPr>
            <a:endParaRPr lang="en-GB" sz="3600" dirty="0">
              <a:latin typeface="Arial" panose="020B0604020202020204" pitchFamily="34" charset="0"/>
              <a:ea typeface="Arial" panose="020B0604020202020204" pitchFamily="34" charset="0"/>
            </a:endParaRPr>
          </a:p>
          <a:p>
            <a:pPr marL="571500" lvl="0" indent="-571500" algn="just">
              <a:lnSpc>
                <a:spcPct val="150000"/>
              </a:lnSpc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GB" sz="3600" dirty="0">
                <a:latin typeface="Arial" panose="020B0604020202020204" pitchFamily="34" charset="0"/>
                <a:ea typeface="Arial" panose="020B0604020202020204" pitchFamily="34" charset="0"/>
              </a:rPr>
              <a:t>Luna Suplexx will adopt penetration pricing, influencer marketing and social media marketing strategies.</a:t>
            </a:r>
            <a:endParaRPr lang="en-GB" sz="3600" u="none" strike="noStrike" dirty="0">
              <a:effectLst/>
              <a:latin typeface="Arial" panose="020B0604020202020204" pitchFamily="34" charset="0"/>
              <a:ea typeface="Arial" panose="020B0604020202020204" pitchFamily="34" charset="0"/>
            </a:endParaRPr>
          </a:p>
        </p:txBody>
      </p:sp>
      <p:pic>
        <p:nvPicPr>
          <p:cNvPr id="8" name="image3.png"/>
          <p:cNvPicPr/>
          <p:nvPr/>
        </p:nvPicPr>
        <p:blipFill>
          <a:blip r:embed="rId2"/>
          <a:srcRect/>
          <a:stretch>
            <a:fillRect/>
          </a:stretch>
        </p:blipFill>
        <p:spPr>
          <a:xfrm>
            <a:off x="12268200" y="2815809"/>
            <a:ext cx="5734050" cy="6426418"/>
          </a:xfrm>
          <a:prstGeom prst="rect">
            <a:avLst/>
          </a:prstGeom>
          <a:ln w="25400">
            <a:solidFill>
              <a:srgbClr val="000000"/>
            </a:solidFill>
            <a:prstDash val="solid"/>
          </a:ln>
        </p:spPr>
      </p:pic>
    </p:spTree>
    <p:extLst>
      <p:ext uri="{BB962C8B-B14F-4D97-AF65-F5344CB8AC3E}">
        <p14:creationId xmlns:p14="http://schemas.microsoft.com/office/powerpoint/2010/main" val="391298018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1" y="3053026"/>
            <a:ext cx="18288000" cy="7233974"/>
            <a:chOff x="0" y="0"/>
            <a:chExt cx="1561920" cy="2810332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1561920" cy="2810333"/>
            </a:xfrm>
            <a:custGeom>
              <a:avLst/>
              <a:gdLst/>
              <a:ahLst/>
              <a:cxnLst/>
              <a:rect l="l" t="t" r="r" b="b"/>
              <a:pathLst>
                <a:path w="1561920" h="2810333">
                  <a:moveTo>
                    <a:pt x="0" y="0"/>
                  </a:moveTo>
                  <a:lnTo>
                    <a:pt x="1561920" y="0"/>
                  </a:lnTo>
                  <a:lnTo>
                    <a:pt x="1561920" y="2810333"/>
                  </a:lnTo>
                  <a:lnTo>
                    <a:pt x="0" y="2810333"/>
                  </a:lnTo>
                  <a:close/>
                </a:path>
              </a:pathLst>
            </a:custGeom>
            <a:solidFill>
              <a:srgbClr val="69D5EF"/>
            </a:solidFill>
          </p:spPr>
        </p:sp>
        <p:sp>
          <p:nvSpPr>
            <p:cNvPr id="4" name="TextBox 4"/>
            <p:cNvSpPr txBox="1"/>
            <p:nvPr/>
          </p:nvSpPr>
          <p:spPr>
            <a:xfrm>
              <a:off x="0" y="-38100"/>
              <a:ext cx="1561920" cy="2848432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sp>
        <p:nvSpPr>
          <p:cNvPr id="11" name="TextBox 11"/>
          <p:cNvSpPr txBox="1"/>
          <p:nvPr/>
        </p:nvSpPr>
        <p:spPr>
          <a:xfrm>
            <a:off x="4580195" y="271992"/>
            <a:ext cx="9127611" cy="2633926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0782"/>
              </a:lnSpc>
            </a:pPr>
            <a:r>
              <a:rPr lang="en-GB" sz="7200" b="1" dirty="0">
                <a:latin typeface="Arial" panose="020B0604020202020204" pitchFamily="34" charset="0"/>
                <a:cs typeface="Arial" panose="020B0604020202020204" pitchFamily="34" charset="0"/>
              </a:rPr>
              <a:t>DISTRIBUTION CHANNELS </a:t>
            </a:r>
            <a:endParaRPr lang="en-US" sz="7200" b="1" dirty="0">
              <a:solidFill>
                <a:srgbClr val="000000"/>
              </a:solidFill>
              <a:latin typeface="Arial" panose="020B0604020202020204" pitchFamily="34" charset="0"/>
              <a:ea typeface="Montserrat Bold"/>
              <a:cs typeface="Arial" panose="020B0604020202020204" pitchFamily="34" charset="0"/>
              <a:sym typeface="Montserrat Bold"/>
            </a:endParaRPr>
          </a:p>
        </p:txBody>
      </p:sp>
      <p:sp>
        <p:nvSpPr>
          <p:cNvPr id="5" name="Rectangle 4"/>
          <p:cNvSpPr/>
          <p:nvPr/>
        </p:nvSpPr>
        <p:spPr>
          <a:xfrm>
            <a:off x="457200" y="3619500"/>
            <a:ext cx="17830800" cy="369331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571500" lvl="0" indent="-571500" algn="just">
              <a:lnSpc>
                <a:spcPct val="150000"/>
              </a:lnSpc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GB" sz="4000" dirty="0">
                <a:latin typeface="Arial" panose="020B0604020202020204" pitchFamily="34" charset="0"/>
                <a:ea typeface="Arial" panose="020B0604020202020204" pitchFamily="34" charset="0"/>
              </a:rPr>
              <a:t>Luna Suplexx will use Facebook for product promotion. </a:t>
            </a:r>
          </a:p>
          <a:p>
            <a:pPr lvl="0" algn="just">
              <a:lnSpc>
                <a:spcPct val="150000"/>
              </a:lnSpc>
              <a:spcAft>
                <a:spcPts val="0"/>
              </a:spcAft>
            </a:pPr>
            <a:endParaRPr lang="en-GB" sz="3600" dirty="0">
              <a:latin typeface="Arial" panose="020B0604020202020204" pitchFamily="34" charset="0"/>
              <a:ea typeface="Arial" panose="020B0604020202020204" pitchFamily="34" charset="0"/>
            </a:endParaRPr>
          </a:p>
          <a:p>
            <a:pPr marL="571500" lvl="0" indent="-571500" algn="just">
              <a:lnSpc>
                <a:spcPct val="150000"/>
              </a:lnSpc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GB" sz="4000" dirty="0">
                <a:latin typeface="Arial" panose="020B0604020202020204" pitchFamily="34" charset="0"/>
                <a:ea typeface="Arial" panose="020B0604020202020204" pitchFamily="34" charset="0"/>
              </a:rPr>
              <a:t>Luna Suplexx will also collaborate with retail platforms and e-commerce channels.</a:t>
            </a:r>
            <a:endParaRPr lang="en-GB" sz="3600" u="none" strike="noStrike" dirty="0">
              <a:effectLst/>
              <a:latin typeface="Arial" panose="020B0604020202020204" pitchFamily="34" charset="0"/>
              <a:ea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002990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1" y="2672026"/>
            <a:ext cx="18288000" cy="7614974"/>
            <a:chOff x="0" y="0"/>
            <a:chExt cx="1561920" cy="2810332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1561920" cy="2810333"/>
            </a:xfrm>
            <a:custGeom>
              <a:avLst/>
              <a:gdLst/>
              <a:ahLst/>
              <a:cxnLst/>
              <a:rect l="l" t="t" r="r" b="b"/>
              <a:pathLst>
                <a:path w="1561920" h="2810333">
                  <a:moveTo>
                    <a:pt x="0" y="0"/>
                  </a:moveTo>
                  <a:lnTo>
                    <a:pt x="1561920" y="0"/>
                  </a:lnTo>
                  <a:lnTo>
                    <a:pt x="1561920" y="2810333"/>
                  </a:lnTo>
                  <a:lnTo>
                    <a:pt x="0" y="2810333"/>
                  </a:lnTo>
                  <a:close/>
                </a:path>
              </a:pathLst>
            </a:custGeom>
            <a:solidFill>
              <a:srgbClr val="69D5EF"/>
            </a:solidFill>
          </p:spPr>
        </p:sp>
        <p:sp>
          <p:nvSpPr>
            <p:cNvPr id="4" name="TextBox 4"/>
            <p:cNvSpPr txBox="1"/>
            <p:nvPr/>
          </p:nvSpPr>
          <p:spPr>
            <a:xfrm>
              <a:off x="0" y="-38100"/>
              <a:ext cx="1561920" cy="2848432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sp>
        <p:nvSpPr>
          <p:cNvPr id="11" name="TextBox 11"/>
          <p:cNvSpPr txBox="1"/>
          <p:nvPr/>
        </p:nvSpPr>
        <p:spPr>
          <a:xfrm>
            <a:off x="4391099" y="38100"/>
            <a:ext cx="8265297" cy="263392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0782"/>
              </a:lnSpc>
            </a:pPr>
            <a:r>
              <a:rPr lang="en-GB" sz="7200" b="1" dirty="0">
                <a:latin typeface="Arial" panose="020B0604020202020204" pitchFamily="34" charset="0"/>
                <a:cs typeface="Arial" panose="020B0604020202020204" pitchFamily="34" charset="0"/>
              </a:rPr>
              <a:t>LEGAL STRUCTURE</a:t>
            </a:r>
            <a:endParaRPr lang="en-US" sz="7200" b="1" dirty="0">
              <a:solidFill>
                <a:srgbClr val="000000"/>
              </a:solidFill>
              <a:latin typeface="Arial" panose="020B0604020202020204" pitchFamily="34" charset="0"/>
              <a:ea typeface="Montserrat Bold"/>
              <a:cs typeface="Arial" panose="020B0604020202020204" pitchFamily="34" charset="0"/>
              <a:sym typeface="Montserrat Bold"/>
            </a:endParaRPr>
          </a:p>
        </p:txBody>
      </p:sp>
      <p:sp>
        <p:nvSpPr>
          <p:cNvPr id="5" name="Rectangle 4"/>
          <p:cNvSpPr/>
          <p:nvPr/>
        </p:nvSpPr>
        <p:spPr>
          <a:xfrm>
            <a:off x="533400" y="3771900"/>
            <a:ext cx="17526000" cy="424731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571500" lvl="0" indent="-571500" algn="just">
              <a:lnSpc>
                <a:spcPct val="150000"/>
              </a:lnSpc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GB" sz="3600" dirty="0">
                <a:latin typeface="Arial" panose="020B0604020202020204" pitchFamily="34" charset="0"/>
                <a:ea typeface="Arial" panose="020B0604020202020204" pitchFamily="34" charset="0"/>
              </a:rPr>
              <a:t>Luna Suplexx will adopt social enterprise to achieve a social and environmental mission.</a:t>
            </a:r>
          </a:p>
          <a:p>
            <a:pPr lvl="0" algn="just">
              <a:lnSpc>
                <a:spcPct val="150000"/>
              </a:lnSpc>
              <a:spcAft>
                <a:spcPts val="0"/>
              </a:spcAft>
            </a:pPr>
            <a:endParaRPr lang="en-GB" sz="3600" dirty="0">
              <a:latin typeface="Arial" panose="020B0604020202020204" pitchFamily="34" charset="0"/>
              <a:ea typeface="Arial" panose="020B0604020202020204" pitchFamily="34" charset="0"/>
            </a:endParaRPr>
          </a:p>
          <a:p>
            <a:pPr marL="571500" lvl="0" indent="-571500" algn="just">
              <a:lnSpc>
                <a:spcPct val="150000"/>
              </a:lnSpc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GB" sz="3600" dirty="0">
                <a:latin typeface="Arial" panose="020B0604020202020204" pitchFamily="34" charset="0"/>
                <a:ea typeface="Arial" panose="020B0604020202020204" pitchFamily="34" charset="0"/>
              </a:rPr>
              <a:t>The uncycled furniture launch will increase job opportunities and reduce carbon footprints. </a:t>
            </a:r>
            <a:endParaRPr lang="en-GB" sz="3600" u="none" strike="noStrike" dirty="0">
              <a:effectLst/>
              <a:latin typeface="Arial" panose="020B0604020202020204" pitchFamily="34" charset="0"/>
              <a:ea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3960951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12621227" y="0"/>
            <a:ext cx="5666773" cy="10287000"/>
            <a:chOff x="0" y="0"/>
            <a:chExt cx="1561920" cy="2810332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1561920" cy="2810333"/>
            </a:xfrm>
            <a:custGeom>
              <a:avLst/>
              <a:gdLst/>
              <a:ahLst/>
              <a:cxnLst/>
              <a:rect l="l" t="t" r="r" b="b"/>
              <a:pathLst>
                <a:path w="1561920" h="2810333">
                  <a:moveTo>
                    <a:pt x="0" y="0"/>
                  </a:moveTo>
                  <a:lnTo>
                    <a:pt x="1561920" y="0"/>
                  </a:lnTo>
                  <a:lnTo>
                    <a:pt x="1561920" y="2810333"/>
                  </a:lnTo>
                  <a:lnTo>
                    <a:pt x="0" y="2810333"/>
                  </a:lnTo>
                  <a:close/>
                </a:path>
              </a:pathLst>
            </a:custGeom>
            <a:solidFill>
              <a:srgbClr val="69D5EF"/>
            </a:solidFill>
          </p:spPr>
        </p:sp>
        <p:sp>
          <p:nvSpPr>
            <p:cNvPr id="4" name="TextBox 4"/>
            <p:cNvSpPr txBox="1"/>
            <p:nvPr/>
          </p:nvSpPr>
          <p:spPr>
            <a:xfrm>
              <a:off x="0" y="-38100"/>
              <a:ext cx="1561920" cy="2848432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sp>
        <p:nvSpPr>
          <p:cNvPr id="11" name="TextBox 11"/>
          <p:cNvSpPr txBox="1"/>
          <p:nvPr/>
        </p:nvSpPr>
        <p:spPr>
          <a:xfrm>
            <a:off x="2174099" y="915238"/>
            <a:ext cx="8265297" cy="266028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0782"/>
              </a:lnSpc>
            </a:pPr>
            <a:r>
              <a:rPr lang="en-GB" sz="7200" b="1" dirty="0">
                <a:latin typeface="Arial" panose="020B0604020202020204" pitchFamily="34" charset="0"/>
                <a:cs typeface="Arial" panose="020B0604020202020204" pitchFamily="34" charset="0"/>
              </a:rPr>
              <a:t>ORGANISATIONAL HIERARCHY </a:t>
            </a:r>
            <a:endParaRPr lang="en-US" sz="7200" b="1" dirty="0">
              <a:solidFill>
                <a:srgbClr val="000000"/>
              </a:solidFill>
              <a:latin typeface="Arial" panose="020B0604020202020204" pitchFamily="34" charset="0"/>
              <a:ea typeface="Montserrat Bold"/>
              <a:cs typeface="Arial" panose="020B0604020202020204" pitchFamily="34" charset="0"/>
              <a:sym typeface="Montserrat Bold"/>
            </a:endParaRPr>
          </a:p>
        </p:txBody>
      </p:sp>
      <p:sp>
        <p:nvSpPr>
          <p:cNvPr id="5" name="Rectangle 4"/>
          <p:cNvSpPr/>
          <p:nvPr/>
        </p:nvSpPr>
        <p:spPr>
          <a:xfrm>
            <a:off x="1295396" y="4000500"/>
            <a:ext cx="10744204" cy="59093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571500" lvl="0" indent="-571500" algn="just">
              <a:lnSpc>
                <a:spcPct val="150000"/>
              </a:lnSpc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GB" sz="3600" dirty="0">
                <a:latin typeface="Arial" panose="020B0604020202020204" pitchFamily="34" charset="0"/>
                <a:ea typeface="Arial" panose="020B0604020202020204" pitchFamily="34" charset="0"/>
              </a:rPr>
              <a:t>The founder &amp; CEO, operational head, production head, and chief accountant run the business. </a:t>
            </a:r>
          </a:p>
          <a:p>
            <a:pPr lvl="0" algn="just">
              <a:lnSpc>
                <a:spcPct val="150000"/>
              </a:lnSpc>
              <a:spcAft>
                <a:spcPts val="0"/>
              </a:spcAft>
            </a:pPr>
            <a:endParaRPr lang="en-GB" sz="3600" dirty="0">
              <a:latin typeface="Arial" panose="020B0604020202020204" pitchFamily="34" charset="0"/>
              <a:ea typeface="Arial" panose="020B0604020202020204" pitchFamily="34" charset="0"/>
            </a:endParaRPr>
          </a:p>
          <a:p>
            <a:pPr marL="571500" lvl="0" indent="-571500" algn="just">
              <a:lnSpc>
                <a:spcPct val="150000"/>
              </a:lnSpc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GB" sz="3600" dirty="0">
                <a:latin typeface="Arial" panose="020B0604020202020204" pitchFamily="34" charset="0"/>
                <a:ea typeface="Arial" panose="020B0604020202020204" pitchFamily="34" charset="0"/>
              </a:rPr>
              <a:t>Collaboration with investors and taking loans from banks enhance business executions (</a:t>
            </a:r>
            <a:r>
              <a:rPr lang="en-GB" sz="3600" dirty="0" err="1">
                <a:latin typeface="Arial" panose="020B0604020202020204" pitchFamily="34" charset="0"/>
                <a:ea typeface="Arial" panose="020B0604020202020204" pitchFamily="34" charset="0"/>
              </a:rPr>
              <a:t>Oyegbade</a:t>
            </a:r>
            <a:r>
              <a:rPr lang="en-GB" sz="3600" dirty="0">
                <a:latin typeface="Arial" panose="020B0604020202020204" pitchFamily="34" charset="0"/>
                <a:ea typeface="Arial" panose="020B0604020202020204" pitchFamily="34" charset="0"/>
              </a:rPr>
              <a:t> </a:t>
            </a:r>
            <a:r>
              <a:rPr lang="en-GB" sz="3600" i="1" dirty="0">
                <a:latin typeface="Arial" panose="020B0604020202020204" pitchFamily="34" charset="0"/>
                <a:ea typeface="Arial" panose="020B0604020202020204" pitchFamily="34" charset="0"/>
              </a:rPr>
              <a:t>et al.</a:t>
            </a:r>
            <a:r>
              <a:rPr lang="en-GB" sz="3600" dirty="0">
                <a:latin typeface="Arial" panose="020B0604020202020204" pitchFamily="34" charset="0"/>
                <a:ea typeface="Arial" panose="020B0604020202020204" pitchFamily="34" charset="0"/>
              </a:rPr>
              <a:t> 2022). </a:t>
            </a:r>
            <a:endParaRPr lang="en-GB" sz="3600" u="none" strike="noStrike" dirty="0">
              <a:effectLst/>
              <a:latin typeface="Arial" panose="020B0604020202020204" pitchFamily="34" charset="0"/>
              <a:ea typeface="Arial" panose="020B0604020202020204" pitchFamily="34" charset="0"/>
            </a:endParaRPr>
          </a:p>
        </p:txBody>
      </p:sp>
      <p:pic>
        <p:nvPicPr>
          <p:cNvPr id="7" name="image1.png"/>
          <p:cNvPicPr/>
          <p:nvPr/>
        </p:nvPicPr>
        <p:blipFill>
          <a:blip r:embed="rId2"/>
          <a:srcRect/>
          <a:stretch>
            <a:fillRect/>
          </a:stretch>
        </p:blipFill>
        <p:spPr>
          <a:xfrm>
            <a:off x="12344400" y="1853638"/>
            <a:ext cx="5314950" cy="7785661"/>
          </a:xfrm>
          <a:prstGeom prst="rect">
            <a:avLst/>
          </a:prstGeom>
          <a:ln w="12700">
            <a:solidFill>
              <a:srgbClr val="000000"/>
            </a:solidFill>
            <a:prstDash val="solid"/>
          </a:ln>
        </p:spPr>
      </p:pic>
    </p:spTree>
    <p:extLst>
      <p:ext uri="{BB962C8B-B14F-4D97-AF65-F5344CB8AC3E}">
        <p14:creationId xmlns:p14="http://schemas.microsoft.com/office/powerpoint/2010/main" val="418003746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1" y="2164170"/>
            <a:ext cx="18288000" cy="8122830"/>
            <a:chOff x="0" y="0"/>
            <a:chExt cx="1561920" cy="2810332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1561920" cy="2810333"/>
            </a:xfrm>
            <a:custGeom>
              <a:avLst/>
              <a:gdLst/>
              <a:ahLst/>
              <a:cxnLst/>
              <a:rect l="l" t="t" r="r" b="b"/>
              <a:pathLst>
                <a:path w="1561920" h="2810333">
                  <a:moveTo>
                    <a:pt x="0" y="0"/>
                  </a:moveTo>
                  <a:lnTo>
                    <a:pt x="1561920" y="0"/>
                  </a:lnTo>
                  <a:lnTo>
                    <a:pt x="1561920" y="2810333"/>
                  </a:lnTo>
                  <a:lnTo>
                    <a:pt x="0" y="2810333"/>
                  </a:lnTo>
                  <a:close/>
                </a:path>
              </a:pathLst>
            </a:custGeom>
            <a:solidFill>
              <a:srgbClr val="69D5EF"/>
            </a:solidFill>
          </p:spPr>
        </p:sp>
        <p:sp>
          <p:nvSpPr>
            <p:cNvPr id="4" name="TextBox 4"/>
            <p:cNvSpPr txBox="1"/>
            <p:nvPr/>
          </p:nvSpPr>
          <p:spPr>
            <a:xfrm>
              <a:off x="0" y="-38100"/>
              <a:ext cx="1561920" cy="2848432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sp>
        <p:nvSpPr>
          <p:cNvPr id="11" name="TextBox 11"/>
          <p:cNvSpPr txBox="1"/>
          <p:nvPr/>
        </p:nvSpPr>
        <p:spPr>
          <a:xfrm>
            <a:off x="5011352" y="572963"/>
            <a:ext cx="8265297" cy="124893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0782"/>
              </a:lnSpc>
            </a:pPr>
            <a:r>
              <a:rPr lang="en-US" sz="7200" b="1" dirty="0">
                <a:solidFill>
                  <a:srgbClr val="000000"/>
                </a:solidFill>
                <a:latin typeface="Arial" panose="020B0604020202020204" pitchFamily="34" charset="0"/>
                <a:ea typeface="Montserrat Bold"/>
                <a:cs typeface="Arial" panose="020B0604020202020204" pitchFamily="34" charset="0"/>
                <a:sym typeface="Montserrat Bold"/>
              </a:rPr>
              <a:t>CONCLUSION </a:t>
            </a:r>
          </a:p>
        </p:txBody>
      </p:sp>
      <p:sp>
        <p:nvSpPr>
          <p:cNvPr id="5" name="Rectangle 4"/>
          <p:cNvSpPr/>
          <p:nvPr/>
        </p:nvSpPr>
        <p:spPr>
          <a:xfrm>
            <a:off x="589348" y="3848100"/>
            <a:ext cx="17602200" cy="369331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571500" lvl="0" indent="-571500" algn="just">
              <a:lnSpc>
                <a:spcPct val="150000"/>
              </a:lnSpc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GB" sz="3600" dirty="0">
                <a:latin typeface="Arial" panose="020B0604020202020204" pitchFamily="34" charset="0"/>
                <a:ea typeface="Arial" panose="020B0604020202020204" pitchFamily="34" charset="0"/>
              </a:rPr>
              <a:t>The upcycled furniture selling will encourage Luna Suplexx to increase loyalty with consumers. </a:t>
            </a:r>
          </a:p>
          <a:p>
            <a:pPr lvl="0" algn="just">
              <a:lnSpc>
                <a:spcPct val="150000"/>
              </a:lnSpc>
              <a:spcAft>
                <a:spcPts val="0"/>
              </a:spcAft>
            </a:pPr>
            <a:endParaRPr lang="en-GB" sz="3600" dirty="0">
              <a:latin typeface="Arial" panose="020B0604020202020204" pitchFamily="34" charset="0"/>
              <a:ea typeface="Arial" panose="020B0604020202020204" pitchFamily="34" charset="0"/>
            </a:endParaRPr>
          </a:p>
          <a:p>
            <a:pPr marL="571500" indent="-571500" algn="just">
              <a:buFont typeface="Arial" panose="020B0604020202020204" pitchFamily="34" charset="0"/>
              <a:buChar char="•"/>
            </a:pPr>
            <a:r>
              <a:rPr lang="en-GB" sz="3600" dirty="0">
                <a:latin typeface="Arial" panose="020B0604020202020204" pitchFamily="34" charset="0"/>
                <a:ea typeface="Arial" panose="020B0604020202020204" pitchFamily="34" charset="0"/>
              </a:rPr>
              <a:t>Social media and influencer marketing strategy will develop the brand’s involvement with consumers. </a:t>
            </a:r>
            <a:endParaRPr lang="en-GB" sz="3600" dirty="0"/>
          </a:p>
        </p:txBody>
      </p:sp>
    </p:spTree>
    <p:extLst>
      <p:ext uri="{BB962C8B-B14F-4D97-AF65-F5344CB8AC3E}">
        <p14:creationId xmlns:p14="http://schemas.microsoft.com/office/powerpoint/2010/main" val="254254995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1" y="1251863"/>
            <a:ext cx="18288000" cy="9035138"/>
            <a:chOff x="0" y="0"/>
            <a:chExt cx="1561920" cy="2810332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1561920" cy="2810333"/>
            </a:xfrm>
            <a:custGeom>
              <a:avLst/>
              <a:gdLst/>
              <a:ahLst/>
              <a:cxnLst/>
              <a:rect l="l" t="t" r="r" b="b"/>
              <a:pathLst>
                <a:path w="1561920" h="2810333">
                  <a:moveTo>
                    <a:pt x="0" y="0"/>
                  </a:moveTo>
                  <a:lnTo>
                    <a:pt x="1561920" y="0"/>
                  </a:lnTo>
                  <a:lnTo>
                    <a:pt x="1561920" y="2810333"/>
                  </a:lnTo>
                  <a:lnTo>
                    <a:pt x="0" y="2810333"/>
                  </a:lnTo>
                  <a:close/>
                </a:path>
              </a:pathLst>
            </a:custGeom>
            <a:solidFill>
              <a:srgbClr val="69D5EF"/>
            </a:solidFill>
          </p:spPr>
        </p:sp>
        <p:sp>
          <p:nvSpPr>
            <p:cNvPr id="4" name="TextBox 4"/>
            <p:cNvSpPr txBox="1"/>
            <p:nvPr/>
          </p:nvSpPr>
          <p:spPr>
            <a:xfrm>
              <a:off x="0" y="-38100"/>
              <a:ext cx="1561920" cy="2848432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sp>
        <p:nvSpPr>
          <p:cNvPr id="11" name="TextBox 11"/>
          <p:cNvSpPr txBox="1"/>
          <p:nvPr/>
        </p:nvSpPr>
        <p:spPr>
          <a:xfrm>
            <a:off x="4800600" y="2931"/>
            <a:ext cx="8265297" cy="124893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0782"/>
              </a:lnSpc>
            </a:pPr>
            <a:r>
              <a:rPr lang="en-US" sz="7200" b="1" dirty="0">
                <a:solidFill>
                  <a:srgbClr val="000000"/>
                </a:solidFill>
                <a:latin typeface="Arial" panose="020B0604020202020204" pitchFamily="34" charset="0"/>
                <a:ea typeface="Montserrat Bold"/>
                <a:cs typeface="Arial" panose="020B0604020202020204" pitchFamily="34" charset="0"/>
                <a:sym typeface="Montserrat Bold"/>
              </a:rPr>
              <a:t>REFERENCES</a:t>
            </a:r>
          </a:p>
        </p:txBody>
      </p:sp>
      <p:sp>
        <p:nvSpPr>
          <p:cNvPr id="5" name="Rectangle 4"/>
          <p:cNvSpPr/>
          <p:nvPr/>
        </p:nvSpPr>
        <p:spPr>
          <a:xfrm>
            <a:off x="457200" y="1866900"/>
            <a:ext cx="17373600" cy="647581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>
              <a:lnSpc>
                <a:spcPct val="150000"/>
              </a:lnSpc>
              <a:spcAft>
                <a:spcPts val="0"/>
              </a:spcAft>
            </a:pPr>
            <a:r>
              <a:rPr lang="en-GB" sz="2800" dirty="0" err="1">
                <a:solidFill>
                  <a:srgbClr val="000000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Grotowska</a:t>
            </a:r>
            <a:r>
              <a:rPr lang="en-GB" sz="2800" dirty="0">
                <a:solidFill>
                  <a:srgbClr val="000000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, M. and Beer, P., (2023). Smart design upcycling of post-production display panels into new creative materials to support the sustainable development of a circular economy in the furniture industry. </a:t>
            </a:r>
            <a:r>
              <a:rPr lang="en-GB" sz="2800" i="1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Annals of Warsaw University of Life Sciences-</a:t>
            </a:r>
            <a:r>
              <a:rPr lang="en-GB" sz="2800" i="1" dirty="0" err="1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SGGW</a:t>
            </a:r>
            <a:r>
              <a:rPr lang="en-GB" sz="2800" i="1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. Forestry and Wood Technology</a:t>
            </a:r>
            <a:r>
              <a:rPr lang="en-GB" sz="2800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, (122), </a:t>
            </a:r>
            <a:r>
              <a:rPr lang="en-GB" sz="2800" dirty="0" err="1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pp.36</a:t>
            </a:r>
            <a:r>
              <a:rPr lang="en-GB" sz="2800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-46. </a:t>
            </a:r>
            <a:r>
              <a:rPr lang="en-GB" sz="2800" u="sng" dirty="0">
                <a:solidFill>
                  <a:srgbClr val="000000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  <a:hlinkClick r:id="rId2"/>
              </a:rPr>
              <a:t>https://</a:t>
            </a:r>
            <a:r>
              <a:rPr lang="en-GB" sz="2800" u="sng" dirty="0" err="1">
                <a:solidFill>
                  <a:srgbClr val="000000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  <a:hlinkClick r:id="rId2"/>
              </a:rPr>
              <a:t>bibliotekanauki.pl</a:t>
            </a:r>
            <a:r>
              <a:rPr lang="en-GB" sz="2800" u="sng" dirty="0">
                <a:solidFill>
                  <a:srgbClr val="000000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  <a:hlinkClick r:id="rId2"/>
              </a:rPr>
              <a:t>/articles/</a:t>
            </a:r>
            <a:r>
              <a:rPr lang="en-GB" sz="2800" u="sng" dirty="0" err="1">
                <a:solidFill>
                  <a:srgbClr val="000000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  <a:hlinkClick r:id="rId2"/>
              </a:rPr>
              <a:t>30146159.pdf</a:t>
            </a:r>
            <a:r>
              <a:rPr lang="en-GB" sz="2800" dirty="0">
                <a:solidFill>
                  <a:srgbClr val="000000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 </a:t>
            </a:r>
            <a:endParaRPr lang="en-GB" sz="2800" dirty="0"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algn="just">
              <a:lnSpc>
                <a:spcPct val="150000"/>
              </a:lnSpc>
              <a:spcAft>
                <a:spcPts val="0"/>
              </a:spcAft>
            </a:pPr>
            <a:r>
              <a:rPr lang="en-IN" sz="2800" dirty="0" err="1">
                <a:solidFill>
                  <a:srgbClr val="000000"/>
                </a:solidFill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rPr>
              <a:t>Oyegbade</a:t>
            </a:r>
            <a:r>
              <a:rPr lang="en-IN" sz="2800" dirty="0">
                <a:solidFill>
                  <a:srgbClr val="000000"/>
                </a:solidFill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IN" sz="2800" dirty="0" err="1">
                <a:solidFill>
                  <a:srgbClr val="000000"/>
                </a:solidFill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rPr>
              <a:t>I.K</a:t>
            </a:r>
            <a:r>
              <a:rPr lang="en-IN" sz="2800" dirty="0">
                <a:solidFill>
                  <a:srgbClr val="000000"/>
                </a:solidFill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rPr>
              <a:t>., </a:t>
            </a:r>
            <a:r>
              <a:rPr lang="en-IN" sz="2800" dirty="0" err="1">
                <a:solidFill>
                  <a:srgbClr val="000000"/>
                </a:solidFill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rPr>
              <a:t>Igwe</a:t>
            </a:r>
            <a:r>
              <a:rPr lang="en-IN" sz="2800" dirty="0">
                <a:solidFill>
                  <a:srgbClr val="000000"/>
                </a:solidFill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IN" sz="2800" dirty="0" err="1">
                <a:solidFill>
                  <a:srgbClr val="000000"/>
                </a:solidFill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rPr>
              <a:t>A.N</a:t>
            </a:r>
            <a:r>
              <a:rPr lang="en-IN" sz="2800" dirty="0">
                <a:solidFill>
                  <a:srgbClr val="000000"/>
                </a:solidFill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rPr>
              <a:t>., </a:t>
            </a:r>
            <a:r>
              <a:rPr lang="en-IN" sz="2800" dirty="0" err="1">
                <a:solidFill>
                  <a:srgbClr val="000000"/>
                </a:solidFill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rPr>
              <a:t>Ofodile</a:t>
            </a:r>
            <a:r>
              <a:rPr lang="en-IN" sz="2800" dirty="0">
                <a:solidFill>
                  <a:srgbClr val="000000"/>
                </a:solidFill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IN" sz="2800" dirty="0" err="1">
                <a:solidFill>
                  <a:srgbClr val="000000"/>
                </a:solidFill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rPr>
              <a:t>O.C</a:t>
            </a:r>
            <a:r>
              <a:rPr lang="en-IN" sz="2800" dirty="0">
                <a:solidFill>
                  <a:srgbClr val="000000"/>
                </a:solidFill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rPr>
              <a:t>. and </a:t>
            </a:r>
            <a:r>
              <a:rPr lang="en-IN" sz="2800" dirty="0" err="1">
                <a:solidFill>
                  <a:srgbClr val="000000"/>
                </a:solidFill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rPr>
              <a:t>Azubuike</a:t>
            </a:r>
            <a:r>
              <a:rPr lang="en-IN" sz="2800" dirty="0">
                <a:solidFill>
                  <a:srgbClr val="000000"/>
                </a:solidFill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rPr>
              <a:t>, C., (2022). Transforming financial institutions with technology and strategic collaboration: Lessons from banking and capital markets. </a:t>
            </a:r>
            <a:r>
              <a:rPr lang="en-GB" sz="2800" i="1" dirty="0"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rPr>
              <a:t>International Journal of Multidisciplinary Research and Growth Evaluation</a:t>
            </a:r>
            <a:r>
              <a:rPr lang="en-GB" sz="2800" dirty="0"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sz="2800" i="1" dirty="0"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rPr>
              <a:t>4</a:t>
            </a:r>
            <a:r>
              <a:rPr lang="en-GB" sz="2800" dirty="0"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rPr>
              <a:t>(6), </a:t>
            </a:r>
            <a:r>
              <a:rPr lang="en-GB" sz="2800" dirty="0" err="1"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rPr>
              <a:t>pp.1118</a:t>
            </a:r>
            <a:r>
              <a:rPr lang="en-GB" sz="2800" dirty="0"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rPr>
              <a:t>-1127. </a:t>
            </a:r>
            <a:r>
              <a:rPr lang="en-IN" sz="2800" u="sng" dirty="0">
                <a:solidFill>
                  <a:srgbClr val="000000"/>
                </a:solidFill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  <a:hlinkClick r:id="rId3"/>
              </a:rPr>
              <a:t>https://</a:t>
            </a:r>
            <a:r>
              <a:rPr lang="en-IN" sz="2800" u="sng" dirty="0" err="1">
                <a:solidFill>
                  <a:srgbClr val="000000"/>
                </a:solidFill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  <a:hlinkClick r:id="rId3"/>
              </a:rPr>
              <a:t>www.allmultidisciplinaryjournal.com</a:t>
            </a:r>
            <a:r>
              <a:rPr lang="en-IN" sz="2800" u="sng" dirty="0">
                <a:solidFill>
                  <a:srgbClr val="000000"/>
                </a:solidFill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  <a:hlinkClick r:id="rId3"/>
              </a:rPr>
              <a:t>/uploads/archives/</a:t>
            </a:r>
            <a:r>
              <a:rPr lang="en-IN" sz="2800" u="sng" dirty="0" err="1">
                <a:solidFill>
                  <a:srgbClr val="000000"/>
                </a:solidFill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  <a:hlinkClick r:id="rId3"/>
              </a:rPr>
              <a:t>20250116171330_MGE</a:t>
            </a:r>
            <a:r>
              <a:rPr lang="en-IN" sz="2800" u="sng" dirty="0">
                <a:solidFill>
                  <a:srgbClr val="000000"/>
                </a:solidFill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  <a:hlinkClick r:id="rId3"/>
              </a:rPr>
              <a:t>-2025-1-</a:t>
            </a:r>
            <a:r>
              <a:rPr lang="en-IN" sz="2800" u="sng" dirty="0" err="1">
                <a:solidFill>
                  <a:srgbClr val="000000"/>
                </a:solidFill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  <a:hlinkClick r:id="rId3"/>
              </a:rPr>
              <a:t>075.1.pdf</a:t>
            </a:r>
            <a:r>
              <a:rPr lang="en-IN" sz="2800" dirty="0"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 algn="just">
              <a:lnSpc>
                <a:spcPct val="150000"/>
              </a:lnSpc>
              <a:spcAft>
                <a:spcPts val="0"/>
              </a:spcAft>
            </a:pPr>
            <a:r>
              <a:rPr lang="en-IN" sz="2800" dirty="0">
                <a:solidFill>
                  <a:srgbClr val="000000"/>
                </a:solidFill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rPr>
              <a:t>Papp, J., (2023). </a:t>
            </a:r>
            <a:r>
              <a:rPr lang="en-IN" sz="2800" i="1" dirty="0"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rPr>
              <a:t>Quality Management in the Imaging Sciences-E-Book: Quality Management in the Imaging Sciences-E-Book</a:t>
            </a:r>
            <a:r>
              <a:rPr lang="en-IN" sz="2800" dirty="0"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rPr>
              <a:t>. Elsevier Health Sciences. </a:t>
            </a:r>
            <a:endParaRPr lang="en-IN" sz="2800" dirty="0">
              <a:effectLst/>
              <a:latin typeface="Arial" panose="020B0604020202020204" pitchFamily="34" charset="0"/>
              <a:ea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9458525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DFEAF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3"/>
          <p:cNvGrpSpPr/>
          <p:nvPr/>
        </p:nvGrpSpPr>
        <p:grpSpPr>
          <a:xfrm>
            <a:off x="0" y="6988175"/>
            <a:ext cx="18288000" cy="798821"/>
            <a:chOff x="0" y="0"/>
            <a:chExt cx="4816593" cy="210389"/>
          </a:xfrm>
        </p:grpSpPr>
        <p:sp>
          <p:nvSpPr>
            <p:cNvPr id="4" name="Freeform 4"/>
            <p:cNvSpPr/>
            <p:nvPr/>
          </p:nvSpPr>
          <p:spPr>
            <a:xfrm>
              <a:off x="0" y="0"/>
              <a:ext cx="4816592" cy="210389"/>
            </a:xfrm>
            <a:custGeom>
              <a:avLst/>
              <a:gdLst/>
              <a:ahLst/>
              <a:cxnLst/>
              <a:rect l="l" t="t" r="r" b="b"/>
              <a:pathLst>
                <a:path w="4816592" h="210389">
                  <a:moveTo>
                    <a:pt x="0" y="0"/>
                  </a:moveTo>
                  <a:lnTo>
                    <a:pt x="4816592" y="0"/>
                  </a:lnTo>
                  <a:lnTo>
                    <a:pt x="4816592" y="210389"/>
                  </a:lnTo>
                  <a:lnTo>
                    <a:pt x="0" y="210389"/>
                  </a:lnTo>
                  <a:close/>
                </a:path>
              </a:pathLst>
            </a:custGeom>
            <a:solidFill>
              <a:srgbClr val="69D5EF"/>
            </a:solidFill>
          </p:spPr>
        </p:sp>
        <p:sp>
          <p:nvSpPr>
            <p:cNvPr id="5" name="TextBox 5"/>
            <p:cNvSpPr txBox="1"/>
            <p:nvPr/>
          </p:nvSpPr>
          <p:spPr>
            <a:xfrm>
              <a:off x="0" y="-38100"/>
              <a:ext cx="4816593" cy="248489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716484" y="4533900"/>
            <a:ext cx="14855028" cy="184306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3737"/>
              </a:lnSpc>
            </a:pPr>
            <a:r>
              <a:rPr lang="en-US" sz="18000" b="1" dirty="0">
                <a:ln w="9525">
                  <a:solidFill>
                    <a:schemeClr val="bg2">
                      <a:lumMod val="25000"/>
                    </a:schemeClr>
                  </a:solidFill>
                  <a:prstDash val="solid"/>
                </a:ln>
                <a:solidFill>
                  <a:schemeClr val="accent5"/>
                </a:solidFill>
                <a:effectLst>
                  <a:outerShdw blurRad="12700" dist="38100" dir="2700000" algn="tl" rotWithShape="0">
                    <a:schemeClr val="accent5">
                      <a:lumMod val="60000"/>
                      <a:lumOff val="40000"/>
                    </a:schemeClr>
                  </a:outerShdw>
                </a:effectLst>
                <a:latin typeface="Arial" panose="020B0604020202020204" pitchFamily="34" charset="0"/>
                <a:ea typeface="Montserrat Bold"/>
                <a:cs typeface="Arial" panose="020B0604020202020204" pitchFamily="34" charset="0"/>
                <a:sym typeface="Montserrat Bold"/>
              </a:rPr>
              <a:t>THANK YOU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34</TotalTime>
  <Words>523</Words>
  <Application>Microsoft Office PowerPoint</Application>
  <PresentationFormat>Custom</PresentationFormat>
  <Paragraphs>46</Paragraphs>
  <Slides>13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4" baseType="lpstr"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Blue Minimalist Business Plan Presentation</dc:title>
  <dc:creator>user</dc:creator>
  <cp:lastModifiedBy>Dorina-Elena Zlate HE34055</cp:lastModifiedBy>
  <cp:revision>9</cp:revision>
  <dcterms:created xsi:type="dcterms:W3CDTF">2006-08-16T00:00:00Z</dcterms:created>
  <dcterms:modified xsi:type="dcterms:W3CDTF">2025-10-23T13:20:36Z</dcterms:modified>
  <dc:identifier>DAG2mo0kYtk</dc:identifier>
</cp:coreProperties>
</file>