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4" d="100"/>
          <a:sy n="94" d="100"/>
        </p:scale>
        <p:origin x="22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3C595-7683-00DD-FDB0-BC835BFA2F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C2E7BD-12EC-0E9C-B948-04A52BA87E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C2E1B6-D253-219F-8DA2-F1DC43E3CAD7}"/>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5" name="Footer Placeholder 4">
            <a:extLst>
              <a:ext uri="{FF2B5EF4-FFF2-40B4-BE49-F238E27FC236}">
                <a16:creationId xmlns:a16="http://schemas.microsoft.com/office/drawing/2014/main" id="{DC22D279-0ED8-171D-8C15-DF18BD3C4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79AC1D-0E97-20EB-7B2A-A15AA6F351A6}"/>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3270564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0F843-3A55-8E21-F9FB-3E04CA1D5B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DB45CD-7340-A491-EF90-1F95961B51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DE87D-5E02-E546-63E0-B110CC85173A}"/>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5" name="Footer Placeholder 4">
            <a:extLst>
              <a:ext uri="{FF2B5EF4-FFF2-40B4-BE49-F238E27FC236}">
                <a16:creationId xmlns:a16="http://schemas.microsoft.com/office/drawing/2014/main" id="{C3F153E4-E907-4C1C-4EFE-604DA7E9F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85108-32E9-47B5-2FB7-38641C94342B}"/>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813780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3C1FC-B3B0-62FE-AABD-A5530690CA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15E4B4-02F7-F567-EA8C-755AF5EF7F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617354-DEBA-B336-F940-910E42F12805}"/>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5" name="Footer Placeholder 4">
            <a:extLst>
              <a:ext uri="{FF2B5EF4-FFF2-40B4-BE49-F238E27FC236}">
                <a16:creationId xmlns:a16="http://schemas.microsoft.com/office/drawing/2014/main" id="{E64FC241-647E-226B-0815-4A541D1207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D84015-1AE5-0022-0D12-74DF38D6EE9B}"/>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3067720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7E978-3F94-A93E-3B86-AC5BE4022F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0808C9-127D-4046-B8AB-4651B456C4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431EA8-A413-9FD2-EBD5-B7575FEB88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64679A-D89E-6BC7-D252-0BF306228AA4}"/>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6" name="Footer Placeholder 5">
            <a:extLst>
              <a:ext uri="{FF2B5EF4-FFF2-40B4-BE49-F238E27FC236}">
                <a16:creationId xmlns:a16="http://schemas.microsoft.com/office/drawing/2014/main" id="{065642C2-307D-4933-F731-E36AF666EB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828206-071C-8491-4898-06140FA22B34}"/>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4222773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3E2F3-ABA9-8AF5-CED0-723303489A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EDC9D6-F233-EB03-8675-1C5970D6C6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80BBE1-3BF9-F223-0E2D-8EB087503F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A98CAF-6228-E76C-E9DE-7B06F752C6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3911C1-1BA8-D9F2-45B8-F64994B5E4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723934-24A7-7358-A2D9-6730CC174EBE}"/>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8" name="Footer Placeholder 7">
            <a:extLst>
              <a:ext uri="{FF2B5EF4-FFF2-40B4-BE49-F238E27FC236}">
                <a16:creationId xmlns:a16="http://schemas.microsoft.com/office/drawing/2014/main" id="{52E18B9B-9FC2-CF1E-C016-D5AEC8E5EE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9C9ECF-2A94-E44E-47FD-DBB7F9200702}"/>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3475686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FA079-02D7-CEF0-4904-D04A8B2F87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0A0E06-4354-4C19-5D28-78E405A4318C}"/>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4" name="Footer Placeholder 3">
            <a:extLst>
              <a:ext uri="{FF2B5EF4-FFF2-40B4-BE49-F238E27FC236}">
                <a16:creationId xmlns:a16="http://schemas.microsoft.com/office/drawing/2014/main" id="{58F7B0E7-E8A7-5512-16F2-C48F763A38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560CC6-4631-B67D-B4EA-C21B3E3835AA}"/>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1776375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AA4AA2-5EAB-F6D6-E8DA-E48FE5442350}"/>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3" name="Footer Placeholder 2">
            <a:extLst>
              <a:ext uri="{FF2B5EF4-FFF2-40B4-BE49-F238E27FC236}">
                <a16:creationId xmlns:a16="http://schemas.microsoft.com/office/drawing/2014/main" id="{10980645-E7A2-E7A4-5C2F-A51AB3C913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0503AB-4FEF-EFC5-7895-F9A41626AB97}"/>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1737969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05340-99E8-6A0E-CDA2-5B65C0D55B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091FC2-DDD4-5B09-FE3C-F2FC30544A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1B1D47-57B9-93DC-206B-D593AC7777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241CFC-9141-FA93-EDB6-A5DFFF62FF72}"/>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6" name="Footer Placeholder 5">
            <a:extLst>
              <a:ext uri="{FF2B5EF4-FFF2-40B4-BE49-F238E27FC236}">
                <a16:creationId xmlns:a16="http://schemas.microsoft.com/office/drawing/2014/main" id="{B1748E36-AEDC-5CC2-0DEB-258AA3EC9B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24BDBE-19BE-DDB4-4125-D6965FB8AA0E}"/>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185977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D3EA-8BC7-5F86-EADC-14003AE0CF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1BF72F-D2BF-7DAD-A166-5B3D2CFAAD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BE5786-9310-1E9B-BE0B-D4C1A3B89C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BB7940-6CF3-9167-735E-ADEF6E74B508}"/>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6" name="Footer Placeholder 5">
            <a:extLst>
              <a:ext uri="{FF2B5EF4-FFF2-40B4-BE49-F238E27FC236}">
                <a16:creationId xmlns:a16="http://schemas.microsoft.com/office/drawing/2014/main" id="{08B3E2E9-3BBA-0495-9781-DBF35968AA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DCF922-46BE-17B0-8660-E1F4884E7B12}"/>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627774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54C14-431A-8556-69C2-2AB87932D1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70E8C1-404B-2132-CFBF-EB03D959D8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4E97CC-9271-124B-AF9A-415EAE6710AA}"/>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5" name="Footer Placeholder 4">
            <a:extLst>
              <a:ext uri="{FF2B5EF4-FFF2-40B4-BE49-F238E27FC236}">
                <a16:creationId xmlns:a16="http://schemas.microsoft.com/office/drawing/2014/main" id="{AE3D35FB-D9D7-C755-1987-922E33404F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0C1018-F970-629C-BDDF-E9051629B3D7}"/>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89107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F8918F-E42A-7FFC-BF6C-FE29D2EA36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8C674E-71DA-05F1-BB50-3FB79C09B5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7909B-0F33-D379-F85A-69EC13EBC740}"/>
              </a:ext>
            </a:extLst>
          </p:cNvPr>
          <p:cNvSpPr>
            <a:spLocks noGrp="1"/>
          </p:cNvSpPr>
          <p:nvPr>
            <p:ph type="dt" sz="half" idx="10"/>
          </p:nvPr>
        </p:nvSpPr>
        <p:spPr/>
        <p:txBody>
          <a:bodyPr/>
          <a:lstStyle/>
          <a:p>
            <a:fld id="{2ABFA8AF-C0A7-4A01-9E10-361280B41870}" type="datetimeFigureOut">
              <a:rPr lang="en-GB" smtClean="0"/>
              <a:t>01/02/2024</a:t>
            </a:fld>
            <a:endParaRPr lang="en-GB"/>
          </a:p>
        </p:txBody>
      </p:sp>
      <p:sp>
        <p:nvSpPr>
          <p:cNvPr id="5" name="Footer Placeholder 4">
            <a:extLst>
              <a:ext uri="{FF2B5EF4-FFF2-40B4-BE49-F238E27FC236}">
                <a16:creationId xmlns:a16="http://schemas.microsoft.com/office/drawing/2014/main" id="{10F2200C-F3C1-998C-8140-C7D4546D5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17878D-A770-6594-F96E-FD7378D776F1}"/>
              </a:ext>
            </a:extLst>
          </p:cNvPr>
          <p:cNvSpPr>
            <a:spLocks noGrp="1"/>
          </p:cNvSpPr>
          <p:nvPr>
            <p:ph type="sldNum" sz="quarter" idx="12"/>
          </p:nvPr>
        </p:nvSpPr>
        <p:spPr/>
        <p:txBody>
          <a:bodyPr/>
          <a:lstStyle/>
          <a:p>
            <a:fld id="{C721C12B-73C9-420C-BC59-0302FC810E9B}" type="slidenum">
              <a:rPr lang="en-GB" smtClean="0"/>
              <a:t>‹#›</a:t>
            </a:fld>
            <a:endParaRPr lang="en-GB"/>
          </a:p>
        </p:txBody>
      </p:sp>
    </p:spTree>
    <p:extLst>
      <p:ext uri="{BB962C8B-B14F-4D97-AF65-F5344CB8AC3E}">
        <p14:creationId xmlns:p14="http://schemas.microsoft.com/office/powerpoint/2010/main" val="1636019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F27B7D-370D-124F-60AB-97F48FFA1A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F8FA22-2165-3CA1-2828-3878E073F9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3C7320-B4AB-2E99-ED06-90EE8B9D8A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BFA8AF-C0A7-4A01-9E10-361280B41870}" type="datetimeFigureOut">
              <a:rPr lang="en-GB" smtClean="0"/>
              <a:t>01/02/2024</a:t>
            </a:fld>
            <a:endParaRPr lang="en-GB"/>
          </a:p>
        </p:txBody>
      </p:sp>
      <p:sp>
        <p:nvSpPr>
          <p:cNvPr id="5" name="Footer Placeholder 4">
            <a:extLst>
              <a:ext uri="{FF2B5EF4-FFF2-40B4-BE49-F238E27FC236}">
                <a16:creationId xmlns:a16="http://schemas.microsoft.com/office/drawing/2014/main" id="{C33F471E-E04D-C65D-49DE-F4D9C2EFB2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98C4F5C-A870-BB51-196C-74C97DED0F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21C12B-73C9-420C-BC59-0302FC810E9B}" type="slidenum">
              <a:rPr lang="en-GB" smtClean="0"/>
              <a:t>‹#›</a:t>
            </a:fld>
            <a:endParaRPr lang="en-GB"/>
          </a:p>
        </p:txBody>
      </p:sp>
    </p:spTree>
    <p:extLst>
      <p:ext uri="{BB962C8B-B14F-4D97-AF65-F5344CB8AC3E}">
        <p14:creationId xmlns:p14="http://schemas.microsoft.com/office/powerpoint/2010/main" val="3649187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s/photo/628137"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de/instagram-app-social-media-1696945/"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de/instagram-app-social-media-1696945/"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de/instagram-app-social-media-1696945/"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de/instagram-app-social-media-1696945/"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de/instagram-app-social-media-1696945/"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ikea.com/" TargetMode="External"/><Relationship Id="rId3" Type="http://schemas.openxmlformats.org/officeDocument/2006/relationships/hyperlink" Target="https://doi.org/10.1177/2394964320903559" TargetMode="External"/><Relationship Id="rId7" Type="http://schemas.openxmlformats.org/officeDocument/2006/relationships/hyperlink" Target="https://doi.org/10.1016/j.bushor.2015.01.006" TargetMode="External"/><Relationship Id="rId12" Type="http://schemas.openxmlformats.org/officeDocument/2006/relationships/hyperlink" Target="https://pixabay.com/de/instagram-app-social-media-1696945/" TargetMode="External"/><Relationship Id="rId2" Type="http://schemas.openxmlformats.org/officeDocument/2006/relationships/hyperlink" Target="https://doi.org/10.1016/j.bushor.2009.09.003" TargetMode="External"/><Relationship Id="rId1" Type="http://schemas.openxmlformats.org/officeDocument/2006/relationships/slideLayout" Target="../slideLayouts/slideLayout2.xml"/><Relationship Id="rId6" Type="http://schemas.openxmlformats.org/officeDocument/2006/relationships/hyperlink" Target="https://doi.org/10.1177/1470593104044086" TargetMode="External"/><Relationship Id="rId11" Type="http://schemas.openxmlformats.org/officeDocument/2006/relationships/image" Target="../media/image2.jpg"/><Relationship Id="rId5" Type="http://schemas.openxmlformats.org/officeDocument/2006/relationships/hyperlink" Target="https://doi.org/10.47191/jefms/v4-i4-07" TargetMode="External"/><Relationship Id="rId10" Type="http://schemas.openxmlformats.org/officeDocument/2006/relationships/hyperlink" Target="https://www.brandvm.com/post/creative-campaigns-2023" TargetMode="External"/><Relationship Id="rId4" Type="http://schemas.openxmlformats.org/officeDocument/2006/relationships/hyperlink" Target="https://doi.org/10.32983/2222-4459-2021-7-274-280" TargetMode="External"/><Relationship Id="rId9" Type="http://schemas.openxmlformats.org/officeDocument/2006/relationships/hyperlink" Target="https://www.ikea.com/gb/en/campaigns/show-off-your-savvy-pub594c00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yellow and blue building with a blue wall&#10;&#10;Description automatically generated">
            <a:extLst>
              <a:ext uri="{FF2B5EF4-FFF2-40B4-BE49-F238E27FC236}">
                <a16:creationId xmlns:a16="http://schemas.microsoft.com/office/drawing/2014/main" id="{067229D7-B504-C058-2397-DFD177DD8DE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44" r="4386" b="9089"/>
          <a:stretch/>
        </p:blipFill>
        <p:spPr>
          <a:xfrm>
            <a:off x="1787979" y="0"/>
            <a:ext cx="10404021"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1D19A0-789F-CDBC-A536-2AEB78377303}"/>
              </a:ext>
            </a:extLst>
          </p:cNvPr>
          <p:cNvSpPr>
            <a:spLocks noGrp="1"/>
          </p:cNvSpPr>
          <p:nvPr>
            <p:ph type="ctrTitle"/>
          </p:nvPr>
        </p:nvSpPr>
        <p:spPr>
          <a:xfrm>
            <a:off x="322859" y="2772516"/>
            <a:ext cx="6559633" cy="1006974"/>
          </a:xfrm>
        </p:spPr>
        <p:txBody>
          <a:bodyPr anchor="b">
            <a:noAutofit/>
          </a:bodyPr>
          <a:lstStyle/>
          <a:p>
            <a:pPr algn="l"/>
            <a:r>
              <a:rPr lang="en-GB" sz="3200" b="1" dirty="0">
                <a:solidFill>
                  <a:schemeClr val="tx2">
                    <a:lumMod val="75000"/>
                    <a:lumOff val="25000"/>
                  </a:schemeClr>
                </a:solidFill>
                <a:latin typeface="Arial" panose="020B0604020202020204" pitchFamily="34" charset="0"/>
                <a:cs typeface="Arial" panose="020B0604020202020204" pitchFamily="34" charset="0"/>
              </a:rPr>
              <a:t>Leveraging Social Media for IKEA's Digital Marketing Strategy</a:t>
            </a:r>
          </a:p>
        </p:txBody>
      </p:sp>
      <p:sp>
        <p:nvSpPr>
          <p:cNvPr id="3" name="Subtitle 2">
            <a:extLst>
              <a:ext uri="{FF2B5EF4-FFF2-40B4-BE49-F238E27FC236}">
                <a16:creationId xmlns:a16="http://schemas.microsoft.com/office/drawing/2014/main" id="{AF3DF054-EA6B-3003-3D6F-A04917C3178B}"/>
              </a:ext>
            </a:extLst>
          </p:cNvPr>
          <p:cNvSpPr>
            <a:spLocks noGrp="1"/>
          </p:cNvSpPr>
          <p:nvPr>
            <p:ph type="subTitle" idx="1"/>
          </p:nvPr>
        </p:nvSpPr>
        <p:spPr>
          <a:xfrm>
            <a:off x="233052" y="4728567"/>
            <a:ext cx="9756601" cy="1208141"/>
          </a:xfrm>
        </p:spPr>
        <p:txBody>
          <a:bodyPr>
            <a:noAutofit/>
          </a:bodyPr>
          <a:lstStyle/>
          <a:p>
            <a:pPr marL="342900" indent="-342900" algn="l">
              <a:buFont typeface="Arial" panose="020B0604020202020204" pitchFamily="34" charset="0"/>
              <a:buChar char="•"/>
            </a:pPr>
            <a:r>
              <a:rPr lang="en-GB" sz="1800" dirty="0">
                <a:latin typeface="Arial" panose="020B0604020202020204" pitchFamily="34" charset="0"/>
                <a:cs typeface="Arial" panose="020B0604020202020204" pitchFamily="34" charset="0"/>
              </a:rPr>
              <a:t>Today, we will explore how IKEA's digital marketing strategy is embracing the power of social media.</a:t>
            </a:r>
          </a:p>
          <a:p>
            <a:pPr marL="342900" indent="-342900" algn="l">
              <a:buFont typeface="Arial" panose="020B0604020202020204" pitchFamily="34" charset="0"/>
              <a:buChar char="•"/>
            </a:pPr>
            <a:r>
              <a:rPr lang="en-GB" sz="1800" dirty="0">
                <a:latin typeface="Arial" panose="020B0604020202020204" pitchFamily="34" charset="0"/>
                <a:cs typeface="Arial" panose="020B0604020202020204" pitchFamily="34" charset="0"/>
              </a:rPr>
              <a:t>We have chosen Instagram as the central platform for our digital marketing efforts.</a:t>
            </a:r>
          </a:p>
          <a:p>
            <a:pPr marL="342900" indent="-342900" algn="l">
              <a:buFont typeface="Arial" panose="020B0604020202020204" pitchFamily="34" charset="0"/>
              <a:buChar char="•"/>
            </a:pPr>
            <a:r>
              <a:rPr lang="en-GB" sz="1800" dirty="0">
                <a:latin typeface="Arial" panose="020B0604020202020204" pitchFamily="34" charset="0"/>
                <a:cs typeface="Arial" panose="020B0604020202020204" pitchFamily="34" charset="0"/>
              </a:rPr>
              <a:t>Instagram aligns seamlessly with IKEA's commitment to affordability, sustainability, and engaging with our target audience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8845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96B75-79C8-5B43-81B1-35CCEAC640B2}"/>
              </a:ext>
            </a:extLst>
          </p:cNvPr>
          <p:cNvSpPr>
            <a:spLocks noGrp="1"/>
          </p:cNvSpPr>
          <p:nvPr>
            <p:ph type="title"/>
          </p:nvPr>
        </p:nvSpPr>
        <p:spPr>
          <a:xfrm>
            <a:off x="838201" y="365125"/>
            <a:ext cx="5251316" cy="1807305"/>
          </a:xfrm>
        </p:spPr>
        <p:txBody>
          <a:bodyPr>
            <a:normAutofit/>
          </a:bodyPr>
          <a:lstStyle/>
          <a:p>
            <a:r>
              <a:rPr lang="en-GB" sz="3200" b="1" dirty="0">
                <a:solidFill>
                  <a:schemeClr val="tx2">
                    <a:lumMod val="75000"/>
                    <a:lumOff val="25000"/>
                  </a:schemeClr>
                </a:solidFill>
                <a:latin typeface="Arial" panose="020B0604020202020204" pitchFamily="34" charset="0"/>
                <a:cs typeface="Arial" panose="020B0604020202020204" pitchFamily="34" charset="0"/>
              </a:rPr>
              <a:t>Selecting Instagram: A Strategic Choice</a:t>
            </a:r>
          </a:p>
        </p:txBody>
      </p:sp>
      <p:sp>
        <p:nvSpPr>
          <p:cNvPr id="9" name="Content Placeholder 8">
            <a:extLst>
              <a:ext uri="{FF2B5EF4-FFF2-40B4-BE49-F238E27FC236}">
                <a16:creationId xmlns:a16="http://schemas.microsoft.com/office/drawing/2014/main" id="{BDD5BC4B-13B3-88EC-C675-22763D8A0855}"/>
              </a:ext>
            </a:extLst>
          </p:cNvPr>
          <p:cNvSpPr>
            <a:spLocks noGrp="1"/>
          </p:cNvSpPr>
          <p:nvPr>
            <p:ph idx="1"/>
          </p:nvPr>
        </p:nvSpPr>
        <p:spPr>
          <a:xfrm>
            <a:off x="302079" y="2333297"/>
            <a:ext cx="6221185" cy="3843666"/>
          </a:xfrm>
        </p:spPr>
        <p:txBody>
          <a:bodyPr>
            <a:normAutofit/>
          </a:bodyPr>
          <a:lstStyle/>
          <a:p>
            <a:r>
              <a:rPr lang="en-GB" sz="1800" dirty="0">
                <a:latin typeface="Arial" panose="020B0604020202020204" pitchFamily="34" charset="0"/>
                <a:cs typeface="Arial" panose="020B0604020202020204" pitchFamily="34" charset="0"/>
              </a:rPr>
              <a:t>We selected Instagram as our primary platform due to its visual nature, which aligns perfectly with IKEA's visually-driven products</a:t>
            </a:r>
          </a:p>
          <a:p>
            <a:r>
              <a:rPr lang="en-GB" sz="1800" dirty="0">
                <a:latin typeface="Arial" panose="020B0604020202020204" pitchFamily="34" charset="0"/>
                <a:cs typeface="Arial" panose="020B0604020202020204" pitchFamily="34" charset="0"/>
              </a:rPr>
              <a:t>Instagram boasts a user base that includes a significant portion of our target demographic – young, design-conscious individuals seeking affordable and sustainable home solutions.</a:t>
            </a:r>
          </a:p>
          <a:p>
            <a:r>
              <a:rPr lang="en-GB" sz="1800" dirty="0">
                <a:latin typeface="Arial" panose="020B0604020202020204" pitchFamily="34" charset="0"/>
                <a:cs typeface="Arial" panose="020B0604020202020204" pitchFamily="34" charset="0"/>
              </a:rPr>
              <a:t>Our decision is rooted in comprehensive market research that indicates Instagram's prominence among our audience. Additionally, it aligns with the theory of visual storytelling, which emphasizes the impact of compelling visuals in marketing.</a:t>
            </a:r>
            <a:endParaRPr lang="en-US" sz="1800" dirty="0">
              <a:latin typeface="Arial" panose="020B0604020202020204" pitchFamily="34" charset="0"/>
              <a:cs typeface="Arial" panose="020B0604020202020204" pitchFamily="34" charset="0"/>
            </a:endParaRPr>
          </a:p>
        </p:txBody>
      </p:sp>
      <p:pic>
        <p:nvPicPr>
          <p:cNvPr id="5" name="Content Placeholder 4" descr="A logo of a camera&#10;&#10;Description automatically generated">
            <a:extLst>
              <a:ext uri="{FF2B5EF4-FFF2-40B4-BE49-F238E27FC236}">
                <a16:creationId xmlns:a16="http://schemas.microsoft.com/office/drawing/2014/main" id="{FD216B17-1534-451F-9612-92EE9F3C11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378" r="2058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92956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96B75-79C8-5B43-81B1-35CCEAC640B2}"/>
              </a:ext>
            </a:extLst>
          </p:cNvPr>
          <p:cNvSpPr>
            <a:spLocks noGrp="1"/>
          </p:cNvSpPr>
          <p:nvPr>
            <p:ph type="title"/>
          </p:nvPr>
        </p:nvSpPr>
        <p:spPr>
          <a:xfrm>
            <a:off x="838201" y="365125"/>
            <a:ext cx="5251316" cy="1807305"/>
          </a:xfrm>
        </p:spPr>
        <p:txBody>
          <a:bodyPr>
            <a:normAutofit/>
          </a:bodyPr>
          <a:lstStyle/>
          <a:p>
            <a:r>
              <a:rPr lang="en-GB" sz="3200" b="1" dirty="0">
                <a:solidFill>
                  <a:schemeClr val="tx2">
                    <a:lumMod val="75000"/>
                    <a:lumOff val="25000"/>
                  </a:schemeClr>
                </a:solidFill>
                <a:latin typeface="Arial" panose="020B0604020202020204" pitchFamily="34" charset="0"/>
                <a:cs typeface="Arial" panose="020B0604020202020204" pitchFamily="34" charset="0"/>
              </a:rPr>
              <a:t>Unlocking Instagram's Potential</a:t>
            </a:r>
          </a:p>
        </p:txBody>
      </p:sp>
      <p:sp>
        <p:nvSpPr>
          <p:cNvPr id="9" name="Content Placeholder 8">
            <a:extLst>
              <a:ext uri="{FF2B5EF4-FFF2-40B4-BE49-F238E27FC236}">
                <a16:creationId xmlns:a16="http://schemas.microsoft.com/office/drawing/2014/main" id="{BDD5BC4B-13B3-88EC-C675-22763D8A0855}"/>
              </a:ext>
            </a:extLst>
          </p:cNvPr>
          <p:cNvSpPr>
            <a:spLocks noGrp="1"/>
          </p:cNvSpPr>
          <p:nvPr>
            <p:ph idx="1"/>
          </p:nvPr>
        </p:nvSpPr>
        <p:spPr>
          <a:xfrm>
            <a:off x="424544" y="2333297"/>
            <a:ext cx="6106886" cy="3843666"/>
          </a:xfrm>
        </p:spPr>
        <p:txBody>
          <a:bodyPr>
            <a:normAutofit/>
          </a:bodyPr>
          <a:lstStyle/>
          <a:p>
            <a:r>
              <a:rPr lang="en-GB" sz="1800" dirty="0">
                <a:latin typeface="Arial" panose="020B0604020202020204" pitchFamily="34" charset="0"/>
                <a:cs typeface="Arial" panose="020B0604020202020204" pitchFamily="34" charset="0"/>
              </a:rPr>
              <a:t>Instagram offers a range of powerful tools, including visual posts, Stories, IGTV, and shopping tags. These features enable us to showcase our products and tell our brand story effectively.</a:t>
            </a:r>
          </a:p>
          <a:p>
            <a:r>
              <a:rPr lang="en-GB" sz="1800" dirty="0">
                <a:latin typeface="Arial" panose="020B0604020202020204" pitchFamily="34" charset="0"/>
                <a:cs typeface="Arial" panose="020B0604020202020204" pitchFamily="34" charset="0"/>
              </a:rPr>
              <a:t>These tools align perfectly with IKEA's marketing objectives, which include enhancing brand visibility, promoting our sustainable product lines, and driving online sales. Instagram's visual focus allows us to achieve these goals.</a:t>
            </a:r>
          </a:p>
          <a:p>
            <a:r>
              <a:rPr lang="en-GB" sz="1800" dirty="0">
                <a:latin typeface="Arial" panose="020B0604020202020204" pitchFamily="34" charset="0"/>
                <a:cs typeface="Arial" panose="020B0604020202020204" pitchFamily="34" charset="0"/>
              </a:rPr>
              <a:t>Our strategy resonates with marketing theories like social media engagement strategies. Instagram's interactive features facilitate engagement with our audience, fostering a sense of community and trust</a:t>
            </a:r>
            <a:endParaRPr lang="en-US" sz="1800" dirty="0">
              <a:latin typeface="Arial" panose="020B0604020202020204" pitchFamily="34" charset="0"/>
              <a:cs typeface="Arial" panose="020B0604020202020204" pitchFamily="34" charset="0"/>
            </a:endParaRPr>
          </a:p>
        </p:txBody>
      </p:sp>
      <p:pic>
        <p:nvPicPr>
          <p:cNvPr id="5" name="Content Placeholder 4" descr="A logo of a camera&#10;&#10;Description automatically generated">
            <a:extLst>
              <a:ext uri="{FF2B5EF4-FFF2-40B4-BE49-F238E27FC236}">
                <a16:creationId xmlns:a16="http://schemas.microsoft.com/office/drawing/2014/main" id="{FD216B17-1534-451F-9612-92EE9F3C11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378" r="2058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98473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96B75-79C8-5B43-81B1-35CCEAC640B2}"/>
              </a:ext>
            </a:extLst>
          </p:cNvPr>
          <p:cNvSpPr>
            <a:spLocks noGrp="1"/>
          </p:cNvSpPr>
          <p:nvPr>
            <p:ph type="title"/>
          </p:nvPr>
        </p:nvSpPr>
        <p:spPr>
          <a:xfrm>
            <a:off x="838201" y="365125"/>
            <a:ext cx="5251316" cy="1807305"/>
          </a:xfrm>
        </p:spPr>
        <p:txBody>
          <a:bodyPr>
            <a:normAutofit/>
          </a:bodyPr>
          <a:lstStyle/>
          <a:p>
            <a:r>
              <a:rPr lang="en-GB" sz="3200" b="1" dirty="0">
                <a:solidFill>
                  <a:schemeClr val="tx2">
                    <a:lumMod val="75000"/>
                    <a:lumOff val="25000"/>
                  </a:schemeClr>
                </a:solidFill>
                <a:latin typeface="Arial" panose="020B0604020202020204" pitchFamily="34" charset="0"/>
                <a:cs typeface="Arial" panose="020B0604020202020204" pitchFamily="34" charset="0"/>
              </a:rPr>
              <a:t>A Glimpse into Our Instagram Campaign</a:t>
            </a:r>
          </a:p>
        </p:txBody>
      </p:sp>
      <p:sp>
        <p:nvSpPr>
          <p:cNvPr id="9" name="Content Placeholder 8">
            <a:extLst>
              <a:ext uri="{FF2B5EF4-FFF2-40B4-BE49-F238E27FC236}">
                <a16:creationId xmlns:a16="http://schemas.microsoft.com/office/drawing/2014/main" id="{BDD5BC4B-13B3-88EC-C675-22763D8A0855}"/>
              </a:ext>
            </a:extLst>
          </p:cNvPr>
          <p:cNvSpPr>
            <a:spLocks noGrp="1"/>
          </p:cNvSpPr>
          <p:nvPr>
            <p:ph idx="1"/>
          </p:nvPr>
        </p:nvSpPr>
        <p:spPr>
          <a:xfrm>
            <a:off x="449036" y="2333297"/>
            <a:ext cx="6180364" cy="3843666"/>
          </a:xfrm>
        </p:spPr>
        <p:txBody>
          <a:bodyPr>
            <a:normAutofit/>
          </a:bodyPr>
          <a:lstStyle/>
          <a:p>
            <a:r>
              <a:rPr lang="en-GB" sz="1800" dirty="0">
                <a:latin typeface="Arial" panose="020B0604020202020204" pitchFamily="34" charset="0"/>
                <a:cs typeface="Arial" panose="020B0604020202020204" pitchFamily="34" charset="0"/>
              </a:rPr>
              <a:t>Our upcoming Instagram campaign, 'Sustainable Spaces,' will focus on promoting our new eco-friendly product line. We will showcase these products through visually stunning posts, stories, and video content.</a:t>
            </a:r>
          </a:p>
          <a:p>
            <a:r>
              <a:rPr lang="en-GB" sz="1800" dirty="0">
                <a:latin typeface="Arial" panose="020B0604020202020204" pitchFamily="34" charset="0"/>
                <a:cs typeface="Arial" panose="020B0604020202020204" pitchFamily="34" charset="0"/>
              </a:rPr>
              <a:t>Instagram's dynamic features, including Stories and shoppable tags, will allow users to explore our products seamlessly. We'll also leverage user-generated content through our branded hashtag to enhance engagement.</a:t>
            </a:r>
          </a:p>
          <a:p>
            <a:r>
              <a:rPr lang="en-GB" sz="1800" dirty="0">
                <a:latin typeface="Arial" panose="020B0604020202020204" pitchFamily="34" charset="0"/>
                <a:cs typeface="Arial" panose="020B0604020202020204" pitchFamily="34" charset="0"/>
              </a:rPr>
              <a:t>This campaign aligns with our content marketing and social media marketing strategies as outlined in our marketing plan.</a:t>
            </a:r>
            <a:endParaRPr lang="en-US" sz="1800" dirty="0">
              <a:latin typeface="Arial" panose="020B0604020202020204" pitchFamily="34" charset="0"/>
              <a:cs typeface="Arial" panose="020B0604020202020204" pitchFamily="34" charset="0"/>
            </a:endParaRPr>
          </a:p>
        </p:txBody>
      </p:sp>
      <p:pic>
        <p:nvPicPr>
          <p:cNvPr id="5" name="Content Placeholder 4" descr="A logo of a camera&#10;&#10;Description automatically generated">
            <a:extLst>
              <a:ext uri="{FF2B5EF4-FFF2-40B4-BE49-F238E27FC236}">
                <a16:creationId xmlns:a16="http://schemas.microsoft.com/office/drawing/2014/main" id="{FD216B17-1534-451F-9612-92EE9F3C11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378" r="2058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26736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96B75-79C8-5B43-81B1-35CCEAC640B2}"/>
              </a:ext>
            </a:extLst>
          </p:cNvPr>
          <p:cNvSpPr>
            <a:spLocks noGrp="1"/>
          </p:cNvSpPr>
          <p:nvPr>
            <p:ph type="title"/>
          </p:nvPr>
        </p:nvSpPr>
        <p:spPr>
          <a:xfrm>
            <a:off x="838201" y="365125"/>
            <a:ext cx="5251316" cy="1807305"/>
          </a:xfrm>
        </p:spPr>
        <p:txBody>
          <a:bodyPr>
            <a:normAutofit/>
          </a:bodyPr>
          <a:lstStyle/>
          <a:p>
            <a:r>
              <a:rPr lang="en-GB" sz="3200" b="1" dirty="0">
                <a:solidFill>
                  <a:schemeClr val="tx2">
                    <a:lumMod val="75000"/>
                    <a:lumOff val="25000"/>
                  </a:schemeClr>
                </a:solidFill>
                <a:latin typeface="Arial" panose="020B0604020202020204" pitchFamily="34" charset="0"/>
                <a:cs typeface="Arial" panose="020B0604020202020204" pitchFamily="34" charset="0"/>
              </a:rPr>
              <a:t>Ensuring Success with Data</a:t>
            </a:r>
          </a:p>
        </p:txBody>
      </p:sp>
      <p:sp>
        <p:nvSpPr>
          <p:cNvPr id="9" name="Content Placeholder 8">
            <a:extLst>
              <a:ext uri="{FF2B5EF4-FFF2-40B4-BE49-F238E27FC236}">
                <a16:creationId xmlns:a16="http://schemas.microsoft.com/office/drawing/2014/main" id="{BDD5BC4B-13B3-88EC-C675-22763D8A0855}"/>
              </a:ext>
            </a:extLst>
          </p:cNvPr>
          <p:cNvSpPr>
            <a:spLocks noGrp="1"/>
          </p:cNvSpPr>
          <p:nvPr>
            <p:ph idx="1"/>
          </p:nvPr>
        </p:nvSpPr>
        <p:spPr>
          <a:xfrm>
            <a:off x="416380" y="2333297"/>
            <a:ext cx="6057900" cy="3843666"/>
          </a:xfrm>
        </p:spPr>
        <p:txBody>
          <a:bodyPr>
            <a:normAutofit fontScale="92500"/>
          </a:bodyPr>
          <a:lstStyle/>
          <a:p>
            <a:r>
              <a:rPr lang="en-GB" sz="1800" dirty="0">
                <a:latin typeface="Arial" panose="020B0604020202020204" pitchFamily="34" charset="0"/>
                <a:cs typeface="Arial" panose="020B0604020202020204" pitchFamily="34" charset="0"/>
              </a:rPr>
              <a:t>To measure the success of our 'Sustainable Spaces' campaign, we will track metrics such as engagement rates, click-through rates (CTR), conversion rates, and the number of sustainable products sold. These KPIs will provide valuable insights into campaign performance.</a:t>
            </a:r>
          </a:p>
          <a:p>
            <a:r>
              <a:rPr lang="en-GB" sz="1800" dirty="0">
                <a:latin typeface="Arial" panose="020B0604020202020204" pitchFamily="34" charset="0"/>
                <a:cs typeface="Arial" panose="020B0604020202020204" pitchFamily="34" charset="0"/>
              </a:rPr>
              <a:t>These metrics align perfectly with IKEA's overall marketing objectives, which include increasing online sales, enhancing brand engagement, and promoting sustainability. We aim to translate these metrics into meaningful outcomes for our brand.</a:t>
            </a:r>
          </a:p>
          <a:p>
            <a:r>
              <a:rPr lang="en-GB" sz="1800" dirty="0">
                <a:latin typeface="Arial" panose="020B0604020202020204" pitchFamily="34" charset="0"/>
                <a:cs typeface="Arial" panose="020B0604020202020204" pitchFamily="34" charset="0"/>
              </a:rPr>
              <a:t>Our approach draws from digital marketing analytics theory, emphasizing the importance of data-driven decision-making and ROI measurement. By analysing these metrics, we can fine-tune our strategies for maximum impact.</a:t>
            </a:r>
          </a:p>
          <a:p>
            <a:endParaRPr lang="en-US" sz="2000" dirty="0"/>
          </a:p>
        </p:txBody>
      </p:sp>
      <p:pic>
        <p:nvPicPr>
          <p:cNvPr id="5" name="Content Placeholder 4" descr="A logo of a camera&#10;&#10;Description automatically generated">
            <a:extLst>
              <a:ext uri="{FF2B5EF4-FFF2-40B4-BE49-F238E27FC236}">
                <a16:creationId xmlns:a16="http://schemas.microsoft.com/office/drawing/2014/main" id="{FD216B17-1534-451F-9612-92EE9F3C11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378" r="2058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06277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96B75-79C8-5B43-81B1-35CCEAC640B2}"/>
              </a:ext>
            </a:extLst>
          </p:cNvPr>
          <p:cNvSpPr>
            <a:spLocks noGrp="1"/>
          </p:cNvSpPr>
          <p:nvPr>
            <p:ph type="title"/>
          </p:nvPr>
        </p:nvSpPr>
        <p:spPr>
          <a:xfrm>
            <a:off x="838201" y="365125"/>
            <a:ext cx="5251316" cy="1807305"/>
          </a:xfrm>
        </p:spPr>
        <p:txBody>
          <a:bodyPr>
            <a:normAutofit/>
          </a:bodyPr>
          <a:lstStyle/>
          <a:p>
            <a:r>
              <a:rPr lang="en-GB" sz="3200" b="1" dirty="0">
                <a:solidFill>
                  <a:schemeClr val="tx2">
                    <a:lumMod val="75000"/>
                    <a:lumOff val="25000"/>
                  </a:schemeClr>
                </a:solidFill>
                <a:latin typeface="Arial" panose="020B0604020202020204" pitchFamily="34" charset="0"/>
                <a:cs typeface="Arial" panose="020B0604020202020204" pitchFamily="34" charset="0"/>
              </a:rPr>
              <a:t>Empowering IKEA's Digital Journey</a:t>
            </a:r>
          </a:p>
        </p:txBody>
      </p:sp>
      <p:sp>
        <p:nvSpPr>
          <p:cNvPr id="9" name="Content Placeholder 8">
            <a:extLst>
              <a:ext uri="{FF2B5EF4-FFF2-40B4-BE49-F238E27FC236}">
                <a16:creationId xmlns:a16="http://schemas.microsoft.com/office/drawing/2014/main" id="{BDD5BC4B-13B3-88EC-C675-22763D8A0855}"/>
              </a:ext>
            </a:extLst>
          </p:cNvPr>
          <p:cNvSpPr>
            <a:spLocks noGrp="1"/>
          </p:cNvSpPr>
          <p:nvPr>
            <p:ph idx="1"/>
          </p:nvPr>
        </p:nvSpPr>
        <p:spPr>
          <a:xfrm>
            <a:off x="438150" y="2284311"/>
            <a:ext cx="6142264" cy="3843666"/>
          </a:xfrm>
        </p:spPr>
        <p:txBody>
          <a:bodyPr>
            <a:normAutofit/>
          </a:bodyPr>
          <a:lstStyle/>
          <a:p>
            <a:r>
              <a:rPr lang="en-GB" sz="1800" dirty="0">
                <a:latin typeface="Arial" panose="020B0604020202020204" pitchFamily="34" charset="0"/>
                <a:cs typeface="Arial" panose="020B0604020202020204" pitchFamily="34" charset="0"/>
              </a:rPr>
              <a:t>In conclusion, our choice of Instagram as a strategic social media platform aligns seamlessly with IKEA's digital marketing strategy. We've explored the rationale behind this choice, highlighted Instagram's capabilities, and previewed an upcoming campaign.</a:t>
            </a:r>
          </a:p>
          <a:p>
            <a:r>
              <a:rPr lang="en-GB" sz="1800" dirty="0">
                <a:latin typeface="Arial" panose="020B0604020202020204" pitchFamily="34" charset="0"/>
                <a:cs typeface="Arial" panose="020B0604020202020204" pitchFamily="34" charset="0"/>
              </a:rPr>
              <a:t>Instagram's visual focus and interactive tools will be instrumental in enhancing brand visibility, promoting sustainability, and driving online sales for IKEA.</a:t>
            </a:r>
          </a:p>
          <a:p>
            <a:r>
              <a:rPr lang="en-GB" sz="1800" dirty="0">
                <a:latin typeface="Arial" panose="020B0604020202020204" pitchFamily="34" charset="0"/>
                <a:cs typeface="Arial" panose="020B0604020202020204" pitchFamily="34" charset="0"/>
              </a:rPr>
              <a:t>As we embark on this exciting journey, let's harness the power of Instagram to connect with our audience, share our sustainable solutions, and shape the future of digital marketing for IKEA.</a:t>
            </a:r>
            <a:endParaRPr lang="en-US" sz="1800" dirty="0">
              <a:latin typeface="Arial" panose="020B0604020202020204" pitchFamily="34" charset="0"/>
              <a:cs typeface="Arial" panose="020B0604020202020204" pitchFamily="34" charset="0"/>
            </a:endParaRPr>
          </a:p>
        </p:txBody>
      </p:sp>
      <p:pic>
        <p:nvPicPr>
          <p:cNvPr id="5" name="Content Placeholder 4" descr="A logo of a camera&#10;&#10;Description automatically generated">
            <a:extLst>
              <a:ext uri="{FF2B5EF4-FFF2-40B4-BE49-F238E27FC236}">
                <a16:creationId xmlns:a16="http://schemas.microsoft.com/office/drawing/2014/main" id="{FD216B17-1534-451F-9612-92EE9F3C11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378" r="2058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4530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96B75-79C8-5B43-81B1-35CCEAC640B2}"/>
              </a:ext>
            </a:extLst>
          </p:cNvPr>
          <p:cNvSpPr>
            <a:spLocks noGrp="1"/>
          </p:cNvSpPr>
          <p:nvPr>
            <p:ph type="title"/>
          </p:nvPr>
        </p:nvSpPr>
        <p:spPr>
          <a:xfrm>
            <a:off x="438150" y="365125"/>
            <a:ext cx="5651367" cy="483961"/>
          </a:xfrm>
        </p:spPr>
        <p:txBody>
          <a:bodyPr>
            <a:normAutofit fontScale="90000"/>
          </a:bodyPr>
          <a:lstStyle/>
          <a:p>
            <a:r>
              <a:rPr lang="en-GB" sz="3200" b="1" dirty="0">
                <a:solidFill>
                  <a:schemeClr val="tx2">
                    <a:lumMod val="75000"/>
                    <a:lumOff val="25000"/>
                  </a:schemeClr>
                </a:solidFill>
                <a:latin typeface="Arial" panose="020B0604020202020204" pitchFamily="34" charset="0"/>
                <a:cs typeface="Arial" panose="020B0604020202020204" pitchFamily="34" charset="0"/>
              </a:rPr>
              <a:t>References </a:t>
            </a:r>
          </a:p>
        </p:txBody>
      </p:sp>
      <p:sp>
        <p:nvSpPr>
          <p:cNvPr id="9" name="Content Placeholder 8">
            <a:extLst>
              <a:ext uri="{FF2B5EF4-FFF2-40B4-BE49-F238E27FC236}">
                <a16:creationId xmlns:a16="http://schemas.microsoft.com/office/drawing/2014/main" id="{BDD5BC4B-13B3-88EC-C675-22763D8A0855}"/>
              </a:ext>
            </a:extLst>
          </p:cNvPr>
          <p:cNvSpPr>
            <a:spLocks noGrp="1"/>
          </p:cNvSpPr>
          <p:nvPr>
            <p:ph idx="1"/>
          </p:nvPr>
        </p:nvSpPr>
        <p:spPr>
          <a:xfrm>
            <a:off x="307520" y="1347108"/>
            <a:ext cx="6264729" cy="5278891"/>
          </a:xfrm>
        </p:spPr>
        <p:txBody>
          <a:bodyPr>
            <a:normAutofit/>
          </a:bodyPr>
          <a:lstStyle/>
          <a:p>
            <a:r>
              <a:rPr lang="en-GB" sz="1400" dirty="0">
                <a:latin typeface="Arial" panose="020B0604020202020204" pitchFamily="34" charset="0"/>
                <a:cs typeface="Arial" panose="020B0604020202020204" pitchFamily="34" charset="0"/>
              </a:rPr>
              <a:t>David, F. R. (2015). Strategic Management. Prentice Hall.</a:t>
            </a:r>
          </a:p>
          <a:p>
            <a:r>
              <a:rPr lang="en-GB" sz="1400" dirty="0">
                <a:latin typeface="Arial" panose="020B0604020202020204" pitchFamily="34" charset="0"/>
                <a:cs typeface="Arial" panose="020B0604020202020204" pitchFamily="34" charset="0"/>
              </a:rPr>
              <a:t>Kaplan, A. M., &amp; </a:t>
            </a:r>
            <a:r>
              <a:rPr lang="en-GB" sz="1400" dirty="0" err="1">
                <a:latin typeface="Arial" panose="020B0604020202020204" pitchFamily="34" charset="0"/>
                <a:cs typeface="Arial" panose="020B0604020202020204" pitchFamily="34" charset="0"/>
              </a:rPr>
              <a:t>Haenlein</a:t>
            </a:r>
            <a:r>
              <a:rPr lang="en-GB" sz="1400" dirty="0">
                <a:latin typeface="Arial" panose="020B0604020202020204" pitchFamily="34" charset="0"/>
                <a:cs typeface="Arial" panose="020B0604020202020204" pitchFamily="34" charset="0"/>
              </a:rPr>
              <a:t>, M. (2010). Users of the world, unite! The challenges and opportunities of Social Media. Business Horizons, 53(1), 59–68. </a:t>
            </a:r>
            <a:r>
              <a:rPr lang="en-GB" sz="1400" dirty="0">
                <a:latin typeface="Arial" panose="020B0604020202020204" pitchFamily="34" charset="0"/>
                <a:cs typeface="Arial" panose="020B0604020202020204" pitchFamily="34" charset="0"/>
                <a:hlinkClick r:id="rId2"/>
              </a:rPr>
              <a:t>https://doi.org/10.1016/j.bushor.2009.09.003</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Kotler, P. (2020). Marketing and Value Creation. Journal of Creating Value, 6(1), 10–11. </a:t>
            </a:r>
            <a:r>
              <a:rPr lang="en-GB" sz="1400" dirty="0">
                <a:latin typeface="Arial" panose="020B0604020202020204" pitchFamily="34" charset="0"/>
                <a:cs typeface="Arial" panose="020B0604020202020204" pitchFamily="34" charset="0"/>
                <a:hlinkClick r:id="rId3"/>
              </a:rPr>
              <a:t>https://doi.org/10.1177/2394964320903559</a:t>
            </a:r>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Pashchuk</a:t>
            </a:r>
            <a:r>
              <a:rPr lang="en-GB" sz="1400" dirty="0">
                <a:latin typeface="Arial" panose="020B0604020202020204" pitchFamily="34" charset="0"/>
                <a:cs typeface="Arial" panose="020B0604020202020204" pitchFamily="34" charset="0"/>
              </a:rPr>
              <a:t>, O. B. (2021). Strategic Marketing Instruments for Product Promotion on the Marketplace. Business Inform, 7(522), 274–280. </a:t>
            </a:r>
            <a:r>
              <a:rPr lang="en-GB" sz="1400" dirty="0">
                <a:latin typeface="Arial" panose="020B0604020202020204" pitchFamily="34" charset="0"/>
                <a:cs typeface="Arial" panose="020B0604020202020204" pitchFamily="34" charset="0"/>
                <a:hlinkClick r:id="rId4"/>
              </a:rPr>
              <a:t>https://doi.org/10.32983/2222-4459-2021-7-274-280</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Reidhead, C. (2021). Effective Communication as a Tool for Achieving Organizational Goals and Objectives. Journal of Economics, Finance and Management Studies, 04(04). </a:t>
            </a:r>
            <a:r>
              <a:rPr lang="en-GB" sz="1400" dirty="0">
                <a:latin typeface="Arial" panose="020B0604020202020204" pitchFamily="34" charset="0"/>
                <a:cs typeface="Arial" panose="020B0604020202020204" pitchFamily="34" charset="0"/>
                <a:hlinkClick r:id="rId5"/>
              </a:rPr>
              <a:t>https://doi.org/10.47191/jefms/v4-i4-07</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Smith, R. E., &amp; Yang, X. (2004). Toward a General Theory of Creativity in Advertising: Examining the Role of Divergence. Marketing Theory, 4(1–2), 31–58. </a:t>
            </a:r>
            <a:r>
              <a:rPr lang="en-GB" sz="1400" dirty="0">
                <a:latin typeface="Arial" panose="020B0604020202020204" pitchFamily="34" charset="0"/>
                <a:cs typeface="Arial" panose="020B0604020202020204" pitchFamily="34" charset="0"/>
                <a:hlinkClick r:id="rId6"/>
              </a:rPr>
              <a:t>https://doi.org/10.1177/1470593104044086</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Zhu, Y. Q., &amp; Chen, H. G. (2015). Social media and human need satisfaction: Implications for social media marketing. Business Horizons, 58(3), 335–345. </a:t>
            </a:r>
            <a:r>
              <a:rPr lang="en-GB" sz="1400" dirty="0">
                <a:latin typeface="Arial" panose="020B0604020202020204" pitchFamily="34" charset="0"/>
                <a:cs typeface="Arial" panose="020B0604020202020204" pitchFamily="34" charset="0"/>
                <a:hlinkClick r:id="rId7"/>
              </a:rPr>
              <a:t>https://doi.org/10.1016/j.bushor.2015.01.006</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hlinkClick r:id="rId8"/>
              </a:rPr>
              <a:t>https://www.ikea.com</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hlinkClick r:id="rId9"/>
              </a:rPr>
              <a:t>https://www.ikea.com/gb/en/campaigns/show-off-your-savvy-pub594c0050</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hlinkClick r:id="rId10"/>
              </a:rPr>
              <a:t>https://www.brandvm.com/post/creative-campaigns-2023</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pic>
        <p:nvPicPr>
          <p:cNvPr id="5" name="Content Placeholder 4" descr="A logo of a camera&#10;&#10;Description automatically generated">
            <a:extLst>
              <a:ext uri="{FF2B5EF4-FFF2-40B4-BE49-F238E27FC236}">
                <a16:creationId xmlns:a16="http://schemas.microsoft.com/office/drawing/2014/main" id="{FD216B17-1534-451F-9612-92EE9F3C11E8}"/>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1378" r="2058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57787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853</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Leveraging Social Media for IKEA's Digital Marketing Strategy</vt:lpstr>
      <vt:lpstr>Selecting Instagram: A Strategic Choice</vt:lpstr>
      <vt:lpstr>Unlocking Instagram's Potential</vt:lpstr>
      <vt:lpstr>A Glimpse into Our Instagram Campaign</vt:lpstr>
      <vt:lpstr>Ensuring Success with Data</vt:lpstr>
      <vt:lpstr>Empowering IKEA's Digital Journey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Leveraging Social Media for IKEA's Digital Marketing Strategy</dc:title>
  <dc:creator>Mirabela Voican (1907947)</dc:creator>
  <cp:lastModifiedBy>Mirabela Voican (1907947)</cp:lastModifiedBy>
  <cp:revision>2</cp:revision>
  <dcterms:created xsi:type="dcterms:W3CDTF">2024-01-19T20:42:02Z</dcterms:created>
  <dcterms:modified xsi:type="dcterms:W3CDTF">2024-02-01T20:00:02Z</dcterms:modified>
</cp:coreProperties>
</file>