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46"/>
  </p:notesMasterIdLst>
  <p:sldIdLst>
    <p:sldId id="1892" r:id="rId3"/>
    <p:sldId id="950" r:id="rId4"/>
    <p:sldId id="261" r:id="rId5"/>
    <p:sldId id="951" r:id="rId6"/>
    <p:sldId id="952" r:id="rId7"/>
    <p:sldId id="953" r:id="rId8"/>
    <p:sldId id="954" r:id="rId9"/>
    <p:sldId id="955" r:id="rId10"/>
    <p:sldId id="956" r:id="rId11"/>
    <p:sldId id="957" r:id="rId12"/>
    <p:sldId id="958" r:id="rId13"/>
    <p:sldId id="960" r:id="rId14"/>
    <p:sldId id="961" r:id="rId15"/>
    <p:sldId id="1859" r:id="rId16"/>
    <p:sldId id="1860" r:id="rId17"/>
    <p:sldId id="962" r:id="rId18"/>
    <p:sldId id="1862" r:id="rId19"/>
    <p:sldId id="1876" r:id="rId20"/>
    <p:sldId id="1370" r:id="rId21"/>
    <p:sldId id="415" r:id="rId22"/>
    <p:sldId id="1371" r:id="rId23"/>
    <p:sldId id="1372" r:id="rId24"/>
    <p:sldId id="1373" r:id="rId25"/>
    <p:sldId id="1374" r:id="rId26"/>
    <p:sldId id="1375" r:id="rId27"/>
    <p:sldId id="1377" r:id="rId28"/>
    <p:sldId id="1382" r:id="rId29"/>
    <p:sldId id="1386" r:id="rId30"/>
    <p:sldId id="1387" r:id="rId31"/>
    <p:sldId id="1897" r:id="rId32"/>
    <p:sldId id="1388" r:id="rId33"/>
    <p:sldId id="1389" r:id="rId34"/>
    <p:sldId id="1390" r:id="rId35"/>
    <p:sldId id="1391" r:id="rId36"/>
    <p:sldId id="1436" r:id="rId37"/>
    <p:sldId id="1393" r:id="rId38"/>
    <p:sldId id="1394" r:id="rId39"/>
    <p:sldId id="1395" r:id="rId40"/>
    <p:sldId id="1428" r:id="rId41"/>
    <p:sldId id="1429" r:id="rId42"/>
    <p:sldId id="1430" r:id="rId43"/>
    <p:sldId id="1899" r:id="rId44"/>
    <p:sldId id="1408" r:id="rId45"/>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varScale="1">
        <p:scale>
          <a:sx n="68" d="100"/>
          <a:sy n="68" d="100"/>
        </p:scale>
        <p:origin x="1386" y="72"/>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chapter examines the tools and concepts needed to conduct an </a:t>
            </a:r>
            <a:r>
              <a:rPr lang="en-US" sz="1200" b="0" i="1" u="none" strike="noStrike" kern="1200" baseline="0" dirty="0">
                <a:solidFill>
                  <a:schemeClr val="tx1"/>
                </a:solidFill>
                <a:latin typeface="+mn-lt"/>
                <a:ea typeface="MS PGothic" pitchFamily="34" charset="-128"/>
                <a:cs typeface="ＭＳ Ｐゴシック" pitchFamily="42" charset="-128"/>
              </a:rPr>
              <a:t>external strategic management </a:t>
            </a:r>
            <a:r>
              <a:rPr lang="en-US" sz="1200" b="0" i="0" u="none" strike="noStrike" kern="1200" baseline="0" dirty="0">
                <a:solidFill>
                  <a:schemeClr val="tx1"/>
                </a:solidFill>
                <a:latin typeface="+mn-lt"/>
                <a:ea typeface="MS PGothic" pitchFamily="34" charset="-128"/>
                <a:cs typeface="ＭＳ Ｐゴシック" pitchFamily="42" charset="-128"/>
              </a:rPr>
              <a:t>audit (sometimes called environmental scanning or industry analysis).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2</a:t>
            </a:fld>
            <a:endParaRPr lang="en-US" altLang="en-US" dirty="0"/>
          </a:p>
        </p:txBody>
      </p:sp>
    </p:spTree>
    <p:extLst>
      <p:ext uri="{BB962C8B-B14F-4D97-AF65-F5344CB8AC3E}">
        <p14:creationId xmlns:p14="http://schemas.microsoft.com/office/powerpoint/2010/main" val="23763779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purpose of an external audit is to develop a finite list of opportunities that could benefit a firm as well as threats that should be avoided. As the term </a:t>
            </a:r>
            <a:r>
              <a:rPr lang="en-US" sz="1200" b="0" i="1" u="none" strike="noStrike" kern="1200" baseline="0" dirty="0">
                <a:solidFill>
                  <a:schemeClr val="tx1"/>
                </a:solidFill>
                <a:latin typeface="+mn-lt"/>
                <a:ea typeface="MS PGothic" pitchFamily="34" charset="-128"/>
                <a:cs typeface="ＭＳ Ｐゴシック" pitchFamily="42" charset="-128"/>
              </a:rPr>
              <a:t>finite </a:t>
            </a:r>
            <a:r>
              <a:rPr lang="en-US" sz="1200" b="0" i="0" u="none" strike="noStrike" kern="1200" baseline="0" dirty="0">
                <a:solidFill>
                  <a:schemeClr val="tx1"/>
                </a:solidFill>
                <a:latin typeface="+mn-lt"/>
                <a:ea typeface="MS PGothic" pitchFamily="34" charset="-128"/>
                <a:cs typeface="ＭＳ Ｐゴシック" pitchFamily="42" charset="-128"/>
              </a:rPr>
              <a:t>suggests, the external audit is not aimed at developing an exhaustive list of every possible factor that could influence the business; rather, it is aimed at identifying key variables that offer actionable responses.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a:t>
            </a:fld>
            <a:endParaRPr lang="en-US" altLang="en-US" dirty="0"/>
          </a:p>
        </p:txBody>
      </p:sp>
    </p:spTree>
    <p:extLst>
      <p:ext uri="{BB962C8B-B14F-4D97-AF65-F5344CB8AC3E}">
        <p14:creationId xmlns:p14="http://schemas.microsoft.com/office/powerpoint/2010/main" val="1952302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figure illustrates with white shading how the external audit fits into the strategic-management process.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a:t>
            </a:fld>
            <a:endParaRPr lang="en-US" altLang="en-US" dirty="0"/>
          </a:p>
        </p:txBody>
      </p:sp>
    </p:spTree>
    <p:extLst>
      <p:ext uri="{BB962C8B-B14F-4D97-AF65-F5344CB8AC3E}">
        <p14:creationId xmlns:p14="http://schemas.microsoft.com/office/powerpoint/2010/main" val="45570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Important Note: When identifying and prioritizing key external factors in strategic planning, make sure the factors selected are (1) specific (i.e., quantified to the extent possible); (2) actionable (i.e., meaningful in terms of having strategic implications); and (3) stated as external trends, events, or facts rather than as strategies the firm could pursue.</a:t>
            </a:r>
            <a:endParaRPr lang="en-US" i="0"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a:t>
            </a:fld>
            <a:endParaRPr lang="en-US" altLang="en-US" dirty="0"/>
          </a:p>
        </p:txBody>
      </p:sp>
    </p:spTree>
    <p:extLst>
      <p:ext uri="{BB962C8B-B14F-4D97-AF65-F5344CB8AC3E}">
        <p14:creationId xmlns:p14="http://schemas.microsoft.com/office/powerpoint/2010/main" val="1390991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Identifying and evaluating external opportunities and threats enables organizations to develop a clear mission, to design strategies to achieve long-term objectives, and to develop policies to achieve annual objectives.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a:t>
            </a:fld>
            <a:endParaRPr lang="en-US" altLang="en-US" dirty="0"/>
          </a:p>
        </p:txBody>
      </p:sp>
    </p:spTree>
    <p:extLst>
      <p:ext uri="{BB962C8B-B14F-4D97-AF65-F5344CB8AC3E}">
        <p14:creationId xmlns:p14="http://schemas.microsoft.com/office/powerpoint/2010/main" val="1178839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performing an external audit must involve as many managers and employees as possible in order to lead to understanding and commitment from organizational members.</a:t>
            </a:r>
          </a:p>
          <a:p>
            <a:endParaRPr lang="en-US" sz="1200" b="0" i="0" u="none" strike="noStrike" kern="1200" baseline="0" dirty="0">
              <a:solidFill>
                <a:schemeClr val="tx1"/>
              </a:solidFill>
              <a:latin typeface="+mn-lt"/>
              <a:ea typeface="MS PGothic" pitchFamily="34" charset="-128"/>
            </a:endParaRPr>
          </a:p>
          <a:p>
            <a:r>
              <a:rPr lang="en-US" sz="1200" b="0" i="0" u="none" strike="noStrike" kern="1200" baseline="0" dirty="0">
                <a:solidFill>
                  <a:schemeClr val="tx1"/>
                </a:solidFill>
                <a:latin typeface="+mn-lt"/>
                <a:ea typeface="MS PGothic" pitchFamily="34" charset="-128"/>
                <a:cs typeface="ＭＳ Ｐゴシック" pitchFamily="42" charset="-128"/>
              </a:rPr>
              <a:t>Individuals can be asked to monitor various sources of information, such as key magazines, trade journals, and newspapers—and use online sources.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a:t>
            </a:fld>
            <a:endParaRPr lang="en-US" altLang="en-US" dirty="0"/>
          </a:p>
        </p:txBody>
      </p:sp>
    </p:spTree>
    <p:extLst>
      <p:ext uri="{BB962C8B-B14F-4D97-AF65-F5344CB8AC3E}">
        <p14:creationId xmlns:p14="http://schemas.microsoft.com/office/powerpoint/2010/main" val="3016238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information is gathered, it should be assimilated and evaluated. A meeting or series of meetings of managers is needed to collectively identify the most important opportunities and threats facing the firm. A prioritized list of these factors must be obtained by requesting that all managers individually rank the factors identified, from 1 (for the most important opportunity/threat) to 20 (for the least important opportunity/threat).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a:t>
            </a:fld>
            <a:endParaRPr lang="en-US" altLang="en-US" dirty="0"/>
          </a:p>
        </p:txBody>
      </p:sp>
    </p:spTree>
    <p:extLst>
      <p:ext uri="{BB962C8B-B14F-4D97-AF65-F5344CB8AC3E}">
        <p14:creationId xmlns:p14="http://schemas.microsoft.com/office/powerpoint/2010/main" val="1943432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Proponents of the I/O view, such as Michael Porter, contend that organizational performance will be primarily determined by industry forces, such as falling gas prices that no single firm can control.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a:t>
            </a:fld>
            <a:endParaRPr lang="en-US" altLang="en-US" dirty="0"/>
          </a:p>
        </p:txBody>
      </p:sp>
    </p:spTree>
    <p:extLst>
      <p:ext uri="{BB962C8B-B14F-4D97-AF65-F5344CB8AC3E}">
        <p14:creationId xmlns:p14="http://schemas.microsoft.com/office/powerpoint/2010/main" val="1869431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economic variables such as those listed must be quantified and actionable 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10</a:t>
            </a:fld>
            <a:endParaRPr lang="en-US" altLang="en-US" dirty="0"/>
          </a:p>
        </p:txBody>
      </p:sp>
    </p:spTree>
    <p:extLst>
      <p:ext uri="{BB962C8B-B14F-4D97-AF65-F5344CB8AC3E}">
        <p14:creationId xmlns:p14="http://schemas.microsoft.com/office/powerpoint/2010/main" val="3855949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Trends in the dollar’s value have significant and unequal effects on companies in different industries and in different locations. Agricultural and petroleum industries are hurt by the dollar’s rise against the currencies of Mexico, Brazil, Venezuela, and Australia. Generally, a strong or high dollar makes U.S. goods more expensive in overseas markets. This worsens the U.S. trade deficit.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11</a:t>
            </a:fld>
            <a:endParaRPr lang="en-US" altLang="en-US" dirty="0"/>
          </a:p>
        </p:txBody>
      </p:sp>
    </p:spTree>
    <p:extLst>
      <p:ext uri="{BB962C8B-B14F-4D97-AF65-F5344CB8AC3E}">
        <p14:creationId xmlns:p14="http://schemas.microsoft.com/office/powerpoint/2010/main" val="3831141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Social, cultural, demographic, and environmental trends are shaping the way Americans live, work, produce, and consume. New trends are creating a different type of consumer and, consequently, a need for different products, new services, and updated strategies.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12</a:t>
            </a:fld>
            <a:endParaRPr lang="en-US" altLang="en-US" dirty="0"/>
          </a:p>
        </p:txBody>
      </p:sp>
    </p:spTree>
    <p:extLst>
      <p:ext uri="{BB962C8B-B14F-4D97-AF65-F5344CB8AC3E}">
        <p14:creationId xmlns:p14="http://schemas.microsoft.com/office/powerpoint/2010/main" val="49940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social, cultural, demographic, and natural environment factors for a particular business must be </a:t>
            </a:r>
            <a:r>
              <a:rPr lang="en-US" sz="1200" b="0" i="1" u="none" strike="noStrike" kern="1200" baseline="0" dirty="0">
                <a:solidFill>
                  <a:schemeClr val="tx1"/>
                </a:solidFill>
                <a:latin typeface="+mn-lt"/>
                <a:ea typeface="MS PGothic" pitchFamily="34" charset="-128"/>
                <a:cs typeface="ＭＳ Ｐゴシック" pitchFamily="42" charset="-128"/>
              </a:rPr>
              <a:t>quantified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 </a:t>
            </a:r>
            <a:r>
              <a:rPr lang="en-US" sz="1200" b="0" i="0" u="none" strike="noStrike" kern="1200" baseline="0" dirty="0">
                <a:solidFill>
                  <a:schemeClr val="tx1"/>
                </a:solidFill>
                <a:latin typeface="+mn-lt"/>
                <a:ea typeface="MS PGothic" pitchFamily="34" charset="-128"/>
                <a:cs typeface="ＭＳ Ｐゴシック" pitchFamily="42" charset="-128"/>
              </a:rPr>
              <a:t>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13</a:t>
            </a:fld>
            <a:endParaRPr lang="en-US" altLang="en-US" dirty="0"/>
          </a:p>
        </p:txBody>
      </p:sp>
    </p:spTree>
    <p:extLst>
      <p:ext uri="{BB962C8B-B14F-4D97-AF65-F5344CB8AC3E}">
        <p14:creationId xmlns:p14="http://schemas.microsoft.com/office/powerpoint/2010/main" val="2128649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Federal, state, local, and foreign governments are major regulators, deregulators, subsidizers, employers, and customers of organizations. Political, governmental, and legal factors, therefore, can represent major opportunities or threats for both small and large organizations.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14</a:t>
            </a:fld>
            <a:endParaRPr lang="en-US" altLang="en-US" dirty="0"/>
          </a:p>
        </p:txBody>
      </p:sp>
    </p:spTree>
    <p:extLst>
      <p:ext uri="{BB962C8B-B14F-4D97-AF65-F5344CB8AC3E}">
        <p14:creationId xmlns:p14="http://schemas.microsoft.com/office/powerpoint/2010/main" val="243518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political, governmental, and legal variables that can represent key opportunities or threats to organizations are provided on this slide, but in stating these for a particular company, the factors should be both </a:t>
            </a:r>
            <a:r>
              <a:rPr lang="en-US" sz="1200" b="0" i="1" u="none" strike="noStrike" kern="1200" baseline="0" dirty="0">
                <a:solidFill>
                  <a:schemeClr val="tx1"/>
                </a:solidFill>
                <a:latin typeface="+mn-lt"/>
                <a:ea typeface="MS PGothic" pitchFamily="34" charset="-128"/>
                <a:cs typeface="ＭＳ Ｐゴシック" pitchFamily="42" charset="-128"/>
              </a:rPr>
              <a:t>quantitative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a:t>
            </a:r>
            <a:r>
              <a:rPr lang="en-US" sz="1200" b="0" i="0" u="none" strike="noStrike" kern="1200" baseline="0" dirty="0">
                <a:solidFill>
                  <a:schemeClr val="tx1"/>
                </a:solidFill>
                <a:latin typeface="+mn-lt"/>
                <a:ea typeface="MS PGothic" pitchFamily="34" charset="-128"/>
                <a:cs typeface="ＭＳ Ｐゴシック" pitchFamily="42" charset="-128"/>
              </a:rPr>
              <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15</a:t>
            </a:fld>
            <a:endParaRPr lang="en-US" altLang="en-US" dirty="0"/>
          </a:p>
        </p:txBody>
      </p:sp>
    </p:spTree>
    <p:extLst>
      <p:ext uri="{BB962C8B-B14F-4D97-AF65-F5344CB8AC3E}">
        <p14:creationId xmlns:p14="http://schemas.microsoft.com/office/powerpoint/2010/main" val="1106623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No company or industry today is insulated against emerging technological developments. In high-tech industries, identification and evaluation of key technological opportunities and threats can be the most important part of the external strategic-management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16</a:t>
            </a:fld>
            <a:endParaRPr lang="en-US" altLang="en-US" dirty="0"/>
          </a:p>
        </p:txBody>
      </p:sp>
    </p:spTree>
    <p:extLst>
      <p:ext uri="{BB962C8B-B14F-4D97-AF65-F5344CB8AC3E}">
        <p14:creationId xmlns:p14="http://schemas.microsoft.com/office/powerpoint/2010/main" val="3359315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individuals are responsible for developing, maintaining, and updating a company’s information database. The CIO is more a manager, managing the firm’s relationship with stakeholders; the CTO is more a technician, focusing on technical issues such as data acquisition, data processing, decision-support systems, and software and hardware acquisition.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17</a:t>
            </a:fld>
            <a:endParaRPr lang="en-US" altLang="en-US" dirty="0"/>
          </a:p>
        </p:txBody>
      </p:sp>
    </p:spTree>
    <p:extLst>
      <p:ext uri="{BB962C8B-B14F-4D97-AF65-F5344CB8AC3E}">
        <p14:creationId xmlns:p14="http://schemas.microsoft.com/office/powerpoint/2010/main" val="1594205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Results of technological advancements are varied, as shown on this slide.</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18</a:t>
            </a:fld>
            <a:endParaRPr lang="en-US" altLang="en-US" dirty="0"/>
          </a:p>
        </p:txBody>
      </p:sp>
    </p:spTree>
    <p:extLst>
      <p:ext uri="{BB962C8B-B14F-4D97-AF65-F5344CB8AC3E}">
        <p14:creationId xmlns:p14="http://schemas.microsoft.com/office/powerpoint/2010/main" val="35537289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5056398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ChangeArrowheads="1" noTextEdit="1"/>
          </p:cNvSpPr>
          <p:nvPr>
            <p:ph type="sldImg"/>
          </p:nvPr>
        </p:nvSpPr>
        <p:spPr>
          <a:ln/>
        </p:spPr>
      </p:sp>
      <p:sp>
        <p:nvSpPr>
          <p:cNvPr id="73731" name="Notes Placeholder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a:spcBef>
                <a:spcPct val="0"/>
              </a:spcBef>
            </a:pPr>
            <a:r>
              <a:rPr lang="en-US" altLang="en-US">
                <a:latin typeface="Arial" panose="020B0604020202020204" pitchFamily="34" charset="0"/>
              </a:rPr>
              <a:t>Since countries and people are different, marketing practices that work in one country will not necessarily work in another. Customer preferences, competitors, channels of distribution, and communication may differ.  Global marketers must realize the extent to which plans and programs may be extended or need adaptation. The way a company addresses this task is a reflection of its global marketing strategy (GMS). </a:t>
            </a:r>
            <a:r>
              <a:rPr lang="en-US" altLang="en-US" i="1">
                <a:latin typeface="Arial" panose="020B0604020202020204" pitchFamily="34" charset="0"/>
              </a:rPr>
              <a:t>Standardization versus adaptation</a:t>
            </a:r>
            <a:r>
              <a:rPr lang="en-US" altLang="en-US">
                <a:latin typeface="Arial" panose="020B0604020202020204" pitchFamily="34" charset="0"/>
              </a:rPr>
              <a:t> is the extent to which each marketing mix element can be executed in the same or different ways in various country markets.  </a:t>
            </a:r>
          </a:p>
          <a:p>
            <a:pPr>
              <a:spcBef>
                <a:spcPct val="0"/>
              </a:spcBef>
            </a:pPr>
            <a:endParaRPr lang="en-US" altLang="en-US" i="1">
              <a:latin typeface="Arial" panose="020B0604020202020204" pitchFamily="34" charset="0"/>
            </a:endParaRPr>
          </a:p>
          <a:p>
            <a:pPr>
              <a:spcBef>
                <a:spcPct val="0"/>
              </a:spcBef>
            </a:pPr>
            <a:r>
              <a:rPr lang="en-US" altLang="en-US" i="1">
                <a:latin typeface="Arial" panose="020B0604020202020204" pitchFamily="34" charset="0"/>
              </a:rPr>
              <a:t>Concentration of marketing activities </a:t>
            </a:r>
            <a:r>
              <a:rPr lang="en-US" altLang="en-US">
                <a:latin typeface="Arial" panose="020B0604020202020204" pitchFamily="34" charset="0"/>
              </a:rPr>
              <a:t>is the extent to which marketing mix activities are performed in one or a few country locations.</a:t>
            </a:r>
          </a:p>
          <a:p>
            <a:pPr>
              <a:spcBef>
                <a:spcPct val="0"/>
              </a:spcBef>
            </a:pPr>
            <a:r>
              <a:rPr lang="en-US" altLang="en-US">
                <a:latin typeface="Arial" panose="020B0604020202020204" pitchFamily="34" charset="0"/>
              </a:rPr>
              <a:t> </a:t>
            </a:r>
          </a:p>
          <a:p>
            <a:pPr>
              <a:spcBef>
                <a:spcPct val="0"/>
              </a:spcBef>
            </a:pPr>
            <a:r>
              <a:rPr lang="en-US" altLang="en-US" i="1">
                <a:latin typeface="Arial" panose="020B0604020202020204" pitchFamily="34" charset="0"/>
              </a:rPr>
              <a:t>Coordination of marketing activities </a:t>
            </a:r>
            <a:r>
              <a:rPr lang="en-US" altLang="en-US">
                <a:latin typeface="Arial" panose="020B0604020202020204" pitchFamily="34" charset="0"/>
              </a:rPr>
              <a:t>refers to the extent to which marketing mix activities are planned and executed interdependently around the globe.</a:t>
            </a:r>
          </a:p>
          <a:p>
            <a:pPr>
              <a:spcBef>
                <a:spcPct val="0"/>
              </a:spcBef>
            </a:pPr>
            <a:r>
              <a:rPr lang="en-US" altLang="en-US">
                <a:latin typeface="Arial" panose="020B0604020202020204" pitchFamily="34" charset="0"/>
              </a:rPr>
              <a:t> </a:t>
            </a:r>
          </a:p>
          <a:p>
            <a:pPr>
              <a:spcBef>
                <a:spcPct val="0"/>
              </a:spcBef>
            </a:pPr>
            <a:r>
              <a:rPr lang="en-US" altLang="en-US" i="1">
                <a:latin typeface="Arial" panose="020B0604020202020204" pitchFamily="34" charset="0"/>
              </a:rPr>
              <a:t>Integration of competitive moves</a:t>
            </a:r>
            <a:r>
              <a:rPr lang="en-US" altLang="en-US">
                <a:latin typeface="Arial" panose="020B0604020202020204" pitchFamily="34" charset="0"/>
              </a:rPr>
              <a:t> is the extent to which a firm</a:t>
            </a:r>
            <a:r>
              <a:rPr lang="ja-JP" altLang="en-US">
                <a:latin typeface="Arial" panose="020B0604020202020204" pitchFamily="34" charset="0"/>
              </a:rPr>
              <a:t>’</a:t>
            </a:r>
            <a:r>
              <a:rPr lang="en-US" altLang="en-US">
                <a:latin typeface="Arial" panose="020B0604020202020204" pitchFamily="34" charset="0"/>
              </a:rPr>
              <a:t>s competitive marketing tactics are interdependent in different parts of the world.</a:t>
            </a:r>
          </a:p>
        </p:txBody>
      </p:sp>
      <p:sp>
        <p:nvSpPr>
          <p:cNvPr id="73732" name="Slide Number Placeholder 3"/>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2"/>
                </a:solidFill>
                <a:latin typeface="Arial" panose="020B0604020202020204" pitchFamily="34" charset="0"/>
                <a:cs typeface="Arial" panose="020B0604020202020204" pitchFamily="34" charset="0"/>
              </a:defRPr>
            </a:lvl1pPr>
            <a:lvl2pPr marL="742950" indent="-285750">
              <a:defRPr sz="1600">
                <a:solidFill>
                  <a:schemeClr val="tx2"/>
                </a:solidFill>
                <a:latin typeface="Arial" panose="020B0604020202020204" pitchFamily="34" charset="0"/>
                <a:cs typeface="Arial" panose="020B0604020202020204" pitchFamily="34" charset="0"/>
              </a:defRPr>
            </a:lvl2pPr>
            <a:lvl3pPr marL="1143000" indent="-228600">
              <a:defRPr sz="1600">
                <a:solidFill>
                  <a:schemeClr val="tx2"/>
                </a:solidFill>
                <a:latin typeface="Arial" panose="020B0604020202020204" pitchFamily="34" charset="0"/>
                <a:cs typeface="Arial" panose="020B0604020202020204" pitchFamily="34" charset="0"/>
              </a:defRPr>
            </a:lvl3pPr>
            <a:lvl4pPr marL="1600200" indent="-228600">
              <a:defRPr sz="1600">
                <a:solidFill>
                  <a:schemeClr val="tx2"/>
                </a:solidFill>
                <a:latin typeface="Arial" panose="020B0604020202020204" pitchFamily="34" charset="0"/>
                <a:cs typeface="Arial" panose="020B0604020202020204" pitchFamily="34" charset="0"/>
              </a:defRPr>
            </a:lvl4pPr>
            <a:lvl5pPr marL="2057400" indent="-228600">
              <a:defRPr sz="1600">
                <a:solidFill>
                  <a:schemeClr val="tx2"/>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9pPr>
          </a:lstStyle>
          <a:p>
            <a:fld id="{E7C5836E-5BC2-4F22-BD76-4E1EFBCC4028}" type="slidenum">
              <a:rPr lang="en-US" altLang="en-US"/>
              <a:pPr/>
              <a:t>20</a:t>
            </a:fld>
            <a:endParaRPr lang="en-US" altLang="en-US"/>
          </a:p>
        </p:txBody>
      </p:sp>
    </p:spTree>
    <p:extLst>
      <p:ext uri="{BB962C8B-B14F-4D97-AF65-F5344CB8AC3E}">
        <p14:creationId xmlns:p14="http://schemas.microsoft.com/office/powerpoint/2010/main" val="40787717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21</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1197307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22</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872383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23</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42719252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24</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2677589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25</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8611590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26</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0641067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27</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8590077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28</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8684154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7186733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30</a:t>
            </a:fld>
            <a:endParaRPr lang="en-US" altLang="en-US" dirty="0"/>
          </a:p>
        </p:txBody>
      </p:sp>
    </p:spTree>
    <p:extLst>
      <p:ext uri="{BB962C8B-B14F-4D97-AF65-F5344CB8AC3E}">
        <p14:creationId xmlns:p14="http://schemas.microsoft.com/office/powerpoint/2010/main" val="34762354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31</a:t>
            </a:fld>
            <a:endParaRPr lang="en-US" altLang="en-US" dirty="0"/>
          </a:p>
        </p:txBody>
      </p:sp>
    </p:spTree>
    <p:extLst>
      <p:ext uri="{BB962C8B-B14F-4D97-AF65-F5344CB8AC3E}">
        <p14:creationId xmlns:p14="http://schemas.microsoft.com/office/powerpoint/2010/main" val="28020868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32</a:t>
            </a:fld>
            <a:endParaRPr lang="en-US" altLang="en-US" dirty="0"/>
          </a:p>
        </p:txBody>
      </p:sp>
    </p:spTree>
    <p:extLst>
      <p:ext uri="{BB962C8B-B14F-4D97-AF65-F5344CB8AC3E}">
        <p14:creationId xmlns:p14="http://schemas.microsoft.com/office/powerpoint/2010/main" val="19697540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33</a:t>
            </a:fld>
            <a:endParaRPr lang="en-US" altLang="en-US" dirty="0"/>
          </a:p>
        </p:txBody>
      </p:sp>
    </p:spTree>
    <p:extLst>
      <p:ext uri="{BB962C8B-B14F-4D97-AF65-F5344CB8AC3E}">
        <p14:creationId xmlns:p14="http://schemas.microsoft.com/office/powerpoint/2010/main" val="39218211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34</a:t>
            </a:fld>
            <a:endParaRPr lang="en-US" altLang="en-US" dirty="0"/>
          </a:p>
        </p:txBody>
      </p:sp>
    </p:spTree>
    <p:extLst>
      <p:ext uri="{BB962C8B-B14F-4D97-AF65-F5344CB8AC3E}">
        <p14:creationId xmlns:p14="http://schemas.microsoft.com/office/powerpoint/2010/main" val="28812602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35</a:t>
            </a:fld>
            <a:endParaRPr lang="en-US" altLang="en-US" dirty="0"/>
          </a:p>
        </p:txBody>
      </p:sp>
    </p:spTree>
    <p:extLst>
      <p:ext uri="{BB962C8B-B14F-4D97-AF65-F5344CB8AC3E}">
        <p14:creationId xmlns:p14="http://schemas.microsoft.com/office/powerpoint/2010/main" val="37182100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36</a:t>
            </a:fld>
            <a:endParaRPr lang="en-US" altLang="en-US" dirty="0"/>
          </a:p>
        </p:txBody>
      </p:sp>
    </p:spTree>
    <p:extLst>
      <p:ext uri="{BB962C8B-B14F-4D97-AF65-F5344CB8AC3E}">
        <p14:creationId xmlns:p14="http://schemas.microsoft.com/office/powerpoint/2010/main" val="34399560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37</a:t>
            </a:fld>
            <a:endParaRPr lang="en-US" altLang="en-US" dirty="0"/>
          </a:p>
        </p:txBody>
      </p:sp>
    </p:spTree>
    <p:extLst>
      <p:ext uri="{BB962C8B-B14F-4D97-AF65-F5344CB8AC3E}">
        <p14:creationId xmlns:p14="http://schemas.microsoft.com/office/powerpoint/2010/main" val="25031940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38</a:t>
            </a:fld>
            <a:endParaRPr lang="en-US" altLang="en-US" dirty="0"/>
          </a:p>
        </p:txBody>
      </p:sp>
    </p:spTree>
    <p:extLst>
      <p:ext uri="{BB962C8B-B14F-4D97-AF65-F5344CB8AC3E}">
        <p14:creationId xmlns:p14="http://schemas.microsoft.com/office/powerpoint/2010/main" val="8775338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39</a:t>
            </a:fld>
            <a:endParaRPr lang="en-US" altLang="en-US" dirty="0"/>
          </a:p>
        </p:txBody>
      </p:sp>
    </p:spTree>
    <p:extLst>
      <p:ext uri="{BB962C8B-B14F-4D97-AF65-F5344CB8AC3E}">
        <p14:creationId xmlns:p14="http://schemas.microsoft.com/office/powerpoint/2010/main" val="29108708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40</a:t>
            </a:fld>
            <a:endParaRPr lang="en-US" altLang="en-US" dirty="0"/>
          </a:p>
        </p:txBody>
      </p:sp>
    </p:spTree>
    <p:extLst>
      <p:ext uri="{BB962C8B-B14F-4D97-AF65-F5344CB8AC3E}">
        <p14:creationId xmlns:p14="http://schemas.microsoft.com/office/powerpoint/2010/main" val="34886982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41</a:t>
            </a:fld>
            <a:endParaRPr lang="en-US" altLang="en-US" dirty="0"/>
          </a:p>
        </p:txBody>
      </p:sp>
    </p:spTree>
    <p:extLst>
      <p:ext uri="{BB962C8B-B14F-4D97-AF65-F5344CB8AC3E}">
        <p14:creationId xmlns:p14="http://schemas.microsoft.com/office/powerpoint/2010/main" val="33661916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42</a:t>
            </a:fld>
            <a:endParaRPr lang="en-US" altLang="en-US" dirty="0"/>
          </a:p>
        </p:txBody>
      </p:sp>
    </p:spTree>
    <p:extLst>
      <p:ext uri="{BB962C8B-B14F-4D97-AF65-F5344CB8AC3E}">
        <p14:creationId xmlns:p14="http://schemas.microsoft.com/office/powerpoint/2010/main" val="425913498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43</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693983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GFVKKTwkANY" TargetMode="External"/><Relationship Id="rId2" Type="http://schemas.openxmlformats.org/officeDocument/2006/relationships/notesSlide" Target="../notesSlides/notesSlide42.xml"/><Relationship Id="rId1" Type="http://schemas.openxmlformats.org/officeDocument/2006/relationships/slideLayout" Target="../slideLayouts/slideLayout15.xml"/><Relationship Id="rId4" Type="http://schemas.openxmlformats.org/officeDocument/2006/relationships/hyperlink" Target="https://www.youtube.com/watch?v=_IaBZmB09RE&amp;t=1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564904"/>
            <a:ext cx="4320480" cy="1036712"/>
          </a:xfrm>
        </p:spPr>
        <p:txBody>
          <a:bodyPr>
            <a:noAutofit/>
          </a:bodyPr>
          <a:lstStyle/>
          <a:p>
            <a:r>
              <a:rPr lang="en-IN" altLang="en-US" sz="2400" b="1" dirty="0">
                <a:solidFill>
                  <a:schemeClr val="tx1"/>
                </a:solidFill>
              </a:rPr>
              <a:t>Chapter 7:</a:t>
            </a:r>
            <a:br>
              <a:rPr lang="en-IN" altLang="en-US" sz="2400" b="1" dirty="0">
                <a:solidFill>
                  <a:schemeClr val="tx1"/>
                </a:solidFill>
              </a:rPr>
            </a:br>
            <a:r>
              <a:rPr lang="en-IN" altLang="en-US" sz="2400" b="1" dirty="0">
                <a:solidFill>
                  <a:schemeClr val="tx1"/>
                </a:solidFill>
              </a:rPr>
              <a:t>The External Analysis</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60887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defRPr/>
            </a:pPr>
            <a:r>
              <a:rPr lang="en-US" altLang="en-US" dirty="0">
                <a:ea typeface="+mj-ea"/>
                <a:cs typeface="Arial" charset="0"/>
              </a:rPr>
              <a:t>External Audit</a:t>
            </a:r>
          </a:p>
        </p:txBody>
      </p:sp>
      <p:sp>
        <p:nvSpPr>
          <p:cNvPr id="17411" name="Content Placeholder 2"/>
          <p:cNvSpPr>
            <a:spLocks noGrp="1"/>
          </p:cNvSpPr>
          <p:nvPr>
            <p:ph idx="1"/>
          </p:nvPr>
        </p:nvSpPr>
        <p:spPr>
          <a:xfrm>
            <a:off x="467544" y="1628800"/>
            <a:ext cx="8136904" cy="4572000"/>
          </a:xfrm>
        </p:spPr>
        <p:txBody>
          <a:bodyPr>
            <a:normAutofit/>
          </a:bodyPr>
          <a:lstStyle/>
          <a:p>
            <a:pPr>
              <a:defRPr/>
            </a:pPr>
            <a:r>
              <a:rPr lang="en-US" altLang="en-US" sz="2800" b="1" dirty="0">
                <a:ea typeface="+mn-ea"/>
                <a:cs typeface="Arial" charset="0"/>
              </a:rPr>
              <a:t>External audit</a:t>
            </a:r>
          </a:p>
          <a:p>
            <a:pPr lvl="1">
              <a:defRPr/>
            </a:pPr>
            <a:r>
              <a:rPr lang="en-US" altLang="en-US" sz="2800" dirty="0">
                <a:solidFill>
                  <a:schemeClr val="bg1">
                    <a:lumMod val="50000"/>
                  </a:schemeClr>
                </a:solidFill>
                <a:ea typeface="+mn-ea"/>
                <a:cs typeface="Arial" charset="0"/>
              </a:rPr>
              <a:t>focuses on identifying and evaluating trends and events beyond the control of a single firm</a:t>
            </a:r>
          </a:p>
          <a:p>
            <a:pPr lvl="1">
              <a:defRPr/>
            </a:pPr>
            <a:r>
              <a:rPr lang="en-US" altLang="en-US" sz="2800" dirty="0">
                <a:solidFill>
                  <a:schemeClr val="bg1">
                    <a:lumMod val="50000"/>
                  </a:schemeClr>
                </a:solidFill>
                <a:ea typeface="+mn-ea"/>
                <a:cs typeface="Arial" charset="0"/>
              </a:rPr>
              <a:t>reveals key opportunities and threats confronting an organization so that managers can formulate strategies to take advantage of the opportunities and avoid or reduce the impact of threats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a:defRPr/>
            </a:pPr>
            <a:r>
              <a:rPr lang="en-US" altLang="en-US" dirty="0">
                <a:ea typeface="+mj-ea"/>
                <a:cs typeface="Arial" charset="0"/>
              </a:rPr>
              <a:t>The Nature of an External Audit</a:t>
            </a:r>
          </a:p>
        </p:txBody>
      </p:sp>
      <p:sp>
        <p:nvSpPr>
          <p:cNvPr id="17411" name="Content Placeholder 2"/>
          <p:cNvSpPr>
            <a:spLocks noGrp="1"/>
          </p:cNvSpPr>
          <p:nvPr>
            <p:ph idx="1"/>
          </p:nvPr>
        </p:nvSpPr>
        <p:spPr>
          <a:xfrm>
            <a:off x="539552" y="1628800"/>
            <a:ext cx="7992888" cy="4572000"/>
          </a:xfrm>
        </p:spPr>
        <p:txBody>
          <a:bodyPr>
            <a:normAutofit/>
          </a:bodyPr>
          <a:lstStyle/>
          <a:p>
            <a:pPr>
              <a:defRPr/>
            </a:pPr>
            <a:r>
              <a:rPr lang="en-US" sz="2800" dirty="0">
                <a:ea typeface="+mn-ea"/>
                <a:cs typeface="Arial" charset="0"/>
              </a:rPr>
              <a:t>The external audit is aimed at identifying key variables that offer actionable responses</a:t>
            </a:r>
          </a:p>
          <a:p>
            <a:pPr>
              <a:defRPr/>
            </a:pPr>
            <a:r>
              <a:rPr lang="en-US" sz="2800" dirty="0">
                <a:ea typeface="+mn-ea"/>
                <a:cs typeface="Arial" charset="0"/>
              </a:rPr>
              <a:t>Firms should be able to respond either offensively or defensively to the factors by formulating strategies that take advantage of external opportunities or that minimize the impact of potential threats.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a:bodyPr>
          <a:lstStyle/>
          <a:p>
            <a:pPr>
              <a:defRPr/>
            </a:pPr>
            <a:r>
              <a:rPr lang="en-US" altLang="en-US" sz="2800" dirty="0">
                <a:ea typeface="+mj-ea"/>
                <a:cs typeface="Arial" charset="0"/>
              </a:rPr>
              <a:t>A Comprehensive Strategic-Management Model</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63688" y="1412776"/>
            <a:ext cx="5856350"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a:defRPr/>
            </a:pPr>
            <a:r>
              <a:rPr lang="en-US" altLang="en-US" dirty="0">
                <a:ea typeface="+mj-ea"/>
                <a:cs typeface="Arial" charset="0"/>
              </a:rPr>
              <a:t>Key External Forces</a:t>
            </a:r>
          </a:p>
        </p:txBody>
      </p:sp>
      <p:sp>
        <p:nvSpPr>
          <p:cNvPr id="20483" name="Content Placeholder 2"/>
          <p:cNvSpPr>
            <a:spLocks noGrp="1"/>
          </p:cNvSpPr>
          <p:nvPr>
            <p:ph idx="1"/>
          </p:nvPr>
        </p:nvSpPr>
        <p:spPr>
          <a:xfrm>
            <a:off x="539552" y="1628800"/>
            <a:ext cx="8296600" cy="4572000"/>
          </a:xfrm>
        </p:spPr>
        <p:txBody>
          <a:bodyPr>
            <a:normAutofit/>
          </a:bodyPr>
          <a:lstStyle/>
          <a:p>
            <a:pPr marL="0" indent="0">
              <a:buFont typeface="Wingdings" pitchFamily="2" charset="2"/>
              <a:buNone/>
              <a:defRPr/>
            </a:pPr>
            <a:r>
              <a:rPr lang="en-US" altLang="en-US" sz="2800" b="1" i="1" dirty="0">
                <a:ea typeface="+mn-ea"/>
                <a:cs typeface="Arial" charset="0"/>
              </a:rPr>
              <a:t>External forces </a:t>
            </a:r>
            <a:r>
              <a:rPr lang="en-US" altLang="en-US" sz="2800" dirty="0">
                <a:ea typeface="+mn-ea"/>
                <a:cs typeface="Arial" charset="0"/>
              </a:rPr>
              <a:t>can be divided into five broad categories: </a:t>
            </a:r>
          </a:p>
          <a:p>
            <a:pPr marL="365125" indent="-98425">
              <a:buClr>
                <a:srgbClr val="002060"/>
              </a:buClr>
              <a:buFont typeface="Franklin Gothic Book" panose="020B0503020102020204" pitchFamily="34" charset="0"/>
              <a:buNone/>
              <a:defRPr/>
            </a:pPr>
            <a:r>
              <a:rPr lang="en-US" altLang="en-US" sz="2800" b="1" dirty="0">
                <a:solidFill>
                  <a:schemeClr val="bg1">
                    <a:lumMod val="50000"/>
                  </a:schemeClr>
                </a:solidFill>
                <a:ea typeface="+mn-ea"/>
                <a:cs typeface="Arial" charset="0"/>
              </a:rPr>
              <a:t>1. </a:t>
            </a:r>
            <a:r>
              <a:rPr lang="en-US" altLang="en-US" sz="2800" dirty="0">
                <a:solidFill>
                  <a:schemeClr val="bg1">
                    <a:lumMod val="50000"/>
                  </a:schemeClr>
                </a:solidFill>
                <a:ea typeface="+mn-ea"/>
                <a:cs typeface="Arial" charset="0"/>
              </a:rPr>
              <a:t>economic forces</a:t>
            </a:r>
          </a:p>
          <a:p>
            <a:pPr marL="365125" indent="-98425">
              <a:buClr>
                <a:srgbClr val="002060"/>
              </a:buClr>
              <a:buFont typeface="Franklin Gothic Book" panose="020B0503020102020204" pitchFamily="34" charset="0"/>
              <a:buNone/>
              <a:defRPr/>
            </a:pPr>
            <a:r>
              <a:rPr lang="en-US" altLang="en-US" sz="2800" b="1" dirty="0">
                <a:solidFill>
                  <a:schemeClr val="bg1">
                    <a:lumMod val="50000"/>
                  </a:schemeClr>
                </a:solidFill>
                <a:ea typeface="+mn-ea"/>
                <a:cs typeface="Arial" charset="0"/>
              </a:rPr>
              <a:t>2. </a:t>
            </a:r>
            <a:r>
              <a:rPr lang="en-US" altLang="en-US" sz="2800" dirty="0">
                <a:solidFill>
                  <a:schemeClr val="bg1">
                    <a:lumMod val="50000"/>
                  </a:schemeClr>
                </a:solidFill>
                <a:ea typeface="+mn-ea"/>
                <a:cs typeface="Arial" charset="0"/>
              </a:rPr>
              <a:t>social, cultural, demographic, and natural    </a:t>
            </a:r>
          </a:p>
          <a:p>
            <a:pPr marL="365125" indent="-98425">
              <a:buClr>
                <a:srgbClr val="002060"/>
              </a:buClr>
              <a:buFont typeface="Franklin Gothic Book" panose="020B0503020102020204" pitchFamily="34" charset="0"/>
              <a:buNone/>
              <a:defRPr/>
            </a:pPr>
            <a:r>
              <a:rPr lang="en-US" altLang="en-US" sz="2800" dirty="0">
                <a:solidFill>
                  <a:schemeClr val="bg1">
                    <a:lumMod val="50000"/>
                  </a:schemeClr>
                </a:solidFill>
                <a:ea typeface="+mn-ea"/>
                <a:cs typeface="Arial" charset="0"/>
              </a:rPr>
              <a:t>    environment forces</a:t>
            </a:r>
          </a:p>
          <a:p>
            <a:pPr marL="365125" indent="-98425">
              <a:buClr>
                <a:srgbClr val="002060"/>
              </a:buClr>
              <a:buFont typeface="Franklin Gothic Book" panose="020B0503020102020204" pitchFamily="34" charset="0"/>
              <a:buNone/>
              <a:defRPr/>
            </a:pPr>
            <a:r>
              <a:rPr lang="en-US" altLang="en-US" sz="2800" b="1" dirty="0">
                <a:solidFill>
                  <a:schemeClr val="bg1">
                    <a:lumMod val="50000"/>
                  </a:schemeClr>
                </a:solidFill>
                <a:ea typeface="+mn-ea"/>
                <a:cs typeface="Arial" charset="0"/>
              </a:rPr>
              <a:t>3. </a:t>
            </a:r>
            <a:r>
              <a:rPr lang="en-US" altLang="en-US" sz="2800" dirty="0">
                <a:solidFill>
                  <a:schemeClr val="bg1">
                    <a:lumMod val="50000"/>
                  </a:schemeClr>
                </a:solidFill>
                <a:ea typeface="+mn-ea"/>
                <a:cs typeface="Arial" charset="0"/>
              </a:rPr>
              <a:t>political, governmental, and legal forces</a:t>
            </a:r>
          </a:p>
          <a:p>
            <a:pPr marL="365125" indent="-98425">
              <a:buClr>
                <a:srgbClr val="002060"/>
              </a:buClr>
              <a:buFont typeface="Franklin Gothic Book" panose="020B0503020102020204" pitchFamily="34" charset="0"/>
              <a:buNone/>
              <a:defRPr/>
            </a:pPr>
            <a:r>
              <a:rPr lang="en-US" altLang="en-US" sz="2800" b="1" dirty="0">
                <a:solidFill>
                  <a:schemeClr val="bg1">
                    <a:lumMod val="50000"/>
                  </a:schemeClr>
                </a:solidFill>
                <a:ea typeface="+mn-ea"/>
                <a:cs typeface="Arial" charset="0"/>
              </a:rPr>
              <a:t>4. </a:t>
            </a:r>
            <a:r>
              <a:rPr lang="en-US" altLang="en-US" sz="2800" dirty="0">
                <a:solidFill>
                  <a:schemeClr val="bg1">
                    <a:lumMod val="50000"/>
                  </a:schemeClr>
                </a:solidFill>
                <a:ea typeface="+mn-ea"/>
                <a:cs typeface="Arial" charset="0"/>
              </a:rPr>
              <a:t>technological forces</a:t>
            </a:r>
          </a:p>
          <a:p>
            <a:pPr marL="365125" indent="-98425">
              <a:buClr>
                <a:srgbClr val="002060"/>
              </a:buClr>
              <a:buFont typeface="Franklin Gothic Book" panose="020B0503020102020204" pitchFamily="34" charset="0"/>
              <a:buNone/>
              <a:defRPr/>
            </a:pPr>
            <a:r>
              <a:rPr lang="en-US" altLang="en-US" sz="2800" b="1" dirty="0">
                <a:solidFill>
                  <a:schemeClr val="bg1">
                    <a:lumMod val="50000"/>
                  </a:schemeClr>
                </a:solidFill>
                <a:ea typeface="+mn-ea"/>
                <a:cs typeface="Arial" charset="0"/>
              </a:rPr>
              <a:t>5.</a:t>
            </a:r>
            <a:r>
              <a:rPr lang="en-US" altLang="en-US" sz="2800" dirty="0">
                <a:solidFill>
                  <a:schemeClr val="bg1">
                    <a:lumMod val="50000"/>
                  </a:schemeClr>
                </a:solidFill>
                <a:ea typeface="+mn-ea"/>
                <a:cs typeface="Arial" charset="0"/>
              </a:rPr>
              <a:t> competitive forces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pPr>
              <a:defRPr/>
            </a:pPr>
            <a:r>
              <a:rPr lang="en-US" altLang="en-US" sz="2800" dirty="0">
                <a:ea typeface="+mj-ea"/>
                <a:cs typeface="Arial" charset="0"/>
              </a:rPr>
              <a:t>Relationships Between Key External Forces and an Organization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19" y="1700808"/>
            <a:ext cx="8381961" cy="4258036"/>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a:bodyPr>
          <a:lstStyle/>
          <a:p>
            <a:pPr>
              <a:defRPr/>
            </a:pPr>
            <a:r>
              <a:rPr lang="en-US" altLang="en-US" dirty="0">
                <a:ea typeface="+mj-ea"/>
                <a:cs typeface="Arial" charset="0"/>
              </a:rPr>
              <a:t>The Process of Performing an External Audit</a:t>
            </a:r>
          </a:p>
        </p:txBody>
      </p:sp>
      <p:sp>
        <p:nvSpPr>
          <p:cNvPr id="21507" name="Content Placeholder 2"/>
          <p:cNvSpPr>
            <a:spLocks noGrp="1"/>
          </p:cNvSpPr>
          <p:nvPr>
            <p:ph idx="1"/>
          </p:nvPr>
        </p:nvSpPr>
        <p:spPr>
          <a:xfrm>
            <a:off x="467544" y="1628800"/>
            <a:ext cx="8064896" cy="4572000"/>
          </a:xfrm>
        </p:spPr>
        <p:txBody>
          <a:bodyPr/>
          <a:lstStyle/>
          <a:p>
            <a:pPr>
              <a:spcBef>
                <a:spcPts val="600"/>
              </a:spcBef>
              <a:defRPr/>
            </a:pPr>
            <a:r>
              <a:rPr lang="en-US" dirty="0">
                <a:ea typeface="+mn-ea"/>
                <a:cs typeface="Arial" charset="0"/>
              </a:rPr>
              <a:t>First, gather competitive intelligence and information about economic, social, cultural, demographic, environmental, political, governmental, legal, and technological trends.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a:defRPr/>
            </a:pPr>
            <a:r>
              <a:rPr lang="en-US" altLang="en-US" dirty="0">
                <a:ea typeface="+mj-ea"/>
                <a:cs typeface="Arial" charset="0"/>
              </a:rPr>
              <a:t>The Process of Performing an External Audit</a:t>
            </a:r>
          </a:p>
        </p:txBody>
      </p:sp>
      <p:sp>
        <p:nvSpPr>
          <p:cNvPr id="21506" name="Content Placeholder 2"/>
          <p:cNvSpPr>
            <a:spLocks noGrp="1"/>
          </p:cNvSpPr>
          <p:nvPr>
            <p:ph idx="1"/>
          </p:nvPr>
        </p:nvSpPr>
        <p:spPr>
          <a:xfrm>
            <a:off x="539552" y="1628800"/>
            <a:ext cx="8136904" cy="4572000"/>
          </a:xfrm>
        </p:spPr>
        <p:txBody>
          <a:bodyPr/>
          <a:lstStyle/>
          <a:p>
            <a:pPr>
              <a:spcBef>
                <a:spcPts val="600"/>
              </a:spcBef>
            </a:pPr>
            <a:r>
              <a:rPr lang="en-US" altLang="en-US" sz="2800" dirty="0">
                <a:cs typeface="Arial" pitchFamily="34" charset="0"/>
              </a:rPr>
              <a:t>Information should be assimilated and evaluated</a:t>
            </a:r>
          </a:p>
          <a:p>
            <a:pPr>
              <a:spcBef>
                <a:spcPts val="600"/>
              </a:spcBef>
            </a:pPr>
            <a:r>
              <a:rPr lang="en-US" altLang="en-US" sz="2800" dirty="0">
                <a:cs typeface="Arial" pitchFamily="34" charset="0"/>
              </a:rPr>
              <a:t>A final list of the most important key external factors should be communicated</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a:defRPr/>
            </a:pPr>
            <a:r>
              <a:rPr lang="en-US" altLang="en-US" dirty="0">
                <a:ea typeface="+mj-ea"/>
                <a:cs typeface="Arial" charset="0"/>
              </a:rPr>
              <a:t>The Industrial Organization (I/O) View</a:t>
            </a:r>
          </a:p>
        </p:txBody>
      </p:sp>
      <p:sp>
        <p:nvSpPr>
          <p:cNvPr id="24579" name="Content Placeholder 2"/>
          <p:cNvSpPr>
            <a:spLocks noGrp="1"/>
          </p:cNvSpPr>
          <p:nvPr>
            <p:ph idx="1"/>
          </p:nvPr>
        </p:nvSpPr>
        <p:spPr>
          <a:xfrm>
            <a:off x="500500" y="1628800"/>
            <a:ext cx="8136904" cy="4572000"/>
          </a:xfrm>
        </p:spPr>
        <p:txBody>
          <a:bodyPr>
            <a:normAutofit/>
          </a:bodyPr>
          <a:lstStyle/>
          <a:p>
            <a:pPr>
              <a:spcBef>
                <a:spcPts val="600"/>
              </a:spcBef>
              <a:defRPr/>
            </a:pPr>
            <a:r>
              <a:rPr lang="en-US" sz="2800" dirty="0">
                <a:ea typeface="+mn-ea"/>
                <a:cs typeface="Arial" charset="0"/>
              </a:rPr>
              <a:t>The Industrial Organization (I/O) approach to competitive advantage advocates that external (industry) factors are more important than internal factors in a firm for gaining and sustaining competitive advantage.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US" altLang="en-US" dirty="0">
                <a:ea typeface="+mj-ea"/>
                <a:cs typeface="Arial" charset="0"/>
              </a:rPr>
              <a:t>Economic Forces</a:t>
            </a:r>
          </a:p>
        </p:txBody>
      </p:sp>
      <p:sp>
        <p:nvSpPr>
          <p:cNvPr id="3" name="Content Placeholder 2"/>
          <p:cNvSpPr>
            <a:spLocks noGrp="1"/>
          </p:cNvSpPr>
          <p:nvPr>
            <p:ph sz="half" idx="1"/>
          </p:nvPr>
        </p:nvSpPr>
        <p:spPr>
          <a:xfrm>
            <a:off x="328146" y="1556792"/>
            <a:ext cx="4038600" cy="4681728"/>
          </a:xfrm>
        </p:spPr>
        <p:txBody>
          <a:bodyPr>
            <a:normAutofit fontScale="85000" lnSpcReduction="10000"/>
          </a:bodyPr>
          <a:lstStyle/>
          <a:p>
            <a:r>
              <a:rPr lang="en-US" dirty="0"/>
              <a:t>Shift to service economy</a:t>
            </a:r>
          </a:p>
          <a:p>
            <a:r>
              <a:rPr lang="en-US" dirty="0"/>
              <a:t>Availability of credit</a:t>
            </a:r>
          </a:p>
          <a:p>
            <a:r>
              <a:rPr lang="en-US" dirty="0"/>
              <a:t>Level of disposable income</a:t>
            </a:r>
          </a:p>
          <a:p>
            <a:r>
              <a:rPr lang="en-US" dirty="0"/>
              <a:t>Propensity of people to spend</a:t>
            </a:r>
          </a:p>
          <a:p>
            <a:r>
              <a:rPr lang="en-US" dirty="0"/>
              <a:t>Interest rates</a:t>
            </a:r>
          </a:p>
          <a:p>
            <a:r>
              <a:rPr lang="en-US" dirty="0"/>
              <a:t>Inflation rates</a:t>
            </a:r>
          </a:p>
          <a:p>
            <a:r>
              <a:rPr lang="en-US" dirty="0"/>
              <a:t>GDP trends</a:t>
            </a:r>
          </a:p>
          <a:p>
            <a:r>
              <a:rPr lang="en-US" dirty="0"/>
              <a:t>Consumption patterns</a:t>
            </a:r>
          </a:p>
          <a:p>
            <a:r>
              <a:rPr lang="en-US" dirty="0"/>
              <a:t>Unemployment trends</a:t>
            </a:r>
          </a:p>
          <a:p>
            <a:r>
              <a:rPr lang="en-US" dirty="0"/>
              <a:t>Value of the dollar </a:t>
            </a:r>
          </a:p>
          <a:p>
            <a:r>
              <a:rPr lang="en-US" dirty="0"/>
              <a:t>Import/Export factors</a:t>
            </a:r>
          </a:p>
          <a:p>
            <a:r>
              <a:rPr lang="en-US" dirty="0"/>
              <a:t>Demand shifts for different goods and services</a:t>
            </a:r>
          </a:p>
          <a:p>
            <a:endParaRPr lang="en-US" dirty="0"/>
          </a:p>
        </p:txBody>
      </p:sp>
      <p:sp>
        <p:nvSpPr>
          <p:cNvPr id="4" name="Content Placeholder 3"/>
          <p:cNvSpPr>
            <a:spLocks noGrp="1"/>
          </p:cNvSpPr>
          <p:nvPr>
            <p:ph sz="half" idx="2"/>
          </p:nvPr>
        </p:nvSpPr>
        <p:spPr>
          <a:xfrm>
            <a:off x="4817586" y="1556792"/>
            <a:ext cx="4038600" cy="4681728"/>
          </a:xfrm>
        </p:spPr>
        <p:txBody>
          <a:bodyPr>
            <a:normAutofit fontScale="85000" lnSpcReduction="10000"/>
          </a:bodyPr>
          <a:lstStyle/>
          <a:p>
            <a:r>
              <a:rPr lang="en-US" dirty="0"/>
              <a:t>Income differences by region and consumer group</a:t>
            </a:r>
          </a:p>
          <a:p>
            <a:r>
              <a:rPr lang="en-US" dirty="0"/>
              <a:t>Price fluctuations</a:t>
            </a:r>
          </a:p>
          <a:p>
            <a:r>
              <a:rPr lang="en-US" dirty="0"/>
              <a:t>Foreign countries’ economic conditions</a:t>
            </a:r>
          </a:p>
          <a:p>
            <a:r>
              <a:rPr lang="en-US" dirty="0"/>
              <a:t>Monetary and Fiscal policy</a:t>
            </a:r>
          </a:p>
          <a:p>
            <a:r>
              <a:rPr lang="en-US" dirty="0"/>
              <a:t>Stock market trends</a:t>
            </a:r>
          </a:p>
          <a:p>
            <a:r>
              <a:rPr lang="en-US" dirty="0"/>
              <a:t>Tax rate variation by country and state</a:t>
            </a:r>
          </a:p>
          <a:p>
            <a:r>
              <a:rPr lang="en-US" dirty="0"/>
              <a:t>European Economic Community (EEC) policies</a:t>
            </a:r>
          </a:p>
          <a:p>
            <a:r>
              <a:rPr lang="en-US" dirty="0"/>
              <a:t>Organization of Petroleum Exporting Countries (OPEC) policies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defRPr/>
            </a:pPr>
            <a:r>
              <a:rPr lang="en-US" altLang="en-US" dirty="0">
                <a:ea typeface="+mj-ea"/>
                <a:cs typeface="Arial" charset="0"/>
              </a:rPr>
              <a:t>Advantages of a Strong Dollar</a:t>
            </a:r>
          </a:p>
        </p:txBody>
      </p:sp>
      <p:sp>
        <p:nvSpPr>
          <p:cNvPr id="3" name="Content Placeholder 2"/>
          <p:cNvSpPr>
            <a:spLocks noGrp="1"/>
          </p:cNvSpPr>
          <p:nvPr>
            <p:ph idx="1"/>
          </p:nvPr>
        </p:nvSpPr>
        <p:spPr>
          <a:xfrm>
            <a:off x="457200" y="1600200"/>
            <a:ext cx="8229600" cy="4800600"/>
          </a:xfrm>
        </p:spPr>
        <p:txBody>
          <a:bodyPr>
            <a:noAutofit/>
          </a:bodyPr>
          <a:lstStyle/>
          <a:p>
            <a:pPr marL="514350" indent="-514350">
              <a:buFont typeface="+mj-lt"/>
              <a:buAutoNum type="arabicPeriod"/>
            </a:pPr>
            <a:r>
              <a:rPr lang="en-US" sz="2100" dirty="0"/>
              <a:t>Leads to lower exports</a:t>
            </a:r>
          </a:p>
          <a:p>
            <a:pPr marL="514350" indent="-514350">
              <a:buFont typeface="+mj-lt"/>
              <a:buAutoNum type="arabicPeriod"/>
            </a:pPr>
            <a:r>
              <a:rPr lang="en-US" sz="2100" dirty="0"/>
              <a:t>Leads to higher imports</a:t>
            </a:r>
          </a:p>
          <a:p>
            <a:pPr marL="514350" indent="-514350">
              <a:buFont typeface="+mj-lt"/>
              <a:buAutoNum type="arabicPeriod"/>
            </a:pPr>
            <a:r>
              <a:rPr lang="en-US" sz="2100" dirty="0"/>
              <a:t>Makes U.S. goods expensive for foreign consumers</a:t>
            </a:r>
          </a:p>
          <a:p>
            <a:pPr marL="514350" indent="-514350">
              <a:buFont typeface="+mj-lt"/>
              <a:buAutoNum type="arabicPeriod"/>
            </a:pPr>
            <a:r>
              <a:rPr lang="en-US" sz="2100" dirty="0"/>
              <a:t>Helps keep inflation low</a:t>
            </a:r>
          </a:p>
          <a:p>
            <a:pPr marL="514350" indent="-514350">
              <a:buFont typeface="+mj-lt"/>
              <a:buAutoNum type="arabicPeriod"/>
            </a:pPr>
            <a:r>
              <a:rPr lang="en-US" sz="2100" dirty="0"/>
              <a:t>Allows U.S. firms to purchase raw materials cheaply from other countries</a:t>
            </a:r>
          </a:p>
          <a:p>
            <a:pPr marL="514350" indent="-514350">
              <a:buFont typeface="+mj-lt"/>
              <a:buAutoNum type="arabicPeriod"/>
            </a:pPr>
            <a:r>
              <a:rPr lang="en-US" sz="2100" dirty="0"/>
              <a:t>Allows U.S. to service its debt better</a:t>
            </a:r>
          </a:p>
          <a:p>
            <a:pPr marL="514350" indent="-514350">
              <a:buFont typeface="+mj-lt"/>
              <a:buAutoNum type="arabicPeriod"/>
            </a:pPr>
            <a:r>
              <a:rPr lang="en-US" sz="2100" dirty="0"/>
              <a:t>Spurs foreign investment</a:t>
            </a:r>
          </a:p>
          <a:p>
            <a:pPr marL="514350" indent="-514350">
              <a:buFont typeface="+mj-lt"/>
              <a:buAutoNum type="arabicPeriod"/>
            </a:pPr>
            <a:r>
              <a:rPr lang="en-US" sz="2100" dirty="0"/>
              <a:t>Encourages Americans to travel abroad</a:t>
            </a:r>
          </a:p>
          <a:p>
            <a:pPr marL="514350" indent="-514350">
              <a:buFont typeface="+mj-lt"/>
              <a:buAutoNum type="arabicPeriod"/>
            </a:pPr>
            <a:r>
              <a:rPr lang="en-US" sz="2100" dirty="0"/>
              <a:t>Leads to lower oil prices because oil globally is priced in U.S. dollars</a:t>
            </a:r>
          </a:p>
          <a:p>
            <a:pPr marL="514350" indent="-514350">
              <a:buFont typeface="+mj-lt"/>
              <a:buAutoNum type="arabicPeriod"/>
            </a:pPr>
            <a:r>
              <a:rPr lang="en-US" sz="2100" dirty="0"/>
              <a:t>Encourages Americans to spend money because they can buy more for their money</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04800" y="332656"/>
            <a:ext cx="8534400" cy="758952"/>
          </a:xfrm>
        </p:spPr>
        <p:txBody>
          <a:bodyPr>
            <a:noAutofit/>
          </a:bodyPr>
          <a:lstStyle/>
          <a:p>
            <a:pPr>
              <a:defRPr/>
            </a:pPr>
            <a:r>
              <a:rPr lang="en-US" altLang="en-US" sz="2800" dirty="0">
                <a:ea typeface="+mj-ea"/>
                <a:cs typeface="Arial" charset="0"/>
              </a:rPr>
              <a:t>Social, Cultural, Demographic, and Natural Environmental Forces</a:t>
            </a:r>
          </a:p>
        </p:txBody>
      </p:sp>
      <p:sp>
        <p:nvSpPr>
          <p:cNvPr id="29699" name="Rectangle 3"/>
          <p:cNvSpPr>
            <a:spLocks noGrp="1" noChangeArrowheads="1"/>
          </p:cNvSpPr>
          <p:nvPr>
            <p:ph idx="1"/>
          </p:nvPr>
        </p:nvSpPr>
        <p:spPr>
          <a:xfrm>
            <a:off x="457200" y="1628800"/>
            <a:ext cx="8075240" cy="4525963"/>
          </a:xfrm>
        </p:spPr>
        <p:txBody>
          <a:bodyPr>
            <a:normAutofit/>
          </a:bodyPr>
          <a:lstStyle/>
          <a:p>
            <a:pPr>
              <a:defRPr/>
            </a:pPr>
            <a:r>
              <a:rPr lang="en-US" altLang="en-US" sz="2800" dirty="0">
                <a:ea typeface="+mn-ea"/>
                <a:cs typeface="Arial" charset="0"/>
              </a:rPr>
              <a:t>U.S. Facts</a:t>
            </a:r>
          </a:p>
          <a:p>
            <a:pPr lvl="1">
              <a:defRPr/>
            </a:pPr>
            <a:r>
              <a:rPr lang="en-US" altLang="en-US" sz="2800" dirty="0">
                <a:ea typeface="+mn-ea"/>
                <a:cs typeface="Arial" charset="0"/>
              </a:rPr>
              <a:t>Aging population</a:t>
            </a:r>
          </a:p>
          <a:p>
            <a:pPr lvl="1">
              <a:defRPr/>
            </a:pPr>
            <a:r>
              <a:rPr lang="en-US" altLang="en-US" sz="2800" dirty="0">
                <a:ea typeface="+mn-ea"/>
                <a:cs typeface="Arial" charset="0"/>
              </a:rPr>
              <a:t>Less white</a:t>
            </a:r>
          </a:p>
          <a:p>
            <a:pPr lvl="1">
              <a:defRPr/>
            </a:pPr>
            <a:r>
              <a:rPr lang="en-US" altLang="en-US" sz="2800" dirty="0">
                <a:ea typeface="+mn-ea"/>
                <a:cs typeface="Arial" charset="0"/>
              </a:rPr>
              <a:t>2050 = </a:t>
            </a:r>
            <a:r>
              <a:rPr lang="en-US" altLang="en-US" sz="2800" dirty="0">
                <a:cs typeface="Arial" charset="0"/>
              </a:rPr>
              <a:t>20</a:t>
            </a:r>
            <a:r>
              <a:rPr lang="en-US" altLang="en-US" sz="2800" dirty="0">
                <a:ea typeface="+mn-ea"/>
                <a:cs typeface="Arial" charset="0"/>
              </a:rPr>
              <a:t>% population &gt; 65 years</a:t>
            </a:r>
          </a:p>
          <a:p>
            <a:pPr lvl="1">
              <a:defRPr/>
            </a:pPr>
            <a:r>
              <a:rPr lang="en-US" altLang="en-US" sz="2800" dirty="0">
                <a:ea typeface="+mn-ea"/>
                <a:cs typeface="Arial" charset="0"/>
              </a:rPr>
              <a:t>2075 = no ethnic or racial majority</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01752" y="332656"/>
            <a:ext cx="8534400" cy="758952"/>
          </a:xfrm>
        </p:spPr>
        <p:txBody>
          <a:bodyPr>
            <a:noAutofit/>
          </a:bodyPr>
          <a:lstStyle/>
          <a:p>
            <a:pPr>
              <a:defRPr/>
            </a:pPr>
            <a:r>
              <a:rPr lang="en-US" altLang="en-US" sz="2800" dirty="0">
                <a:ea typeface="+mj-ea"/>
                <a:cs typeface="Arial" charset="0"/>
              </a:rPr>
              <a:t>Key Social, Cultural, Demographic, and Natural Environmental Variables</a:t>
            </a:r>
          </a:p>
        </p:txBody>
      </p:sp>
      <p:sp>
        <p:nvSpPr>
          <p:cNvPr id="3" name="Content Placeholder 2"/>
          <p:cNvSpPr>
            <a:spLocks noGrp="1"/>
          </p:cNvSpPr>
          <p:nvPr>
            <p:ph sz="half" idx="1"/>
          </p:nvPr>
        </p:nvSpPr>
        <p:spPr>
          <a:xfrm>
            <a:off x="304801" y="1628800"/>
            <a:ext cx="4038600" cy="4681728"/>
          </a:xfrm>
        </p:spPr>
        <p:txBody>
          <a:bodyPr>
            <a:normAutofit fontScale="85000" lnSpcReduction="20000"/>
          </a:bodyPr>
          <a:lstStyle/>
          <a:p>
            <a:r>
              <a:rPr lang="en-US" dirty="0"/>
              <a:t>Population changes by race, age, and geographic area</a:t>
            </a:r>
          </a:p>
          <a:p>
            <a:r>
              <a:rPr lang="en-US" dirty="0"/>
              <a:t>Regional changes in tastes and preferences</a:t>
            </a:r>
          </a:p>
          <a:p>
            <a:r>
              <a:rPr lang="en-US" dirty="0"/>
              <a:t>Number of marriages </a:t>
            </a:r>
          </a:p>
          <a:p>
            <a:r>
              <a:rPr lang="en-US" dirty="0"/>
              <a:t>Number of divorces </a:t>
            </a:r>
          </a:p>
          <a:p>
            <a:r>
              <a:rPr lang="en-US" dirty="0"/>
              <a:t>Number of births</a:t>
            </a:r>
          </a:p>
          <a:p>
            <a:r>
              <a:rPr lang="en-US" dirty="0"/>
              <a:t>Number of deaths</a:t>
            </a:r>
          </a:p>
          <a:p>
            <a:r>
              <a:rPr lang="en-US" dirty="0"/>
              <a:t>Immigration and emigration rates </a:t>
            </a:r>
          </a:p>
          <a:p>
            <a:r>
              <a:rPr lang="en-US" dirty="0"/>
              <a:t>Social Security programs</a:t>
            </a:r>
          </a:p>
          <a:p>
            <a:r>
              <a:rPr lang="en-US" dirty="0"/>
              <a:t>Life expectancy rates </a:t>
            </a:r>
          </a:p>
          <a:p>
            <a:r>
              <a:rPr lang="en-US" dirty="0"/>
              <a:t>Per capita income </a:t>
            </a:r>
          </a:p>
          <a:p>
            <a:r>
              <a:rPr lang="en-US" dirty="0"/>
              <a:t>Social media pervasiveness </a:t>
            </a:r>
          </a:p>
        </p:txBody>
      </p:sp>
      <p:sp>
        <p:nvSpPr>
          <p:cNvPr id="4" name="Content Placeholder 3"/>
          <p:cNvSpPr>
            <a:spLocks noGrp="1"/>
          </p:cNvSpPr>
          <p:nvPr>
            <p:ph sz="half" idx="2"/>
          </p:nvPr>
        </p:nvSpPr>
        <p:spPr>
          <a:xfrm>
            <a:off x="4800601" y="1628800"/>
            <a:ext cx="4038600" cy="4681728"/>
          </a:xfrm>
        </p:spPr>
        <p:txBody>
          <a:bodyPr>
            <a:normAutofit fontScale="85000" lnSpcReduction="20000"/>
          </a:bodyPr>
          <a:lstStyle/>
          <a:p>
            <a:r>
              <a:rPr lang="en-US" dirty="0"/>
              <a:t>Attitudes toward retirement</a:t>
            </a:r>
          </a:p>
          <a:p>
            <a:r>
              <a:rPr lang="en-US" dirty="0"/>
              <a:t>Energy conservation</a:t>
            </a:r>
          </a:p>
          <a:p>
            <a:r>
              <a:rPr lang="en-US" dirty="0"/>
              <a:t>Attitudes toward product quality</a:t>
            </a:r>
          </a:p>
          <a:p>
            <a:r>
              <a:rPr lang="en-US" dirty="0"/>
              <a:t>Attitudes toward customer service</a:t>
            </a:r>
          </a:p>
          <a:p>
            <a:r>
              <a:rPr lang="en-US" dirty="0"/>
              <a:t>Pollution control</a:t>
            </a:r>
          </a:p>
          <a:p>
            <a:r>
              <a:rPr lang="en-US" dirty="0"/>
              <a:t>Attitudes toward foreign peoples</a:t>
            </a:r>
          </a:p>
          <a:p>
            <a:r>
              <a:rPr lang="en-US" dirty="0"/>
              <a:t>Energy conservation</a:t>
            </a:r>
          </a:p>
          <a:p>
            <a:r>
              <a:rPr lang="en-US" dirty="0"/>
              <a:t>Social programs</a:t>
            </a:r>
          </a:p>
          <a:p>
            <a:r>
              <a:rPr lang="en-US" dirty="0"/>
              <a:t>Number of churches</a:t>
            </a:r>
          </a:p>
          <a:p>
            <a:r>
              <a:rPr lang="en-US" dirty="0"/>
              <a:t>Number of church members</a:t>
            </a:r>
          </a:p>
          <a:p>
            <a:r>
              <a:rPr lang="en-US" dirty="0"/>
              <a:t>Social responsibility issues</a:t>
            </a:r>
          </a:p>
          <a:p>
            <a:endParaRPr lang="en-US" dirty="0"/>
          </a:p>
        </p:txBody>
      </p:sp>
    </p:spTree>
    <p:extLst>
      <p:ext uri="{BB962C8B-B14F-4D97-AF65-F5344CB8AC3E}">
        <p14:creationId xmlns:p14="http://schemas.microsoft.com/office/powerpoint/2010/main" val="324619356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a:bodyPr>
          <a:lstStyle/>
          <a:p>
            <a:pPr>
              <a:defRPr/>
            </a:pPr>
            <a:r>
              <a:rPr lang="en-US" altLang="en-US" dirty="0">
                <a:ea typeface="+mj-ea"/>
                <a:cs typeface="Arial" charset="0"/>
              </a:rPr>
              <a:t>Political, Governmental, and Legal Forces</a:t>
            </a:r>
          </a:p>
        </p:txBody>
      </p:sp>
      <p:sp>
        <p:nvSpPr>
          <p:cNvPr id="31747" name="Content Placeholder 2"/>
          <p:cNvSpPr>
            <a:spLocks noGrp="1"/>
          </p:cNvSpPr>
          <p:nvPr>
            <p:ph idx="1"/>
          </p:nvPr>
        </p:nvSpPr>
        <p:spPr>
          <a:xfrm>
            <a:off x="467544" y="1556792"/>
            <a:ext cx="8136904" cy="4572000"/>
          </a:xfrm>
        </p:spPr>
        <p:txBody>
          <a:bodyPr>
            <a:normAutofit/>
          </a:bodyPr>
          <a:lstStyle/>
          <a:p>
            <a:pPr>
              <a:spcBef>
                <a:spcPts val="600"/>
              </a:spcBef>
              <a:defRPr/>
            </a:pPr>
            <a:r>
              <a:rPr lang="en-US" sz="2800" dirty="0">
                <a:ea typeface="+mn-ea"/>
                <a:cs typeface="Arial" charset="0"/>
              </a:rPr>
              <a:t>The increasing global interdependence among economies, markets, governments, and organizations makes it imperative that firms consider the possible impact of political variables on the formulation and implementation of competitive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pPr>
              <a:defRPr/>
            </a:pPr>
            <a:r>
              <a:rPr lang="en-US" altLang="en-US" sz="3200" dirty="0">
                <a:ea typeface="+mj-ea"/>
                <a:cs typeface="Arial" charset="0"/>
              </a:rPr>
              <a:t>Political, Government, and Legal Variables</a:t>
            </a:r>
          </a:p>
        </p:txBody>
      </p:sp>
      <p:sp>
        <p:nvSpPr>
          <p:cNvPr id="31746" name="Rectangle 6"/>
          <p:cNvSpPr>
            <a:spLocks noGrp="1"/>
          </p:cNvSpPr>
          <p:nvPr>
            <p:ph sz="half" idx="1"/>
          </p:nvPr>
        </p:nvSpPr>
        <p:spPr>
          <a:xfrm>
            <a:off x="388555" y="1611422"/>
            <a:ext cx="4038600" cy="4681728"/>
          </a:xfrm>
        </p:spPr>
        <p:txBody>
          <a:bodyPr>
            <a:normAutofit lnSpcReduction="10000"/>
          </a:bodyPr>
          <a:lstStyle/>
          <a:p>
            <a:pPr>
              <a:lnSpc>
                <a:spcPct val="110000"/>
              </a:lnSpc>
              <a:spcBef>
                <a:spcPts val="600"/>
              </a:spcBef>
            </a:pPr>
            <a:r>
              <a:rPr lang="en-US" sz="2400" dirty="0">
                <a:cs typeface="Arial" panose="020B0604020202020204" pitchFamily="34" charset="0"/>
              </a:rPr>
              <a:t>Environmental regulations </a:t>
            </a:r>
          </a:p>
          <a:p>
            <a:pPr>
              <a:lnSpc>
                <a:spcPct val="110000"/>
              </a:lnSpc>
              <a:spcBef>
                <a:spcPts val="600"/>
              </a:spcBef>
            </a:pPr>
            <a:r>
              <a:rPr lang="en-US" sz="2400" dirty="0">
                <a:cs typeface="Arial" panose="020B0604020202020204" pitchFamily="34" charset="0"/>
              </a:rPr>
              <a:t>Number of patents</a:t>
            </a:r>
          </a:p>
          <a:p>
            <a:pPr>
              <a:lnSpc>
                <a:spcPct val="110000"/>
              </a:lnSpc>
              <a:spcBef>
                <a:spcPts val="600"/>
              </a:spcBef>
            </a:pPr>
            <a:r>
              <a:rPr lang="en-US" sz="2400" dirty="0">
                <a:cs typeface="Arial" panose="020B0604020202020204" pitchFamily="34" charset="0"/>
              </a:rPr>
              <a:t>Changes in patent laws</a:t>
            </a:r>
          </a:p>
          <a:p>
            <a:pPr>
              <a:lnSpc>
                <a:spcPct val="110000"/>
              </a:lnSpc>
              <a:spcBef>
                <a:spcPts val="600"/>
              </a:spcBef>
            </a:pPr>
            <a:r>
              <a:rPr lang="en-US" sz="2400" dirty="0">
                <a:cs typeface="Arial" panose="020B0604020202020204" pitchFamily="34" charset="0"/>
              </a:rPr>
              <a:t>Equal employment laws</a:t>
            </a:r>
          </a:p>
          <a:p>
            <a:pPr>
              <a:lnSpc>
                <a:spcPct val="110000"/>
              </a:lnSpc>
              <a:spcBef>
                <a:spcPts val="600"/>
              </a:spcBef>
            </a:pPr>
            <a:r>
              <a:rPr lang="en-US" sz="2400" dirty="0">
                <a:cs typeface="Arial" panose="020B0604020202020204" pitchFamily="34" charset="0"/>
              </a:rPr>
              <a:t>Level of defense expenditures </a:t>
            </a:r>
          </a:p>
          <a:p>
            <a:pPr>
              <a:lnSpc>
                <a:spcPct val="110000"/>
              </a:lnSpc>
              <a:spcBef>
                <a:spcPts val="600"/>
              </a:spcBef>
            </a:pPr>
            <a:r>
              <a:rPr lang="en-US" sz="2400" dirty="0">
                <a:cs typeface="Arial" panose="020B0604020202020204" pitchFamily="34" charset="0"/>
              </a:rPr>
              <a:t>Unionization trends </a:t>
            </a:r>
          </a:p>
          <a:p>
            <a:pPr>
              <a:lnSpc>
                <a:spcPct val="110000"/>
              </a:lnSpc>
              <a:spcBef>
                <a:spcPts val="600"/>
              </a:spcBef>
            </a:pPr>
            <a:r>
              <a:rPr lang="en-US" sz="2400" dirty="0">
                <a:cs typeface="Arial" panose="020B0604020202020204" pitchFamily="34" charset="0"/>
              </a:rPr>
              <a:t>Antitrust legislation</a:t>
            </a:r>
          </a:p>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p:txBody>
      </p:sp>
      <p:sp>
        <p:nvSpPr>
          <p:cNvPr id="31748" name="Rectangle 7"/>
          <p:cNvSpPr>
            <a:spLocks noGrp="1"/>
          </p:cNvSpPr>
          <p:nvPr>
            <p:ph sz="half" idx="2"/>
          </p:nvPr>
        </p:nvSpPr>
        <p:spPr>
          <a:xfrm>
            <a:off x="4768705" y="1626161"/>
            <a:ext cx="4038600" cy="4681728"/>
          </a:xfrm>
        </p:spPr>
        <p:txBody>
          <a:bodyPr>
            <a:normAutofit lnSpcReduction="10000"/>
          </a:bodyPr>
          <a:lstStyle/>
          <a:p>
            <a:pPr>
              <a:spcBef>
                <a:spcPts val="600"/>
              </a:spcBef>
            </a:pPr>
            <a:r>
              <a:rPr lang="en-US" sz="2400" dirty="0">
                <a:cs typeface="Arial" panose="020B0604020202020204" pitchFamily="34" charset="0"/>
              </a:rPr>
              <a:t>USA vs. other country relationships</a:t>
            </a:r>
          </a:p>
          <a:p>
            <a:pPr>
              <a:spcBef>
                <a:spcPts val="600"/>
              </a:spcBef>
            </a:pPr>
            <a:r>
              <a:rPr lang="en-US" sz="2400" dirty="0">
                <a:cs typeface="Arial" panose="020B0604020202020204" pitchFamily="34" charset="0"/>
              </a:rPr>
              <a:t>Political conditions in foreign countries</a:t>
            </a:r>
          </a:p>
          <a:p>
            <a:pPr>
              <a:spcBef>
                <a:spcPts val="600"/>
              </a:spcBef>
            </a:pPr>
            <a:r>
              <a:rPr lang="en-US" sz="2400" dirty="0">
                <a:cs typeface="Arial" panose="020B0604020202020204" pitchFamily="34" charset="0"/>
              </a:rPr>
              <a:t>Global price of oil changes</a:t>
            </a:r>
          </a:p>
          <a:p>
            <a:pPr>
              <a:spcBef>
                <a:spcPts val="600"/>
              </a:spcBef>
            </a:pPr>
            <a:r>
              <a:rPr lang="en-US" sz="2400" dirty="0">
                <a:cs typeface="Arial" panose="020B0604020202020204" pitchFamily="34" charset="0"/>
              </a:rPr>
              <a:t>Local, state, and federal laws</a:t>
            </a:r>
          </a:p>
          <a:p>
            <a:pPr>
              <a:spcBef>
                <a:spcPts val="600"/>
              </a:spcBef>
            </a:pPr>
            <a:r>
              <a:rPr lang="en-US" sz="2400" dirty="0">
                <a:cs typeface="Arial" panose="020B0604020202020204" pitchFamily="34" charset="0"/>
              </a:rPr>
              <a:t>Import–export regulations</a:t>
            </a:r>
          </a:p>
          <a:p>
            <a:pPr>
              <a:spcBef>
                <a:spcPts val="600"/>
              </a:spcBef>
            </a:pPr>
            <a:r>
              <a:rPr lang="en-US" sz="2400" dirty="0">
                <a:cs typeface="Arial" panose="020B0604020202020204" pitchFamily="34" charset="0"/>
              </a:rPr>
              <a:t>Tariffs</a:t>
            </a:r>
          </a:p>
          <a:p>
            <a:pPr>
              <a:spcBef>
                <a:spcPts val="600"/>
              </a:spcBef>
            </a:pPr>
            <a:r>
              <a:rPr lang="en-US" sz="2400" dirty="0">
                <a:cs typeface="Arial" panose="020B0604020202020204" pitchFamily="34" charset="0"/>
              </a:rPr>
              <a:t>Local, state, and national elections</a:t>
            </a:r>
          </a:p>
          <a:p>
            <a:pPr>
              <a:lnSpc>
                <a:spcPct val="80000"/>
              </a:lnSpc>
            </a:pPr>
            <a:endParaRPr lang="en-US" altLang="en-US" sz="1800" dirty="0">
              <a:latin typeface="Arial" pitchFamily="34" charset="0"/>
              <a:cs typeface="Arial" pitchFamily="34" charset="0"/>
            </a:endParaRPr>
          </a:p>
        </p:txBody>
      </p:sp>
      <p:sp>
        <p:nvSpPr>
          <p:cNvPr id="31749" name="Rectangle 9"/>
          <p:cNvSpPr>
            <a:spLocks noChangeArrowheads="1"/>
          </p:cNvSpPr>
          <p:nvPr/>
        </p:nvSpPr>
        <p:spPr bwMode="auto">
          <a:xfrm>
            <a:off x="76200" y="1295400"/>
            <a:ext cx="8458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buFont typeface="Franklin Gothic Book" pitchFamily="-84" charset="0"/>
              <a:buNone/>
            </a:pPr>
            <a:r>
              <a:rPr lang="en-US" altLang="en-US" sz="1800" b="1" dirty="0">
                <a:solidFill>
                  <a:srgbClr val="0099FF"/>
                </a:solidFill>
              </a:rPr>
              <a:t>    </a:t>
            </a:r>
          </a:p>
          <a:p>
            <a:pPr eaLnBrk="1" hangingPunct="1">
              <a:buFont typeface="Franklin Gothic Book" pitchFamily="-84" charset="0"/>
              <a:buNone/>
            </a:pPr>
            <a:r>
              <a:rPr lang="en-US" altLang="en-US" sz="1800" b="1" dirty="0">
                <a:solidFill>
                  <a:srgbClr val="0099FF"/>
                </a:solidFill>
              </a:rPr>
              <a:t>    </a:t>
            </a:r>
            <a:endParaRPr lang="en-US" altLang="en-US" sz="1800" dirty="0">
              <a:solidFill>
                <a:srgbClr val="0099FF"/>
              </a:solidFill>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altLang="en-US" dirty="0">
                <a:ea typeface="+mj-ea"/>
                <a:cs typeface="Arial" charset="0"/>
              </a:rPr>
              <a:t>Technological Forces</a:t>
            </a:r>
          </a:p>
        </p:txBody>
      </p:sp>
      <p:sp>
        <p:nvSpPr>
          <p:cNvPr id="35843" name="Content Placeholder 2"/>
          <p:cNvSpPr>
            <a:spLocks noGrp="1"/>
          </p:cNvSpPr>
          <p:nvPr>
            <p:ph idx="1"/>
          </p:nvPr>
        </p:nvSpPr>
        <p:spPr>
          <a:xfrm>
            <a:off x="467544" y="1628800"/>
            <a:ext cx="7992888" cy="4824536"/>
          </a:xfrm>
        </p:spPr>
        <p:txBody>
          <a:bodyPr>
            <a:noAutofit/>
          </a:bodyPr>
          <a:lstStyle/>
          <a:p>
            <a:pPr>
              <a:buSzPct val="80000"/>
              <a:buFont typeface="Wingdings" panose="05000000000000000000" pitchFamily="2" charset="2"/>
              <a:buChar char="l"/>
            </a:pPr>
            <a:r>
              <a:rPr lang="en-US" sz="2200" dirty="0"/>
              <a:t>New technologies such as: </a:t>
            </a:r>
          </a:p>
          <a:p>
            <a:pPr lvl="1">
              <a:defRPr/>
            </a:pPr>
            <a:r>
              <a:rPr lang="en-US" dirty="0">
                <a:cs typeface="Arial" charset="0"/>
              </a:rPr>
              <a:t>the Internet of Things</a:t>
            </a:r>
          </a:p>
          <a:p>
            <a:pPr lvl="1">
              <a:defRPr/>
            </a:pPr>
            <a:r>
              <a:rPr lang="en-US" dirty="0">
                <a:cs typeface="Arial" charset="0"/>
              </a:rPr>
              <a:t>3D printing</a:t>
            </a:r>
          </a:p>
          <a:p>
            <a:pPr lvl="1">
              <a:defRPr/>
            </a:pPr>
            <a:r>
              <a:rPr lang="en-US" dirty="0">
                <a:cs typeface="Arial" charset="0"/>
              </a:rPr>
              <a:t>the cloud</a:t>
            </a:r>
          </a:p>
          <a:p>
            <a:pPr lvl="1">
              <a:defRPr/>
            </a:pPr>
            <a:r>
              <a:rPr lang="en-US" dirty="0">
                <a:cs typeface="Arial" charset="0"/>
              </a:rPr>
              <a:t>mobile devices</a:t>
            </a:r>
          </a:p>
          <a:p>
            <a:pPr lvl="1">
              <a:defRPr/>
            </a:pPr>
            <a:r>
              <a:rPr lang="en-US" dirty="0">
                <a:cs typeface="Arial" charset="0"/>
              </a:rPr>
              <a:t>biotech</a:t>
            </a:r>
          </a:p>
          <a:p>
            <a:pPr lvl="1">
              <a:defRPr/>
            </a:pPr>
            <a:r>
              <a:rPr lang="en-US" dirty="0">
                <a:cs typeface="Arial" charset="0"/>
              </a:rPr>
              <a:t>analytics </a:t>
            </a:r>
          </a:p>
          <a:p>
            <a:pPr lvl="1">
              <a:defRPr/>
            </a:pPr>
            <a:r>
              <a:rPr lang="en-US" dirty="0">
                <a:cs typeface="Arial" charset="0"/>
              </a:rPr>
              <a:t>autotech </a:t>
            </a:r>
          </a:p>
          <a:p>
            <a:pPr lvl="1">
              <a:defRPr/>
            </a:pPr>
            <a:r>
              <a:rPr lang="en-US" dirty="0">
                <a:cs typeface="Arial" charset="0"/>
              </a:rPr>
              <a:t>robotics and </a:t>
            </a:r>
          </a:p>
          <a:p>
            <a:pPr lvl="1">
              <a:defRPr/>
            </a:pPr>
            <a:r>
              <a:rPr lang="en-US" dirty="0">
                <a:cs typeface="Arial" charset="0"/>
              </a:rPr>
              <a:t>artificial intelligence </a:t>
            </a:r>
          </a:p>
          <a:p>
            <a:pPr marL="0" indent="0">
              <a:buNone/>
            </a:pPr>
            <a:r>
              <a:rPr lang="en-US" sz="2200" dirty="0"/>
              <a:t>are fueling innovation in many industries, and impacting strategic-planning decisions.</a:t>
            </a:r>
            <a:endParaRPr lang="en-US" altLang="en-US" sz="2200" dirty="0">
              <a:latin typeface="Arial" charset="0"/>
              <a:ea typeface="+mn-ea"/>
              <a:cs typeface="Arial"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ea typeface="+mj-ea"/>
                <a:cs typeface="Arial" charset="0"/>
              </a:rPr>
              <a:t>Technological Forces</a:t>
            </a:r>
          </a:p>
        </p:txBody>
      </p:sp>
      <p:sp>
        <p:nvSpPr>
          <p:cNvPr id="37891" name="Content Placeholder 2"/>
          <p:cNvSpPr>
            <a:spLocks noGrp="1"/>
          </p:cNvSpPr>
          <p:nvPr>
            <p:ph idx="1"/>
          </p:nvPr>
        </p:nvSpPr>
        <p:spPr>
          <a:xfrm>
            <a:off x="539552" y="1628800"/>
            <a:ext cx="8064896" cy="4572000"/>
          </a:xfrm>
        </p:spPr>
        <p:txBody>
          <a:bodyPr>
            <a:normAutofit/>
          </a:bodyPr>
          <a:lstStyle/>
          <a:p>
            <a:pPr>
              <a:spcBef>
                <a:spcPts val="600"/>
              </a:spcBef>
              <a:defRPr/>
            </a:pPr>
            <a:r>
              <a:rPr lang="en-US" altLang="en-US" sz="2800" dirty="0">
                <a:ea typeface="+mn-ea"/>
                <a:cs typeface="Arial" charset="0"/>
              </a:rPr>
              <a:t>Many firms now have a </a:t>
            </a:r>
            <a:r>
              <a:rPr lang="en-US" altLang="en-US" sz="2800" b="1" dirty="0">
                <a:ea typeface="+mn-ea"/>
                <a:cs typeface="Arial" charset="0"/>
              </a:rPr>
              <a:t>Chief Information Officer</a:t>
            </a:r>
            <a:r>
              <a:rPr lang="en-US" altLang="en-US" sz="2800" dirty="0">
                <a:ea typeface="+mn-ea"/>
                <a:cs typeface="Arial" charset="0"/>
              </a:rPr>
              <a:t> (CIO) and a </a:t>
            </a:r>
            <a:r>
              <a:rPr lang="en-US" altLang="en-US" sz="2800" b="1" dirty="0">
                <a:ea typeface="+mn-ea"/>
                <a:cs typeface="Arial" charset="0"/>
              </a:rPr>
              <a:t>Chief Technology Officer</a:t>
            </a:r>
            <a:r>
              <a:rPr lang="en-US" altLang="en-US" sz="2800" dirty="0">
                <a:ea typeface="+mn-ea"/>
                <a:cs typeface="Arial" charset="0"/>
              </a:rPr>
              <a:t> (CTO) who work together to ensure that information needed to formulate, implement, and evaluate strategies is available where and when it is needed</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a:defRPr/>
            </a:pPr>
            <a:r>
              <a:rPr lang="en-US" altLang="en-US" dirty="0">
                <a:ea typeface="+mj-ea"/>
                <a:cs typeface="Arial" charset="0"/>
              </a:rPr>
              <a:t>Results of Technological Advances</a:t>
            </a:r>
          </a:p>
        </p:txBody>
      </p:sp>
      <p:sp>
        <p:nvSpPr>
          <p:cNvPr id="38915" name="Content Placeholder 2"/>
          <p:cNvSpPr>
            <a:spLocks noGrp="1"/>
          </p:cNvSpPr>
          <p:nvPr>
            <p:ph idx="1"/>
          </p:nvPr>
        </p:nvSpPr>
        <p:spPr>
          <a:xfrm>
            <a:off x="467544" y="1556792"/>
            <a:ext cx="8368608" cy="4572000"/>
          </a:xfrm>
        </p:spPr>
        <p:txBody>
          <a:bodyPr>
            <a:noAutofit/>
          </a:bodyPr>
          <a:lstStyle/>
          <a:p>
            <a:pPr marL="514350" indent="-514350">
              <a:buFont typeface="+mj-lt"/>
              <a:buAutoNum type="arabicPeriod"/>
            </a:pPr>
            <a:r>
              <a:rPr lang="en-US" sz="2000" dirty="0"/>
              <a:t>Major opportunities and threats that must be considered in formulating strategies.</a:t>
            </a:r>
          </a:p>
          <a:p>
            <a:pPr marL="514350" indent="-514350">
              <a:buFont typeface="+mj-lt"/>
              <a:buAutoNum type="arabicPeriod"/>
            </a:pPr>
            <a:r>
              <a:rPr lang="en-US" sz="2000" dirty="0"/>
              <a:t>Can affect organizations’ products, services, markets, suppliers, distributors, competitors, customers, manufacturing processes, marketing practices, and competitive position.</a:t>
            </a:r>
          </a:p>
          <a:p>
            <a:pPr marL="514350" indent="-514350">
              <a:buFont typeface="+mj-lt"/>
              <a:buAutoNum type="arabicPeriod"/>
            </a:pPr>
            <a:r>
              <a:rPr lang="en-US" sz="2000" dirty="0"/>
              <a:t>Can create new markets, result in new and improved products, change the relative competitive cost positions, and render existing products and services obsolete.</a:t>
            </a:r>
          </a:p>
          <a:p>
            <a:pPr marL="514350" indent="-514350">
              <a:buFont typeface="+mj-lt"/>
              <a:buAutoNum type="arabicPeriod"/>
            </a:pPr>
            <a:r>
              <a:rPr lang="en-US" sz="2000" dirty="0"/>
              <a:t>Can reduce or eliminate cost barriers between businesses, create shorter production runs, create shortages in technical skills, and result in changing values and expectations of employees, managers, and customers.</a:t>
            </a:r>
          </a:p>
          <a:p>
            <a:pPr marL="514350" indent="-514350">
              <a:buFont typeface="+mj-lt"/>
              <a:buAutoNum type="arabicPeriod"/>
            </a:pPr>
            <a:r>
              <a:rPr lang="en-US" sz="2000" dirty="0"/>
              <a:t>Can create new competitive advantages that are more powerful than existing advantages.</a:t>
            </a:r>
            <a:endParaRPr lang="en-US" altLang="en-US" sz="2000" dirty="0">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dirty="0"/>
              <a:t>An </a:t>
            </a:r>
            <a:r>
              <a:rPr lang="en-US" dirty="0" err="1"/>
              <a:t>organisation</a:t>
            </a:r>
            <a:r>
              <a:rPr lang="en-US" dirty="0"/>
              <a:t> has to understand the nature of the relationship within its industry, in order to allow the enterprise to develop strategies to gain advantage of the current relationships.</a:t>
            </a:r>
          </a:p>
          <a:p>
            <a:pPr lvl="1">
              <a:spcBef>
                <a:spcPct val="25000"/>
              </a:spcBef>
            </a:pPr>
            <a:endParaRPr lang="en-US" altLang="zh-TW"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spTree>
    <p:extLst>
      <p:ext uri="{BB962C8B-B14F-4D97-AF65-F5344CB8AC3E}">
        <p14:creationId xmlns:p14="http://schemas.microsoft.com/office/powerpoint/2010/main" val="277897838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Content Placeholder 2"/>
          <p:cNvSpPr>
            <a:spLocks noGrp="1"/>
          </p:cNvSpPr>
          <p:nvPr>
            <p:ph sz="half" idx="1"/>
          </p:nvPr>
        </p:nvSpPr>
        <p:spPr>
          <a:xfrm>
            <a:off x="457200" y="1752600"/>
            <a:ext cx="4038600" cy="4525963"/>
          </a:xfrm>
          <a:ln w="12700">
            <a:solidFill>
              <a:schemeClr val="tx1"/>
            </a:solidFill>
            <a:miter lim="800000"/>
            <a:headEnd/>
            <a:tailEnd/>
          </a:ln>
        </p:spPr>
        <p:txBody>
          <a:bodyPr>
            <a:normAutofit fontScale="92500" lnSpcReduction="10000"/>
          </a:bodyPr>
          <a:lstStyle/>
          <a:p>
            <a:r>
              <a:rPr lang="en-US" dirty="0"/>
              <a:t>A useful framework, that can be </a:t>
            </a:r>
            <a:r>
              <a:rPr lang="en-US" dirty="0" err="1"/>
              <a:t>utilised</a:t>
            </a:r>
            <a:r>
              <a:rPr lang="en-US" dirty="0"/>
              <a:t> when undertaking this analysis, is Porter's ‘five forces’ model of establishing industry attractiveness for a business.</a:t>
            </a:r>
          </a:p>
          <a:p>
            <a:r>
              <a:rPr lang="en-US" dirty="0"/>
              <a:t>This analysis should be conducted at the level of the individual strategic business unit (SBU) rather than at the level of the </a:t>
            </a:r>
            <a:r>
              <a:rPr lang="en-US" dirty="0" err="1"/>
              <a:t>organisation</a:t>
            </a:r>
            <a:r>
              <a:rPr lang="en-US" dirty="0"/>
              <a:t> as a whole</a:t>
            </a:r>
            <a:endParaRPr lang="en-US" altLang="en-US" sz="2400" dirty="0">
              <a:ea typeface="MS PGothic" panose="020B0600070205080204" pitchFamily="34" charset="-128"/>
            </a:endParaRPr>
          </a:p>
          <a:p>
            <a:pPr marL="274320" lvl="1" indent="0">
              <a:buNone/>
            </a:pPr>
            <a:endParaRPr lang="en-GB" altLang="en-US" sz="2200" dirty="0">
              <a:cs typeface="Times New Roman" panose="02020603050405020304" pitchFamily="18" charset="0"/>
            </a:endParaRPr>
          </a:p>
          <a:p>
            <a:pPr lvl="1"/>
            <a:endParaRPr lang="en-GB" altLang="en-US" sz="2200" dirty="0">
              <a:cs typeface="Calibri" panose="020F0502020204030204" pitchFamily="34" charset="0"/>
            </a:endParaRPr>
          </a:p>
          <a:p>
            <a:pPr lvl="1"/>
            <a:endParaRPr lang="en-US" altLang="en-US" dirty="0">
              <a:ea typeface="MS PGothic" panose="020B0600070205080204" pitchFamily="34" charset="-128"/>
            </a:endParaRPr>
          </a:p>
          <a:p>
            <a:endParaRPr lang="en-US" altLang="en-US" dirty="0"/>
          </a:p>
        </p:txBody>
      </p:sp>
      <p:sp>
        <p:nvSpPr>
          <p:cNvPr id="72708" name="Content Placeholder 3"/>
          <p:cNvSpPr>
            <a:spLocks noGrp="1"/>
          </p:cNvSpPr>
          <p:nvPr>
            <p:ph sz="half" idx="2"/>
          </p:nvPr>
        </p:nvSpPr>
        <p:spPr>
          <a:xfrm>
            <a:off x="4648200" y="1752600"/>
            <a:ext cx="4038600" cy="4525963"/>
          </a:xfrm>
          <a:ln w="12700">
            <a:solidFill>
              <a:schemeClr val="tx1"/>
            </a:solidFill>
            <a:miter lim="800000"/>
            <a:headEnd/>
            <a:tailEnd/>
          </a:ln>
        </p:spPr>
        <p:txBody>
          <a:bodyPr>
            <a:normAutofit fontScale="92500" lnSpcReduction="10000"/>
          </a:bodyPr>
          <a:lstStyle/>
          <a:p>
            <a:pPr marL="274320" lvl="1" indent="0">
              <a:buNone/>
            </a:pPr>
            <a:endParaRPr lang="en-GB" altLang="en-US" sz="2200" dirty="0">
              <a:ea typeface="MS PGothic" panose="020B0600070205080204" pitchFamily="34" charset="-128"/>
              <a:cs typeface="Calibri" panose="020F0502020204030204" pitchFamily="34" charset="0"/>
            </a:endParaRPr>
          </a:p>
          <a:p>
            <a:pPr lvl="1"/>
            <a:endParaRPr lang="en-US" altLang="en-US" dirty="0">
              <a:ea typeface="MS PGothic" panose="020B0600070205080204" pitchFamily="34" charset="-128"/>
              <a:cs typeface="Calibri" panose="020F0502020204030204" pitchFamily="34" charset="0"/>
            </a:endParaRPr>
          </a:p>
          <a:p>
            <a:pPr lvl="1"/>
            <a:endParaRPr lang="en-US" altLang="en-US" sz="1800" dirty="0">
              <a:ea typeface="MS PGothic" panose="020B0600070205080204" pitchFamily="34" charset="-128"/>
              <a:cs typeface="Calibri" panose="020F0502020204030204" pitchFamily="34" charset="0"/>
            </a:endParaRPr>
          </a:p>
          <a:p>
            <a:pPr lvl="1"/>
            <a:endParaRPr lang="en-US" altLang="en-US" sz="1800" dirty="0">
              <a:ea typeface="MS PGothic" panose="020B0600070205080204" pitchFamily="34" charset="-128"/>
              <a:cs typeface="Calibri" panose="020F0502020204030204" pitchFamily="34" charset="0"/>
            </a:endParaRPr>
          </a:p>
          <a:p>
            <a:pPr lvl="1">
              <a:buFontTx/>
              <a:buNone/>
            </a:pPr>
            <a:endParaRPr lang="en-US" altLang="en-US" sz="1800" dirty="0">
              <a:ea typeface="MS PGothic" panose="020B0600070205080204" pitchFamily="34" charset="-128"/>
              <a:cs typeface="Calibri" panose="020F0502020204030204" pitchFamily="34" charset="0"/>
            </a:endParaRPr>
          </a:p>
          <a:p>
            <a:pPr>
              <a:buFont typeface="Monotype Sorts" pitchFamily="2" charset="2"/>
              <a:buNone/>
            </a:pPr>
            <a:endParaRPr lang="en-US" altLang="en-US" dirty="0">
              <a:ea typeface="MS PGothic" panose="020B0600070205080204" pitchFamily="34" charset="-128"/>
              <a:cs typeface="Calibri" panose="020F0502020204030204" pitchFamily="34" charset="0"/>
            </a:endParaRPr>
          </a:p>
        </p:txBody>
      </p:sp>
      <p:sp>
        <p:nvSpPr>
          <p:cNvPr id="4" name="標題 3">
            <a:extLst>
              <a:ext uri="{FF2B5EF4-FFF2-40B4-BE49-F238E27FC236}">
                <a16:creationId xmlns:a16="http://schemas.microsoft.com/office/drawing/2014/main" id="{7FF7F4B0-641A-4BFC-AC33-D8F84AB27D16}"/>
              </a:ext>
            </a:extLst>
          </p:cNvPr>
          <p:cNvSpPr>
            <a:spLocks noGrp="1"/>
          </p:cNvSpPr>
          <p:nvPr>
            <p:ph type="title"/>
          </p:nvPr>
        </p:nvSpPr>
        <p:spPr/>
        <p:txBody>
          <a:bodyPr/>
          <a:lstStyle/>
          <a:p>
            <a:r>
              <a:rPr lang="en-US" dirty="0"/>
              <a:t>Industry Analysis</a:t>
            </a:r>
            <a:endParaRPr lang="en-HK" dirty="0"/>
          </a:p>
        </p:txBody>
      </p:sp>
      <p:pic>
        <p:nvPicPr>
          <p:cNvPr id="5122" name="Picture 2" descr="Image result for michael porter">
            <a:extLst>
              <a:ext uri="{FF2B5EF4-FFF2-40B4-BE49-F238E27FC236}">
                <a16:creationId xmlns:a16="http://schemas.microsoft.com/office/drawing/2014/main" id="{C8C1149A-398A-4433-87EA-4E7C3EB1089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1752600"/>
            <a:ext cx="3024336"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329273"/>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pic>
        <p:nvPicPr>
          <p:cNvPr id="6" name="Picture 3">
            <a:extLst>
              <a:ext uri="{FF2B5EF4-FFF2-40B4-BE49-F238E27FC236}">
                <a16:creationId xmlns:a16="http://schemas.microsoft.com/office/drawing/2014/main" id="{B074DD83-DBAD-41E4-9EB8-3A52169421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120" y="1628800"/>
            <a:ext cx="8415760" cy="4560168"/>
          </a:xfrm>
          <a:prstGeom prst="rect">
            <a:avLst/>
          </a:prstGeom>
        </p:spPr>
      </p:pic>
    </p:spTree>
    <p:extLst>
      <p:ext uri="{BB962C8B-B14F-4D97-AF65-F5344CB8AC3E}">
        <p14:creationId xmlns:p14="http://schemas.microsoft.com/office/powerpoint/2010/main" val="267350051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grpSp>
        <p:nvGrpSpPr>
          <p:cNvPr id="6" name="Content Placeholder 12" descr="A graphic lists the three steps of the five-forces model of competition.">
            <a:extLst>
              <a:ext uri="{FF2B5EF4-FFF2-40B4-BE49-F238E27FC236}">
                <a16:creationId xmlns:a16="http://schemas.microsoft.com/office/drawing/2014/main" id="{961333FB-2508-4E46-829A-875AEEA8EBAC}"/>
              </a:ext>
            </a:extLst>
          </p:cNvPr>
          <p:cNvGrpSpPr>
            <a:grpSpLocks noGrp="1"/>
          </p:cNvGrpSpPr>
          <p:nvPr/>
        </p:nvGrpSpPr>
        <p:grpSpPr>
          <a:xfrm>
            <a:off x="683568" y="1700808"/>
            <a:ext cx="7975600" cy="4532086"/>
            <a:chOff x="993775" y="1679575"/>
            <a:chExt cx="6986588" cy="3851275"/>
          </a:xfrm>
        </p:grpSpPr>
        <p:sp>
          <p:nvSpPr>
            <p:cNvPr id="8" name="Rectangle 10" descr="&#10;">
              <a:extLst>
                <a:ext uri="{FF2B5EF4-FFF2-40B4-BE49-F238E27FC236}">
                  <a16:creationId xmlns:a16="http://schemas.microsoft.com/office/drawing/2014/main" id="{71B5B386-0CC3-4AF8-822B-85655D15F162}"/>
                </a:ext>
              </a:extLst>
            </p:cNvPr>
            <p:cNvSpPr>
              <a:spLocks noChangeArrowheads="1"/>
            </p:cNvSpPr>
            <p:nvPr/>
          </p:nvSpPr>
          <p:spPr bwMode="blackWhite">
            <a:xfrm>
              <a:off x="993775" y="1679575"/>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1</a:t>
              </a:r>
            </a:p>
          </p:txBody>
        </p:sp>
        <p:sp>
          <p:nvSpPr>
            <p:cNvPr id="9" name="Rectangle 11">
              <a:extLst>
                <a:ext uri="{FF2B5EF4-FFF2-40B4-BE49-F238E27FC236}">
                  <a16:creationId xmlns:a16="http://schemas.microsoft.com/office/drawing/2014/main" id="{386C3B9A-80EE-464B-BD24-ADC117D5B3ED}"/>
                </a:ext>
              </a:extLst>
            </p:cNvPr>
            <p:cNvSpPr>
              <a:spLocks noChangeArrowheads="1"/>
            </p:cNvSpPr>
            <p:nvPr/>
          </p:nvSpPr>
          <p:spPr bwMode="blackWhite">
            <a:xfrm>
              <a:off x="2247900" y="1679575"/>
              <a:ext cx="5716588"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For each of the five forces, identify the different parties involved, along with the specific factors that bring about competitive pressures.</a:t>
              </a:r>
            </a:p>
          </p:txBody>
        </p:sp>
        <p:sp>
          <p:nvSpPr>
            <p:cNvPr id="10" name="Rectangle 12">
              <a:extLst>
                <a:ext uri="{FF2B5EF4-FFF2-40B4-BE49-F238E27FC236}">
                  <a16:creationId xmlns:a16="http://schemas.microsoft.com/office/drawing/2014/main" id="{3F2C0BE5-F9E7-4229-87BC-C6D3A6EEFD16}"/>
                </a:ext>
              </a:extLst>
            </p:cNvPr>
            <p:cNvSpPr>
              <a:spLocks noChangeArrowheads="1"/>
            </p:cNvSpPr>
            <p:nvPr/>
          </p:nvSpPr>
          <p:spPr bwMode="blackWhite">
            <a:xfrm>
              <a:off x="1009650" y="3048000"/>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2</a:t>
              </a:r>
            </a:p>
          </p:txBody>
        </p:sp>
        <p:sp>
          <p:nvSpPr>
            <p:cNvPr id="11" name="Rectangle 13">
              <a:extLst>
                <a:ext uri="{FF2B5EF4-FFF2-40B4-BE49-F238E27FC236}">
                  <a16:creationId xmlns:a16="http://schemas.microsoft.com/office/drawing/2014/main" id="{5181BDDE-CB81-4785-8791-9EDE4E9E7F01}"/>
                </a:ext>
              </a:extLst>
            </p:cNvPr>
            <p:cNvSpPr>
              <a:spLocks noChangeArrowheads="1"/>
            </p:cNvSpPr>
            <p:nvPr/>
          </p:nvSpPr>
          <p:spPr bwMode="blackWhite">
            <a:xfrm>
              <a:off x="2263775" y="3048000"/>
              <a:ext cx="5716588"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Evaluate how strong the pressures stemming from each of the five forces are (strong, moderate, or weak).</a:t>
              </a:r>
            </a:p>
          </p:txBody>
        </p:sp>
        <p:sp>
          <p:nvSpPr>
            <p:cNvPr id="12" name="Rectangle 14" descr="&#10;">
              <a:extLst>
                <a:ext uri="{FF2B5EF4-FFF2-40B4-BE49-F238E27FC236}">
                  <a16:creationId xmlns:a16="http://schemas.microsoft.com/office/drawing/2014/main" id="{6A5594AA-6D9B-48BF-A96C-5B23D0B5E167}"/>
                </a:ext>
              </a:extLst>
            </p:cNvPr>
            <p:cNvSpPr>
              <a:spLocks noChangeArrowheads="1"/>
            </p:cNvSpPr>
            <p:nvPr/>
          </p:nvSpPr>
          <p:spPr bwMode="blackWhite">
            <a:xfrm>
              <a:off x="1008063" y="4435475"/>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3</a:t>
              </a:r>
            </a:p>
          </p:txBody>
        </p:sp>
        <p:sp>
          <p:nvSpPr>
            <p:cNvPr id="13" name="Rectangle 15">
              <a:extLst>
                <a:ext uri="{FF2B5EF4-FFF2-40B4-BE49-F238E27FC236}">
                  <a16:creationId xmlns:a16="http://schemas.microsoft.com/office/drawing/2014/main" id="{4D1BCB78-ACC4-4839-B838-D551A8A72C94}"/>
                </a:ext>
              </a:extLst>
            </p:cNvPr>
            <p:cNvSpPr>
              <a:spLocks noChangeArrowheads="1"/>
            </p:cNvSpPr>
            <p:nvPr/>
          </p:nvSpPr>
          <p:spPr bwMode="blackWhite">
            <a:xfrm>
              <a:off x="2262188" y="4435475"/>
              <a:ext cx="5716587"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Determine whether the five forces, overall, are supportive of high industry profitability.</a:t>
              </a:r>
            </a:p>
          </p:txBody>
        </p:sp>
      </p:grpSp>
    </p:spTree>
    <p:extLst>
      <p:ext uri="{BB962C8B-B14F-4D97-AF65-F5344CB8AC3E}">
        <p14:creationId xmlns:p14="http://schemas.microsoft.com/office/powerpoint/2010/main" val="26871944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dirty="0"/>
              <a:t>Porter identified five factors that affect the level of competition and therefore profitability within an industry:</a:t>
            </a:r>
          </a:p>
          <a:p>
            <a:pPr lvl="1">
              <a:lnSpc>
                <a:spcPct val="90000"/>
              </a:lnSpc>
              <a:spcBef>
                <a:spcPct val="25000"/>
              </a:spcBef>
            </a:pPr>
            <a:r>
              <a:rPr lang="en-HK" sz="2700" dirty="0">
                <a:solidFill>
                  <a:schemeClr val="tx1"/>
                </a:solidFill>
              </a:rPr>
              <a:t>Bargaining power of consumers</a:t>
            </a:r>
          </a:p>
          <a:p>
            <a:pPr lvl="1">
              <a:lnSpc>
                <a:spcPct val="90000"/>
              </a:lnSpc>
              <a:spcBef>
                <a:spcPct val="25000"/>
              </a:spcBef>
            </a:pPr>
            <a:r>
              <a:rPr lang="en-HK" sz="2700" dirty="0">
                <a:solidFill>
                  <a:schemeClr val="tx1"/>
                </a:solidFill>
              </a:rPr>
              <a:t>Bargaining Power of suppliers</a:t>
            </a:r>
          </a:p>
          <a:p>
            <a:pPr lvl="1">
              <a:lnSpc>
                <a:spcPct val="90000"/>
              </a:lnSpc>
              <a:spcBef>
                <a:spcPct val="25000"/>
              </a:spcBef>
            </a:pPr>
            <a:r>
              <a:rPr lang="en-HK" sz="2700" dirty="0">
                <a:solidFill>
                  <a:schemeClr val="tx1"/>
                </a:solidFill>
              </a:rPr>
              <a:t>Threat of potential entrants</a:t>
            </a:r>
          </a:p>
          <a:p>
            <a:pPr lvl="1">
              <a:lnSpc>
                <a:spcPct val="90000"/>
              </a:lnSpc>
              <a:spcBef>
                <a:spcPct val="25000"/>
              </a:spcBef>
            </a:pPr>
            <a:r>
              <a:rPr lang="en-HK" sz="2700" dirty="0">
                <a:solidFill>
                  <a:schemeClr val="tx1"/>
                </a:solidFill>
              </a:rPr>
              <a:t>Threat of substitutes</a:t>
            </a:r>
          </a:p>
          <a:p>
            <a:pPr lvl="1">
              <a:lnSpc>
                <a:spcPct val="90000"/>
              </a:lnSpc>
              <a:spcBef>
                <a:spcPct val="25000"/>
              </a:spcBef>
            </a:pPr>
            <a:r>
              <a:rPr lang="en-HK" sz="2700" dirty="0">
                <a:solidFill>
                  <a:schemeClr val="tx1"/>
                </a:solidFill>
              </a:rPr>
              <a:t>Threat of competitive rivalry</a:t>
            </a:r>
            <a:endParaRPr lang="en-US" altLang="zh-TW" sz="2700" dirty="0">
              <a:solidFill>
                <a:schemeClr val="tx1"/>
              </a:solidFill>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spTree>
    <p:extLst>
      <p:ext uri="{BB962C8B-B14F-4D97-AF65-F5344CB8AC3E}">
        <p14:creationId xmlns:p14="http://schemas.microsoft.com/office/powerpoint/2010/main" val="22529506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en-US" sz="2800" dirty="0"/>
              <a:t>Bargaining power of consumers:</a:t>
            </a:r>
          </a:p>
          <a:p>
            <a:pPr lvl="1">
              <a:lnSpc>
                <a:spcPct val="90000"/>
              </a:lnSpc>
              <a:spcBef>
                <a:spcPct val="25000"/>
              </a:spcBef>
              <a:defRPr/>
            </a:pPr>
            <a:r>
              <a:rPr lang="en-US" altLang="en-US" sz="2800" dirty="0">
                <a:ea typeface="PMingLiU" panose="02020500000000000000" pitchFamily="18" charset="-120"/>
              </a:rPr>
              <a:t>Customers being concentrated or buying in volume affects intensity of competition</a:t>
            </a:r>
          </a:p>
          <a:p>
            <a:pPr lvl="1">
              <a:lnSpc>
                <a:spcPct val="90000"/>
              </a:lnSpc>
              <a:spcBef>
                <a:spcPct val="25000"/>
              </a:spcBef>
              <a:defRPr/>
            </a:pPr>
            <a:r>
              <a:rPr lang="en-US" altLang="en-US" sz="2800" dirty="0">
                <a:ea typeface="PMingLiU" panose="02020500000000000000" pitchFamily="18" charset="-120"/>
              </a:rPr>
              <a:t>Consumer power is higher where products are standard or undifferentiated</a:t>
            </a:r>
          </a:p>
          <a:p>
            <a:pPr lvl="1">
              <a:lnSpc>
                <a:spcPct val="90000"/>
              </a:lnSpc>
              <a:spcBef>
                <a:spcPct val="25000"/>
              </a:spcBef>
            </a:pPr>
            <a:endParaRPr lang="en-HK" sz="2800"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Bargaining Power of Consumers</a:t>
            </a:r>
            <a:endParaRPr lang="en-HK" dirty="0"/>
          </a:p>
        </p:txBody>
      </p:sp>
    </p:spTree>
    <p:extLst>
      <p:ext uri="{BB962C8B-B14F-4D97-AF65-F5344CB8AC3E}">
        <p14:creationId xmlns:p14="http://schemas.microsoft.com/office/powerpoint/2010/main" val="328797706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r>
              <a:rPr lang="en-US" altLang="en-US" sz="2800" dirty="0"/>
              <a:t>If buyers can inexpensively switch</a:t>
            </a:r>
          </a:p>
          <a:p>
            <a:r>
              <a:rPr lang="en-US" altLang="en-US" sz="2800" dirty="0"/>
              <a:t>If buyers are particularly important</a:t>
            </a:r>
          </a:p>
          <a:p>
            <a:r>
              <a:rPr lang="en-US" altLang="en-US" sz="2800" dirty="0"/>
              <a:t>If sellers are struggling in the face of falling consumer demand</a:t>
            </a:r>
          </a:p>
          <a:p>
            <a:r>
              <a:rPr lang="en-US" altLang="en-US" sz="2800" dirty="0"/>
              <a:t>If buyers are informed about sellers</a:t>
            </a:r>
            <a:r>
              <a:rPr lang="en-US" altLang="ja-JP" sz="2800" dirty="0"/>
              <a:t>' products, </a:t>
            </a:r>
            <a:r>
              <a:rPr lang="en-US" altLang="en-US" sz="2800" dirty="0"/>
              <a:t>prices, and costs</a:t>
            </a:r>
          </a:p>
          <a:p>
            <a:r>
              <a:rPr lang="en-US" altLang="en-US" sz="2800" dirty="0"/>
              <a:t>If buyers have discretion in whether and when  they purchase the product</a:t>
            </a:r>
          </a:p>
          <a:p>
            <a:pPr marL="0" indent="0">
              <a:spcBef>
                <a:spcPct val="25000"/>
              </a:spcBef>
              <a:buNone/>
            </a:pPr>
            <a:endParaRPr lang="en-HK" sz="2800"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4800" y="188640"/>
            <a:ext cx="8534400" cy="758952"/>
          </a:xfrm>
        </p:spPr>
        <p:txBody>
          <a:bodyPr>
            <a:noAutofit/>
          </a:bodyPr>
          <a:lstStyle/>
          <a:p>
            <a:r>
              <a:rPr lang="en-US" altLang="en-US" sz="2600" dirty="0">
                <a:latin typeface="+mn-lt"/>
                <a:cs typeface="Arial" charset="0"/>
              </a:rPr>
              <a:t>Conditions Where Consumers Gain  Bargaining Power</a:t>
            </a:r>
            <a:endParaRPr lang="en-HK" sz="2600" dirty="0">
              <a:latin typeface="+mn-lt"/>
              <a:cs typeface="Arial" charset="0"/>
            </a:endParaRPr>
          </a:p>
        </p:txBody>
      </p:sp>
    </p:spTree>
    <p:extLst>
      <p:ext uri="{BB962C8B-B14F-4D97-AF65-F5344CB8AC3E}">
        <p14:creationId xmlns:p14="http://schemas.microsoft.com/office/powerpoint/2010/main" val="36770673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en-US" sz="2800" dirty="0"/>
              <a:t>Bargaining Power of Suppliers is increased when (there are):</a:t>
            </a:r>
          </a:p>
          <a:p>
            <a:pPr lvl="1">
              <a:defRPr/>
            </a:pPr>
            <a:r>
              <a:rPr lang="en-US" altLang="en-US" sz="2800" dirty="0">
                <a:solidFill>
                  <a:schemeClr val="bg1">
                    <a:lumMod val="50000"/>
                  </a:schemeClr>
                </a:solidFill>
                <a:ea typeface="PMingLiU" panose="02020500000000000000" pitchFamily="18" charset="-120"/>
              </a:rPr>
              <a:t>Few suppliers</a:t>
            </a:r>
          </a:p>
          <a:p>
            <a:pPr lvl="1">
              <a:defRPr/>
            </a:pPr>
            <a:r>
              <a:rPr lang="en-US" altLang="en-US" sz="2800" dirty="0">
                <a:solidFill>
                  <a:schemeClr val="bg1">
                    <a:lumMod val="50000"/>
                  </a:schemeClr>
                </a:solidFill>
                <a:ea typeface="PMingLiU" panose="02020500000000000000" pitchFamily="18" charset="-120"/>
              </a:rPr>
              <a:t>Few substitutes</a:t>
            </a:r>
          </a:p>
          <a:p>
            <a:pPr lvl="1">
              <a:defRPr/>
            </a:pPr>
            <a:r>
              <a:rPr lang="en-US" altLang="en-US" sz="2800" dirty="0">
                <a:solidFill>
                  <a:schemeClr val="bg1">
                    <a:lumMod val="50000"/>
                  </a:schemeClr>
                </a:solidFill>
                <a:ea typeface="PMingLiU" panose="02020500000000000000" pitchFamily="18" charset="-120"/>
              </a:rPr>
              <a:t>Costs of switching raw materials is high</a:t>
            </a:r>
          </a:p>
          <a:p>
            <a:pPr lvl="1">
              <a:defRPr/>
            </a:pPr>
            <a:endParaRPr lang="en-US" altLang="en-US" sz="1400" dirty="0">
              <a:ea typeface="PMingLiU" panose="02020500000000000000" pitchFamily="18" charset="-120"/>
            </a:endParaRPr>
          </a:p>
          <a:p>
            <a:pPr marL="274638" lvl="1" indent="-274638">
              <a:lnSpc>
                <a:spcPct val="90000"/>
              </a:lnSpc>
              <a:spcBef>
                <a:spcPct val="25000"/>
              </a:spcBef>
              <a:buClr>
                <a:schemeClr val="accent1"/>
              </a:buClr>
              <a:buSzPct val="120000"/>
              <a:buFont typeface="Arial" panose="020B0604020202020204" pitchFamily="34" charset="0"/>
              <a:buChar char="•"/>
              <a:defRPr/>
            </a:pPr>
            <a:r>
              <a:rPr lang="en-US" altLang="en-US" sz="2800" dirty="0">
                <a:solidFill>
                  <a:schemeClr val="tx1"/>
                </a:solidFill>
              </a:rPr>
              <a:t>Backward integration is gaining control or ownership of suppliers</a:t>
            </a:r>
          </a:p>
          <a:p>
            <a:pPr lvl="1">
              <a:lnSpc>
                <a:spcPct val="90000"/>
              </a:lnSpc>
              <a:spcBef>
                <a:spcPct val="25000"/>
              </a:spcBef>
              <a:defRPr/>
            </a:pPr>
            <a:endParaRPr lang="en-HK" sz="2800"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Bargaining Power of Suppliers</a:t>
            </a:r>
            <a:endParaRPr lang="en-HK" dirty="0"/>
          </a:p>
        </p:txBody>
      </p:sp>
    </p:spTree>
    <p:extLst>
      <p:ext uri="{BB962C8B-B14F-4D97-AF65-F5344CB8AC3E}">
        <p14:creationId xmlns:p14="http://schemas.microsoft.com/office/powerpoint/2010/main" val="38171823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Threat of Substitutes</a:t>
            </a:r>
            <a:endParaRPr lang="en-HK" dirty="0"/>
          </a:p>
        </p:txBody>
      </p:sp>
      <p:sp>
        <p:nvSpPr>
          <p:cNvPr id="3" name="Rectangle 3">
            <a:extLst>
              <a:ext uri="{FF2B5EF4-FFF2-40B4-BE49-F238E27FC236}">
                <a16:creationId xmlns:a16="http://schemas.microsoft.com/office/drawing/2014/main" id="{A7F23525-1AFA-4111-AA0E-5196DC053C8D}"/>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Bef>
                <a:spcPct val="25000"/>
              </a:spcBef>
            </a:pPr>
            <a:r>
              <a:rPr lang="en-US" altLang="en-US" sz="2800" dirty="0"/>
              <a:t>Potential development of substitute products:</a:t>
            </a:r>
          </a:p>
          <a:p>
            <a:pPr lvl="1">
              <a:defRPr/>
            </a:pPr>
            <a:r>
              <a:rPr lang="en-US" altLang="en-US" sz="2800" dirty="0">
                <a:ea typeface="PMingLiU" panose="02020500000000000000" pitchFamily="18" charset="-120"/>
              </a:rPr>
              <a:t>Pressure increases when:</a:t>
            </a:r>
          </a:p>
          <a:p>
            <a:pPr lvl="2"/>
            <a:r>
              <a:rPr lang="en-US" altLang="en-US" sz="2800" dirty="0">
                <a:cs typeface="Arial" pitchFamily="34" charset="0"/>
              </a:rPr>
              <a:t>Prices of substitutes decrease</a:t>
            </a:r>
          </a:p>
          <a:p>
            <a:pPr lvl="2"/>
            <a:r>
              <a:rPr lang="en-US" altLang="en-US" sz="2800" dirty="0">
                <a:cs typeface="Arial" pitchFamily="34" charset="0"/>
              </a:rPr>
              <a:t>Consumers</a:t>
            </a:r>
            <a:r>
              <a:rPr lang="en-US" altLang="ja-JP" sz="2800" dirty="0">
                <a:cs typeface="Arial" pitchFamily="34" charset="0"/>
              </a:rPr>
              <a:t>' switching costs decrease</a:t>
            </a:r>
            <a:endParaRPr lang="en-US" altLang="en-US" sz="2800" dirty="0">
              <a:cs typeface="Arial" pitchFamily="34" charset="0"/>
            </a:endParaRPr>
          </a:p>
          <a:p>
            <a:pPr lvl="1">
              <a:defRPr/>
            </a:pPr>
            <a:endParaRPr lang="en-US" altLang="en-US" sz="2800" dirty="0">
              <a:ea typeface="PMingLiU" panose="02020500000000000000" pitchFamily="18" charset="-120"/>
            </a:endParaRP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10362100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zh-TW" sz="2800" dirty="0">
                <a:ea typeface="PMingLiU" pitchFamily="18" charset="-120"/>
              </a:rPr>
              <a:t>What could/ should the companies do if they face very high threat of substitutes?</a:t>
            </a:r>
          </a:p>
          <a:p>
            <a:pPr>
              <a:spcBef>
                <a:spcPct val="25000"/>
              </a:spcBef>
            </a:pPr>
            <a:endParaRPr lang="en-US" altLang="zh-TW"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altLang="zh-TW" sz="3600" dirty="0">
                <a:ea typeface="PMingLiU" pitchFamily="18" charset="-120"/>
              </a:rPr>
              <a:t>Group Discussion</a:t>
            </a:r>
            <a:endParaRPr lang="en-HK" dirty="0"/>
          </a:p>
        </p:txBody>
      </p:sp>
    </p:spTree>
    <p:extLst>
      <p:ext uri="{BB962C8B-B14F-4D97-AF65-F5344CB8AC3E}">
        <p14:creationId xmlns:p14="http://schemas.microsoft.com/office/powerpoint/2010/main" val="286444928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Potential Entry of New Competitors</a:t>
            </a:r>
            <a:endParaRPr lang="en-HK" dirty="0"/>
          </a:p>
        </p:txBody>
      </p:sp>
      <p:sp>
        <p:nvSpPr>
          <p:cNvPr id="3" name="Rectangle 3">
            <a:extLst>
              <a:ext uri="{FF2B5EF4-FFF2-40B4-BE49-F238E27FC236}">
                <a16:creationId xmlns:a16="http://schemas.microsoft.com/office/drawing/2014/main" id="{A7F23525-1AFA-4111-AA0E-5196DC053C8D}"/>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Bef>
                <a:spcPct val="25000"/>
              </a:spcBef>
            </a:pPr>
            <a:r>
              <a:rPr lang="en-US" altLang="en-US" sz="2800" dirty="0"/>
              <a:t>Potential Entry of New Competitors::</a:t>
            </a:r>
          </a:p>
          <a:p>
            <a:pPr lvl="1">
              <a:defRPr/>
            </a:pPr>
            <a:r>
              <a:rPr lang="en-US" altLang="en-US" sz="2800" dirty="0">
                <a:cs typeface="Arial" pitchFamily="34" charset="0"/>
              </a:rPr>
              <a:t>Barriers to entry are important</a:t>
            </a:r>
          </a:p>
          <a:p>
            <a:pPr lvl="1">
              <a:defRPr/>
            </a:pPr>
            <a:r>
              <a:rPr lang="en-US" altLang="en-US" sz="2800" dirty="0">
                <a:cs typeface="Arial" pitchFamily="34" charset="0"/>
              </a:rPr>
              <a:t>Quality, pricing, and marketing can overcome barriers</a:t>
            </a:r>
          </a:p>
          <a:p>
            <a:pPr lvl="1">
              <a:defRPr/>
            </a:pPr>
            <a:endParaRPr lang="en-US" altLang="en-US" sz="2800" dirty="0">
              <a:ea typeface="PMingLiU" panose="02020500000000000000" pitchFamily="18" charset="-120"/>
            </a:endParaRP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260732686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Barriers to Entry</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Need to gain economies of scale quickly</a:t>
            </a:r>
          </a:p>
          <a:p>
            <a:pPr>
              <a:defRPr/>
            </a:pPr>
            <a:r>
              <a:rPr lang="en-US" altLang="en-US" sz="2800" dirty="0"/>
              <a:t>Need to gain technology and specialized know-how</a:t>
            </a:r>
          </a:p>
          <a:p>
            <a:pPr>
              <a:defRPr/>
            </a:pPr>
            <a:r>
              <a:rPr lang="en-US" altLang="en-US" sz="2800" dirty="0"/>
              <a:t>Lack of experience</a:t>
            </a:r>
          </a:p>
          <a:p>
            <a:pPr>
              <a:defRPr/>
            </a:pPr>
            <a:r>
              <a:rPr lang="en-US" altLang="en-US" sz="2800" dirty="0"/>
              <a:t>Strong customer loyalty</a:t>
            </a:r>
          </a:p>
          <a:p>
            <a:pPr>
              <a:defRPr/>
            </a:pPr>
            <a:r>
              <a:rPr lang="en-US" altLang="en-US" sz="2800" dirty="0"/>
              <a:t>Strong brand preferences</a:t>
            </a:r>
          </a:p>
          <a:p>
            <a:pPr>
              <a:defRPr/>
            </a:pPr>
            <a:r>
              <a:rPr lang="en-US" altLang="en-US" sz="2800" dirty="0"/>
              <a:t>Large capital requirements </a:t>
            </a:r>
          </a:p>
          <a:p>
            <a:pPr>
              <a:defRPr/>
            </a:pPr>
            <a:r>
              <a:rPr lang="en-US" altLang="en-US" sz="2800" dirty="0"/>
              <a:t>Lack of adequate distribution channels</a:t>
            </a:r>
          </a:p>
          <a:p>
            <a:pPr>
              <a:defRPr/>
            </a:pPr>
            <a:r>
              <a:rPr lang="en-US" altLang="en-US" sz="2800" dirty="0"/>
              <a:t>Government regulatory policies</a:t>
            </a:r>
          </a:p>
          <a:p>
            <a:pPr>
              <a:spcBef>
                <a:spcPct val="25000"/>
              </a:spcBef>
            </a:pPr>
            <a:endParaRPr lang="en-US" altLang="en-US" sz="2800" dirty="0">
              <a:ea typeface="PMingLiU" panose="02020500000000000000" pitchFamily="18" charset="-120"/>
            </a:endParaRPr>
          </a:p>
          <a:p>
            <a:pPr lvl="1">
              <a:lnSpc>
                <a:spcPct val="90000"/>
              </a:lnSpc>
              <a:spcBef>
                <a:spcPct val="25000"/>
              </a:spcBef>
              <a:defRPr/>
            </a:pPr>
            <a:endParaRPr lang="en-HK" sz="2800" dirty="0">
              <a:ea typeface="PMingLiU" panose="02020500000000000000" pitchFamily="18" charset="-12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Industrial Rivalry</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Rivalry among competing firms</a:t>
            </a:r>
          </a:p>
          <a:p>
            <a:pPr lvl="1">
              <a:defRPr/>
            </a:pPr>
            <a:r>
              <a:rPr lang="en-US" altLang="en-US" sz="2800" dirty="0">
                <a:cs typeface="Arial" pitchFamily="34" charset="0"/>
              </a:rPr>
              <a:t>Most powerful of the five forces</a:t>
            </a:r>
          </a:p>
          <a:p>
            <a:pPr lvl="1">
              <a:defRPr/>
            </a:pPr>
            <a:r>
              <a:rPr lang="en-US" altLang="en-US" sz="2800" dirty="0">
                <a:cs typeface="Arial" pitchFamily="34" charset="0"/>
              </a:rPr>
              <a:t>Focus on competitive advantage of strategies over other firms</a:t>
            </a:r>
          </a:p>
          <a:p>
            <a:pPr marL="0" indent="0">
              <a:buNone/>
              <a:defRPr/>
            </a:pPr>
            <a:endParaRPr lang="en-US" altLang="en-US" sz="2800" dirty="0"/>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1425263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279608" y="379945"/>
            <a:ext cx="8534400" cy="758952"/>
          </a:xfrm>
        </p:spPr>
        <p:txBody>
          <a:bodyPr>
            <a:normAutofit fontScale="90000"/>
          </a:bodyPr>
          <a:lstStyle/>
          <a:p>
            <a:r>
              <a:rPr lang="en-US" altLang="en-US" dirty="0"/>
              <a:t>Conditions That Cause High Rivalry Among Competing Firms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When the number of competing firms is high</a:t>
            </a:r>
          </a:p>
          <a:p>
            <a:pPr>
              <a:defRPr/>
            </a:pPr>
            <a:r>
              <a:rPr lang="en-US" altLang="en-US" sz="2800" dirty="0"/>
              <a:t>When competing firms are of similar size</a:t>
            </a:r>
          </a:p>
          <a:p>
            <a:pPr>
              <a:defRPr/>
            </a:pPr>
            <a:r>
              <a:rPr lang="en-US" altLang="en-US" sz="2800" dirty="0"/>
              <a:t>When competing firms have similar capabilities</a:t>
            </a:r>
          </a:p>
          <a:p>
            <a:pPr>
              <a:defRPr/>
            </a:pPr>
            <a:r>
              <a:rPr lang="en-US" altLang="en-US" sz="2800" dirty="0"/>
              <a:t>When the demand for an industry’s products is falling</a:t>
            </a:r>
            <a:endParaRPr lang="en-US" altLang="ja-JP" sz="2800" dirty="0"/>
          </a:p>
          <a:p>
            <a:pPr>
              <a:defRPr/>
            </a:pPr>
            <a:r>
              <a:rPr lang="en-US" altLang="en-US" sz="2800" dirty="0"/>
              <a:t>When the product or service prices in the industry are falling</a:t>
            </a:r>
          </a:p>
          <a:p>
            <a:pPr>
              <a:defRPr/>
            </a:pPr>
            <a:endParaRPr lang="en-US" altLang="en-US" sz="2800" dirty="0"/>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89828644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279608" y="379945"/>
            <a:ext cx="8534400" cy="758952"/>
          </a:xfrm>
        </p:spPr>
        <p:txBody>
          <a:bodyPr>
            <a:normAutofit fontScale="90000"/>
          </a:bodyPr>
          <a:lstStyle/>
          <a:p>
            <a:r>
              <a:rPr lang="en-US" altLang="en-US" dirty="0"/>
              <a:t>Conditions That Cause High Rivalry Among Competing Firms (Cont.)</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When consumers can switch brands easily</a:t>
            </a:r>
          </a:p>
          <a:p>
            <a:pPr>
              <a:defRPr/>
            </a:pPr>
            <a:r>
              <a:rPr lang="en-US" altLang="en-US" sz="2800" dirty="0"/>
              <a:t>When barriers to leaving the market are high</a:t>
            </a:r>
          </a:p>
          <a:p>
            <a:pPr>
              <a:defRPr/>
            </a:pPr>
            <a:r>
              <a:rPr lang="en-US" altLang="en-US" sz="2800" dirty="0"/>
              <a:t>When barriers to entering the market are low</a:t>
            </a:r>
          </a:p>
          <a:p>
            <a:pPr>
              <a:defRPr/>
            </a:pPr>
            <a:r>
              <a:rPr lang="en-US" altLang="en-US" sz="2800" dirty="0"/>
              <a:t>When fixed costs are high among competing firms </a:t>
            </a:r>
          </a:p>
          <a:p>
            <a:pPr>
              <a:defRPr/>
            </a:pPr>
            <a:r>
              <a:rPr lang="en-US" altLang="en-US" sz="2800" dirty="0"/>
              <a:t>When the product is perishable</a:t>
            </a:r>
          </a:p>
          <a:p>
            <a:pPr marL="0" indent="0">
              <a:buNone/>
              <a:defRPr/>
            </a:pPr>
            <a:endParaRPr lang="en-US" altLang="en-US" sz="2800" dirty="0"/>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42388094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279608" y="379945"/>
            <a:ext cx="8534400" cy="758952"/>
          </a:xfrm>
        </p:spPr>
        <p:txBody>
          <a:bodyPr>
            <a:normAutofit fontScale="90000"/>
          </a:bodyPr>
          <a:lstStyle/>
          <a:p>
            <a:r>
              <a:rPr lang="en-US" altLang="en-US" dirty="0"/>
              <a:t>Conditions That Cause High Rivalry Among Competing Firms (Cont.)</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When rivals have excess capacity</a:t>
            </a:r>
          </a:p>
          <a:p>
            <a:pPr>
              <a:defRPr/>
            </a:pPr>
            <a:r>
              <a:rPr lang="en-US" altLang="en-US" sz="2800" dirty="0"/>
              <a:t>When consumer demand is falling</a:t>
            </a:r>
          </a:p>
          <a:p>
            <a:pPr>
              <a:defRPr/>
            </a:pPr>
            <a:r>
              <a:rPr lang="en-US" altLang="en-US" sz="2800" dirty="0"/>
              <a:t>When rivals have excess inventory</a:t>
            </a:r>
          </a:p>
          <a:p>
            <a:pPr>
              <a:defRPr/>
            </a:pPr>
            <a:r>
              <a:rPr lang="en-US" altLang="en-US" sz="2800" dirty="0"/>
              <a:t>When rivals sell similar products/services</a:t>
            </a:r>
          </a:p>
          <a:p>
            <a:pPr>
              <a:defRPr/>
            </a:pPr>
            <a:r>
              <a:rPr lang="en-US" altLang="en-US" sz="2800" dirty="0"/>
              <a:t>When mergers are common in the industry</a:t>
            </a: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283901632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Group Discussion</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800" dirty="0">
                <a:ea typeface="PMingLiU" panose="02020500000000000000" pitchFamily="18" charset="-120"/>
              </a:rPr>
              <a:t>How would you relate the 5 these competitive forces with the “profit potential”?</a:t>
            </a:r>
            <a:endParaRPr lang="en-HK" sz="2800" dirty="0">
              <a:ea typeface="PMingLiU" panose="02020500000000000000" pitchFamily="18" charset="-120"/>
            </a:endParaRPr>
          </a:p>
        </p:txBody>
      </p:sp>
    </p:spTree>
    <p:extLst>
      <p:ext uri="{BB962C8B-B14F-4D97-AF65-F5344CB8AC3E}">
        <p14:creationId xmlns:p14="http://schemas.microsoft.com/office/powerpoint/2010/main" val="22161188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Competitor Analysis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Strategic Group:</a:t>
            </a:r>
          </a:p>
          <a:p>
            <a:pPr lvl="1">
              <a:defRPr/>
            </a:pPr>
            <a:r>
              <a:rPr lang="en-US" sz="2800" dirty="0">
                <a:cs typeface="Arial" pitchFamily="34" charset="0"/>
              </a:rPr>
              <a:t>Strategic groups are made up of </a:t>
            </a:r>
            <a:r>
              <a:rPr lang="en-US" sz="2800" dirty="0" err="1">
                <a:cs typeface="Arial" pitchFamily="34" charset="0"/>
              </a:rPr>
              <a:t>organisations</a:t>
            </a:r>
            <a:r>
              <a:rPr lang="en-US" sz="2800" dirty="0">
                <a:cs typeface="Arial" pitchFamily="34" charset="0"/>
              </a:rPr>
              <a:t> within the same industry that are pursuing equivalent strategies targeting groups of customers that have similar profiles.</a:t>
            </a:r>
          </a:p>
          <a:p>
            <a:pPr lvl="1">
              <a:defRPr/>
            </a:pPr>
            <a:r>
              <a:rPr lang="en-US" sz="2800" dirty="0">
                <a:cs typeface="Arial" pitchFamily="34" charset="0"/>
              </a:rPr>
              <a:t>All these companies are following similar strategies and facing similar strategic questions. </a:t>
            </a:r>
          </a:p>
          <a:p>
            <a:pPr lvl="1">
              <a:defRPr/>
            </a:pPr>
            <a:r>
              <a:rPr lang="en-US" sz="2800" dirty="0">
                <a:cs typeface="Arial" pitchFamily="34" charset="0"/>
              </a:rPr>
              <a:t>They are also aiming at very similar market segments.</a:t>
            </a:r>
            <a:endParaRPr lang="en-US" altLang="en-US" sz="2800" dirty="0">
              <a:cs typeface="Arial" pitchFamily="34" charset="0"/>
            </a:endParaRP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424640705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Competitor Analysis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600" dirty="0"/>
              <a:t>There is a range of attributes that can be used to identify strategic groups. Some examples are as follows:</a:t>
            </a:r>
            <a:endParaRPr lang="en-US" altLang="en-US" sz="2600" dirty="0"/>
          </a:p>
          <a:p>
            <a:pPr lvl="1">
              <a:defRPr/>
            </a:pPr>
            <a:r>
              <a:rPr lang="en-US" sz="2600" dirty="0"/>
              <a:t>Size of the company </a:t>
            </a:r>
          </a:p>
          <a:p>
            <a:pPr lvl="1">
              <a:defRPr/>
            </a:pPr>
            <a:r>
              <a:rPr lang="en-US" sz="2600" dirty="0"/>
              <a:t>Assets and skills </a:t>
            </a:r>
          </a:p>
          <a:p>
            <a:pPr lvl="1">
              <a:defRPr/>
            </a:pPr>
            <a:r>
              <a:rPr lang="en-US" sz="2600" dirty="0"/>
              <a:t>Scope of the operation </a:t>
            </a:r>
          </a:p>
          <a:p>
            <a:pPr lvl="1">
              <a:defRPr/>
            </a:pPr>
            <a:r>
              <a:rPr lang="en-US" sz="2600" dirty="0"/>
              <a:t>Breadth of the product range </a:t>
            </a:r>
          </a:p>
          <a:p>
            <a:pPr lvl="1">
              <a:defRPr/>
            </a:pPr>
            <a:r>
              <a:rPr lang="en-US" sz="2600" dirty="0"/>
              <a:t>Choice of distribution channel </a:t>
            </a:r>
          </a:p>
          <a:p>
            <a:pPr lvl="1">
              <a:defRPr/>
            </a:pPr>
            <a:r>
              <a:rPr lang="en-US" sz="2600" dirty="0"/>
              <a:t>Relative product quality </a:t>
            </a:r>
          </a:p>
          <a:p>
            <a:pPr lvl="1">
              <a:defRPr/>
            </a:pPr>
            <a:r>
              <a:rPr lang="en-US" sz="2600" dirty="0"/>
              <a:t>Brand image</a:t>
            </a:r>
            <a:endParaRPr lang="en-HK" sz="2600" dirty="0">
              <a:ea typeface="PMingLiU" panose="02020500000000000000" pitchFamily="18" charset="-120"/>
            </a:endParaRPr>
          </a:p>
        </p:txBody>
      </p:sp>
    </p:spTree>
    <p:extLst>
      <p:ext uri="{BB962C8B-B14F-4D97-AF65-F5344CB8AC3E}">
        <p14:creationId xmlns:p14="http://schemas.microsoft.com/office/powerpoint/2010/main" val="385825765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Competitor Analysis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dirty="0"/>
              <a:t>For each competitor in their strategic group an </a:t>
            </a:r>
            <a:r>
              <a:rPr lang="en-US" dirty="0" err="1"/>
              <a:t>organisation</a:t>
            </a:r>
            <a:r>
              <a:rPr lang="en-US" dirty="0"/>
              <a:t> needs to establish the following:</a:t>
            </a:r>
            <a:endParaRPr lang="en-US" altLang="en-US" sz="2800" dirty="0"/>
          </a:p>
          <a:p>
            <a:pPr lvl="1">
              <a:defRPr/>
            </a:pPr>
            <a:r>
              <a:rPr lang="en-HK" sz="2800" dirty="0">
                <a:cs typeface="Arial" pitchFamily="34" charset="0"/>
              </a:rPr>
              <a:t>Competitors objectives</a:t>
            </a:r>
          </a:p>
          <a:p>
            <a:pPr lvl="1">
              <a:defRPr/>
            </a:pPr>
            <a:r>
              <a:rPr lang="en-US" sz="2800" dirty="0">
                <a:cs typeface="Arial" pitchFamily="34" charset="0"/>
              </a:rPr>
              <a:t>Competitor’s current and past strategies</a:t>
            </a:r>
          </a:p>
          <a:p>
            <a:pPr lvl="1">
              <a:defRPr/>
            </a:pPr>
            <a:r>
              <a:rPr lang="en-HK" sz="2800" dirty="0">
                <a:cs typeface="Arial" pitchFamily="34" charset="0"/>
              </a:rPr>
              <a:t>Competitor’s capabilities</a:t>
            </a:r>
          </a:p>
          <a:p>
            <a:pPr lvl="1">
              <a:defRPr/>
            </a:pPr>
            <a:r>
              <a:rPr lang="en-HK" sz="2800" dirty="0">
                <a:cs typeface="Arial" pitchFamily="34" charset="0"/>
              </a:rPr>
              <a:t>Innovation capabilities</a:t>
            </a:r>
          </a:p>
          <a:p>
            <a:pPr lvl="1">
              <a:defRPr/>
            </a:pPr>
            <a:r>
              <a:rPr lang="en-HK" sz="2800" dirty="0">
                <a:cs typeface="Arial" pitchFamily="34" charset="0"/>
              </a:rPr>
              <a:t>Production capabilities</a:t>
            </a:r>
          </a:p>
          <a:p>
            <a:pPr lvl="1">
              <a:defRPr/>
            </a:pPr>
            <a:r>
              <a:rPr lang="en-HK" sz="2800" dirty="0">
                <a:cs typeface="Arial" pitchFamily="34" charset="0"/>
              </a:rPr>
              <a:t>Financial capabilities</a:t>
            </a:r>
          </a:p>
          <a:p>
            <a:pPr lvl="1">
              <a:defRPr/>
            </a:pPr>
            <a:r>
              <a:rPr lang="en-US" sz="2800" dirty="0">
                <a:cs typeface="Arial" pitchFamily="34" charset="0"/>
              </a:rPr>
              <a:t>Competitors future strategies and reactions</a:t>
            </a:r>
            <a:endParaRPr lang="en-HK" sz="2800" dirty="0">
              <a:cs typeface="Arial" pitchFamily="34" charset="0"/>
            </a:endParaRPr>
          </a:p>
        </p:txBody>
      </p:sp>
    </p:spTree>
    <p:extLst>
      <p:ext uri="{BB962C8B-B14F-4D97-AF65-F5344CB8AC3E}">
        <p14:creationId xmlns:p14="http://schemas.microsoft.com/office/powerpoint/2010/main" val="118338914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4800" y="188640"/>
            <a:ext cx="8534400" cy="758952"/>
          </a:xfrm>
        </p:spPr>
        <p:txBody>
          <a:bodyPr>
            <a:noAutofit/>
          </a:bodyPr>
          <a:lstStyle/>
          <a:p>
            <a:r>
              <a:rPr lang="en-US" altLang="en-US" sz="3200" dirty="0">
                <a:cs typeface="Arial" charset="0"/>
              </a:rPr>
              <a:t>The External Factor Evaluation (EFE) Matrix</a:t>
            </a:r>
            <a:endParaRPr lang="en-HK" sz="32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dirty="0"/>
              <a:t>Summarize and evaluate these factors:</a:t>
            </a:r>
          </a:p>
          <a:p>
            <a:pPr>
              <a:defRPr/>
            </a:pPr>
            <a:endParaRPr lang="en-US" altLang="en-US" dirty="0"/>
          </a:p>
        </p:txBody>
      </p:sp>
      <p:sp>
        <p:nvSpPr>
          <p:cNvPr id="4" name="Content Placeholder 2">
            <a:extLst>
              <a:ext uri="{FF2B5EF4-FFF2-40B4-BE49-F238E27FC236}">
                <a16:creationId xmlns:a16="http://schemas.microsoft.com/office/drawing/2014/main" id="{7C9ED5FE-E6C8-413C-A2EF-F0EF35DB398A}"/>
              </a:ext>
            </a:extLst>
          </p:cNvPr>
          <p:cNvSpPr>
            <a:spLocks noGrp="1"/>
          </p:cNvSpPr>
          <p:nvPr>
            <p:ph sz="half" idx="1"/>
          </p:nvPr>
        </p:nvSpPr>
        <p:spPr>
          <a:xfrm>
            <a:off x="1115616" y="2348880"/>
            <a:ext cx="3240360" cy="2736304"/>
          </a:xfrm>
          <a:ln w="12700">
            <a:solidFill>
              <a:schemeClr val="tx1"/>
            </a:solidFill>
            <a:miter lim="800000"/>
            <a:headEnd/>
            <a:tailEnd/>
          </a:ln>
        </p:spPr>
        <p:txBody>
          <a:bodyPr>
            <a:normAutofit/>
          </a:bodyPr>
          <a:lstStyle/>
          <a:p>
            <a:pPr>
              <a:buFont typeface="Courier New" panose="02070309020205020404" pitchFamily="49" charset="0"/>
              <a:buChar char="o"/>
              <a:defRPr/>
            </a:pPr>
            <a:r>
              <a:rPr lang="en-US" altLang="en-US" dirty="0">
                <a:cs typeface="Arial" charset="0"/>
              </a:rPr>
              <a:t>Economic</a:t>
            </a:r>
          </a:p>
          <a:p>
            <a:pPr>
              <a:buFont typeface="Courier New" panose="02070309020205020404" pitchFamily="49" charset="0"/>
              <a:buChar char="o"/>
              <a:defRPr/>
            </a:pPr>
            <a:r>
              <a:rPr lang="en-US" altLang="en-US" dirty="0">
                <a:cs typeface="Arial" charset="0"/>
              </a:rPr>
              <a:t>Social</a:t>
            </a:r>
          </a:p>
          <a:p>
            <a:pPr>
              <a:buFont typeface="Courier New" panose="02070309020205020404" pitchFamily="49" charset="0"/>
              <a:buChar char="o"/>
              <a:defRPr/>
            </a:pPr>
            <a:r>
              <a:rPr lang="en-US" altLang="en-US" dirty="0">
                <a:cs typeface="Arial" charset="0"/>
              </a:rPr>
              <a:t>Cultural</a:t>
            </a:r>
          </a:p>
          <a:p>
            <a:pPr>
              <a:buFont typeface="Courier New" panose="02070309020205020404" pitchFamily="49" charset="0"/>
              <a:buChar char="o"/>
              <a:defRPr/>
            </a:pPr>
            <a:r>
              <a:rPr lang="en-US" altLang="en-US" dirty="0">
                <a:cs typeface="Arial" charset="0"/>
              </a:rPr>
              <a:t>Demographic</a:t>
            </a:r>
          </a:p>
          <a:p>
            <a:pPr>
              <a:buFont typeface="Courier New" panose="02070309020205020404" pitchFamily="49" charset="0"/>
              <a:buChar char="o"/>
              <a:defRPr/>
            </a:pPr>
            <a:r>
              <a:rPr lang="en-US" altLang="en-US" dirty="0">
                <a:cs typeface="Arial" charset="0"/>
              </a:rPr>
              <a:t>Environmental</a:t>
            </a:r>
          </a:p>
          <a:p>
            <a:pPr lvl="1"/>
            <a:endParaRPr lang="en-US" altLang="en-US" dirty="0"/>
          </a:p>
        </p:txBody>
      </p:sp>
      <p:sp>
        <p:nvSpPr>
          <p:cNvPr id="5" name="Content Placeholder 3">
            <a:extLst>
              <a:ext uri="{FF2B5EF4-FFF2-40B4-BE49-F238E27FC236}">
                <a16:creationId xmlns:a16="http://schemas.microsoft.com/office/drawing/2014/main" id="{26B89A31-8432-4FB4-821B-AD6ABBF7CD6C}"/>
              </a:ext>
            </a:extLst>
          </p:cNvPr>
          <p:cNvSpPr txBox="1">
            <a:spLocks/>
          </p:cNvSpPr>
          <p:nvPr/>
        </p:nvSpPr>
        <p:spPr>
          <a:xfrm>
            <a:off x="4648200" y="2348881"/>
            <a:ext cx="3092152" cy="2736304"/>
          </a:xfrm>
          <a:prstGeom prst="rect">
            <a:avLst/>
          </a:prstGeom>
          <a:ln>
            <a:solidFill>
              <a:schemeClr val="tx1"/>
            </a:solidFill>
          </a:ln>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buFont typeface="Courier New" panose="02070309020205020404" pitchFamily="49" charset="0"/>
              <a:buChar char="o"/>
              <a:defRPr/>
            </a:pPr>
            <a:r>
              <a:rPr lang="en-US" altLang="en-US" dirty="0">
                <a:cs typeface="Arial" charset="0"/>
              </a:rPr>
              <a:t>Political</a:t>
            </a:r>
          </a:p>
          <a:p>
            <a:pPr>
              <a:buFont typeface="Courier New" panose="02070309020205020404" pitchFamily="49" charset="0"/>
              <a:buChar char="o"/>
              <a:defRPr/>
            </a:pPr>
            <a:r>
              <a:rPr lang="en-US" altLang="en-US" dirty="0">
                <a:cs typeface="Arial" charset="0"/>
              </a:rPr>
              <a:t>Governmental</a:t>
            </a:r>
          </a:p>
          <a:p>
            <a:pPr>
              <a:buFont typeface="Courier New" panose="02070309020205020404" pitchFamily="49" charset="0"/>
              <a:buChar char="o"/>
              <a:defRPr/>
            </a:pPr>
            <a:r>
              <a:rPr lang="en-US" altLang="en-US" dirty="0">
                <a:cs typeface="Arial" charset="0"/>
              </a:rPr>
              <a:t>Legal</a:t>
            </a:r>
          </a:p>
          <a:p>
            <a:pPr>
              <a:buFont typeface="Courier New" panose="02070309020205020404" pitchFamily="49" charset="0"/>
              <a:buChar char="o"/>
              <a:defRPr/>
            </a:pPr>
            <a:r>
              <a:rPr lang="en-US" altLang="en-US" dirty="0">
                <a:cs typeface="Arial" charset="0"/>
              </a:rPr>
              <a:t>Technological</a:t>
            </a:r>
          </a:p>
          <a:p>
            <a:pPr>
              <a:buFont typeface="Courier New" panose="02070309020205020404" pitchFamily="49" charset="0"/>
              <a:buChar char="o"/>
              <a:defRPr/>
            </a:pPr>
            <a:r>
              <a:rPr lang="en-US" altLang="en-US" dirty="0">
                <a:cs typeface="Arial" charset="0"/>
              </a:rPr>
              <a:t>Competitive</a:t>
            </a:r>
          </a:p>
          <a:p>
            <a:pPr lvl="1">
              <a:defRPr/>
            </a:pPr>
            <a:endParaRPr lang="en-US" sz="1800" dirty="0">
              <a:ea typeface="ＭＳ Ｐゴシック" pitchFamily="34" charset="-128"/>
            </a:endParaRPr>
          </a:p>
          <a:p>
            <a:pPr lvl="1">
              <a:defRPr/>
            </a:pPr>
            <a:endParaRPr lang="en-US" sz="1800" dirty="0">
              <a:ea typeface="ＭＳ Ｐゴシック" pitchFamily="34" charset="-128"/>
            </a:endParaRPr>
          </a:p>
          <a:p>
            <a:pPr marL="457200" lvl="1" indent="0">
              <a:buFontTx/>
              <a:buNone/>
              <a:defRPr/>
            </a:pPr>
            <a:endParaRPr lang="en-US" sz="1800" dirty="0">
              <a:ea typeface="ＭＳ Ｐゴシック" pitchFamily="34" charset="-128"/>
            </a:endParaRPr>
          </a:p>
          <a:p>
            <a:pPr marL="0" indent="0">
              <a:buFont typeface="Monotype Sorts" pitchFamily="2" charset="2"/>
              <a:buNone/>
              <a:defRPr/>
            </a:pPr>
            <a:endParaRPr lang="en-US" dirty="0"/>
          </a:p>
        </p:txBody>
      </p:sp>
    </p:spTree>
    <p:extLst>
      <p:ext uri="{BB962C8B-B14F-4D97-AF65-F5344CB8AC3E}">
        <p14:creationId xmlns:p14="http://schemas.microsoft.com/office/powerpoint/2010/main" val="42376619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en-US" dirty="0"/>
              <a:t>EFE Matrix Steps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514350" indent="-514350">
              <a:buClr>
                <a:schemeClr val="accent1">
                  <a:lumMod val="75000"/>
                </a:schemeClr>
              </a:buClr>
              <a:buFont typeface="+mj-lt"/>
              <a:buAutoNum type="arabicPeriod"/>
              <a:defRPr/>
            </a:pPr>
            <a:r>
              <a:rPr lang="en-US" sz="2800" dirty="0">
                <a:cs typeface="Arial" charset="0"/>
              </a:rPr>
              <a:t>List the key external factors</a:t>
            </a:r>
          </a:p>
          <a:p>
            <a:pPr marL="514350" indent="-514350">
              <a:buClr>
                <a:schemeClr val="accent1">
                  <a:lumMod val="75000"/>
                </a:schemeClr>
              </a:buClr>
              <a:buFont typeface="+mj-lt"/>
              <a:buAutoNum type="arabicPeriod"/>
              <a:defRPr/>
            </a:pPr>
            <a:r>
              <a:rPr lang="en-US" sz="2800" dirty="0">
                <a:cs typeface="Arial" charset="0"/>
              </a:rPr>
              <a:t>Weight from 0.0 to 1.0</a:t>
            </a:r>
          </a:p>
          <a:p>
            <a:pPr marL="514350" indent="-514350">
              <a:buClr>
                <a:schemeClr val="accent1">
                  <a:lumMod val="75000"/>
                </a:schemeClr>
              </a:buClr>
              <a:buFont typeface="+mj-lt"/>
              <a:buAutoNum type="arabicPeriod"/>
              <a:defRPr/>
            </a:pPr>
            <a:r>
              <a:rPr lang="en-US" sz="2800" dirty="0">
                <a:cs typeface="Arial" charset="0"/>
              </a:rPr>
              <a:t>Rate the effectiveness of current strategies from 4-7 ratings (4 in the following illustration)</a:t>
            </a:r>
          </a:p>
          <a:p>
            <a:pPr marL="514350" indent="-514350">
              <a:buClr>
                <a:schemeClr val="accent1">
                  <a:lumMod val="75000"/>
                </a:schemeClr>
              </a:buClr>
              <a:buFont typeface="+mj-lt"/>
              <a:buAutoNum type="arabicPeriod"/>
              <a:defRPr/>
            </a:pPr>
            <a:r>
              <a:rPr lang="en-US" sz="2800" dirty="0">
                <a:cs typeface="Arial" charset="0"/>
              </a:rPr>
              <a:t>Multiply weight * rating</a:t>
            </a:r>
          </a:p>
          <a:p>
            <a:pPr marL="514350" indent="-514350">
              <a:buClr>
                <a:schemeClr val="accent1">
                  <a:lumMod val="75000"/>
                </a:schemeClr>
              </a:buClr>
              <a:buFont typeface="+mj-lt"/>
              <a:buAutoNum type="arabicPeriod"/>
              <a:defRPr/>
            </a:pPr>
            <a:r>
              <a:rPr lang="en-US" sz="2800" dirty="0">
                <a:cs typeface="Arial" charset="0"/>
              </a:rPr>
              <a:t>Sum weighted scores</a:t>
            </a:r>
          </a:p>
          <a:p>
            <a:pPr marL="0" indent="0">
              <a:buNone/>
              <a:defRPr/>
            </a:pPr>
            <a:endParaRPr lang="en-HK" sz="2600" dirty="0">
              <a:ea typeface="PMingLiU" panose="02020500000000000000" pitchFamily="18" charset="-120"/>
            </a:endParaRPr>
          </a:p>
        </p:txBody>
      </p:sp>
    </p:spTree>
    <p:extLst>
      <p:ext uri="{BB962C8B-B14F-4D97-AF65-F5344CB8AC3E}">
        <p14:creationId xmlns:p14="http://schemas.microsoft.com/office/powerpoint/2010/main" val="404387600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4800" y="260648"/>
            <a:ext cx="8534400" cy="758952"/>
          </a:xfrm>
        </p:spPr>
        <p:txBody>
          <a:bodyPr>
            <a:noAutofit/>
          </a:bodyPr>
          <a:lstStyle/>
          <a:p>
            <a:r>
              <a:rPr lang="en-US" altLang="en-US" sz="2400" dirty="0">
                <a:cs typeface="Arial" charset="0"/>
              </a:rPr>
              <a:t>Illustration:</a:t>
            </a:r>
            <a:br>
              <a:rPr lang="en-US" altLang="en-US" sz="2400" dirty="0">
                <a:cs typeface="Arial" charset="0"/>
              </a:rPr>
            </a:br>
            <a:r>
              <a:rPr lang="en-US" altLang="en-US" sz="2400" dirty="0">
                <a:cs typeface="Arial" charset="0"/>
              </a:rPr>
              <a:t>EFE Matrix for a Local Ten-Theater Cinema Complex</a:t>
            </a:r>
            <a:endParaRPr lang="en-HK" sz="2400" dirty="0"/>
          </a:p>
        </p:txBody>
      </p:sp>
      <p:pic>
        <p:nvPicPr>
          <p:cNvPr id="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03648" y="1556792"/>
            <a:ext cx="6480720" cy="4722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237553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en-US" dirty="0"/>
              <a:t>EFE Matrix Steps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530352" y="1628800"/>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514350" indent="-514350">
              <a:buClr>
                <a:schemeClr val="accent1">
                  <a:lumMod val="75000"/>
                </a:schemeClr>
              </a:buClr>
              <a:buFont typeface="+mj-lt"/>
              <a:buAutoNum type="arabicPeriod"/>
              <a:defRPr/>
            </a:pPr>
            <a:r>
              <a:rPr lang="en-US" sz="2800" dirty="0">
                <a:cs typeface="Arial" charset="0"/>
              </a:rPr>
              <a:t>List the key external factors</a:t>
            </a:r>
          </a:p>
          <a:p>
            <a:pPr marL="514350" indent="-514350">
              <a:buClr>
                <a:schemeClr val="accent1">
                  <a:lumMod val="75000"/>
                </a:schemeClr>
              </a:buClr>
              <a:buFont typeface="+mj-lt"/>
              <a:buAutoNum type="arabicPeriod"/>
              <a:defRPr/>
            </a:pPr>
            <a:r>
              <a:rPr lang="en-US" sz="2800" dirty="0">
                <a:cs typeface="Arial" charset="0"/>
              </a:rPr>
              <a:t>Weight from 0.0 to 1.0</a:t>
            </a:r>
          </a:p>
          <a:p>
            <a:pPr marL="514350" indent="-514350">
              <a:buClr>
                <a:schemeClr val="accent1">
                  <a:lumMod val="75000"/>
                </a:schemeClr>
              </a:buClr>
              <a:buFont typeface="+mj-lt"/>
              <a:buAutoNum type="arabicPeriod"/>
              <a:defRPr/>
            </a:pPr>
            <a:r>
              <a:rPr lang="en-US" sz="2800" dirty="0">
                <a:cs typeface="Arial" charset="0"/>
              </a:rPr>
              <a:t>Rate the effectiveness of current strategies from 4-7 ratings (4 in the following illustration)</a:t>
            </a:r>
          </a:p>
          <a:p>
            <a:pPr marL="514350" indent="-514350">
              <a:buClr>
                <a:schemeClr val="accent1">
                  <a:lumMod val="75000"/>
                </a:schemeClr>
              </a:buClr>
              <a:buFont typeface="+mj-lt"/>
              <a:buAutoNum type="arabicPeriod"/>
              <a:defRPr/>
            </a:pPr>
            <a:r>
              <a:rPr lang="en-US" sz="2800" dirty="0">
                <a:cs typeface="Arial" charset="0"/>
              </a:rPr>
              <a:t>Multiply weight * rating</a:t>
            </a:r>
          </a:p>
          <a:p>
            <a:pPr marL="514350" indent="-514350">
              <a:buClr>
                <a:schemeClr val="accent1">
                  <a:lumMod val="75000"/>
                </a:schemeClr>
              </a:buClr>
              <a:buFont typeface="+mj-lt"/>
              <a:buAutoNum type="arabicPeriod"/>
              <a:defRPr/>
            </a:pPr>
            <a:r>
              <a:rPr lang="en-US" sz="2800" dirty="0">
                <a:cs typeface="Arial" charset="0"/>
              </a:rPr>
              <a:t>Sum weighted scores</a:t>
            </a:r>
          </a:p>
          <a:p>
            <a:pPr marL="0" indent="0">
              <a:buNone/>
              <a:defRPr/>
            </a:pPr>
            <a:endParaRPr lang="en-HK" sz="2600" dirty="0">
              <a:ea typeface="PMingLiU" panose="02020500000000000000" pitchFamily="18" charset="-120"/>
            </a:endParaRPr>
          </a:p>
        </p:txBody>
      </p:sp>
    </p:spTree>
    <p:extLst>
      <p:ext uri="{BB962C8B-B14F-4D97-AF65-F5344CB8AC3E}">
        <p14:creationId xmlns:p14="http://schemas.microsoft.com/office/powerpoint/2010/main" val="380320650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r>
              <a:rPr lang="en-US" altLang="zh-HK" sz="2800" dirty="0"/>
              <a:t>PESTLE Analysis</a:t>
            </a:r>
          </a:p>
          <a:p>
            <a:r>
              <a:rPr lang="en-US" altLang="zh-HK" sz="2800" dirty="0">
                <a:hlinkClick r:id="rId3"/>
              </a:rPr>
              <a:t>https://www.youtube.com/watch?v=GFVKKTwkANY</a:t>
            </a:r>
            <a:endParaRPr lang="en-US" altLang="zh-HK" sz="2800" dirty="0"/>
          </a:p>
          <a:p>
            <a:r>
              <a:rPr lang="en-US" altLang="zh-HK" sz="2800" dirty="0"/>
              <a:t>Porter's Five Forces</a:t>
            </a:r>
          </a:p>
          <a:p>
            <a:r>
              <a:rPr lang="en-US" altLang="zh-HK" sz="2800" dirty="0">
                <a:hlinkClick r:id="rId4"/>
              </a:rPr>
              <a:t>https://www.youtube.com/watch?v=_IaBZmB09RE&amp;t=1s</a:t>
            </a:r>
            <a:endParaRPr lang="en-US" altLang="zh-HK" sz="2800" dirty="0">
              <a:ea typeface="PMingLiU" panose="02020500000000000000" pitchFamily="18" charset="-120"/>
            </a:endParaRPr>
          </a:p>
          <a:p>
            <a:endParaRPr lang="en-US" sz="2800" dirty="0"/>
          </a:p>
          <a:p>
            <a:endParaRPr lang="en-US" sz="2800" dirty="0">
              <a:ea typeface="PMingLiU" panose="02020500000000000000" pitchFamily="18" charset="-120"/>
            </a:endParaRPr>
          </a:p>
        </p:txBody>
      </p:sp>
      <p:sp>
        <p:nvSpPr>
          <p:cNvPr id="6" name="Rectangle 2">
            <a:extLst>
              <a:ext uri="{FF2B5EF4-FFF2-40B4-BE49-F238E27FC236}">
                <a16:creationId xmlns:a16="http://schemas.microsoft.com/office/drawing/2014/main" id="{BA1CE78F-1567-4682-B4E8-145FBB00D143}"/>
              </a:ext>
            </a:extLst>
          </p:cNvPr>
          <p:cNvSpPr>
            <a:spLocks noGrp="1" noChangeArrowheads="1"/>
          </p:cNvSpPr>
          <p:nvPr>
            <p:ph type="title"/>
          </p:nvPr>
        </p:nvSpPr>
        <p:spPr>
          <a:xfrm>
            <a:off x="301752" y="228600"/>
            <a:ext cx="8534400" cy="758952"/>
          </a:xfrm>
        </p:spPr>
        <p:txBody>
          <a:bodyPr>
            <a:normAutofit/>
          </a:bodyPr>
          <a:lstStyle/>
          <a:p>
            <a:r>
              <a:rPr lang="en-US" dirty="0"/>
              <a:t>Suggested Video Clip</a:t>
            </a:r>
            <a:endParaRPr lang="en-US" altLang="zh-HK" dirty="0"/>
          </a:p>
        </p:txBody>
      </p:sp>
    </p:spTree>
    <p:extLst>
      <p:ext uri="{BB962C8B-B14F-4D97-AF65-F5344CB8AC3E}">
        <p14:creationId xmlns:p14="http://schemas.microsoft.com/office/powerpoint/2010/main" val="308952056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6210</TotalTime>
  <Words>3768</Words>
  <Application>Microsoft Office PowerPoint</Application>
  <PresentationFormat>On-screen Show (4:3)</PresentationFormat>
  <Paragraphs>348</Paragraphs>
  <Slides>43</Slides>
  <Notes>42</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43</vt:i4>
      </vt:variant>
    </vt:vector>
  </HeadingPairs>
  <TitlesOfParts>
    <vt:vector size="55" baseType="lpstr">
      <vt:lpstr>Monotype Sorts</vt:lpstr>
      <vt:lpstr>Arial</vt:lpstr>
      <vt:lpstr>Calibri</vt:lpstr>
      <vt:lpstr>Courier New</vt:lpstr>
      <vt:lpstr>Franklin Gothic Book</vt:lpstr>
      <vt:lpstr>Georgia</vt:lpstr>
      <vt:lpstr>Times New Roman</vt:lpstr>
      <vt:lpstr>Verdana</vt:lpstr>
      <vt:lpstr>Wingdings</vt:lpstr>
      <vt:lpstr>Wingdings 2</vt:lpstr>
      <vt:lpstr>Theme3</vt:lpstr>
      <vt:lpstr>Civic</vt:lpstr>
      <vt:lpstr>Chapter 7: The External Analysis</vt:lpstr>
      <vt:lpstr>External Audit</vt:lpstr>
      <vt:lpstr>The Nature of an External Audit</vt:lpstr>
      <vt:lpstr>A Comprehensive Strategic-Management Model</vt:lpstr>
      <vt:lpstr>Key External Forces</vt:lpstr>
      <vt:lpstr>Relationships Between Key External Forces and an Organization</vt:lpstr>
      <vt:lpstr>The Process of Performing an External Audit</vt:lpstr>
      <vt:lpstr>The Process of Performing an External Audit</vt:lpstr>
      <vt:lpstr>The Industrial Organization (I/O) View</vt:lpstr>
      <vt:lpstr>Economic Forces</vt:lpstr>
      <vt:lpstr>Advantages of a Strong Dollar</vt:lpstr>
      <vt:lpstr>Social, Cultural, Demographic, and Natural Environmental Forces</vt:lpstr>
      <vt:lpstr>Key Social, Cultural, Demographic, and Natural Environmental Variables</vt:lpstr>
      <vt:lpstr>Political, Governmental, and Legal Forces</vt:lpstr>
      <vt:lpstr>Political, Government, and Legal Variables</vt:lpstr>
      <vt:lpstr>Technological Forces</vt:lpstr>
      <vt:lpstr>Technological Forces</vt:lpstr>
      <vt:lpstr>Results of Technological Advances</vt:lpstr>
      <vt:lpstr>Industry Analysis</vt:lpstr>
      <vt:lpstr>Industry Analysis</vt:lpstr>
      <vt:lpstr>Industry Analysis</vt:lpstr>
      <vt:lpstr>Industry Analysis</vt:lpstr>
      <vt:lpstr>Industry Analysis</vt:lpstr>
      <vt:lpstr>Bargaining Power of Consumers</vt:lpstr>
      <vt:lpstr>Conditions Where Consumers Gain  Bargaining Power</vt:lpstr>
      <vt:lpstr>Bargaining Power of Suppliers</vt:lpstr>
      <vt:lpstr>Threat of Substitutes</vt:lpstr>
      <vt:lpstr>Group Discussion</vt:lpstr>
      <vt:lpstr>Potential Entry of New Competitors</vt:lpstr>
      <vt:lpstr>Barriers to Entry</vt:lpstr>
      <vt:lpstr>Industrial Rivalry</vt:lpstr>
      <vt:lpstr>Conditions That Cause High Rivalry Among Competing Firms</vt:lpstr>
      <vt:lpstr>Conditions That Cause High Rivalry Among Competing Firms (Cont.)</vt:lpstr>
      <vt:lpstr>Conditions That Cause High Rivalry Among Competing Firms (Cont.)</vt:lpstr>
      <vt:lpstr>Group Discussion</vt:lpstr>
      <vt:lpstr>Competitor Analysis</vt:lpstr>
      <vt:lpstr>Competitor Analysis</vt:lpstr>
      <vt:lpstr>Competitor Analysis</vt:lpstr>
      <vt:lpstr>The External Factor Evaluation (EFE) Matrix</vt:lpstr>
      <vt:lpstr>EFE Matrix Steps</vt:lpstr>
      <vt:lpstr>Illustration: EFE Matrix for a Local Ten-Theater Cinema Complex</vt:lpstr>
      <vt:lpstr>EFE Matrix Steps</vt:lpstr>
      <vt:lpstr>Suggested Video Clip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271</cp:revision>
  <dcterms:created xsi:type="dcterms:W3CDTF">2015-07-18T03:20:48Z</dcterms:created>
  <dcterms:modified xsi:type="dcterms:W3CDTF">2020-08-04T06:50:10Z</dcterms:modified>
</cp:coreProperties>
</file>