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0"/>
  </p:notesMasterIdLst>
  <p:sldIdLst>
    <p:sldId id="256" r:id="rId2"/>
    <p:sldId id="379" r:id="rId3"/>
    <p:sldId id="384" r:id="rId4"/>
    <p:sldId id="385" r:id="rId5"/>
    <p:sldId id="387" r:id="rId6"/>
    <p:sldId id="386" r:id="rId7"/>
    <p:sldId id="388" r:id="rId8"/>
    <p:sldId id="38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935" autoAdjust="0"/>
  </p:normalViewPr>
  <p:slideViewPr>
    <p:cSldViewPr snapToGrid="0">
      <p:cViewPr varScale="1">
        <p:scale>
          <a:sx n="77" d="100"/>
          <a:sy n="77" d="100"/>
        </p:scale>
        <p:origin x="930" y="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199415-C405-4E42-9194-AA7483BE28D1}"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BBFFF-BE78-4687-B9DF-9E512799CC0D}" type="slidenum">
              <a:rPr lang="en-GB" smtClean="0"/>
              <a:t>‹#›</a:t>
            </a:fld>
            <a:endParaRPr lang="en-GB"/>
          </a:p>
        </p:txBody>
      </p:sp>
    </p:spTree>
    <p:extLst>
      <p:ext uri="{BB962C8B-B14F-4D97-AF65-F5344CB8AC3E}">
        <p14:creationId xmlns:p14="http://schemas.microsoft.com/office/powerpoint/2010/main" val="4143468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BBFFF-BE78-4687-B9DF-9E512799CC0D}" type="slidenum">
              <a:rPr lang="en-GB" smtClean="0"/>
              <a:t>1</a:t>
            </a:fld>
            <a:endParaRPr lang="en-GB"/>
          </a:p>
        </p:txBody>
      </p:sp>
    </p:spTree>
    <p:extLst>
      <p:ext uri="{BB962C8B-B14F-4D97-AF65-F5344CB8AC3E}">
        <p14:creationId xmlns:p14="http://schemas.microsoft.com/office/powerpoint/2010/main" val="2995569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2</a:t>
            </a:fld>
            <a:endParaRPr lang="en-GB"/>
          </a:p>
        </p:txBody>
      </p:sp>
    </p:spTree>
    <p:extLst>
      <p:ext uri="{BB962C8B-B14F-4D97-AF65-F5344CB8AC3E}">
        <p14:creationId xmlns:p14="http://schemas.microsoft.com/office/powerpoint/2010/main" val="2919960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r>
              <a:rPr lang="en-GB" sz="1800" b="0" i="0" dirty="0">
                <a:solidFill>
                  <a:srgbClr val="000000"/>
                </a:solidFill>
                <a:effectLst/>
                <a:latin typeface="Times New Roman" panose="02020603050405020304" pitchFamily="18" charset="0"/>
              </a:rPr>
              <a:t>Please remember you represent the University, so these should be professional.</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Times New Roman" panose="02020603050405020304" pitchFamily="18" charset="0"/>
              </a:rPr>
              <a:t>Include key elements of marketing theory in relation to the planning, development and execution of your communications </a:t>
            </a:r>
          </a:p>
          <a:p>
            <a:pPr marL="285750" indent="-285750" algn="just" rtl="0" fontAlgn="base">
              <a:buFont typeface="Arial" panose="020B0604020202020204" pitchFamily="34" charset="0"/>
              <a:buChar char="•"/>
            </a:pPr>
            <a:r>
              <a:rPr lang="en-GB" sz="1800" b="0" i="0" dirty="0">
                <a:solidFill>
                  <a:srgbClr val="000000"/>
                </a:solidFill>
                <a:effectLst/>
                <a:latin typeface="Times New Roman" panose="02020603050405020304" pitchFamily="18" charset="0"/>
              </a:rPr>
              <a:t> Think about what, when, how and to whom you are communicating. Remember your target audience!! (Week 6). Remember relevant elements of the marketing mix (Week 7).</a:t>
            </a:r>
          </a:p>
          <a:p>
            <a:pPr algn="just" rtl="0" fontAlgn="base"/>
            <a:endParaRPr lang="en-GB" sz="1800" b="0" i="0" dirty="0">
              <a:solidFill>
                <a:srgbClr val="000000"/>
              </a:solidFill>
              <a:effectLst/>
              <a:latin typeface="Times New Roman" panose="02020603050405020304" pitchFamily="18" charset="0"/>
            </a:endParaRPr>
          </a:p>
          <a:p>
            <a:pPr algn="just" rtl="0" fontAlgn="base"/>
            <a:r>
              <a:rPr lang="en-GB" sz="1800" b="0" i="0" dirty="0">
                <a:solidFill>
                  <a:srgbClr val="000000"/>
                </a:solidFill>
                <a:effectLst/>
                <a:latin typeface="Times New Roman" panose="02020603050405020304" pitchFamily="18" charset="0"/>
              </a:rPr>
              <a:t>The blog posts do not have to be written in a formal academic style but should be good English and not use too much ‘slang’</a:t>
            </a:r>
          </a:p>
          <a:p>
            <a:pPr algn="just" rtl="0" fontAlgn="base"/>
            <a:endParaRPr lang="en-GB" sz="1800" b="0" i="0" dirty="0">
              <a:solidFill>
                <a:srgbClr val="000000"/>
              </a:solidFill>
              <a:effectLst/>
              <a:latin typeface="Times New Roman" panose="02020603050405020304" pitchFamily="18" charset="0"/>
            </a:endParaRPr>
          </a:p>
          <a:p>
            <a:pPr algn="just" rtl="0" fontAlgn="base"/>
            <a:r>
              <a:rPr lang="en-GB" sz="1800" b="0" i="0" dirty="0">
                <a:solidFill>
                  <a:srgbClr val="000000"/>
                </a:solidFill>
                <a:effectLst/>
                <a:latin typeface="Times New Roman" panose="02020603050405020304" pitchFamily="18" charset="0"/>
              </a:rPr>
              <a:t>Incorporate images and/or video links, as appropriate, but don’t let these do the talking for you. </a:t>
            </a:r>
          </a:p>
          <a:p>
            <a:pPr algn="just" rtl="0" fontAlgn="base"/>
            <a:endParaRPr lang="en-GB" sz="1800" b="0" i="0" dirty="0">
              <a:solidFill>
                <a:srgbClr val="000000"/>
              </a:solidFill>
              <a:effectLst/>
              <a:latin typeface="Times New Roman" panose="02020603050405020304" pitchFamily="18" charset="0"/>
            </a:endParaRPr>
          </a:p>
          <a:p>
            <a:pPr algn="just" rtl="0" fontAlgn="base"/>
            <a:r>
              <a:rPr lang="en-GB" sz="1800" b="0" i="0" dirty="0">
                <a:solidFill>
                  <a:srgbClr val="000000"/>
                </a:solidFill>
                <a:effectLst/>
                <a:latin typeface="Times New Roman" panose="02020603050405020304" pitchFamily="18" charset="0"/>
              </a:rPr>
              <a:t> You should make links to relevant websites/social media platforms in your blog posts and create mechanisms for developing a dialogue with your audience, for example, encouraging them to ask questions and leave comments.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7EABBFFF-BE78-4687-B9DF-9E512799CC0D}" type="slidenum">
              <a:rPr lang="en-GB" smtClean="0"/>
              <a:t>3</a:t>
            </a:fld>
            <a:endParaRPr lang="en-GB"/>
          </a:p>
        </p:txBody>
      </p:sp>
    </p:spTree>
    <p:extLst>
      <p:ext uri="{BB962C8B-B14F-4D97-AF65-F5344CB8AC3E}">
        <p14:creationId xmlns:p14="http://schemas.microsoft.com/office/powerpoint/2010/main" val="2209154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r>
              <a:rPr lang="en-GB" sz="1800" b="0" i="0" dirty="0">
                <a:solidFill>
                  <a:srgbClr val="000000"/>
                </a:solidFill>
                <a:effectLst/>
                <a:latin typeface="Times New Roman" panose="02020603050405020304" pitchFamily="18" charset="0"/>
              </a:rPr>
              <a:t>Week 4 – Segmentation, targeting, differentiation and positioning</a:t>
            </a:r>
          </a:p>
          <a:p>
            <a:pPr algn="just" rtl="0" fontAlgn="base"/>
            <a:r>
              <a:rPr lang="en-GB" sz="1800" b="0" i="0" dirty="0">
                <a:solidFill>
                  <a:srgbClr val="000000"/>
                </a:solidFill>
                <a:effectLst/>
                <a:latin typeface="Times New Roman" panose="02020603050405020304" pitchFamily="18" charset="0"/>
              </a:rPr>
              <a:t>Week 6 – Marketing Mix</a:t>
            </a: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Introduction – The purpose of what you are writing; i.e. to evaluate the campaign, you can (but don’t have to) give some info on the group and the role each member played, the structure of the work ahead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Main body – You can separate this by platform used/chronological account (order of decisions)/order of execution, i.e. the order the campaign took place 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Conclusion – Summary and what was successful/what could be improved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Refs – Harvard style. 25+. 1 to 100.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Somewhere in the document you should list your group members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Appropriate to use appendices if you want.</a:t>
            </a:r>
          </a:p>
        </p:txBody>
      </p:sp>
      <p:sp>
        <p:nvSpPr>
          <p:cNvPr id="4" name="Slide Number Placeholder 3"/>
          <p:cNvSpPr>
            <a:spLocks noGrp="1"/>
          </p:cNvSpPr>
          <p:nvPr>
            <p:ph type="sldNum" sz="quarter" idx="5"/>
          </p:nvPr>
        </p:nvSpPr>
        <p:spPr/>
        <p:txBody>
          <a:bodyPr/>
          <a:lstStyle/>
          <a:p>
            <a:fld id="{7EABBFFF-BE78-4687-B9DF-9E512799CC0D}" type="slidenum">
              <a:rPr lang="en-GB" smtClean="0"/>
              <a:t>4</a:t>
            </a:fld>
            <a:endParaRPr lang="en-GB"/>
          </a:p>
        </p:txBody>
      </p:sp>
    </p:spTree>
    <p:extLst>
      <p:ext uri="{BB962C8B-B14F-4D97-AF65-F5344CB8AC3E}">
        <p14:creationId xmlns:p14="http://schemas.microsoft.com/office/powerpoint/2010/main" val="87395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endParaRPr lang="en-GB" dirty="0"/>
          </a:p>
        </p:txBody>
      </p:sp>
      <p:sp>
        <p:nvSpPr>
          <p:cNvPr id="4" name="Slide Number Placeholder 3"/>
          <p:cNvSpPr>
            <a:spLocks noGrp="1"/>
          </p:cNvSpPr>
          <p:nvPr>
            <p:ph type="sldNum" sz="quarter" idx="5"/>
          </p:nvPr>
        </p:nvSpPr>
        <p:spPr/>
        <p:txBody>
          <a:bodyPr/>
          <a:lstStyle/>
          <a:p>
            <a:fld id="{7EABBFFF-BE78-4687-B9DF-9E512799CC0D}" type="slidenum">
              <a:rPr lang="en-GB" smtClean="0"/>
              <a:t>5</a:t>
            </a:fld>
            <a:endParaRPr lang="en-GB"/>
          </a:p>
        </p:txBody>
      </p:sp>
    </p:spTree>
    <p:extLst>
      <p:ext uri="{BB962C8B-B14F-4D97-AF65-F5344CB8AC3E}">
        <p14:creationId xmlns:p14="http://schemas.microsoft.com/office/powerpoint/2010/main" val="1478920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 should use relevant academic texts (journal articles, textbooks, etc) and relevant practitioner sources (CIM, AMA, etc.) to support the decisions made in your work. You should reference your sources in text, where appropriate, and provide a reference list. You should conform to Harvard referencing; consult the UWTSD handbook for guidance.  </a:t>
            </a:r>
            <a:endParaRPr lang="en-GB" b="0" i="0" dirty="0">
              <a:solidFill>
                <a:srgbClr val="000000"/>
              </a:solidFill>
              <a:effectLst/>
              <a:latin typeface="Segoe UI" panose="020B0502040204020203" pitchFamily="34" charset="0"/>
            </a:endParaRPr>
          </a:p>
          <a:p>
            <a:pPr marL="228600" indent="-228600">
              <a:buFont typeface="+mj-lt"/>
              <a:buAutoNum type="arabicPeriod"/>
            </a:pPr>
            <a:endParaRPr lang="en-GB" i="0" dirty="0"/>
          </a:p>
          <a:p>
            <a:pPr marL="342900" indent="-342900">
              <a:buFont typeface="+mj-lt"/>
              <a:buAutoNum type="arabicPeriod"/>
            </a:pPr>
            <a:r>
              <a:rPr lang="en-GB" sz="1800" b="0" i="0" dirty="0">
                <a:solidFill>
                  <a:srgbClr val="000000"/>
                </a:solidFill>
                <a:effectLst/>
                <a:latin typeface="Arial" panose="020B0604020202020204" pitchFamily="34" charset="0"/>
              </a:rPr>
              <a:t>Take into consideration the principles of marketing when delivering your tactical communications campaign.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You sound have sound justifications for the decisions made in your tactical communications campaign. Your work should be underpinned by relevant academic and practitioner material. You should demonstrate ability, appropriate for Level 4, of your ability to make judgements and be analytical and evaluator in your approach.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Blog posts are tactical communication tools and, therefore, you should consider the way in which you design them, as well as the ‘tone of voice’ and content used. Students should ensure that the communications clearly embody relevant marketing principles/theory.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The blog posts can be written in a less formal style than would be expected from an academic essay. You need to consider your audience and ensure your style and approach engages with the reader. You will be rewarded for creativity. </a:t>
            </a:r>
            <a:endParaRPr lang="en-GB" i="0" dirty="0"/>
          </a:p>
        </p:txBody>
      </p:sp>
      <p:sp>
        <p:nvSpPr>
          <p:cNvPr id="4" name="Slide Number Placeholder 3"/>
          <p:cNvSpPr>
            <a:spLocks noGrp="1"/>
          </p:cNvSpPr>
          <p:nvPr>
            <p:ph type="sldNum" sz="quarter" idx="5"/>
          </p:nvPr>
        </p:nvSpPr>
        <p:spPr/>
        <p:txBody>
          <a:bodyPr/>
          <a:lstStyle/>
          <a:p>
            <a:fld id="{7EABBFFF-BE78-4687-B9DF-9E512799CC0D}" type="slidenum">
              <a:rPr lang="en-GB" smtClean="0"/>
              <a:t>6</a:t>
            </a:fld>
            <a:endParaRPr lang="en-GB"/>
          </a:p>
        </p:txBody>
      </p:sp>
    </p:spTree>
    <p:extLst>
      <p:ext uri="{BB962C8B-B14F-4D97-AF65-F5344CB8AC3E}">
        <p14:creationId xmlns:p14="http://schemas.microsoft.com/office/powerpoint/2010/main" val="242027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a:t>
            </a:r>
          </a:p>
        </p:txBody>
      </p:sp>
      <p:sp>
        <p:nvSpPr>
          <p:cNvPr id="4" name="Slide Number Placeholder 3"/>
          <p:cNvSpPr>
            <a:spLocks noGrp="1"/>
          </p:cNvSpPr>
          <p:nvPr>
            <p:ph type="sldNum" sz="quarter" idx="5"/>
          </p:nvPr>
        </p:nvSpPr>
        <p:spPr/>
        <p:txBody>
          <a:bodyPr/>
          <a:lstStyle/>
          <a:p>
            <a:fld id="{7EABBFFF-BE78-4687-B9DF-9E512799CC0D}" type="slidenum">
              <a:rPr lang="en-GB" smtClean="0"/>
              <a:t>8</a:t>
            </a:fld>
            <a:endParaRPr lang="en-GB"/>
          </a:p>
        </p:txBody>
      </p:sp>
    </p:spTree>
    <p:extLst>
      <p:ext uri="{BB962C8B-B14F-4D97-AF65-F5344CB8AC3E}">
        <p14:creationId xmlns:p14="http://schemas.microsoft.com/office/powerpoint/2010/main" val="1330150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00871-64DD-4157-ADE9-C0C1B16545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397543-239D-4E69-83CD-ECFDEE1C7E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22C119-98ED-455B-BB60-31A0D487BFA7}"/>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86130B42-7547-490A-8CEC-011B2C5DC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4DDC13-3C37-4C5A-B9E3-AD9C480C12C5}"/>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1827080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8B49-7A55-4F25-A3B4-AEBAD88B9B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F81583-C0B8-42E5-8177-0F1A7C92A0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E53712-DE43-4552-8304-3D44ECE1E49C}"/>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B62CE4CD-0BAE-4982-A86D-CE85A6BE4E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CEE7EE-9F39-4CF5-A39C-7A5830C52382}"/>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191294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3D702-2DAB-4970-B70B-B689C686DB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C13855-E25F-434D-A714-D5544852A3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7DF978-967E-435C-8BFD-517B3D7F8041}"/>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6E922230-5948-4BC9-842F-C1C6D6A042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B5DE1-0063-49C0-A602-DAD576C4E5A0}"/>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130542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01371-41FC-4ADA-B600-058BF54832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477DAC-76B7-4702-A9FA-7626C1BFDD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832EDA-1BAE-4523-BBAB-E144CB7D66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22BEF4-56E9-416E-8F90-793B2177A7FA}"/>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6" name="Footer Placeholder 5">
            <a:extLst>
              <a:ext uri="{FF2B5EF4-FFF2-40B4-BE49-F238E27FC236}">
                <a16:creationId xmlns:a16="http://schemas.microsoft.com/office/drawing/2014/main" id="{64EAFE5C-2DA3-4772-95EF-6D9FEEFE1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87673E-504D-41E0-9C62-4831DE359993}"/>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1830409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BC76-A87E-4141-AC06-D37D7CF478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65CB14-6C93-4FB4-AAFB-934F99F1CB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A488DC-BF17-4631-AF62-2730659E9A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D212C7-78B4-43C4-A3BB-BA444F2C9B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01ED1-A465-4E0B-80A0-755E876D1B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E85047-D309-458D-B5FF-5FD0493F6359}"/>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8" name="Footer Placeholder 7">
            <a:extLst>
              <a:ext uri="{FF2B5EF4-FFF2-40B4-BE49-F238E27FC236}">
                <a16:creationId xmlns:a16="http://schemas.microsoft.com/office/drawing/2014/main" id="{1D8F0F5A-C93C-4675-A274-6E2BF1F86C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A618B3-2762-4FD7-A748-66FAD4F54302}"/>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205037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9AE2-C2C2-452A-AA92-44E187E40C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3F2AB0-1238-4F36-A072-72ACC7583243}"/>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4" name="Footer Placeholder 3">
            <a:extLst>
              <a:ext uri="{FF2B5EF4-FFF2-40B4-BE49-F238E27FC236}">
                <a16:creationId xmlns:a16="http://schemas.microsoft.com/office/drawing/2014/main" id="{3FA8B136-D29B-4058-A6DF-F7CBE132CA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D66E86-4587-4252-ADF6-10FB1ECDA73E}"/>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675448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6339B-DC8D-4F6E-A722-CFB0556B2C0C}"/>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3" name="Footer Placeholder 2">
            <a:extLst>
              <a:ext uri="{FF2B5EF4-FFF2-40B4-BE49-F238E27FC236}">
                <a16:creationId xmlns:a16="http://schemas.microsoft.com/office/drawing/2014/main" id="{1E9FF755-DE89-479C-A94F-C361334D40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F30A64-2EE1-4E97-BE1E-00465D211FC0}"/>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2494478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6F18-80B8-447A-9BDC-B4BD94A793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E50C7F-F65E-47DF-9D0E-C121BAD0B5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6465D3-B989-4D17-B7D4-C910F18E7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E4B58B-1020-4184-BDF9-E51670B9F48E}"/>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6" name="Footer Placeholder 5">
            <a:extLst>
              <a:ext uri="{FF2B5EF4-FFF2-40B4-BE49-F238E27FC236}">
                <a16:creationId xmlns:a16="http://schemas.microsoft.com/office/drawing/2014/main" id="{196D4753-4494-41DA-A3AA-4C892338B1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C00A9-7EF0-4F6D-ACD6-512FAB8B4A80}"/>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3462886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AB9B4-A25E-437B-8E5A-9B771240CB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CFC191-0D4D-4D52-AD24-0D0396B621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EC8053-4633-49D3-BF84-86DD31DF1C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4DE6B9-FBD9-4006-93B3-33E0C12C5A43}"/>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6" name="Footer Placeholder 5">
            <a:extLst>
              <a:ext uri="{FF2B5EF4-FFF2-40B4-BE49-F238E27FC236}">
                <a16:creationId xmlns:a16="http://schemas.microsoft.com/office/drawing/2014/main" id="{4CB2A892-00E2-4432-9E25-CBDA9CB15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397DA-E777-424A-AD1F-A871C0C77028}"/>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1701841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13A9-220D-44D6-A459-2B27BFBF94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DAE9AD-BC1A-4D06-94BC-54724B62A7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C5B67-D8CC-4027-A19F-BAE63031FAF3}"/>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648174BE-7472-43EC-BB4A-6F02736DC3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927F16-F986-414A-A002-7D4B053D4A93}"/>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3979522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74DBCD-F042-45E0-820E-A890FAF373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21C52E-CB22-4913-A5D6-1CE880C70E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4755F4-14E7-47C1-A194-D06A0ECAE078}"/>
              </a:ext>
            </a:extLst>
          </p:cNvPr>
          <p:cNvSpPr>
            <a:spLocks noGrp="1"/>
          </p:cNvSpPr>
          <p:nvPr>
            <p:ph type="dt" sz="half" idx="10"/>
          </p:nvPr>
        </p:nvSpPr>
        <p:spPr/>
        <p:txBody>
          <a:body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70C0914A-6776-488F-8325-F1AF513CB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AC71F-C1F2-4A21-AA44-EDC81539FF90}"/>
              </a:ext>
            </a:extLst>
          </p:cNvPr>
          <p:cNvSpPr>
            <a:spLocks noGrp="1"/>
          </p:cNvSpPr>
          <p:nvPr>
            <p:ph type="sldNum" sz="quarter" idx="12"/>
          </p:nvPr>
        </p:nvSpPr>
        <p:spPr/>
        <p:txBody>
          <a:bodyPr/>
          <a:lstStyle/>
          <a:p>
            <a:fld id="{35916BFB-FA84-4B42-B804-67D2F22C1F89}" type="slidenum">
              <a:rPr lang="en-GB" smtClean="0"/>
              <a:t>‹#›</a:t>
            </a:fld>
            <a:endParaRPr lang="en-GB"/>
          </a:p>
        </p:txBody>
      </p:sp>
    </p:spTree>
    <p:extLst>
      <p:ext uri="{BB962C8B-B14F-4D97-AF65-F5344CB8AC3E}">
        <p14:creationId xmlns:p14="http://schemas.microsoft.com/office/powerpoint/2010/main" val="2168906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CA365C-1CD2-4D2D-B628-70E54E9845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9E1A16-518F-458A-B26E-60472C11AA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DBB40-514D-4F4C-AA70-A639C6D02F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F1A055-72B5-43F4-B6A3-793D1D9B0694}" type="datetimeFigureOut">
              <a:rPr lang="en-GB" smtClean="0"/>
              <a:t>08/10/2025</a:t>
            </a:fld>
            <a:endParaRPr lang="en-GB"/>
          </a:p>
        </p:txBody>
      </p:sp>
      <p:sp>
        <p:nvSpPr>
          <p:cNvPr id="5" name="Footer Placeholder 4">
            <a:extLst>
              <a:ext uri="{FF2B5EF4-FFF2-40B4-BE49-F238E27FC236}">
                <a16:creationId xmlns:a16="http://schemas.microsoft.com/office/drawing/2014/main" id="{714F0C98-535E-4C41-BD9E-27B3C70FFB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343D84-E1D7-486C-B30A-75679CBAC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916BFB-FA84-4B42-B804-67D2F22C1F89}" type="slidenum">
              <a:rPr lang="en-GB" smtClean="0"/>
              <a:t>‹#›</a:t>
            </a:fld>
            <a:endParaRPr lang="en-GB"/>
          </a:p>
        </p:txBody>
      </p:sp>
    </p:spTree>
    <p:extLst>
      <p:ext uri="{BB962C8B-B14F-4D97-AF65-F5344CB8AC3E}">
        <p14:creationId xmlns:p14="http://schemas.microsoft.com/office/powerpoint/2010/main" val="2621836223"/>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earchenginejournal.com/7-reasons-why-blogging-is-still-important-in-2012/39225/#close" TargetMode="External"/><Relationship Id="rId7" Type="http://schemas.openxmlformats.org/officeDocument/2006/relationships/hyperlink" Target="https://www.actionaid.org.uk/blog" TargetMode="External"/><Relationship Id="rId2" Type="http://schemas.openxmlformats.org/officeDocument/2006/relationships/hyperlink" Target="https://blog.hubspot.com/marketing/the-benefits-of-business-blogging-ht" TargetMode="External"/><Relationship Id="rId1" Type="http://schemas.openxmlformats.org/officeDocument/2006/relationships/slideLayout" Target="../slideLayouts/slideLayout2.xml"/><Relationship Id="rId6" Type="http://schemas.openxmlformats.org/officeDocument/2006/relationships/hyperlink" Target="https://charitydigital.org.uk/topics/topics/top-charity-blogs-to-inspire-you-11087" TargetMode="External"/><Relationship Id="rId5" Type="http://schemas.openxmlformats.org/officeDocument/2006/relationships/hyperlink" Target="https://charitydigital.org.uk/topics/topics/five-tips-to-improve-your-charity-blog-9372" TargetMode="External"/><Relationship Id="rId4" Type="http://schemas.openxmlformats.org/officeDocument/2006/relationships/hyperlink" Target="https://nytlicensing.com/latest/methods/how-increase-blog-engagemen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5FCB2-0745-441B-8BE5-DE7679158979}"/>
              </a:ext>
            </a:extLst>
          </p:cNvPr>
          <p:cNvSpPr>
            <a:spLocks noGrp="1"/>
          </p:cNvSpPr>
          <p:nvPr>
            <p:ph type="ctrTitle"/>
          </p:nvPr>
        </p:nvSpPr>
        <p:spPr>
          <a:xfrm>
            <a:off x="1430922" y="1288336"/>
            <a:ext cx="8825658" cy="1675106"/>
          </a:xfrm>
        </p:spPr>
        <p:txBody>
          <a:bodyPr anchor="b">
            <a:noAutofit/>
          </a:bodyPr>
          <a:lstStyle/>
          <a:p>
            <a:pPr algn="ctr"/>
            <a:r>
              <a:rPr lang="en-GB" b="1" dirty="0">
                <a:solidFill>
                  <a:schemeClr val="tx1"/>
                </a:solidFill>
              </a:rPr>
              <a:t>BMBM4005</a:t>
            </a:r>
            <a:br>
              <a:rPr lang="en-GB" b="1" dirty="0">
                <a:solidFill>
                  <a:schemeClr val="tx1"/>
                </a:solidFill>
              </a:rPr>
            </a:br>
            <a:r>
              <a:rPr lang="en-GB" b="1" dirty="0">
                <a:solidFill>
                  <a:schemeClr val="tx1"/>
                </a:solidFill>
              </a:rPr>
              <a:t>Marketing Fundamentals</a:t>
            </a:r>
          </a:p>
        </p:txBody>
      </p:sp>
      <p:sp>
        <p:nvSpPr>
          <p:cNvPr id="3" name="Subtitle 2">
            <a:extLst>
              <a:ext uri="{FF2B5EF4-FFF2-40B4-BE49-F238E27FC236}">
                <a16:creationId xmlns:a16="http://schemas.microsoft.com/office/drawing/2014/main" id="{61366EC6-0B11-4B02-AB66-7387BC608987}"/>
              </a:ext>
            </a:extLst>
          </p:cNvPr>
          <p:cNvSpPr>
            <a:spLocks noGrp="1"/>
          </p:cNvSpPr>
          <p:nvPr>
            <p:ph type="subTitle" idx="1"/>
          </p:nvPr>
        </p:nvSpPr>
        <p:spPr>
          <a:xfrm>
            <a:off x="1430922" y="3429000"/>
            <a:ext cx="8825658" cy="1234148"/>
          </a:xfrm>
        </p:spPr>
        <p:txBody>
          <a:bodyPr>
            <a:noAutofit/>
          </a:bodyPr>
          <a:lstStyle/>
          <a:p>
            <a:pPr algn="ctr">
              <a:lnSpc>
                <a:spcPct val="90000"/>
              </a:lnSpc>
            </a:pPr>
            <a:r>
              <a:rPr lang="en-GB" sz="3200" b="1" dirty="0"/>
              <a:t>Assignment 1 Workshop </a:t>
            </a:r>
          </a:p>
          <a:p>
            <a:pPr algn="ctr">
              <a:lnSpc>
                <a:spcPct val="90000"/>
              </a:lnSpc>
            </a:pPr>
            <a:r>
              <a:rPr lang="en-GB" sz="3200" b="1" dirty="0"/>
              <a:t>Friday 10</a:t>
            </a:r>
            <a:r>
              <a:rPr lang="en-GB" sz="3200" b="1" baseline="30000" dirty="0"/>
              <a:t>th</a:t>
            </a:r>
            <a:r>
              <a:rPr lang="en-GB" sz="3200" b="1" dirty="0"/>
              <a:t> October 2025</a:t>
            </a:r>
          </a:p>
          <a:p>
            <a:pPr algn="ctr">
              <a:lnSpc>
                <a:spcPct val="90000"/>
              </a:lnSpc>
            </a:pPr>
            <a:endParaRPr lang="en-GB" sz="3200" b="1" dirty="0"/>
          </a:p>
          <a:p>
            <a:pPr algn="ctr">
              <a:lnSpc>
                <a:spcPct val="90000"/>
              </a:lnSpc>
            </a:pPr>
            <a:r>
              <a:rPr lang="en-GB" sz="3200" b="1" dirty="0"/>
              <a:t>Gwyneth Jones</a:t>
            </a:r>
          </a:p>
        </p:txBody>
      </p:sp>
    </p:spTree>
    <p:extLst>
      <p:ext uri="{BB962C8B-B14F-4D97-AF65-F5344CB8AC3E}">
        <p14:creationId xmlns:p14="http://schemas.microsoft.com/office/powerpoint/2010/main" val="1217176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2438-B28C-45D8-B423-1001D95CF525}"/>
              </a:ext>
            </a:extLst>
          </p:cNvPr>
          <p:cNvSpPr>
            <a:spLocks noGrp="1"/>
          </p:cNvSpPr>
          <p:nvPr>
            <p:ph type="title"/>
          </p:nvPr>
        </p:nvSpPr>
        <p:spPr>
          <a:xfrm>
            <a:off x="410560" y="241080"/>
            <a:ext cx="10849960" cy="1485900"/>
          </a:xfrm>
        </p:spPr>
        <p:txBody>
          <a:bodyPr>
            <a:noAutofit/>
          </a:bodyPr>
          <a:lstStyle/>
          <a:p>
            <a:r>
              <a:rPr lang="en-GB" sz="4000" b="1" dirty="0"/>
              <a:t>Assignment 1 – </a:t>
            </a:r>
            <a:br>
              <a:rPr lang="en-GB" sz="4000" b="1" dirty="0"/>
            </a:br>
            <a:r>
              <a:rPr lang="en-GB" sz="4000" b="1" dirty="0"/>
              <a:t>Marketing in Practice (tactical communication)</a:t>
            </a:r>
          </a:p>
        </p:txBody>
      </p:sp>
      <p:sp>
        <p:nvSpPr>
          <p:cNvPr id="3" name="Content Placeholder 2">
            <a:extLst>
              <a:ext uri="{FF2B5EF4-FFF2-40B4-BE49-F238E27FC236}">
                <a16:creationId xmlns:a16="http://schemas.microsoft.com/office/drawing/2014/main" id="{EA0C063A-E87C-4852-A1AF-73018F46FFD8}"/>
              </a:ext>
            </a:extLst>
          </p:cNvPr>
          <p:cNvSpPr>
            <a:spLocks noGrp="1"/>
          </p:cNvSpPr>
          <p:nvPr>
            <p:ph idx="1"/>
          </p:nvPr>
        </p:nvSpPr>
        <p:spPr>
          <a:xfrm>
            <a:off x="694340" y="1726980"/>
            <a:ext cx="11087100" cy="5581650"/>
          </a:xfrm>
        </p:spPr>
        <p:txBody>
          <a:bodyPr>
            <a:normAutofit/>
          </a:bodyPr>
          <a:lstStyle/>
          <a:p>
            <a:pPr algn="just"/>
            <a:r>
              <a:rPr lang="en-GB" sz="3200" i="0" dirty="0">
                <a:solidFill>
                  <a:schemeClr val="tx1"/>
                </a:solidFill>
              </a:rPr>
              <a:t>Due: 23:59 hrs, </a:t>
            </a:r>
            <a:r>
              <a:rPr lang="en-GB" sz="3200" dirty="0"/>
              <a:t>Mon</a:t>
            </a:r>
            <a:r>
              <a:rPr lang="en-GB" sz="3200" i="0" dirty="0">
                <a:solidFill>
                  <a:schemeClr val="tx1"/>
                </a:solidFill>
              </a:rPr>
              <a:t>day 17</a:t>
            </a:r>
            <a:r>
              <a:rPr lang="en-GB" sz="3200" i="0" baseline="30000" dirty="0">
                <a:solidFill>
                  <a:schemeClr val="tx1"/>
                </a:solidFill>
              </a:rPr>
              <a:t>th</a:t>
            </a:r>
            <a:r>
              <a:rPr lang="en-GB" sz="3200" i="0" dirty="0">
                <a:solidFill>
                  <a:schemeClr val="tx1"/>
                </a:solidFill>
              </a:rPr>
              <a:t> November 202</a:t>
            </a:r>
            <a:r>
              <a:rPr lang="en-GB" sz="3200" dirty="0"/>
              <a:t>5</a:t>
            </a:r>
            <a:endParaRPr lang="en-GB" sz="3200" i="0" dirty="0">
              <a:solidFill>
                <a:schemeClr val="tx1"/>
              </a:solidFill>
            </a:endParaRPr>
          </a:p>
          <a:p>
            <a:r>
              <a:rPr lang="en-GB" sz="3200" dirty="0">
                <a:solidFill>
                  <a:schemeClr val="tx1"/>
                </a:solidFill>
              </a:rPr>
              <a:t>Upload to ‘FINAL’ submission portal, under ‘Assessment Information and Submission’ on Moodle - </a:t>
            </a:r>
            <a:r>
              <a:rPr lang="en-GB" sz="3200" dirty="0"/>
              <a:t>PDF or Word format only</a:t>
            </a:r>
            <a:endParaRPr lang="en-GB" sz="3200" dirty="0">
              <a:solidFill>
                <a:schemeClr val="tx1"/>
              </a:solidFill>
            </a:endParaRPr>
          </a:p>
          <a:p>
            <a:r>
              <a:rPr lang="en-GB" sz="3200" i="0" dirty="0">
                <a:solidFill>
                  <a:schemeClr val="tx1"/>
                </a:solidFill>
              </a:rPr>
              <a:t>Working in project groups (3-5 people), produce the following:</a:t>
            </a:r>
          </a:p>
          <a:p>
            <a:pPr lvl="1">
              <a:buFont typeface="Wingdings" panose="05000000000000000000" pitchFamily="2" charset="2"/>
              <a:buChar char="Ø"/>
            </a:pPr>
            <a:r>
              <a:rPr lang="en-GB" sz="3200" i="0" dirty="0">
                <a:solidFill>
                  <a:schemeClr val="tx1"/>
                </a:solidFill>
              </a:rPr>
              <a:t>Blog site or social media site with posts</a:t>
            </a:r>
            <a:endParaRPr lang="en-GB" sz="3200" dirty="0"/>
          </a:p>
          <a:p>
            <a:pPr lvl="1">
              <a:buFont typeface="Wingdings" panose="05000000000000000000" pitchFamily="2" charset="2"/>
              <a:buChar char="Ø"/>
            </a:pPr>
            <a:r>
              <a:rPr lang="en-GB" sz="3200" dirty="0">
                <a:solidFill>
                  <a:schemeClr val="tx1"/>
                </a:solidFill>
              </a:rPr>
              <a:t>Individual </a:t>
            </a:r>
            <a:r>
              <a:rPr lang="en-GB" sz="3200" dirty="0"/>
              <a:t>evaluation of</a:t>
            </a:r>
            <a:r>
              <a:rPr lang="en-GB" sz="3200" dirty="0">
                <a:solidFill>
                  <a:schemeClr val="tx1"/>
                </a:solidFill>
              </a:rPr>
              <a:t> your blog / social media site and posts   </a:t>
            </a:r>
          </a:p>
          <a:p>
            <a:r>
              <a:rPr lang="en-GB" sz="3200" dirty="0"/>
              <a:t>1</a:t>
            </a:r>
            <a:r>
              <a:rPr lang="en-GB" sz="3200" i="0" dirty="0">
                <a:solidFill>
                  <a:schemeClr val="tx1"/>
                </a:solidFill>
              </a:rPr>
              <a:t>,500 words (+10%)</a:t>
            </a:r>
          </a:p>
          <a:p>
            <a:pPr marL="0" indent="0">
              <a:buNone/>
            </a:pPr>
            <a:endParaRPr lang="en-GB" i="0" dirty="0">
              <a:solidFill>
                <a:schemeClr val="tx1"/>
              </a:solidFill>
            </a:endParaRPr>
          </a:p>
        </p:txBody>
      </p:sp>
    </p:spTree>
    <p:extLst>
      <p:ext uri="{BB962C8B-B14F-4D97-AF65-F5344CB8AC3E}">
        <p14:creationId xmlns:p14="http://schemas.microsoft.com/office/powerpoint/2010/main" val="19607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810BB-8702-4A0A-84DF-A9AD644C8C22}"/>
              </a:ext>
            </a:extLst>
          </p:cNvPr>
          <p:cNvSpPr>
            <a:spLocks noGrp="1"/>
          </p:cNvSpPr>
          <p:nvPr>
            <p:ph type="title"/>
          </p:nvPr>
        </p:nvSpPr>
        <p:spPr>
          <a:xfrm>
            <a:off x="240554" y="160283"/>
            <a:ext cx="8761413" cy="1069428"/>
          </a:xfrm>
        </p:spPr>
        <p:txBody>
          <a:bodyPr>
            <a:normAutofit/>
          </a:bodyPr>
          <a:lstStyle/>
          <a:p>
            <a:r>
              <a:rPr lang="en-GB" sz="5400" b="1" dirty="0"/>
              <a:t>Blog / Social Media Posts</a:t>
            </a:r>
          </a:p>
        </p:txBody>
      </p:sp>
      <p:sp>
        <p:nvSpPr>
          <p:cNvPr id="3" name="Content Placeholder 2">
            <a:extLst>
              <a:ext uri="{FF2B5EF4-FFF2-40B4-BE49-F238E27FC236}">
                <a16:creationId xmlns:a16="http://schemas.microsoft.com/office/drawing/2014/main" id="{009D3A29-AE54-4769-961F-1482D6A49D6C}"/>
              </a:ext>
            </a:extLst>
          </p:cNvPr>
          <p:cNvSpPr>
            <a:spLocks noGrp="1"/>
          </p:cNvSpPr>
          <p:nvPr>
            <p:ph idx="1"/>
          </p:nvPr>
        </p:nvSpPr>
        <p:spPr>
          <a:xfrm>
            <a:off x="240554" y="1229711"/>
            <a:ext cx="11951446" cy="5468006"/>
          </a:xfrm>
        </p:spPr>
        <p:txBody>
          <a:bodyPr>
            <a:normAutofit lnSpcReduction="10000"/>
          </a:bodyPr>
          <a:lstStyle/>
          <a:p>
            <a:pPr marL="0" indent="0">
              <a:buNone/>
            </a:pPr>
            <a:r>
              <a:rPr lang="en-GB" dirty="0"/>
              <a:t>As a group produce a series of coordinated blog / social media posts to promote your charity. </a:t>
            </a:r>
          </a:p>
          <a:p>
            <a:pPr marL="0" indent="0">
              <a:buNone/>
            </a:pPr>
            <a:r>
              <a:rPr lang="en-GB" dirty="0"/>
              <a:t>All blogs should be posted on your chosen platform </a:t>
            </a:r>
            <a:r>
              <a:rPr lang="en-GB" u="sng" dirty="0">
                <a:effectLst>
                  <a:outerShdw blurRad="38100" dist="38100" dir="2700000" algn="tl">
                    <a:srgbClr val="000000">
                      <a:alpha val="43137"/>
                    </a:srgbClr>
                  </a:outerShdw>
                </a:effectLst>
              </a:rPr>
              <a:t>together</a:t>
            </a:r>
            <a:r>
              <a:rPr lang="en-GB" dirty="0"/>
              <a:t>, in a logical order</a:t>
            </a:r>
          </a:p>
          <a:p>
            <a:pPr lvl="1"/>
            <a:r>
              <a:rPr lang="en-GB" dirty="0"/>
              <a:t>Ensure you select an appropriate platform for your chosen charity – e.g. Blogger</a:t>
            </a:r>
          </a:p>
          <a:p>
            <a:pPr lvl="1"/>
            <a:r>
              <a:rPr lang="en-GB" dirty="0"/>
              <a:t>The decisions made here (topics and blog content) demonstrate your understanding of tactical communication – target audience, etc. </a:t>
            </a:r>
          </a:p>
          <a:p>
            <a:pPr marL="0" indent="0">
              <a:buNone/>
            </a:pPr>
            <a:r>
              <a:rPr lang="en-GB" dirty="0"/>
              <a:t>Each individual group member should write at least 2 blogs – you should </a:t>
            </a:r>
            <a:r>
              <a:rPr lang="en-GB" u="sng" dirty="0">
                <a:effectLst>
                  <a:outerShdw blurRad="38100" dist="38100" dir="2700000" algn="tl">
                    <a:srgbClr val="000000">
                      <a:alpha val="43137"/>
                    </a:srgbClr>
                  </a:outerShdw>
                </a:effectLst>
              </a:rPr>
              <a:t>only</a:t>
            </a:r>
            <a:r>
              <a:rPr lang="en-GB" dirty="0">
                <a:effectLst>
                  <a:outerShdw blurRad="38100" dist="38100" dir="2700000" algn="tl">
                    <a:srgbClr val="000000">
                      <a:alpha val="43137"/>
                    </a:srgbClr>
                  </a:outerShdw>
                </a:effectLst>
              </a:rPr>
              <a:t> </a:t>
            </a:r>
            <a:r>
              <a:rPr lang="en-GB" dirty="0"/>
              <a:t>submit to Moodle a copy of the blogs </a:t>
            </a:r>
            <a:r>
              <a:rPr lang="en-GB" u="sng" dirty="0">
                <a:effectLst>
                  <a:outerShdw blurRad="38100" dist="38100" dir="2700000" algn="tl">
                    <a:srgbClr val="000000">
                      <a:alpha val="43137"/>
                    </a:srgbClr>
                  </a:outerShdw>
                </a:effectLst>
              </a:rPr>
              <a:t>you</a:t>
            </a:r>
            <a:r>
              <a:rPr lang="en-GB" dirty="0"/>
              <a:t> have written (copied to a word document) and your individual reflection..</a:t>
            </a:r>
          </a:p>
          <a:p>
            <a:pPr lvl="1"/>
            <a:r>
              <a:rPr lang="en-GB" b="1" u="sng" dirty="0"/>
              <a:t>Plus</a:t>
            </a:r>
            <a:r>
              <a:rPr lang="en-GB" dirty="0"/>
              <a:t>, a list of your group members </a:t>
            </a:r>
            <a:r>
              <a:rPr lang="en-GB" u="sng" dirty="0"/>
              <a:t>and</a:t>
            </a:r>
            <a:r>
              <a:rPr lang="en-GB" dirty="0"/>
              <a:t> a link to the platform (blog or social media) where all your group’s posts are loaded together.</a:t>
            </a:r>
          </a:p>
          <a:p>
            <a:pPr marL="0" indent="0">
              <a:buNone/>
            </a:pPr>
            <a:r>
              <a:rPr lang="en-GB" dirty="0"/>
              <a:t>Purpose = promote the work of your chosen charity</a:t>
            </a:r>
          </a:p>
          <a:p>
            <a:pPr marL="0" indent="0">
              <a:buNone/>
            </a:pPr>
            <a:r>
              <a:rPr lang="en-GB" dirty="0"/>
              <a:t>Total word count – 1,500 words for EACH group member (+10%) – this should be split between your posts AND reflection.</a:t>
            </a:r>
          </a:p>
        </p:txBody>
      </p:sp>
    </p:spTree>
    <p:extLst>
      <p:ext uri="{BB962C8B-B14F-4D97-AF65-F5344CB8AC3E}">
        <p14:creationId xmlns:p14="http://schemas.microsoft.com/office/powerpoint/2010/main" val="301781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BD80-A619-4C7F-B216-06EFFDA7A2E6}"/>
              </a:ext>
            </a:extLst>
          </p:cNvPr>
          <p:cNvSpPr>
            <a:spLocks noGrp="1"/>
          </p:cNvSpPr>
          <p:nvPr>
            <p:ph type="title"/>
          </p:nvPr>
        </p:nvSpPr>
        <p:spPr>
          <a:xfrm>
            <a:off x="145960" y="-69589"/>
            <a:ext cx="8761413" cy="1312059"/>
          </a:xfrm>
        </p:spPr>
        <p:txBody>
          <a:bodyPr>
            <a:normAutofit/>
          </a:bodyPr>
          <a:lstStyle/>
          <a:p>
            <a:r>
              <a:rPr lang="en-GB" sz="4800" b="1" dirty="0"/>
              <a:t>Individual Evaluation</a:t>
            </a:r>
          </a:p>
        </p:txBody>
      </p:sp>
      <p:sp>
        <p:nvSpPr>
          <p:cNvPr id="3" name="Content Placeholder 2">
            <a:extLst>
              <a:ext uri="{FF2B5EF4-FFF2-40B4-BE49-F238E27FC236}">
                <a16:creationId xmlns:a16="http://schemas.microsoft.com/office/drawing/2014/main" id="{D29D2DBC-FC14-4C8D-882F-21472248D01A}"/>
              </a:ext>
            </a:extLst>
          </p:cNvPr>
          <p:cNvSpPr>
            <a:spLocks noGrp="1"/>
          </p:cNvSpPr>
          <p:nvPr>
            <p:ph idx="1"/>
          </p:nvPr>
        </p:nvSpPr>
        <p:spPr>
          <a:xfrm>
            <a:off x="145960" y="1089151"/>
            <a:ext cx="11982976" cy="5768849"/>
          </a:xfrm>
        </p:spPr>
        <p:txBody>
          <a:bodyPr>
            <a:normAutofit fontScale="85000" lnSpcReduction="20000"/>
          </a:bodyPr>
          <a:lstStyle/>
          <a:p>
            <a:pPr marL="0" indent="0">
              <a:buNone/>
            </a:pPr>
            <a:r>
              <a:rPr lang="en-GB" dirty="0"/>
              <a:t>As a </a:t>
            </a:r>
            <a:r>
              <a:rPr lang="en-GB" b="1" u="sng" dirty="0">
                <a:effectLst>
                  <a:outerShdw blurRad="38100" dist="38100" dir="2700000" algn="tl">
                    <a:srgbClr val="000000">
                      <a:alpha val="43137"/>
                    </a:srgbClr>
                  </a:outerShdw>
                </a:effectLst>
              </a:rPr>
              <a:t>group</a:t>
            </a:r>
            <a:r>
              <a:rPr lang="en-GB" dirty="0"/>
              <a:t>, you should have already planned and executed a well-thought-out blog / social media site to promote the work of your chosen charity</a:t>
            </a:r>
          </a:p>
          <a:p>
            <a:pPr marL="457200" lvl="1" indent="0">
              <a:buNone/>
            </a:pPr>
            <a:endParaRPr lang="en-GB" dirty="0"/>
          </a:p>
          <a:p>
            <a:pPr marL="0" indent="0">
              <a:buNone/>
            </a:pPr>
            <a:r>
              <a:rPr lang="en-GB" dirty="0"/>
              <a:t>Now, you should </a:t>
            </a:r>
            <a:r>
              <a:rPr lang="en-GB" b="1" u="sng" dirty="0">
                <a:effectLst>
                  <a:outerShdw blurRad="38100" dist="38100" dir="2700000" algn="tl">
                    <a:srgbClr val="000000">
                      <a:alpha val="43137"/>
                    </a:srgbClr>
                  </a:outerShdw>
                </a:effectLst>
              </a:rPr>
              <a:t>individually</a:t>
            </a:r>
            <a:r>
              <a:rPr lang="en-GB" dirty="0"/>
              <a:t> write up an evaluation of this blog campaign</a:t>
            </a:r>
          </a:p>
          <a:p>
            <a:pPr lvl="1"/>
            <a:r>
              <a:rPr lang="en-GB" dirty="0"/>
              <a:t>This is included in your 1,500 words per group member (+10%)</a:t>
            </a:r>
          </a:p>
          <a:p>
            <a:pPr lvl="1"/>
            <a:r>
              <a:rPr lang="en-GB" dirty="0"/>
              <a:t>Use roughly half your 1,500 word count on the individual evaluation (+10%)</a:t>
            </a:r>
          </a:p>
          <a:p>
            <a:pPr lvl="1"/>
            <a:r>
              <a:rPr lang="en-GB" dirty="0"/>
              <a:t>Justify </a:t>
            </a:r>
            <a:r>
              <a:rPr lang="en-GB" b="1" u="sng" dirty="0"/>
              <a:t>why</a:t>
            </a:r>
            <a:r>
              <a:rPr lang="en-GB" dirty="0"/>
              <a:t> you made the decisions you did, linked to theory and/or relevant examples of success - Which platforms you used, what content you posted, when you posted, etc… </a:t>
            </a:r>
          </a:p>
          <a:p>
            <a:pPr lvl="1"/>
            <a:r>
              <a:rPr lang="en-GB" dirty="0"/>
              <a:t>How does your blog contribute to the marketing of your charity?</a:t>
            </a:r>
          </a:p>
          <a:p>
            <a:pPr lvl="1"/>
            <a:r>
              <a:rPr lang="en-GB" dirty="0"/>
              <a:t>Who is the target audience?</a:t>
            </a:r>
          </a:p>
          <a:p>
            <a:pPr lvl="1"/>
            <a:r>
              <a:rPr lang="en-GB" dirty="0"/>
              <a:t>What was the objective of the blog and your individual posts?</a:t>
            </a:r>
          </a:p>
          <a:p>
            <a:pPr lvl="1"/>
            <a:r>
              <a:rPr lang="en-GB" dirty="0"/>
              <a:t>How did you appeal to the target audience? </a:t>
            </a:r>
          </a:p>
          <a:p>
            <a:pPr lvl="1"/>
            <a:r>
              <a:rPr lang="en-GB" dirty="0"/>
              <a:t>How did you engage the audience with your blog posts? </a:t>
            </a:r>
          </a:p>
          <a:p>
            <a:pPr lvl="1"/>
            <a:r>
              <a:rPr lang="en-GB" dirty="0"/>
              <a:t>How will you measure the effectiveness of the blog?</a:t>
            </a:r>
          </a:p>
          <a:p>
            <a:pPr lvl="1"/>
            <a:r>
              <a:rPr lang="en-GB" dirty="0"/>
              <a:t>If you did it again, what would do differently?</a:t>
            </a:r>
          </a:p>
          <a:p>
            <a:pPr lvl="1"/>
            <a:r>
              <a:rPr lang="en-GB" dirty="0"/>
              <a:t>Introduction, main body and conclusion – you can use sub-headings (i.e. use a report style)</a:t>
            </a:r>
          </a:p>
          <a:p>
            <a:pPr lvl="1"/>
            <a:r>
              <a:rPr lang="en-GB" dirty="0"/>
              <a:t>Reference list</a:t>
            </a:r>
          </a:p>
          <a:p>
            <a:pPr marL="0" indent="0">
              <a:buNone/>
            </a:pPr>
            <a:r>
              <a:rPr lang="en-GB" dirty="0"/>
              <a:t>Submitting your work</a:t>
            </a:r>
          </a:p>
          <a:p>
            <a:pPr lvl="1"/>
            <a:r>
              <a:rPr lang="en-GB" dirty="0"/>
              <a:t>Each group member should submit </a:t>
            </a:r>
            <a:r>
              <a:rPr lang="en-GB" b="1" u="sng" dirty="0">
                <a:effectLst>
                  <a:outerShdw blurRad="38100" dist="38100" dir="2700000" algn="tl">
                    <a:srgbClr val="000000">
                      <a:alpha val="43137"/>
                    </a:srgbClr>
                  </a:outerShdw>
                </a:effectLst>
              </a:rPr>
              <a:t>their evaluation </a:t>
            </a:r>
            <a:r>
              <a:rPr lang="en-GB" dirty="0"/>
              <a:t> to the ‘FINAL’ portal on Moodle</a:t>
            </a:r>
          </a:p>
          <a:p>
            <a:pPr lvl="1"/>
            <a:endParaRPr lang="en-GB" dirty="0"/>
          </a:p>
        </p:txBody>
      </p:sp>
    </p:spTree>
    <p:extLst>
      <p:ext uri="{BB962C8B-B14F-4D97-AF65-F5344CB8AC3E}">
        <p14:creationId xmlns:p14="http://schemas.microsoft.com/office/powerpoint/2010/main" val="162163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BD80-A619-4C7F-B216-06EFFDA7A2E6}"/>
              </a:ext>
            </a:extLst>
          </p:cNvPr>
          <p:cNvSpPr>
            <a:spLocks noGrp="1"/>
          </p:cNvSpPr>
          <p:nvPr>
            <p:ph type="title"/>
          </p:nvPr>
        </p:nvSpPr>
        <p:spPr>
          <a:xfrm>
            <a:off x="145960" y="-69589"/>
            <a:ext cx="8761413" cy="1312059"/>
          </a:xfrm>
        </p:spPr>
        <p:txBody>
          <a:bodyPr>
            <a:normAutofit/>
          </a:bodyPr>
          <a:lstStyle/>
          <a:p>
            <a:r>
              <a:rPr lang="en-GB" sz="4800" b="1" dirty="0"/>
              <a:t>Individual Evaluation</a:t>
            </a:r>
          </a:p>
        </p:txBody>
      </p:sp>
      <p:sp>
        <p:nvSpPr>
          <p:cNvPr id="3" name="Content Placeholder 2">
            <a:extLst>
              <a:ext uri="{FF2B5EF4-FFF2-40B4-BE49-F238E27FC236}">
                <a16:creationId xmlns:a16="http://schemas.microsoft.com/office/drawing/2014/main" id="{D29D2DBC-FC14-4C8D-882F-21472248D01A}"/>
              </a:ext>
            </a:extLst>
          </p:cNvPr>
          <p:cNvSpPr>
            <a:spLocks noGrp="1"/>
          </p:cNvSpPr>
          <p:nvPr>
            <p:ph idx="1"/>
          </p:nvPr>
        </p:nvSpPr>
        <p:spPr>
          <a:xfrm>
            <a:off x="145960" y="1089151"/>
            <a:ext cx="11982976" cy="5768849"/>
          </a:xfrm>
        </p:spPr>
        <p:txBody>
          <a:bodyPr>
            <a:normAutofit fontScale="92500" lnSpcReduction="10000"/>
          </a:bodyPr>
          <a:lstStyle/>
          <a:p>
            <a:r>
              <a:rPr lang="en-GB" dirty="0"/>
              <a:t>How does your blog contribute to the marketing of your charity?</a:t>
            </a:r>
          </a:p>
          <a:p>
            <a:pPr lvl="1"/>
            <a:r>
              <a:rPr lang="en-GB" dirty="0"/>
              <a:t>Define marketing / blogging. Role of the blog – raise awareness, encourage donations or participation in events, sell merchandise, improve SEO,  </a:t>
            </a:r>
          </a:p>
          <a:p>
            <a:r>
              <a:rPr lang="en-GB" dirty="0"/>
              <a:t>Who is the target audience?</a:t>
            </a:r>
          </a:p>
          <a:p>
            <a:pPr lvl="1"/>
            <a:r>
              <a:rPr lang="en-GB" dirty="0"/>
              <a:t>Those benefiting from the charity, potential donors, participants in events, shoppers of merchandise. Any other segmentation?</a:t>
            </a:r>
          </a:p>
          <a:p>
            <a:r>
              <a:rPr lang="en-GB" dirty="0"/>
              <a:t>What was the objective of the blog and your individual posts?</a:t>
            </a:r>
          </a:p>
          <a:p>
            <a:pPr lvl="1"/>
            <a:r>
              <a:rPr lang="en-GB" dirty="0"/>
              <a:t>General objectives and give specific objectives for your individual posts. Raise funds, sell merchandise, raise awareness, encourage sign through ‘call to action’ etc…..</a:t>
            </a:r>
          </a:p>
          <a:p>
            <a:r>
              <a:rPr lang="en-GB" dirty="0"/>
              <a:t>How did you appeal to the target audience?</a:t>
            </a:r>
          </a:p>
          <a:p>
            <a:pPr lvl="1"/>
            <a:r>
              <a:rPr lang="en-GB" dirty="0"/>
              <a:t>Content, interest, emotional appeal, personal stories, tone of voice. Any relevant timings? </a:t>
            </a:r>
          </a:p>
          <a:p>
            <a:r>
              <a:rPr lang="en-GB" dirty="0"/>
              <a:t>How did you engage the audience with your blog posts?</a:t>
            </a:r>
          </a:p>
          <a:p>
            <a:pPr lvl="1"/>
            <a:r>
              <a:rPr lang="en-GB" dirty="0"/>
              <a:t>Compelling headline, encourage comments, images,  post layout, regular stimulating content etc…</a:t>
            </a:r>
          </a:p>
          <a:p>
            <a:r>
              <a:rPr lang="en-GB" dirty="0"/>
              <a:t>How will you measure the effectiveness of the blog?</a:t>
            </a:r>
          </a:p>
          <a:p>
            <a:pPr lvl="1"/>
            <a:r>
              <a:rPr lang="en-GB" dirty="0"/>
              <a:t>Depends on the objective. Measure how the target audience responded. Be specific - Google analytics, CTA – Click through rate, comments, shares, donations, sales, involvement etc…… </a:t>
            </a:r>
          </a:p>
          <a:p>
            <a:pPr lvl="1"/>
            <a:endParaRPr lang="en-GB" dirty="0"/>
          </a:p>
        </p:txBody>
      </p:sp>
    </p:spTree>
    <p:extLst>
      <p:ext uri="{BB962C8B-B14F-4D97-AF65-F5344CB8AC3E}">
        <p14:creationId xmlns:p14="http://schemas.microsoft.com/office/powerpoint/2010/main" val="300791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1D707-CFCA-41AE-8098-60E7F3630982}"/>
              </a:ext>
            </a:extLst>
          </p:cNvPr>
          <p:cNvSpPr>
            <a:spLocks noGrp="1"/>
          </p:cNvSpPr>
          <p:nvPr>
            <p:ph type="title"/>
          </p:nvPr>
        </p:nvSpPr>
        <p:spPr>
          <a:xfrm>
            <a:off x="270641" y="144408"/>
            <a:ext cx="10515600" cy="1325563"/>
          </a:xfrm>
        </p:spPr>
        <p:txBody>
          <a:bodyPr>
            <a:normAutofit/>
          </a:bodyPr>
          <a:lstStyle/>
          <a:p>
            <a:r>
              <a:rPr lang="en-GB" sz="5400" b="1" dirty="0"/>
              <a:t>Areas of marking</a:t>
            </a:r>
          </a:p>
        </p:txBody>
      </p:sp>
      <p:sp>
        <p:nvSpPr>
          <p:cNvPr id="3" name="Content Placeholder 2">
            <a:extLst>
              <a:ext uri="{FF2B5EF4-FFF2-40B4-BE49-F238E27FC236}">
                <a16:creationId xmlns:a16="http://schemas.microsoft.com/office/drawing/2014/main" id="{67454036-1DAB-4C1E-A636-BB73A7CC7684}"/>
              </a:ext>
            </a:extLst>
          </p:cNvPr>
          <p:cNvSpPr>
            <a:spLocks noGrp="1"/>
          </p:cNvSpPr>
          <p:nvPr>
            <p:ph idx="1"/>
          </p:nvPr>
        </p:nvSpPr>
        <p:spPr>
          <a:xfrm>
            <a:off x="649013" y="1589142"/>
            <a:ext cx="10828283" cy="4351338"/>
          </a:xfrm>
        </p:spPr>
        <p:txBody>
          <a:bodyPr>
            <a:normAutofit/>
          </a:bodyPr>
          <a:lstStyle/>
          <a:p>
            <a:pPr>
              <a:buFont typeface="+mj-lt"/>
              <a:buAutoNum type="arabicPeriod"/>
            </a:pPr>
            <a:r>
              <a:rPr lang="en-GB" sz="3600" dirty="0"/>
              <a:t>Engagement with Literature (20)</a:t>
            </a:r>
          </a:p>
          <a:p>
            <a:pPr>
              <a:buFont typeface="+mj-lt"/>
              <a:buAutoNum type="arabicPeriod"/>
            </a:pPr>
            <a:r>
              <a:rPr lang="en-GB" sz="3600" dirty="0"/>
              <a:t>Knowledge and Understanding (20)</a:t>
            </a:r>
          </a:p>
          <a:p>
            <a:pPr>
              <a:buFont typeface="+mj-lt"/>
              <a:buAutoNum type="arabicPeriod"/>
            </a:pPr>
            <a:r>
              <a:rPr lang="en-GB" sz="3600" dirty="0"/>
              <a:t>Cognitive and Intellectual (20)</a:t>
            </a:r>
          </a:p>
          <a:p>
            <a:pPr>
              <a:buFont typeface="+mj-lt"/>
              <a:buAutoNum type="arabicPeriod"/>
            </a:pPr>
            <a:r>
              <a:rPr lang="en-GB" sz="3600" dirty="0"/>
              <a:t>Practical Application (20)</a:t>
            </a:r>
          </a:p>
          <a:p>
            <a:pPr>
              <a:buFont typeface="+mj-lt"/>
              <a:buAutoNum type="arabicPeriod"/>
            </a:pPr>
            <a:r>
              <a:rPr lang="en-GB" sz="3600" dirty="0"/>
              <a:t>Transferable Skills for Life and Professional Practice (20)</a:t>
            </a:r>
          </a:p>
          <a:p>
            <a:pPr>
              <a:buFont typeface="+mj-lt"/>
              <a:buAutoNum type="arabicPeriod"/>
            </a:pPr>
            <a:endParaRPr lang="en-GB" sz="3600" dirty="0"/>
          </a:p>
        </p:txBody>
      </p:sp>
    </p:spTree>
    <p:extLst>
      <p:ext uri="{BB962C8B-B14F-4D97-AF65-F5344CB8AC3E}">
        <p14:creationId xmlns:p14="http://schemas.microsoft.com/office/powerpoint/2010/main" val="260488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CB74C-1016-8B24-3579-1E78FD40DA31}"/>
              </a:ext>
            </a:extLst>
          </p:cNvPr>
          <p:cNvSpPr>
            <a:spLocks noGrp="1"/>
          </p:cNvSpPr>
          <p:nvPr>
            <p:ph type="title"/>
          </p:nvPr>
        </p:nvSpPr>
        <p:spPr/>
        <p:txBody>
          <a:bodyPr/>
          <a:lstStyle/>
          <a:p>
            <a:r>
              <a:rPr lang="en-GB" dirty="0"/>
              <a:t>Further Resources</a:t>
            </a:r>
          </a:p>
        </p:txBody>
      </p:sp>
      <p:sp>
        <p:nvSpPr>
          <p:cNvPr id="3" name="Content Placeholder 2">
            <a:extLst>
              <a:ext uri="{FF2B5EF4-FFF2-40B4-BE49-F238E27FC236}">
                <a16:creationId xmlns:a16="http://schemas.microsoft.com/office/drawing/2014/main" id="{7CE72C2C-52C3-8E24-15F8-629491C7702B}"/>
              </a:ext>
            </a:extLst>
          </p:cNvPr>
          <p:cNvSpPr>
            <a:spLocks noGrp="1"/>
          </p:cNvSpPr>
          <p:nvPr>
            <p:ph idx="1"/>
          </p:nvPr>
        </p:nvSpPr>
        <p:spPr/>
        <p:txBody>
          <a:bodyPr/>
          <a:lstStyle/>
          <a:p>
            <a:r>
              <a:rPr lang="en-GB" dirty="0">
                <a:hlinkClick r:id="rId2"/>
              </a:rPr>
              <a:t>Why Blog? The Benefits of Blogging for Business and Marketing (hubspot.com)</a:t>
            </a:r>
            <a:endParaRPr lang="en-GB" dirty="0"/>
          </a:p>
          <a:p>
            <a:r>
              <a:rPr lang="en-GB" dirty="0">
                <a:hlinkClick r:id="rId3"/>
              </a:rPr>
              <a:t>6 Reasons Why Blogging Is Still Important For Marketing (searchenginejournal.com)</a:t>
            </a:r>
            <a:endParaRPr lang="en-GB" dirty="0"/>
          </a:p>
          <a:p>
            <a:r>
              <a:rPr lang="en-GB" dirty="0">
                <a:hlinkClick r:id="rId4"/>
              </a:rPr>
              <a:t>19 Ways to Increase Blog Engagement | </a:t>
            </a:r>
            <a:r>
              <a:rPr lang="en-GB" dirty="0" err="1">
                <a:hlinkClick r:id="rId4"/>
              </a:rPr>
              <a:t>NYTLicensing</a:t>
            </a:r>
            <a:endParaRPr lang="en-GB" dirty="0"/>
          </a:p>
          <a:p>
            <a:r>
              <a:rPr lang="en-GB" dirty="0">
                <a:hlinkClick r:id="rId5"/>
              </a:rPr>
              <a:t>Charity Digital - Topics - Five tips to improve your charity blog</a:t>
            </a:r>
            <a:endParaRPr lang="en-GB" dirty="0"/>
          </a:p>
          <a:p>
            <a:r>
              <a:rPr lang="en-GB">
                <a:hlinkClick r:id="rId6"/>
              </a:rPr>
              <a:t>Charity Digital - Topics - Top charity blogs to inspire you</a:t>
            </a:r>
            <a:endParaRPr lang="en-GB" dirty="0"/>
          </a:p>
          <a:p>
            <a:endParaRPr lang="en-GB" dirty="0"/>
          </a:p>
          <a:p>
            <a:r>
              <a:rPr lang="en-GB" dirty="0"/>
              <a:t>Example Blog </a:t>
            </a:r>
            <a:r>
              <a:rPr lang="en-GB" dirty="0" err="1">
                <a:hlinkClick r:id="rId7"/>
              </a:rPr>
              <a:t>Blog</a:t>
            </a:r>
            <a:r>
              <a:rPr lang="en-GB" dirty="0">
                <a:hlinkClick r:id="rId7"/>
              </a:rPr>
              <a:t> | ActionAid UK</a:t>
            </a:r>
            <a:endParaRPr lang="en-GB" dirty="0"/>
          </a:p>
        </p:txBody>
      </p:sp>
    </p:spTree>
    <p:extLst>
      <p:ext uri="{BB962C8B-B14F-4D97-AF65-F5344CB8AC3E}">
        <p14:creationId xmlns:p14="http://schemas.microsoft.com/office/powerpoint/2010/main" val="3605853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BB63C-D969-48A9-9FD8-C8341FF7845F}"/>
              </a:ext>
            </a:extLst>
          </p:cNvPr>
          <p:cNvSpPr>
            <a:spLocks noGrp="1"/>
          </p:cNvSpPr>
          <p:nvPr>
            <p:ph type="title"/>
          </p:nvPr>
        </p:nvSpPr>
        <p:spPr>
          <a:xfrm>
            <a:off x="838200" y="365125"/>
            <a:ext cx="10515600" cy="801521"/>
          </a:xfrm>
        </p:spPr>
        <p:txBody>
          <a:bodyPr/>
          <a:lstStyle/>
          <a:p>
            <a:endParaRPr lang="en-GB" dirty="0"/>
          </a:p>
        </p:txBody>
      </p:sp>
      <p:pic>
        <p:nvPicPr>
          <p:cNvPr id="1026" name="Picture 2" descr="Q&amp;A; For No Reason – Eltaller">
            <a:extLst>
              <a:ext uri="{FF2B5EF4-FFF2-40B4-BE49-F238E27FC236}">
                <a16:creationId xmlns:a16="http://schemas.microsoft.com/office/drawing/2014/main" id="{87BC909E-AEE2-4CB9-9560-58FC217F178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854172"/>
            <a:ext cx="10658922" cy="4837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174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1317</Words>
  <Application>Microsoft Office PowerPoint</Application>
  <PresentationFormat>Widescreen</PresentationFormat>
  <Paragraphs>109</Paragraphs>
  <Slides>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Segoe UI</vt:lpstr>
      <vt:lpstr>Times New Roman</vt:lpstr>
      <vt:lpstr>Wingdings</vt:lpstr>
      <vt:lpstr>Office Theme</vt:lpstr>
      <vt:lpstr>BMBM4005 Marketing Fundamentals</vt:lpstr>
      <vt:lpstr>Assignment 1 –  Marketing in Practice (tactical communication)</vt:lpstr>
      <vt:lpstr>Blog / Social Media Posts</vt:lpstr>
      <vt:lpstr>Individual Evaluation</vt:lpstr>
      <vt:lpstr>Individual Evaluation</vt:lpstr>
      <vt:lpstr>Areas of marking</vt:lpstr>
      <vt:lpstr>Further 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24</cp:revision>
  <dcterms:created xsi:type="dcterms:W3CDTF">2020-09-21T09:03:22Z</dcterms:created>
  <dcterms:modified xsi:type="dcterms:W3CDTF">2025-10-08T09:50:37Z</dcterms:modified>
</cp:coreProperties>
</file>