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8" r:id="rId2"/>
    <p:sldId id="267" r:id="rId3"/>
    <p:sldId id="268" r:id="rId4"/>
    <p:sldId id="291" r:id="rId5"/>
    <p:sldId id="297" r:id="rId6"/>
    <p:sldId id="269" r:id="rId7"/>
    <p:sldId id="270" r:id="rId8"/>
    <p:sldId id="271" r:id="rId9"/>
    <p:sldId id="272" r:id="rId10"/>
    <p:sldId id="280" r:id="rId11"/>
    <p:sldId id="296" r:id="rId12"/>
    <p:sldId id="295" r:id="rId13"/>
    <p:sldId id="293" r:id="rId14"/>
    <p:sldId id="263" r:id="rId15"/>
    <p:sldId id="264" r:id="rId16"/>
    <p:sldId id="279" r:id="rId1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427" autoAdjust="0"/>
  </p:normalViewPr>
  <p:slideViewPr>
    <p:cSldViewPr snapToGrid="0">
      <p:cViewPr varScale="1">
        <p:scale>
          <a:sx n="70" d="100"/>
          <a:sy n="70" d="100"/>
        </p:scale>
        <p:origin x="930" y="7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C666DED-6D42-4123-999A-7D3E3868698F}" type="datetimeFigureOut">
              <a:rPr lang="en-GB" smtClean="0"/>
              <a:pPr/>
              <a:t>14/05/2019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E9899B1-6F38-4C8A-92DA-900CB5E3AFF8}" type="slidenum">
              <a:rPr lang="en-GB" smtClean="0"/>
              <a:pPr/>
              <a:t>‹#›</a:t>
            </a:fld>
            <a:endParaRPr lang="en-GB"/>
          </a:p>
        </p:txBody>
      </p:sp>
    </p:spTree>
    <p:extLst>
      <p:ext uri="{BB962C8B-B14F-4D97-AF65-F5344CB8AC3E}">
        <p14:creationId xmlns:p14="http://schemas.microsoft.com/office/powerpoint/2010/main" val="1162619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4A99EF0-892E-4C93-A37A-43B3E0C6A86A}" type="slidenum">
              <a:rPr lang="en-GB" smtClean="0"/>
              <a:pPr>
                <a:defRPr/>
              </a:pPr>
              <a:t>1</a:t>
            </a:fld>
            <a:endParaRPr lang="en-GB"/>
          </a:p>
        </p:txBody>
      </p:sp>
    </p:spTree>
    <p:extLst>
      <p:ext uri="{BB962C8B-B14F-4D97-AF65-F5344CB8AC3E}">
        <p14:creationId xmlns:p14="http://schemas.microsoft.com/office/powerpoint/2010/main" val="21084907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2</a:t>
            </a:fld>
            <a:endParaRPr lang="en-GB"/>
          </a:p>
        </p:txBody>
      </p:sp>
    </p:spTree>
    <p:extLst>
      <p:ext uri="{BB962C8B-B14F-4D97-AF65-F5344CB8AC3E}">
        <p14:creationId xmlns:p14="http://schemas.microsoft.com/office/powerpoint/2010/main" val="4285003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3</a:t>
            </a:fld>
            <a:endParaRPr lang="en-GB"/>
          </a:p>
        </p:txBody>
      </p:sp>
    </p:spTree>
    <p:extLst>
      <p:ext uri="{BB962C8B-B14F-4D97-AF65-F5344CB8AC3E}">
        <p14:creationId xmlns:p14="http://schemas.microsoft.com/office/powerpoint/2010/main" val="15377680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6</a:t>
            </a:fld>
            <a:endParaRPr lang="en-GB"/>
          </a:p>
        </p:txBody>
      </p:sp>
    </p:spTree>
    <p:extLst>
      <p:ext uri="{BB962C8B-B14F-4D97-AF65-F5344CB8AC3E}">
        <p14:creationId xmlns:p14="http://schemas.microsoft.com/office/powerpoint/2010/main" val="39165799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7</a:t>
            </a:fld>
            <a:endParaRPr lang="en-GB"/>
          </a:p>
        </p:txBody>
      </p:sp>
    </p:spTree>
    <p:extLst>
      <p:ext uri="{BB962C8B-B14F-4D97-AF65-F5344CB8AC3E}">
        <p14:creationId xmlns:p14="http://schemas.microsoft.com/office/powerpoint/2010/main" val="2742527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8</a:t>
            </a:fld>
            <a:endParaRPr lang="en-GB"/>
          </a:p>
        </p:txBody>
      </p:sp>
    </p:spTree>
    <p:extLst>
      <p:ext uri="{BB962C8B-B14F-4D97-AF65-F5344CB8AC3E}">
        <p14:creationId xmlns:p14="http://schemas.microsoft.com/office/powerpoint/2010/main" val="7852503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9</a:t>
            </a:fld>
            <a:endParaRPr lang="en-GB"/>
          </a:p>
        </p:txBody>
      </p:sp>
    </p:spTree>
    <p:extLst>
      <p:ext uri="{BB962C8B-B14F-4D97-AF65-F5344CB8AC3E}">
        <p14:creationId xmlns:p14="http://schemas.microsoft.com/office/powerpoint/2010/main" val="4449285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10</a:t>
            </a:fld>
            <a:endParaRPr lang="en-GB"/>
          </a:p>
        </p:txBody>
      </p:sp>
    </p:spTree>
    <p:extLst>
      <p:ext uri="{BB962C8B-B14F-4D97-AF65-F5344CB8AC3E}">
        <p14:creationId xmlns:p14="http://schemas.microsoft.com/office/powerpoint/2010/main" val="13943248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13</a:t>
            </a:fld>
            <a:endParaRPr lang="en-GB"/>
          </a:p>
        </p:txBody>
      </p:sp>
    </p:spTree>
    <p:extLst>
      <p:ext uri="{BB962C8B-B14F-4D97-AF65-F5344CB8AC3E}">
        <p14:creationId xmlns:p14="http://schemas.microsoft.com/office/powerpoint/2010/main" val="3433089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14</a:t>
            </a:fld>
            <a:endParaRPr lang="en-GB"/>
          </a:p>
        </p:txBody>
      </p:sp>
    </p:spTree>
    <p:extLst>
      <p:ext uri="{BB962C8B-B14F-4D97-AF65-F5344CB8AC3E}">
        <p14:creationId xmlns:p14="http://schemas.microsoft.com/office/powerpoint/2010/main" val="16533842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Sources of information for competitor analysis</a:t>
            </a:r>
          </a:p>
          <a:p>
            <a:pPr>
              <a:spcBef>
                <a:spcPct val="0"/>
              </a:spcBef>
            </a:pPr>
            <a:endParaRPr lang="en-GB" altLang="en-US"/>
          </a:p>
          <a:p>
            <a:pPr>
              <a:spcBef>
                <a:spcPct val="0"/>
              </a:spcBef>
            </a:pPr>
            <a:r>
              <a:rPr lang="en-GB" altLang="en-US"/>
              <a:t>Davidson (1997) described how the sources of competitor information can be neatly grouped into three categories:</a:t>
            </a:r>
          </a:p>
          <a:p>
            <a:pPr>
              <a:spcBef>
                <a:spcPct val="0"/>
              </a:spcBef>
            </a:pPr>
            <a:endParaRPr lang="en-GB" altLang="en-US"/>
          </a:p>
          <a:p>
            <a:pPr>
              <a:spcBef>
                <a:spcPct val="0"/>
              </a:spcBef>
            </a:pPr>
            <a:r>
              <a:rPr lang="en-GB" altLang="en-US"/>
              <a:t>• Recorded data: this is easily available in published form either internally or externally. Good examples include competitor annual reports and product brochures;</a:t>
            </a:r>
          </a:p>
          <a:p>
            <a:pPr>
              <a:spcBef>
                <a:spcPct val="0"/>
              </a:spcBef>
            </a:pPr>
            <a:endParaRPr lang="en-GB" altLang="en-US"/>
          </a:p>
          <a:p>
            <a:pPr>
              <a:spcBef>
                <a:spcPct val="0"/>
              </a:spcBef>
            </a:pPr>
            <a:r>
              <a:rPr lang="en-GB" altLang="en-US"/>
              <a:t>• Observable data: this has to be actively sought and often assembled from several sources. A good example is competitor pricing;</a:t>
            </a:r>
          </a:p>
          <a:p>
            <a:pPr>
              <a:spcBef>
                <a:spcPct val="0"/>
              </a:spcBef>
            </a:pPr>
            <a:endParaRPr lang="en-GB" altLang="en-US"/>
          </a:p>
          <a:p>
            <a:pPr>
              <a:spcBef>
                <a:spcPct val="0"/>
              </a:spcBef>
            </a:pPr>
            <a:r>
              <a:rPr lang="en-GB" altLang="en-US"/>
              <a:t>• Opportunistic data: to get hold of this kind of data requires a lot of planning and organisation. Much of it is “anecdotal”, coming from discussions with suppliers, customers and, perhaps, previous management of competitors.</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386334A2-0FCC-4746-BD96-6CB4BD2124D4}" type="slidenum">
              <a:rPr lang="en-GB" altLang="en-US">
                <a:latin typeface="Calibri" pitchFamily="34" charset="0"/>
              </a:rPr>
              <a:pPr fontAlgn="base">
                <a:spcBef>
                  <a:spcPct val="0"/>
                </a:spcBef>
                <a:spcAft>
                  <a:spcPct val="0"/>
                </a:spcAft>
              </a:pPr>
              <a:t>15</a:t>
            </a:fld>
            <a:endParaRPr lang="en-GB" altLang="en-US">
              <a:latin typeface="Calibri" pitchFamily="34" charset="0"/>
            </a:endParaRPr>
          </a:p>
        </p:txBody>
      </p:sp>
    </p:spTree>
    <p:extLst>
      <p:ext uri="{BB962C8B-B14F-4D97-AF65-F5344CB8AC3E}">
        <p14:creationId xmlns:p14="http://schemas.microsoft.com/office/powerpoint/2010/main" val="7530342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pPr/>
              <a:t>16</a:t>
            </a:fld>
            <a:endParaRPr lang="en-GB"/>
          </a:p>
        </p:txBody>
      </p:sp>
    </p:spTree>
    <p:extLst>
      <p:ext uri="{BB962C8B-B14F-4D97-AF65-F5344CB8AC3E}">
        <p14:creationId xmlns:p14="http://schemas.microsoft.com/office/powerpoint/2010/main" val="42744275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14/05/2019</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25204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72377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158455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09360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089047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725773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082505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004988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335117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76442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13272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14/05/2019</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663677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GB" b="1" dirty="0"/>
              <a:t>Marketing Essentials for </a:t>
            </a:r>
            <a:br>
              <a:rPr lang="en-GB" b="1" dirty="0"/>
            </a:br>
            <a:r>
              <a:rPr lang="en-GB" b="1" dirty="0"/>
              <a:t>Small Businesses</a:t>
            </a:r>
          </a:p>
        </p:txBody>
      </p:sp>
      <p:sp>
        <p:nvSpPr>
          <p:cNvPr id="8195" name="Subtitle 2"/>
          <p:cNvSpPr>
            <a:spLocks noGrp="1"/>
          </p:cNvSpPr>
          <p:nvPr>
            <p:ph type="subTitle" idx="1"/>
          </p:nvPr>
        </p:nvSpPr>
        <p:spPr/>
        <p:txBody>
          <a:bodyPr/>
          <a:lstStyle/>
          <a:p>
            <a:r>
              <a:rPr lang="en-GB" altLang="en-US" dirty="0">
                <a:solidFill>
                  <a:schemeClr val="tx1"/>
                </a:solidFill>
              </a:rPr>
              <a:t>BMSK 4006 </a:t>
            </a:r>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1643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08A5A11-DF63-4B80-A918-630639089CF4}"/>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sp>
        <p:nvSpPr>
          <p:cNvPr id="4" name="Rectangle 3">
            <a:extLst>
              <a:ext uri="{FF2B5EF4-FFF2-40B4-BE49-F238E27FC236}">
                <a16:creationId xmlns:a16="http://schemas.microsoft.com/office/drawing/2014/main" id="{59DB7E65-BD88-4902-8281-0C884CFC4504}"/>
              </a:ext>
            </a:extLst>
          </p:cNvPr>
          <p:cNvSpPr/>
          <p:nvPr/>
        </p:nvSpPr>
        <p:spPr>
          <a:xfrm>
            <a:off x="609600" y="1417638"/>
            <a:ext cx="11330354" cy="3416320"/>
          </a:xfrm>
          <a:prstGeom prst="rect">
            <a:avLst/>
          </a:prstGeom>
        </p:spPr>
        <p:txBody>
          <a:bodyPr wrap="square">
            <a:spAutoFit/>
          </a:bodyPr>
          <a:lstStyle/>
          <a:p>
            <a:r>
              <a:rPr lang="en-GB" sz="3600" i="0" dirty="0">
                <a:solidFill>
                  <a:srgbClr val="222222"/>
                </a:solidFill>
                <a:effectLst/>
                <a:latin typeface="arial" panose="020B0604020202020204" pitchFamily="34" charset="0"/>
              </a:rPr>
              <a:t>A target market is the market a company wants to sell its products and services to, and it includes a targeted set of customers for whom it directs its marketing efforts. </a:t>
            </a:r>
          </a:p>
          <a:p>
            <a:r>
              <a:rPr lang="en-GB" sz="3600" i="0" dirty="0">
                <a:solidFill>
                  <a:srgbClr val="222222"/>
                </a:solidFill>
                <a:effectLst/>
                <a:latin typeface="arial" panose="020B0604020202020204" pitchFamily="34" charset="0"/>
              </a:rPr>
              <a:t>Identifying the target market is an essential step in the development of a marketing plan.</a:t>
            </a:r>
            <a:endParaRPr lang="en-GB" sz="3600" dirty="0"/>
          </a:p>
        </p:txBody>
      </p:sp>
    </p:spTree>
    <p:extLst>
      <p:ext uri="{BB962C8B-B14F-4D97-AF65-F5344CB8AC3E}">
        <p14:creationId xmlns:p14="http://schemas.microsoft.com/office/powerpoint/2010/main" val="2837484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DB2E91-6378-4182-BC13-16439B307465}"/>
              </a:ext>
            </a:extLst>
          </p:cNvPr>
          <p:cNvSpPr txBox="1">
            <a:spLocks noGrp="1"/>
          </p:cNvSpPr>
          <p:nvPr>
            <p:ph type="title"/>
          </p:nvPr>
        </p:nvSpPr>
        <p:spPr>
          <a:xfrm>
            <a:off x="609600" y="274638"/>
            <a:ext cx="10972800" cy="9387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pic>
        <p:nvPicPr>
          <p:cNvPr id="4" name="Picture 3">
            <a:extLst>
              <a:ext uri="{FF2B5EF4-FFF2-40B4-BE49-F238E27FC236}">
                <a16:creationId xmlns:a16="http://schemas.microsoft.com/office/drawing/2014/main" id="{198D1EDC-F891-4FEB-8F80-E4C8F0AEBB25}"/>
              </a:ext>
            </a:extLst>
          </p:cNvPr>
          <p:cNvPicPr>
            <a:picLocks noChangeAspect="1"/>
          </p:cNvPicPr>
          <p:nvPr/>
        </p:nvPicPr>
        <p:blipFill rotWithShape="1">
          <a:blip r:embed="rId3"/>
          <a:srcRect l="5839" t="7518" r="3789" b="7006"/>
          <a:stretch/>
        </p:blipFill>
        <p:spPr>
          <a:xfrm>
            <a:off x="1266091" y="1072663"/>
            <a:ext cx="9164517" cy="4607168"/>
          </a:xfrm>
          <a:prstGeom prst="rect">
            <a:avLst/>
          </a:prstGeom>
        </p:spPr>
      </p:pic>
    </p:spTree>
    <p:extLst>
      <p:ext uri="{BB962C8B-B14F-4D97-AF65-F5344CB8AC3E}">
        <p14:creationId xmlns:p14="http://schemas.microsoft.com/office/powerpoint/2010/main" val="3461921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Activity – 15 </a:t>
            </a:r>
            <a:r>
              <a:rPr lang="en-GB" dirty="0" err="1" smtClean="0"/>
              <a:t>mins</a:t>
            </a:r>
            <a:endParaRPr lang="en-GB" dirty="0"/>
          </a:p>
        </p:txBody>
      </p:sp>
      <p:sp>
        <p:nvSpPr>
          <p:cNvPr id="3" name="Content Placeholder 2"/>
          <p:cNvSpPr>
            <a:spLocks noGrp="1"/>
          </p:cNvSpPr>
          <p:nvPr>
            <p:ph idx="1"/>
          </p:nvPr>
        </p:nvSpPr>
        <p:spPr>
          <a:xfrm>
            <a:off x="575733" y="1244601"/>
            <a:ext cx="10972800" cy="3917032"/>
          </a:xfrm>
        </p:spPr>
        <p:txBody>
          <a:bodyPr>
            <a:normAutofit fontScale="85000" lnSpcReduction="20000"/>
          </a:bodyPr>
          <a:lstStyle/>
          <a:p>
            <a:pPr marL="342900" lvl="1" indent="-342900">
              <a:buFont typeface="Arial" pitchFamily="34" charset="0"/>
              <a:buChar char="•"/>
            </a:pPr>
            <a:r>
              <a:rPr lang="en-GB" dirty="0" smtClean="0"/>
              <a:t>What </a:t>
            </a:r>
            <a:r>
              <a:rPr lang="en-GB" dirty="0" smtClean="0"/>
              <a:t>is the size of the market for your product/service- Who, what, where are you targeting-	If your business is a Day Nursery for example how many children are in the area?</a:t>
            </a:r>
          </a:p>
          <a:p>
            <a:endParaRPr lang="en-GB" dirty="0" smtClean="0"/>
          </a:p>
          <a:p>
            <a:r>
              <a:rPr lang="en-GB" dirty="0" smtClean="0"/>
              <a:t>What market research methods will you use to identify your target market? </a:t>
            </a:r>
          </a:p>
          <a:p>
            <a:r>
              <a:rPr lang="en-GB" dirty="0" smtClean="0"/>
              <a:t>How will you collect data/information?</a:t>
            </a:r>
          </a:p>
          <a:p>
            <a:r>
              <a:rPr lang="en-GB" dirty="0" smtClean="0"/>
              <a:t>Undertake primary research- Questionnaire, Online Surveys, Interviews</a:t>
            </a:r>
          </a:p>
          <a:p>
            <a:pPr marL="457200" lvl="1" indent="0">
              <a:buNone/>
            </a:pPr>
            <a:r>
              <a:rPr lang="en-GB" dirty="0" smtClean="0"/>
              <a:t>	</a:t>
            </a:r>
          </a:p>
          <a:p>
            <a:pPr marL="457200" lvl="1" indent="0">
              <a:buNone/>
            </a:pPr>
            <a:r>
              <a:rPr lang="en-GB" dirty="0" smtClean="0"/>
              <a:t>	</a:t>
            </a:r>
          </a:p>
          <a:p>
            <a:endParaRPr lang="en-GB" dirty="0" smtClean="0"/>
          </a:p>
          <a:p>
            <a:endParaRPr lang="en-GB"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Segmentation</a:t>
            </a:r>
            <a:endParaRPr lang="en-GB" dirty="0"/>
          </a:p>
        </p:txBody>
      </p:sp>
      <p:pic>
        <p:nvPicPr>
          <p:cNvPr id="4" name="Content Placeholder 3"/>
          <p:cNvPicPr>
            <a:picLocks noGrp="1" noChangeAspect="1"/>
          </p:cNvPicPr>
          <p:nvPr>
            <p:ph idx="1"/>
          </p:nvPr>
        </p:nvPicPr>
        <p:blipFill>
          <a:blip r:embed="rId2"/>
          <a:stretch>
            <a:fillRect/>
          </a:stretch>
        </p:blipFill>
        <p:spPr>
          <a:xfrm>
            <a:off x="504967" y="1139272"/>
            <a:ext cx="11313993" cy="4377292"/>
          </a:xfrm>
          <a:prstGeom prst="rect">
            <a:avLst/>
          </a:prstGeom>
        </p:spPr>
      </p:pic>
    </p:spTree>
    <p:extLst>
      <p:ext uri="{BB962C8B-B14F-4D97-AF65-F5344CB8AC3E}">
        <p14:creationId xmlns:p14="http://schemas.microsoft.com/office/powerpoint/2010/main" val="1884755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DBC5C40-294E-4EDF-8D25-233BAA407F47}"/>
              </a:ext>
            </a:extLst>
          </p:cNvPr>
          <p:cNvSpPr txBox="1">
            <a:spLocks noGrp="1"/>
          </p:cNvSpPr>
          <p:nvPr>
            <p:ph type="title"/>
          </p:nvPr>
        </p:nvSpPr>
        <p:spPr>
          <a:xfrm>
            <a:off x="609600" y="274638"/>
            <a:ext cx="10972800" cy="9211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156DF4FF-3954-4360-9FAD-6BA69971145C}"/>
              </a:ext>
            </a:extLst>
          </p:cNvPr>
          <p:cNvSpPr/>
          <p:nvPr/>
        </p:nvSpPr>
        <p:spPr>
          <a:xfrm>
            <a:off x="609600" y="1476998"/>
            <a:ext cx="11347938" cy="3046988"/>
          </a:xfrm>
          <a:prstGeom prst="rect">
            <a:avLst/>
          </a:prstGeom>
        </p:spPr>
        <p:txBody>
          <a:bodyPr wrap="square">
            <a:spAutoFit/>
          </a:bodyPr>
          <a:lstStyle/>
          <a:p>
            <a:r>
              <a:rPr lang="en-GB" sz="3200" b="0" i="0" dirty="0">
                <a:effectLst/>
                <a:latin typeface="Calibri" panose="020F0502020204030204" pitchFamily="34" charset="0"/>
              </a:rPr>
              <a:t>In marketing and business strategy, market position refers to the consumer’s perception of a brand or product in relation to competing brands or products. </a:t>
            </a:r>
          </a:p>
          <a:p>
            <a:r>
              <a:rPr lang="en-GB" sz="3200" b="0" i="0" dirty="0">
                <a:effectLst/>
                <a:latin typeface="Calibri" panose="020F0502020204030204" pitchFamily="34" charset="0"/>
              </a:rPr>
              <a:t>Market positioning refers to the process of establishing the image or identity of a brand or product so that consumers perceive it in a certain way.</a:t>
            </a:r>
            <a:endParaRPr lang="en-GB" sz="3200" dirty="0"/>
          </a:p>
        </p:txBody>
      </p:sp>
    </p:spTree>
    <p:extLst>
      <p:ext uri="{BB962C8B-B14F-4D97-AF65-F5344CB8AC3E}">
        <p14:creationId xmlns:p14="http://schemas.microsoft.com/office/powerpoint/2010/main" val="37012232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59E4E09-99BD-41D5-B9AA-4CE710B64E2E}"/>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AF252184-1750-4090-871D-647D85F3345B}"/>
              </a:ext>
            </a:extLst>
          </p:cNvPr>
          <p:cNvSpPr/>
          <p:nvPr/>
        </p:nvSpPr>
        <p:spPr>
          <a:xfrm>
            <a:off x="465991" y="1417638"/>
            <a:ext cx="11561885" cy="4031873"/>
          </a:xfrm>
          <a:prstGeom prst="rect">
            <a:avLst/>
          </a:prstGeom>
        </p:spPr>
        <p:txBody>
          <a:bodyPr wrap="square">
            <a:spAutoFit/>
          </a:bodyPr>
          <a:lstStyle/>
          <a:p>
            <a:pPr fontAlgn="base"/>
            <a:r>
              <a:rPr lang="en-GB" sz="3200" b="0" i="0" dirty="0">
                <a:effectLst/>
                <a:latin typeface="Arial" panose="020B0604020202020204" pitchFamily="34" charset="0"/>
                <a:cs typeface="Arial" panose="020B0604020202020204" pitchFamily="34" charset="0"/>
              </a:rPr>
              <a:t>There are two broad categories of market position: cost leadership and differentiation.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Cost leadership and differentiation market positioning strategies are applicable to any business and any industry.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A business can choose to position itself using a cost leader strategy or a differentiation business strategy.</a:t>
            </a:r>
          </a:p>
        </p:txBody>
      </p:sp>
    </p:spTree>
    <p:extLst>
      <p:ext uri="{BB962C8B-B14F-4D97-AF65-F5344CB8AC3E}">
        <p14:creationId xmlns:p14="http://schemas.microsoft.com/office/powerpoint/2010/main" val="934841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E350065-8A71-486F-A41B-D22FB91C93BF}"/>
              </a:ext>
            </a:extLst>
          </p:cNvPr>
          <p:cNvSpPr txBox="1">
            <a:spLocks noGrp="1"/>
          </p:cNvSpPr>
          <p:nvPr>
            <p:ph type="title"/>
          </p:nvPr>
        </p:nvSpPr>
        <p:spPr>
          <a:xfrm>
            <a:off x="609600" y="274638"/>
            <a:ext cx="10972800" cy="105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Cost Leader Strategy</a:t>
            </a:r>
          </a:p>
        </p:txBody>
      </p:sp>
      <p:sp>
        <p:nvSpPr>
          <p:cNvPr id="4" name="Rectangle 3">
            <a:extLst>
              <a:ext uri="{FF2B5EF4-FFF2-40B4-BE49-F238E27FC236}">
                <a16:creationId xmlns:a16="http://schemas.microsoft.com/office/drawing/2014/main" id="{5DDD2AEE-113B-428E-B010-68977A971ADA}"/>
              </a:ext>
            </a:extLst>
          </p:cNvPr>
          <p:cNvSpPr/>
          <p:nvPr/>
        </p:nvSpPr>
        <p:spPr>
          <a:xfrm>
            <a:off x="354623" y="1518700"/>
            <a:ext cx="11482754" cy="4031873"/>
          </a:xfrm>
          <a:prstGeom prst="rect">
            <a:avLst/>
          </a:prstGeom>
        </p:spPr>
        <p:txBody>
          <a:bodyPr wrap="square">
            <a:spAutoFit/>
          </a:bodyPr>
          <a:lstStyle/>
          <a:p>
            <a:r>
              <a:rPr lang="en-GB" sz="3200" b="0" i="0" dirty="0">
                <a:effectLst/>
                <a:latin typeface="Calibri" panose="020F0502020204030204" pitchFamily="34" charset="0"/>
              </a:rPr>
              <a:t>A company using a cost leader strategy attempts to position itself in the minds of the consumers as a company that provides products the consumers want at a price that is lower than competing products available in the marketplace. </a:t>
            </a:r>
          </a:p>
          <a:p>
            <a:r>
              <a:rPr lang="en-GB" sz="3200" b="0" i="0" dirty="0">
                <a:effectLst/>
                <a:latin typeface="Calibri" panose="020F0502020204030204" pitchFamily="34" charset="0"/>
              </a:rPr>
              <a:t>Consumers expect basic products with no bells and whistles from a company using a cost leader strategy. </a:t>
            </a:r>
          </a:p>
          <a:p>
            <a:r>
              <a:rPr lang="en-GB" sz="3200" b="0" i="0" dirty="0">
                <a:effectLst/>
                <a:latin typeface="Calibri" panose="020F0502020204030204" pitchFamily="34" charset="0"/>
              </a:rPr>
              <a:t>Instead, consumers just expect the products to meet their needs and nothing more or less.</a:t>
            </a:r>
            <a:endParaRPr lang="en-GB" sz="3200" dirty="0"/>
          </a:p>
        </p:txBody>
      </p:sp>
    </p:spTree>
    <p:extLst>
      <p:ext uri="{BB962C8B-B14F-4D97-AF65-F5344CB8AC3E}">
        <p14:creationId xmlns:p14="http://schemas.microsoft.com/office/powerpoint/2010/main" val="1371701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03301CC-B319-4AC9-A5B6-039955583D05}"/>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fontAlgn="base"/>
            <a:r>
              <a:rPr lang="en-GB" sz="3600" b="1" dirty="0"/>
              <a:t>Differentiation Business Strategy</a:t>
            </a:r>
          </a:p>
        </p:txBody>
      </p:sp>
      <p:sp>
        <p:nvSpPr>
          <p:cNvPr id="4" name="Rectangle 3">
            <a:extLst>
              <a:ext uri="{FF2B5EF4-FFF2-40B4-BE49-F238E27FC236}">
                <a16:creationId xmlns:a16="http://schemas.microsoft.com/office/drawing/2014/main" id="{EBC00C70-93C5-43E4-9A76-69F6A656BFD0}"/>
              </a:ext>
            </a:extLst>
          </p:cNvPr>
          <p:cNvSpPr/>
          <p:nvPr/>
        </p:nvSpPr>
        <p:spPr>
          <a:xfrm>
            <a:off x="545122" y="1305424"/>
            <a:ext cx="11447585" cy="4031873"/>
          </a:xfrm>
          <a:prstGeom prst="rect">
            <a:avLst/>
          </a:prstGeom>
        </p:spPr>
        <p:txBody>
          <a:bodyPr wrap="square">
            <a:spAutoFit/>
          </a:bodyPr>
          <a:lstStyle/>
          <a:p>
            <a:r>
              <a:rPr lang="en-GB" sz="3200" b="0" i="0" dirty="0">
                <a:effectLst/>
                <a:latin typeface="Calibri" panose="020F0502020204030204" pitchFamily="34" charset="0"/>
              </a:rPr>
              <a:t>A company using a differentiation business strategy attempts to position itself in the minds of the consumers as a company that provides unique products that consumers will pay more for because they cannot find comparable products or product features anywhere else in the marketplace. </a:t>
            </a:r>
          </a:p>
          <a:p>
            <a:endParaRPr lang="en-GB" sz="3200" b="0" i="0" dirty="0">
              <a:effectLst/>
              <a:latin typeface="Calibri" panose="020F0502020204030204" pitchFamily="34" charset="0"/>
            </a:endParaRPr>
          </a:p>
          <a:p>
            <a:r>
              <a:rPr lang="en-GB" sz="3200" b="0" i="0" dirty="0">
                <a:effectLst/>
                <a:latin typeface="Calibri" panose="020F0502020204030204" pitchFamily="34" charset="0"/>
              </a:rPr>
              <a:t>Consumers expect more from a differentiated product and therefore are willing to pay a premium for a differentiated product. </a:t>
            </a:r>
          </a:p>
        </p:txBody>
      </p:sp>
    </p:spTree>
    <p:extLst>
      <p:ext uri="{BB962C8B-B14F-4D97-AF65-F5344CB8AC3E}">
        <p14:creationId xmlns:p14="http://schemas.microsoft.com/office/powerpoint/2010/main" val="3734560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6FCD2-6C27-42E7-B3DB-6E9C5E4F7423}"/>
              </a:ext>
            </a:extLst>
          </p:cNvPr>
          <p:cNvSpPr>
            <a:spLocks noGrp="1"/>
          </p:cNvSpPr>
          <p:nvPr>
            <p:ph type="title"/>
          </p:nvPr>
        </p:nvSpPr>
        <p:spPr/>
        <p:txBody>
          <a:bodyPr/>
          <a:lstStyle/>
          <a:p>
            <a:r>
              <a:rPr lang="en-GB" dirty="0"/>
              <a:t>What is their Marketing Strategy?</a:t>
            </a:r>
          </a:p>
        </p:txBody>
      </p:sp>
      <p:pic>
        <p:nvPicPr>
          <p:cNvPr id="5" name="Content Placeholder 4">
            <a:extLst>
              <a:ext uri="{FF2B5EF4-FFF2-40B4-BE49-F238E27FC236}">
                <a16:creationId xmlns:a16="http://schemas.microsoft.com/office/drawing/2014/main" id="{8783DA86-0E2F-4B3D-A37A-1DB093CDCE17}"/>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15422" y="1417638"/>
            <a:ext cx="3229264" cy="2220686"/>
          </a:xfrm>
        </p:spPr>
      </p:pic>
      <p:pic>
        <p:nvPicPr>
          <p:cNvPr id="7" name="Picture 6" descr="A sign above a store&#10;&#10;Description generated with very high confidence">
            <a:extLst>
              <a:ext uri="{FF2B5EF4-FFF2-40B4-BE49-F238E27FC236}">
                <a16:creationId xmlns:a16="http://schemas.microsoft.com/office/drawing/2014/main" id="{8EBEA21E-AC45-4402-A3EC-F299B57AA2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0222" y="3785839"/>
            <a:ext cx="2536356" cy="1724722"/>
          </a:xfrm>
          <a:prstGeom prst="rect">
            <a:avLst/>
          </a:prstGeom>
        </p:spPr>
      </p:pic>
      <p:pic>
        <p:nvPicPr>
          <p:cNvPr id="9" name="Picture 8" descr="A close up of a logo&#10;&#10;Description generated with very high confidence">
            <a:extLst>
              <a:ext uri="{FF2B5EF4-FFF2-40B4-BE49-F238E27FC236}">
                <a16:creationId xmlns:a16="http://schemas.microsoft.com/office/drawing/2014/main" id="{FA0AA4A8-861F-487E-A989-45F01949E11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12374" y="3211285"/>
            <a:ext cx="2873829" cy="2873829"/>
          </a:xfrm>
          <a:prstGeom prst="rect">
            <a:avLst/>
          </a:prstGeom>
        </p:spPr>
      </p:pic>
    </p:spTree>
    <p:extLst>
      <p:ext uri="{BB962C8B-B14F-4D97-AF65-F5344CB8AC3E}">
        <p14:creationId xmlns:p14="http://schemas.microsoft.com/office/powerpoint/2010/main" val="422437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group, find three examples of Businesses that operate each of the following strategies:</a:t>
            </a:r>
          </a:p>
          <a:p>
            <a:r>
              <a:rPr lang="en-GB" dirty="0" smtClean="0"/>
              <a:t>Cost Leader</a:t>
            </a:r>
          </a:p>
          <a:p>
            <a:r>
              <a:rPr lang="en-GB" dirty="0" smtClean="0"/>
              <a:t>Differentiation Business Strategy</a:t>
            </a:r>
            <a:endParaRPr lang="en-GB" dirty="0"/>
          </a:p>
        </p:txBody>
      </p:sp>
    </p:spTree>
    <p:extLst>
      <p:ext uri="{BB962C8B-B14F-4D97-AF65-F5344CB8AC3E}">
        <p14:creationId xmlns:p14="http://schemas.microsoft.com/office/powerpoint/2010/main" val="225474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Segmentation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Market segmentation allows you to break down the population you wish to market to more effectively.</a:t>
            </a:r>
          </a:p>
          <a:p>
            <a:r>
              <a:rPr lang="en-GB" dirty="0" smtClean="0"/>
              <a:t>Using segmentation you can place people or organisations into categories such as age, gender, locations, consumer income, organisation spend on training, equipment etc.</a:t>
            </a:r>
          </a:p>
          <a:p>
            <a:r>
              <a:rPr lang="en-GB" dirty="0" smtClean="0"/>
              <a:t>By segmenting your market in this way you can identify effectively which kind of marketing strategy you need to use, do you need to use more than one kind, what kind of advertising will best suit this segment?</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238" y="274638"/>
            <a:ext cx="11169162" cy="1143000"/>
          </a:xfrm>
        </p:spPr>
        <p:txBody>
          <a:bodyPr>
            <a:normAutofit/>
          </a:bodyPr>
          <a:lstStyle/>
          <a:p>
            <a:pPr algn="l">
              <a:defRPr/>
            </a:pPr>
            <a:r>
              <a:rPr lang="en-GB" sz="3600" b="1" dirty="0"/>
              <a:t>The advantages of market segmentation</a:t>
            </a:r>
          </a:p>
        </p:txBody>
      </p:sp>
      <p:grpSp>
        <p:nvGrpSpPr>
          <p:cNvPr id="3" name="Group 22"/>
          <p:cNvGrpSpPr>
            <a:grpSpLocks/>
          </p:cNvGrpSpPr>
          <p:nvPr/>
        </p:nvGrpSpPr>
        <p:grpSpPr bwMode="auto">
          <a:xfrm>
            <a:off x="1359268" y="1123831"/>
            <a:ext cx="8857393" cy="4388948"/>
            <a:chOff x="1268413" y="1019175"/>
            <a:chExt cx="6527800" cy="5383213"/>
          </a:xfrm>
        </p:grpSpPr>
        <p:sp>
          <p:nvSpPr>
            <p:cNvPr id="11268" name="Line 4"/>
            <p:cNvSpPr>
              <a:spLocks noChangeShapeType="1"/>
            </p:cNvSpPr>
            <p:nvPr/>
          </p:nvSpPr>
          <p:spPr bwMode="auto">
            <a:xfrm>
              <a:off x="4572000" y="4432300"/>
              <a:ext cx="0" cy="525463"/>
            </a:xfrm>
            <a:prstGeom prst="line">
              <a:avLst/>
            </a:prstGeom>
            <a:noFill/>
            <a:ln w="25400">
              <a:solidFill>
                <a:srgbClr val="FF0033"/>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269" name="Line 5"/>
            <p:cNvSpPr>
              <a:spLocks noChangeShapeType="1"/>
            </p:cNvSpPr>
            <p:nvPr/>
          </p:nvSpPr>
          <p:spPr bwMode="auto">
            <a:xfrm>
              <a:off x="4572000" y="2454275"/>
              <a:ext cx="0" cy="525463"/>
            </a:xfrm>
            <a:prstGeom prst="line">
              <a:avLst/>
            </a:prstGeom>
            <a:noFill/>
            <a:ln w="25400">
              <a:solidFill>
                <a:srgbClr val="FF0033"/>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grpSp>
          <p:nvGrpSpPr>
            <p:cNvPr id="4" name="Group 9"/>
            <p:cNvGrpSpPr>
              <a:grpSpLocks/>
            </p:cNvGrpSpPr>
            <p:nvPr/>
          </p:nvGrpSpPr>
          <p:grpSpPr bwMode="auto">
            <a:xfrm>
              <a:off x="3748088" y="4979988"/>
              <a:ext cx="1647825" cy="1422400"/>
              <a:chOff x="2361" y="3137"/>
              <a:chExt cx="1038" cy="896"/>
            </a:xfrm>
          </p:grpSpPr>
          <p:sp>
            <p:nvSpPr>
              <p:cNvPr id="6" name="Oval 7"/>
              <p:cNvSpPr>
                <a:spLocks noChangeArrowheads="1"/>
              </p:cNvSpPr>
              <p:nvPr/>
            </p:nvSpPr>
            <p:spPr bwMode="auto">
              <a:xfrm>
                <a:off x="2395" y="3137"/>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7" name="Rectangle 8"/>
              <p:cNvSpPr>
                <a:spLocks noChangeArrowheads="1"/>
              </p:cNvSpPr>
              <p:nvPr/>
            </p:nvSpPr>
            <p:spPr bwMode="auto">
              <a:xfrm>
                <a:off x="2361" y="3378"/>
                <a:ext cx="1038" cy="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Opportunities and threats</a:t>
                </a:r>
              </a:p>
            </p:txBody>
          </p:sp>
        </p:grpSp>
        <p:grpSp>
          <p:nvGrpSpPr>
            <p:cNvPr id="5" name="Group 12"/>
            <p:cNvGrpSpPr>
              <a:grpSpLocks/>
            </p:cNvGrpSpPr>
            <p:nvPr/>
          </p:nvGrpSpPr>
          <p:grpSpPr bwMode="auto">
            <a:xfrm>
              <a:off x="3806825" y="1019175"/>
              <a:ext cx="1530350" cy="1422400"/>
              <a:chOff x="2398" y="642"/>
              <a:chExt cx="964" cy="896"/>
            </a:xfrm>
          </p:grpSpPr>
          <p:sp>
            <p:nvSpPr>
              <p:cNvPr id="9" name="Oval 10"/>
              <p:cNvSpPr>
                <a:spLocks noChangeArrowheads="1"/>
              </p:cNvSpPr>
              <p:nvPr/>
            </p:nvSpPr>
            <p:spPr bwMode="auto">
              <a:xfrm>
                <a:off x="2402" y="642"/>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10" name="Rectangle 11"/>
              <p:cNvSpPr>
                <a:spLocks noChangeArrowheads="1"/>
              </p:cNvSpPr>
              <p:nvPr/>
            </p:nvSpPr>
            <p:spPr bwMode="auto">
              <a:xfrm>
                <a:off x="2398" y="800"/>
                <a:ext cx="964" cy="5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Target market selection</a:t>
                </a:r>
              </a:p>
            </p:txBody>
          </p:sp>
        </p:grpSp>
        <p:grpSp>
          <p:nvGrpSpPr>
            <p:cNvPr id="8" name="Group 24"/>
            <p:cNvGrpSpPr>
              <a:grpSpLocks/>
            </p:cNvGrpSpPr>
            <p:nvPr/>
          </p:nvGrpSpPr>
          <p:grpSpPr bwMode="auto">
            <a:xfrm>
              <a:off x="1268413" y="2984500"/>
              <a:ext cx="6527800" cy="1422400"/>
              <a:chOff x="799" y="1880"/>
              <a:chExt cx="4112" cy="896"/>
            </a:xfrm>
          </p:grpSpPr>
          <p:sp>
            <p:nvSpPr>
              <p:cNvPr id="12" name="Line 13"/>
              <p:cNvSpPr>
                <a:spLocks noChangeShapeType="1"/>
              </p:cNvSpPr>
              <p:nvPr/>
            </p:nvSpPr>
            <p:spPr bwMode="auto">
              <a:xfrm>
                <a:off x="3370" y="2329"/>
                <a:ext cx="565" cy="0"/>
              </a:xfrm>
              <a:prstGeom prst="line">
                <a:avLst/>
              </a:prstGeom>
              <a:noFill/>
              <a:ln w="25400">
                <a:solidFill>
                  <a:srgbClr val="FF0033"/>
                </a:solidFill>
                <a:round/>
                <a:headEnd/>
                <a:tailEnd type="triangle" w="med" len="med"/>
              </a:ln>
              <a:extLst>
                <a:ext uri="{909E8E84-426E-40DD-AFC4-6F175D3DCCD1}">
                  <a14:hiddenFill xmlns:a14="http://schemas.microsoft.com/office/drawing/2010/main">
                    <a:noFill/>
                  </a14:hiddenFill>
                </a:ext>
              </a:extLst>
            </p:spPr>
            <p:txBody>
              <a:bodyPr wrap="none" anchor="ctr"/>
              <a:lstStyle/>
              <a:p>
                <a:pPr eaLnBrk="0" hangingPunct="0">
                  <a:defRPr/>
                </a:pPr>
                <a:endParaRPr lang="en-GB" sz="2400" kern="0">
                  <a:solidFill>
                    <a:srgbClr val="919191"/>
                  </a:solidFill>
                  <a:latin typeface="Times New Roman" pitchFamily="18" charset="0"/>
                </a:endParaRPr>
              </a:p>
            </p:txBody>
          </p:sp>
          <p:sp>
            <p:nvSpPr>
              <p:cNvPr id="13" name="Line 14"/>
              <p:cNvSpPr>
                <a:spLocks noChangeShapeType="1"/>
              </p:cNvSpPr>
              <p:nvPr/>
            </p:nvSpPr>
            <p:spPr bwMode="auto">
              <a:xfrm>
                <a:off x="1826" y="2329"/>
                <a:ext cx="565" cy="0"/>
              </a:xfrm>
              <a:prstGeom prst="line">
                <a:avLst/>
              </a:prstGeom>
              <a:noFill/>
              <a:ln w="25400">
                <a:solidFill>
                  <a:srgbClr val="FF0033"/>
                </a:solidFill>
                <a:round/>
                <a:headEnd type="triangle" w="med" len="med"/>
                <a:tailEnd/>
              </a:ln>
              <a:extLst>
                <a:ext uri="{909E8E84-426E-40DD-AFC4-6F175D3DCCD1}">
                  <a14:hiddenFill xmlns:a14="http://schemas.microsoft.com/office/drawing/2010/main">
                    <a:noFill/>
                  </a14:hiddenFill>
                </a:ext>
              </a:extLst>
            </p:spPr>
            <p:txBody>
              <a:bodyPr wrap="none" anchor="ctr"/>
              <a:lstStyle/>
              <a:p>
                <a:pPr eaLnBrk="0" hangingPunct="0">
                  <a:defRPr/>
                </a:pPr>
                <a:endParaRPr lang="en-GB" sz="2400" kern="0">
                  <a:solidFill>
                    <a:srgbClr val="919191"/>
                  </a:solidFill>
                  <a:latin typeface="Times New Roman" pitchFamily="18" charset="0"/>
                </a:endParaRPr>
              </a:p>
            </p:txBody>
          </p:sp>
          <p:grpSp>
            <p:nvGrpSpPr>
              <p:cNvPr id="11" name="Group 17"/>
              <p:cNvGrpSpPr>
                <a:grpSpLocks/>
              </p:cNvGrpSpPr>
              <p:nvPr/>
            </p:nvGrpSpPr>
            <p:grpSpPr bwMode="auto">
              <a:xfrm>
                <a:off x="2295" y="1880"/>
                <a:ext cx="1171" cy="896"/>
                <a:chOff x="2295" y="1880"/>
                <a:chExt cx="1171" cy="896"/>
              </a:xfrm>
            </p:grpSpPr>
            <p:sp>
              <p:nvSpPr>
                <p:cNvPr id="21" name="Oval 15"/>
                <p:cNvSpPr>
                  <a:spLocks noChangeArrowheads="1"/>
                </p:cNvSpPr>
                <p:nvPr/>
              </p:nvSpPr>
              <p:spPr bwMode="auto">
                <a:xfrm>
                  <a:off x="2401" y="1880"/>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22" name="Rectangle 16"/>
                <p:cNvSpPr>
                  <a:spLocks noChangeArrowheads="1"/>
                </p:cNvSpPr>
                <p:nvPr/>
              </p:nvSpPr>
              <p:spPr bwMode="auto">
                <a:xfrm>
                  <a:off x="2295" y="2107"/>
                  <a:ext cx="1170" cy="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b="1" kern="0" dirty="0">
                      <a:latin typeface="Arial" charset="0"/>
                    </a:rPr>
                    <a:t>Market segmentation</a:t>
                  </a:r>
                </a:p>
              </p:txBody>
            </p:sp>
          </p:grpSp>
          <p:grpSp>
            <p:nvGrpSpPr>
              <p:cNvPr id="14" name="Group 20"/>
              <p:cNvGrpSpPr>
                <a:grpSpLocks/>
              </p:cNvGrpSpPr>
              <p:nvPr/>
            </p:nvGrpSpPr>
            <p:grpSpPr bwMode="auto">
              <a:xfrm>
                <a:off x="3947" y="1880"/>
                <a:ext cx="964" cy="896"/>
                <a:chOff x="3947" y="1880"/>
                <a:chExt cx="964" cy="896"/>
              </a:xfrm>
            </p:grpSpPr>
            <p:sp>
              <p:nvSpPr>
                <p:cNvPr id="19" name="Oval 18"/>
                <p:cNvSpPr>
                  <a:spLocks noChangeArrowheads="1"/>
                </p:cNvSpPr>
                <p:nvPr/>
              </p:nvSpPr>
              <p:spPr bwMode="auto">
                <a:xfrm>
                  <a:off x="3952" y="1880"/>
                  <a:ext cx="959"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20" name="Rectangle 19"/>
                <p:cNvSpPr>
                  <a:spLocks noChangeArrowheads="1"/>
                </p:cNvSpPr>
                <p:nvPr/>
              </p:nvSpPr>
              <p:spPr bwMode="auto">
                <a:xfrm>
                  <a:off x="3947" y="2041"/>
                  <a:ext cx="964" cy="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Tailored marketing mix</a:t>
                  </a:r>
                </a:p>
              </p:txBody>
            </p:sp>
          </p:grpSp>
          <p:grpSp>
            <p:nvGrpSpPr>
              <p:cNvPr id="15" name="Group 23"/>
              <p:cNvGrpSpPr>
                <a:grpSpLocks/>
              </p:cNvGrpSpPr>
              <p:nvPr/>
            </p:nvGrpSpPr>
            <p:grpSpPr bwMode="auto">
              <a:xfrm>
                <a:off x="799" y="1880"/>
                <a:ext cx="1076" cy="896"/>
                <a:chOff x="799" y="1880"/>
                <a:chExt cx="1076" cy="896"/>
              </a:xfrm>
            </p:grpSpPr>
            <p:sp>
              <p:nvSpPr>
                <p:cNvPr id="17" name="Oval 21"/>
                <p:cNvSpPr>
                  <a:spLocks noChangeArrowheads="1"/>
                </p:cNvSpPr>
                <p:nvPr/>
              </p:nvSpPr>
              <p:spPr bwMode="auto">
                <a:xfrm>
                  <a:off x="852" y="1880"/>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18" name="Rectangle 22"/>
                <p:cNvSpPr>
                  <a:spLocks noChangeArrowheads="1"/>
                </p:cNvSpPr>
                <p:nvPr/>
              </p:nvSpPr>
              <p:spPr bwMode="auto">
                <a:xfrm>
                  <a:off x="799" y="2200"/>
                  <a:ext cx="1076"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Differentiation</a:t>
                  </a:r>
                </a:p>
              </p:txBody>
            </p:sp>
          </p:grpSp>
        </p:grpSp>
      </p:grpSp>
      <p:pic>
        <p:nvPicPr>
          <p:cNvPr id="2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66384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Competitor analysis</a:t>
            </a:r>
          </a:p>
        </p:txBody>
      </p:sp>
      <p:sp>
        <p:nvSpPr>
          <p:cNvPr id="3" name="Content Placeholder 2"/>
          <p:cNvSpPr>
            <a:spLocks noGrp="1"/>
          </p:cNvSpPr>
          <p:nvPr>
            <p:ph idx="1"/>
          </p:nvPr>
        </p:nvSpPr>
        <p:spPr/>
        <p:txBody>
          <a:bodyPr rtlCol="0">
            <a:normAutofit fontScale="62500" lnSpcReduction="20000"/>
          </a:bodyPr>
          <a:lstStyle/>
          <a:p>
            <a:pPr marL="118872" indent="0">
              <a:spcBef>
                <a:spcPts val="0"/>
              </a:spcBef>
              <a:buNone/>
              <a:defRPr/>
            </a:pPr>
            <a:r>
              <a:rPr lang="en-GB" sz="4000" b="1" dirty="0"/>
              <a:t>Questions that should be asked when undertaking competitor analysis?</a:t>
            </a:r>
            <a:endParaRPr lang="en-GB" dirty="0"/>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Who are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 What threats do they pose?</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is the profile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objectives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strategies are our competitors pursuing and how successful are these strategies?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strengths and weaknesses of our competitors?</a:t>
            </a:r>
          </a:p>
          <a:p>
            <a:pPr marL="438912" indent="-320040">
              <a:spcBef>
                <a:spcPts val="0"/>
              </a:spcBef>
              <a:buFont typeface="Wingdings 2"/>
              <a:buChar char=""/>
              <a:defRPr/>
            </a:pPr>
            <a:endParaRPr lang="en-GB" dirty="0"/>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0687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252" y="301626"/>
            <a:ext cx="9557056" cy="1143000"/>
          </a:xfrm>
        </p:spPr>
        <p:txBody>
          <a:bodyPr>
            <a:noAutofit/>
          </a:bodyPr>
          <a:lstStyle/>
          <a:p>
            <a:pPr algn="l">
              <a:defRPr/>
            </a:pPr>
            <a:r>
              <a:rPr lang="en-GB" sz="3600" b="1" dirty="0"/>
              <a:t>Sources of information for competitor analysis   (Davidson 1997) </a:t>
            </a:r>
          </a:p>
        </p:txBody>
      </p:sp>
      <p:pic>
        <p:nvPicPr>
          <p:cNvPr id="1433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11" y="1955924"/>
            <a:ext cx="10598120" cy="3494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29093" y="164856"/>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3148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3F2F-D74C-4567-ABD5-ACC05C9E1DB5}"/>
              </a:ext>
            </a:extLst>
          </p:cNvPr>
          <p:cNvSpPr>
            <a:spLocks noGrp="1"/>
          </p:cNvSpPr>
          <p:nvPr>
            <p:ph type="title"/>
          </p:nvPr>
        </p:nvSpPr>
        <p:spPr>
          <a:xfrm>
            <a:off x="609600" y="89581"/>
            <a:ext cx="10972800" cy="1143000"/>
          </a:xfrm>
        </p:spPr>
        <p:txBody>
          <a:bodyPr/>
          <a:lstStyle/>
          <a:p>
            <a:r>
              <a:rPr lang="en-GB" dirty="0"/>
              <a:t>Activity </a:t>
            </a:r>
          </a:p>
        </p:txBody>
      </p:sp>
      <p:sp>
        <p:nvSpPr>
          <p:cNvPr id="3" name="Content Placeholder 2">
            <a:extLst>
              <a:ext uri="{FF2B5EF4-FFF2-40B4-BE49-F238E27FC236}">
                <a16:creationId xmlns:a16="http://schemas.microsoft.com/office/drawing/2014/main" id="{8EDD6C7F-62E2-4079-B1FF-D6D0668E137E}"/>
              </a:ext>
            </a:extLst>
          </p:cNvPr>
          <p:cNvSpPr>
            <a:spLocks noGrp="1"/>
          </p:cNvSpPr>
          <p:nvPr>
            <p:ph idx="1"/>
          </p:nvPr>
        </p:nvSpPr>
        <p:spPr>
          <a:xfrm>
            <a:off x="609600" y="1513114"/>
            <a:ext cx="10972800" cy="4004119"/>
          </a:xfrm>
        </p:spPr>
        <p:txBody>
          <a:bodyPr>
            <a:normAutofit lnSpcReduction="10000"/>
          </a:bodyPr>
          <a:lstStyle/>
          <a:p>
            <a:pPr marL="0" indent="0">
              <a:buNone/>
            </a:pPr>
            <a:r>
              <a:rPr lang="en-GB" sz="3800" b="1" dirty="0"/>
              <a:t>Think about your business idea and answer the following questions</a:t>
            </a:r>
            <a:r>
              <a:rPr lang="en-GB" sz="3800" b="1" dirty="0" smtClean="0"/>
              <a:t>:</a:t>
            </a:r>
            <a:endParaRPr lang="en-GB" sz="3800" dirty="0" smtClean="0"/>
          </a:p>
          <a:p>
            <a:pPr lvl="1"/>
            <a:r>
              <a:rPr lang="en-GB" sz="2400" dirty="0" smtClean="0"/>
              <a:t>What is your marketing strategy- Cost Leadership or Differentiation- Explain why you have chosen this type of strategy.</a:t>
            </a:r>
          </a:p>
          <a:p>
            <a:pPr lvl="1">
              <a:buNone/>
            </a:pPr>
            <a:r>
              <a:rPr lang="en-GB" sz="2400" dirty="0" smtClean="0"/>
              <a:t>    How will you segment the market for your business?</a:t>
            </a:r>
          </a:p>
          <a:p>
            <a:pPr lvl="1">
              <a:buNone/>
            </a:pPr>
            <a:r>
              <a:rPr lang="en-GB" sz="2400" dirty="0" smtClean="0"/>
              <a:t>    Identify your competitors- How will your business compete?</a:t>
            </a:r>
          </a:p>
          <a:p>
            <a:pPr lvl="1"/>
            <a:r>
              <a:rPr lang="en-GB" sz="2200" dirty="0" smtClean="0"/>
              <a:t>How </a:t>
            </a:r>
            <a:r>
              <a:rPr lang="en-GB" sz="2200" dirty="0"/>
              <a:t>will you market your business?</a:t>
            </a:r>
          </a:p>
          <a:p>
            <a:pPr marL="457200" lvl="1" indent="0">
              <a:buNone/>
            </a:pPr>
            <a:r>
              <a:rPr lang="en-GB" sz="2200" dirty="0"/>
              <a:t>	Leaflet drop, Newspaper ads, local radio </a:t>
            </a:r>
            <a:r>
              <a:rPr lang="en-GB" sz="2200" dirty="0" smtClean="0"/>
              <a:t>ads, online </a:t>
            </a:r>
            <a:r>
              <a:rPr lang="en-GB" sz="2200" dirty="0"/>
              <a:t>etc</a:t>
            </a:r>
            <a:r>
              <a:rPr lang="en-GB" sz="2200" dirty="0" smtClean="0"/>
              <a:t>.</a:t>
            </a:r>
          </a:p>
          <a:p>
            <a:pPr marL="457200" lvl="1" indent="0">
              <a:buNone/>
            </a:pPr>
            <a:r>
              <a:rPr lang="en-GB" sz="2200" dirty="0" smtClean="0"/>
              <a:t>How will you check on the effectiveness of using your chosen method/s?</a:t>
            </a:r>
            <a:endParaRPr lang="en-GB" sz="2200" dirty="0"/>
          </a:p>
        </p:txBody>
      </p:sp>
    </p:spTree>
    <p:extLst>
      <p:ext uri="{BB962C8B-B14F-4D97-AF65-F5344CB8AC3E}">
        <p14:creationId xmlns:p14="http://schemas.microsoft.com/office/powerpoint/2010/main" val="30637496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821</TotalTime>
  <Words>675</Words>
  <Application>Microsoft Office PowerPoint</Application>
  <PresentationFormat>Widescreen</PresentationFormat>
  <Paragraphs>92</Paragraphs>
  <Slides>16</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Arial</vt:lpstr>
      <vt:lpstr>Calibri</vt:lpstr>
      <vt:lpstr>Myriad Pro</vt:lpstr>
      <vt:lpstr>Times New Roman</vt:lpstr>
      <vt:lpstr>Wingdings 2</vt:lpstr>
      <vt:lpstr>20140311PresentationUWTSDTemplate</vt:lpstr>
      <vt:lpstr>Marketing Essentials for  Small Businesses</vt:lpstr>
      <vt:lpstr>Target Market</vt:lpstr>
      <vt:lpstr>Target Market</vt:lpstr>
      <vt:lpstr> Activity – 15 mins</vt:lpstr>
      <vt:lpstr>Segmentation</vt:lpstr>
      <vt:lpstr>Market Positioning</vt:lpstr>
      <vt:lpstr>Market Positioning</vt:lpstr>
      <vt:lpstr>Cost Leader Strategy</vt:lpstr>
      <vt:lpstr>Differentiation Business Strategy</vt:lpstr>
      <vt:lpstr>What is their Marketing Strategy?</vt:lpstr>
      <vt:lpstr>Activity</vt:lpstr>
      <vt:lpstr>Market Segmentation</vt:lpstr>
      <vt:lpstr>The advantages of market segmentation</vt:lpstr>
      <vt:lpstr>Competitor analysis</vt:lpstr>
      <vt:lpstr>Sources of information for competitor analysis   (Davidson 1997) </vt:lpstr>
      <vt:lpstr>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Jessica Shore</cp:lastModifiedBy>
  <cp:revision>28</cp:revision>
  <cp:lastPrinted>2018-05-02T08:37:53Z</cp:lastPrinted>
  <dcterms:created xsi:type="dcterms:W3CDTF">2018-03-26T15:08:17Z</dcterms:created>
  <dcterms:modified xsi:type="dcterms:W3CDTF">2019-05-14T13:25:28Z</dcterms:modified>
</cp:coreProperties>
</file>