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handoutMasterIdLst>
    <p:handoutMasterId r:id="rId13"/>
  </p:handoutMasterIdLst>
  <p:sldIdLst>
    <p:sldId id="261" r:id="rId4"/>
    <p:sldId id="257" r:id="rId5"/>
    <p:sldId id="258" r:id="rId6"/>
    <p:sldId id="264" r:id="rId7"/>
    <p:sldId id="259" r:id="rId8"/>
    <p:sldId id="260" r:id="rId9"/>
    <p:sldId id="263" r:id="rId10"/>
    <p:sldId id="265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5"/>
          </a:xfrm>
          <a:prstGeom prst="rect">
            <a:avLst/>
          </a:prstGeom>
        </p:spPr>
        <p:txBody>
          <a:bodyPr vert="horz" lIns="91424" tIns="45712" rIns="91424" bIns="4571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5"/>
          </a:xfrm>
          <a:prstGeom prst="rect">
            <a:avLst/>
          </a:prstGeom>
        </p:spPr>
        <p:txBody>
          <a:bodyPr vert="horz" lIns="91424" tIns="45712" rIns="91424" bIns="45712" rtlCol="0"/>
          <a:lstStyle>
            <a:lvl1pPr algn="r">
              <a:defRPr sz="1200"/>
            </a:lvl1pPr>
          </a:lstStyle>
          <a:p>
            <a:fld id="{C6DAB51A-11F9-42F1-A709-9028CB9DE169}" type="datetimeFigureOut">
              <a:rPr lang="en-US" smtClean="0"/>
              <a:t>8/29/2018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30"/>
            <a:ext cx="2889938" cy="489374"/>
          </a:xfrm>
          <a:prstGeom prst="rect">
            <a:avLst/>
          </a:prstGeom>
        </p:spPr>
        <p:txBody>
          <a:bodyPr vert="horz" lIns="91424" tIns="45712" rIns="91424" bIns="4571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30"/>
            <a:ext cx="2889938" cy="489374"/>
          </a:xfrm>
          <a:prstGeom prst="rect">
            <a:avLst/>
          </a:prstGeom>
        </p:spPr>
        <p:txBody>
          <a:bodyPr vert="horz" lIns="91424" tIns="45712" rIns="91424" bIns="45712" rtlCol="0" anchor="b"/>
          <a:lstStyle>
            <a:lvl1pPr algn="r">
              <a:defRPr sz="1200"/>
            </a:lvl1pPr>
          </a:lstStyle>
          <a:p>
            <a:fld id="{5BAACAAC-60E1-4368-9FB3-C81B57EA44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080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5"/>
          </a:xfrm>
          <a:prstGeom prst="rect">
            <a:avLst/>
          </a:prstGeom>
        </p:spPr>
        <p:txBody>
          <a:bodyPr vert="horz" lIns="91424" tIns="45712" rIns="91424" bIns="4571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5"/>
          </a:xfrm>
          <a:prstGeom prst="rect">
            <a:avLst/>
          </a:prstGeom>
        </p:spPr>
        <p:txBody>
          <a:bodyPr vert="horz" lIns="91424" tIns="45712" rIns="91424" bIns="45712" rtlCol="0"/>
          <a:lstStyle>
            <a:lvl1pPr algn="r">
              <a:defRPr sz="1200"/>
            </a:lvl1pPr>
          </a:lstStyle>
          <a:p>
            <a:fld id="{6007A150-FB10-4E7C-B325-56A904256E8E}" type="datetimeFigureOut">
              <a:rPr lang="en-US" smtClean="0"/>
              <a:t>8/29/2018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4" tIns="45712" rIns="91424" bIns="4571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4" tIns="45712" rIns="91424" bIns="4571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30"/>
            <a:ext cx="2889938" cy="489374"/>
          </a:xfrm>
          <a:prstGeom prst="rect">
            <a:avLst/>
          </a:prstGeom>
        </p:spPr>
        <p:txBody>
          <a:bodyPr vert="horz" lIns="91424" tIns="45712" rIns="91424" bIns="4571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30"/>
            <a:ext cx="2889938" cy="489374"/>
          </a:xfrm>
          <a:prstGeom prst="rect">
            <a:avLst/>
          </a:prstGeom>
        </p:spPr>
        <p:txBody>
          <a:bodyPr vert="horz" lIns="91424" tIns="45712" rIns="91424" bIns="45712" rtlCol="0" anchor="b"/>
          <a:lstStyle>
            <a:lvl1pPr algn="r">
              <a:defRPr sz="1200"/>
            </a:lvl1pPr>
          </a:lstStyle>
          <a:p>
            <a:fld id="{D920966F-D0D6-4199-97DE-6D0AE65F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007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706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01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507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112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03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641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806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740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217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843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857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334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094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9550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546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751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025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430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5221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0458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978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956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1808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3431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9925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7296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038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7250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1633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501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2889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4732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5523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1945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071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038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05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111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29/08/2018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721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9503" y="1196752"/>
            <a:ext cx="8600302" cy="17907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Planning and Conducting </a:t>
            </a:r>
            <a:r>
              <a:rPr lang="en-GB" dirty="0">
                <a:solidFill>
                  <a:schemeClr val="bg1"/>
                </a:solidFill>
              </a:rPr>
              <a:t>Coaching and </a:t>
            </a:r>
            <a:r>
              <a:rPr lang="en-GB" dirty="0" smtClean="0">
                <a:solidFill>
                  <a:schemeClr val="bg1"/>
                </a:solidFill>
              </a:rPr>
              <a:t>Mentoring Sessions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372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Plans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An overall coaching plan – covers a complete coaching </a:t>
            </a:r>
            <a:r>
              <a:rPr lang="en-GB" dirty="0" err="1" smtClean="0"/>
              <a:t>programmeme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coaching session plan – covers a single session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736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coaching session - things to consider: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Appropriate location</a:t>
            </a:r>
          </a:p>
          <a:p>
            <a:pPr lvl="0"/>
            <a:r>
              <a:rPr lang="en-US" dirty="0"/>
              <a:t>Time</a:t>
            </a:r>
          </a:p>
          <a:p>
            <a:pPr lvl="0"/>
            <a:r>
              <a:rPr lang="en-US" dirty="0"/>
              <a:t>IT access</a:t>
            </a:r>
          </a:p>
          <a:p>
            <a:pPr lvl="0"/>
            <a:r>
              <a:rPr lang="en-US" dirty="0"/>
              <a:t>Info re development needs </a:t>
            </a:r>
            <a:r>
              <a:rPr lang="en-US" dirty="0" err="1"/>
              <a:t>eg</a:t>
            </a:r>
            <a:r>
              <a:rPr lang="en-US" dirty="0"/>
              <a:t> PDP</a:t>
            </a:r>
          </a:p>
          <a:p>
            <a:pPr lvl="0"/>
            <a:r>
              <a:rPr lang="en-US" dirty="0"/>
              <a:t>Coaching goals pro-forma</a:t>
            </a:r>
          </a:p>
          <a:p>
            <a:pPr lvl="0"/>
            <a:r>
              <a:rPr lang="en-US" dirty="0"/>
              <a:t>Any relevant diagnostic tools (on-line access or hard copy)</a:t>
            </a:r>
          </a:p>
          <a:p>
            <a:pPr lvl="0"/>
            <a:r>
              <a:rPr lang="en-US" dirty="0"/>
              <a:t>Coaching plan template</a:t>
            </a:r>
          </a:p>
          <a:p>
            <a:pPr lvl="0"/>
            <a:r>
              <a:rPr lang="en-US" dirty="0"/>
              <a:t>Coaching record pro-forma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9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rapport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client’s name </a:t>
            </a:r>
          </a:p>
          <a:p>
            <a:r>
              <a:rPr lang="en-GB" dirty="0"/>
              <a:t>Exude genuineness and warmth</a:t>
            </a:r>
          </a:p>
          <a:p>
            <a:r>
              <a:rPr lang="en-GB" dirty="0"/>
              <a:t>Make each client feel valued</a:t>
            </a:r>
          </a:p>
          <a:p>
            <a:r>
              <a:rPr lang="en-GB" dirty="0"/>
              <a:t>Create a conducive atmosphere for self disclosure</a:t>
            </a:r>
          </a:p>
          <a:p>
            <a:r>
              <a:rPr lang="en-GB" dirty="0"/>
              <a:t>Ensure confidentiality</a:t>
            </a:r>
          </a:p>
          <a:p>
            <a:r>
              <a:rPr lang="en-GB" dirty="0"/>
              <a:t>Maintain consistency of standards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81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sessions: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Prepare location</a:t>
            </a:r>
          </a:p>
          <a:p>
            <a:pPr lvl="0"/>
            <a:r>
              <a:rPr lang="en-US" dirty="0"/>
              <a:t>Select an appropriate coaching style, tools and techniques </a:t>
            </a:r>
          </a:p>
          <a:p>
            <a:pPr lvl="0"/>
            <a:r>
              <a:rPr lang="en-US" dirty="0"/>
              <a:t>Apply appropriate skills </a:t>
            </a:r>
          </a:p>
          <a:p>
            <a:pPr lvl="0"/>
            <a:r>
              <a:rPr lang="en-US" dirty="0"/>
              <a:t>Prepare materials and equipment</a:t>
            </a:r>
          </a:p>
          <a:p>
            <a:pPr lvl="0"/>
            <a:r>
              <a:rPr lang="en-US" dirty="0"/>
              <a:t>Review learner progress</a:t>
            </a:r>
          </a:p>
          <a:p>
            <a:pPr lvl="0"/>
            <a:r>
              <a:rPr lang="en-US" dirty="0"/>
              <a:t>Establish session goals</a:t>
            </a:r>
          </a:p>
          <a:p>
            <a:pPr lvl="0"/>
            <a:r>
              <a:rPr lang="en-US" dirty="0"/>
              <a:t>Produce record of coaching session</a:t>
            </a:r>
          </a:p>
          <a:p>
            <a:pPr lvl="0"/>
            <a:r>
              <a:rPr lang="en-US" dirty="0"/>
              <a:t>Reflect on own performance</a:t>
            </a:r>
          </a:p>
          <a:p>
            <a:r>
              <a:rPr lang="en-US" dirty="0"/>
              <a:t>Use your coaching plan to guide your preparation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847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mentoring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865"/>
            <a:ext cx="10972800" cy="424036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What do we want/need to know about each other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Socially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Career </a:t>
            </a:r>
            <a:r>
              <a:rPr lang="en-US" dirty="0"/>
              <a:t>ambitions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 - Development </a:t>
            </a:r>
            <a:r>
              <a:rPr lang="en-US" dirty="0"/>
              <a:t>goals</a:t>
            </a:r>
          </a:p>
          <a:p>
            <a:r>
              <a:rPr lang="en-US" dirty="0"/>
              <a:t>Expectations regarding the relationship</a:t>
            </a:r>
          </a:p>
          <a:p>
            <a:r>
              <a:rPr lang="en-US" dirty="0"/>
              <a:t>Ground rules</a:t>
            </a:r>
          </a:p>
          <a:p>
            <a:r>
              <a:rPr lang="en-US" dirty="0"/>
              <a:t>Practical arrangements – where, when, how long</a:t>
            </a:r>
          </a:p>
          <a:p>
            <a:r>
              <a:rPr lang="en-US" dirty="0"/>
              <a:t>Priorities</a:t>
            </a:r>
          </a:p>
          <a:p>
            <a:r>
              <a:rPr lang="en-US" dirty="0"/>
              <a:t>Any pressing issues</a:t>
            </a:r>
          </a:p>
          <a:p>
            <a:pPr marL="0" indent="0">
              <a:buNone/>
            </a:pPr>
            <a:r>
              <a:rPr lang="en-US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523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Subsequent meetings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Establish relaxed, </a:t>
            </a:r>
            <a:r>
              <a:rPr lang="en-US" dirty="0" smtClean="0"/>
              <a:t>business-like </a:t>
            </a:r>
            <a:r>
              <a:rPr lang="en-US" dirty="0"/>
              <a:t>atmosphere</a:t>
            </a:r>
          </a:p>
          <a:p>
            <a:r>
              <a:rPr lang="en-US" dirty="0"/>
              <a:t>Agree on the purpose of the meeting</a:t>
            </a:r>
          </a:p>
          <a:p>
            <a:r>
              <a:rPr lang="en-US" dirty="0"/>
              <a:t>Explore issues from the mentee’s perspective</a:t>
            </a:r>
          </a:p>
          <a:p>
            <a:r>
              <a:rPr lang="en-US" dirty="0"/>
              <a:t>Develop understanding</a:t>
            </a:r>
          </a:p>
          <a:p>
            <a:r>
              <a:rPr lang="en-US" dirty="0"/>
              <a:t>Action plan</a:t>
            </a:r>
          </a:p>
          <a:p>
            <a:r>
              <a:rPr lang="en-US" dirty="0" err="1"/>
              <a:t>Summarise</a:t>
            </a:r>
            <a:endParaRPr lang="en-US" dirty="0"/>
          </a:p>
          <a:p>
            <a:r>
              <a:rPr lang="en-US" dirty="0"/>
              <a:t>Outline next meeting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055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 -awareness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9816"/>
            <a:ext cx="10972800" cy="420741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Self-awareness is a core personality strength that can help us manage our businesses, our careers and our lives.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we lack self-awareness skills, we tend to make the same mistakes and encounter the same obstacles over and over again.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when we know where our unique strengths and limitations lie, we’re better equipped to face challenges, solve problems, choose our battles, make decisions, and predict the outcomes of those decisions </a:t>
            </a:r>
            <a:endParaRPr lang="en-GB" dirty="0" smtClean="0"/>
          </a:p>
          <a:p>
            <a:pPr marL="0" indent="0">
              <a:buNone/>
            </a:pPr>
            <a:r>
              <a:rPr lang="en-GB" sz="2800" dirty="0"/>
              <a:t>					</a:t>
            </a:r>
            <a:r>
              <a:rPr lang="en-GB" sz="2800" dirty="0" smtClean="0"/>
              <a:t>		Rasheed 2015:213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588794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263</Words>
  <Application>Microsoft Office PowerPoint</Application>
  <PresentationFormat>Widescreen</PresentationFormat>
  <Paragraphs>59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1_20140311PresentationUWTSDTemplate</vt:lpstr>
      <vt:lpstr>2_20140311PresentationUWTSDTemplate</vt:lpstr>
      <vt:lpstr>Planning and Conducting Coaching and Mentoring Sessions</vt:lpstr>
      <vt:lpstr>Making Plans</vt:lpstr>
      <vt:lpstr>First coaching session - things to consider:</vt:lpstr>
      <vt:lpstr>Building rapport</vt:lpstr>
      <vt:lpstr>Subsequent sessions:</vt:lpstr>
      <vt:lpstr>First mentoring session</vt:lpstr>
      <vt:lpstr>Subsequent meetings</vt:lpstr>
      <vt:lpstr>Self -awareness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Conducting Coaching and Mentoring Sessions</dc:title>
  <dc:creator>Mair O'connor</dc:creator>
  <cp:lastModifiedBy>Mair O'connor</cp:lastModifiedBy>
  <cp:revision>4</cp:revision>
  <cp:lastPrinted>2018-08-29T14:05:40Z</cp:lastPrinted>
  <dcterms:created xsi:type="dcterms:W3CDTF">2018-05-17T13:45:47Z</dcterms:created>
  <dcterms:modified xsi:type="dcterms:W3CDTF">2018-08-29T14:36:12Z</dcterms:modified>
</cp:coreProperties>
</file>