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Lst>
  <p:notesMasterIdLst>
    <p:notesMasterId r:id="rId22"/>
  </p:notesMasterIdLst>
  <p:sldIdLst>
    <p:sldId id="530" r:id="rId5"/>
    <p:sldId id="531" r:id="rId6"/>
    <p:sldId id="533" r:id="rId7"/>
    <p:sldId id="262" r:id="rId8"/>
    <p:sldId id="263" r:id="rId9"/>
    <p:sldId id="264" r:id="rId10"/>
    <p:sldId id="291" r:id="rId11"/>
    <p:sldId id="534" r:id="rId12"/>
    <p:sldId id="289" r:id="rId13"/>
    <p:sldId id="290" r:id="rId14"/>
    <p:sldId id="535" r:id="rId15"/>
    <p:sldId id="536" r:id="rId16"/>
    <p:sldId id="537" r:id="rId17"/>
    <p:sldId id="538" r:id="rId18"/>
    <p:sldId id="539" r:id="rId19"/>
    <p:sldId id="543" r:id="rId20"/>
    <p:sldId id="288" r:id="rId21"/>
  </p:sldIdLst>
  <p:sldSz cx="12192000" cy="6858000"/>
  <p:notesSz cx="6858000" cy="9144000"/>
  <p:embeddedFontLst>
    <p:embeddedFont>
      <p:font typeface="Calibri" panose="020F0502020204030204" pitchFamily="34" charset="0"/>
      <p:regular r:id="rId23"/>
      <p:bold r:id="rId24"/>
      <p:italic r:id="rId25"/>
      <p:boldItalic r:id="rId26"/>
    </p:embeddedFont>
    <p:embeddedFont>
      <p:font typeface="Segoe UI Light" panose="020B0502040204020203" pitchFamily="34" charset="0"/>
      <p:regular r:id="rId27"/>
      <p:italic r:id="rId28"/>
    </p:embeddedFont>
    <p:embeddedFont>
      <p:font typeface="Tw Cen MT" panose="020B0602020104020603" pitchFamily="34" charset="0"/>
      <p:regular r:id="rId29"/>
      <p:bold r:id="rId30"/>
      <p:italic r:id="rId31"/>
      <p:bold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22F3"/>
    <a:srgbClr val="8822EE"/>
    <a:srgbClr val="F01688"/>
    <a:srgbClr val="2F21F3"/>
    <a:srgbClr val="FEB52B"/>
    <a:srgbClr val="F01689"/>
    <a:srgbClr val="6F22E3"/>
    <a:srgbClr val="E218A3"/>
    <a:srgbClr val="BA20DB"/>
    <a:srgbClr val="6A23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commentAuthors" Target="commentAuthor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Four content">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0D749F-1509-46B1-B8ED-3506AC084799}"/>
              </a:ext>
            </a:extLst>
          </p:cNvPr>
          <p:cNvSpPr/>
          <p:nvPr userDrawn="1"/>
        </p:nvSpPr>
        <p:spPr>
          <a:xfrm>
            <a:off x="0" y="0"/>
            <a:ext cx="12192000" cy="19814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1">
                <a:solidFill>
                  <a:schemeClr val="bg1"/>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7756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1</a:t>
            </a:r>
            <a:endParaRPr lang="en-ZA"/>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6208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2</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660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3</a:t>
            </a:r>
            <a:endParaRPr lang="en-ZA"/>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93112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4</a:t>
            </a:r>
            <a:endParaRPr lang="en-ZA"/>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1090200" y="3080256"/>
            <a:ext cx="1476375" cy="1474788"/>
          </a:xfrm>
        </p:spPr>
        <p:txBody>
          <a:bodyPr>
            <a:normAutofit/>
          </a:bodyPr>
          <a:lstStyle>
            <a:lvl1pPr>
              <a:defRPr sz="1600"/>
            </a:lvl1pPr>
          </a:lstStyle>
          <a:p>
            <a:r>
              <a:rPr lang="en-US"/>
              <a:t>Click icon to add online image</a:t>
            </a:r>
            <a:endParaRPr lang="en-US" dirty="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3935025" y="3080256"/>
            <a:ext cx="1476375" cy="1474788"/>
          </a:xfrm>
        </p:spPr>
        <p:txBody>
          <a:bodyPr>
            <a:normAutofit/>
          </a:bodyPr>
          <a:lstStyle>
            <a:lvl1pPr>
              <a:defRPr sz="1600"/>
            </a:lvl1pPr>
          </a:lstStyle>
          <a:p>
            <a:r>
              <a:rPr lang="en-US"/>
              <a:t>Click icon to add online image</a:t>
            </a:r>
            <a:endParaRPr lang="en-US" dirty="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779850" y="3079044"/>
            <a:ext cx="1476375" cy="1474788"/>
          </a:xfrm>
        </p:spPr>
        <p:txBody>
          <a:bodyPr>
            <a:normAutofit/>
          </a:bodyPr>
          <a:lstStyle>
            <a:lvl1pPr>
              <a:defRPr sz="1600"/>
            </a:lvl1pPr>
          </a:lstStyle>
          <a:p>
            <a:r>
              <a:rPr lang="en-US"/>
              <a:t>Click icon to add online image</a:t>
            </a:r>
            <a:endParaRPr lang="en-US" dirty="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625612" y="3079044"/>
            <a:ext cx="1476375" cy="1474788"/>
          </a:xfrm>
        </p:spPr>
        <p:txBody>
          <a:bodyPr>
            <a:normAutofit/>
          </a:bodyPr>
          <a:lstStyle>
            <a:lvl1pPr>
              <a:defRPr sz="1600"/>
            </a:lvl1pPr>
          </a:lstStyle>
          <a:p>
            <a:r>
              <a:rPr lang="en-US"/>
              <a:t>Click icon to add online image</a:t>
            </a:r>
            <a:endParaRPr lang="en-US" dirty="0"/>
          </a:p>
        </p:txBody>
      </p:sp>
      <p:sp>
        <p:nvSpPr>
          <p:cNvPr id="25" name="Date Placeholder 4">
            <a:extLst>
              <a:ext uri="{FF2B5EF4-FFF2-40B4-BE49-F238E27FC236}">
                <a16:creationId xmlns:a16="http://schemas.microsoft.com/office/drawing/2014/main" id="{8B2D064B-EC57-4EA9-96ED-918E61BFD5F4}"/>
              </a:ext>
            </a:extLst>
          </p:cNvPr>
          <p:cNvSpPr>
            <a:spLocks noGrp="1"/>
          </p:cNvSpPr>
          <p:nvPr>
            <p:ph type="dt" sz="half" idx="10"/>
          </p:nvPr>
        </p:nvSpPr>
        <p:spPr>
          <a:xfrm>
            <a:off x="838200" y="6356350"/>
            <a:ext cx="2743200" cy="365125"/>
          </a:xfrm>
        </p:spPr>
        <p:txBody>
          <a:bodyPr/>
          <a:lstStyle>
            <a:lvl1pPr>
              <a:defRPr sz="900">
                <a:solidFill>
                  <a:schemeClr val="accent5">
                    <a:lumMod val="75000"/>
                  </a:schemeClr>
                </a:solidFill>
              </a:defRPr>
            </a:lvl1pPr>
          </a:lstStyle>
          <a:p>
            <a:r>
              <a:rPr lang="en-US" dirty="0"/>
              <a:t>7/29/20XX</a:t>
            </a:r>
          </a:p>
        </p:txBody>
      </p:sp>
      <p:sp>
        <p:nvSpPr>
          <p:cNvPr id="26" name="Footer Placeholder 5">
            <a:extLst>
              <a:ext uri="{FF2B5EF4-FFF2-40B4-BE49-F238E27FC236}">
                <a16:creationId xmlns:a16="http://schemas.microsoft.com/office/drawing/2014/main" id="{B2A70FF9-0C32-4443-A788-56E40DD780D1}"/>
              </a:ext>
            </a:extLst>
          </p:cNvPr>
          <p:cNvSpPr>
            <a:spLocks noGrp="1"/>
          </p:cNvSpPr>
          <p:nvPr>
            <p:ph type="ftr" sz="quarter" idx="11"/>
          </p:nvPr>
        </p:nvSpPr>
        <p:spPr>
          <a:xfrm>
            <a:off x="4038600" y="6356350"/>
            <a:ext cx="4114800" cy="365125"/>
          </a:xfrm>
        </p:spPr>
        <p:txBody>
          <a:bodyPr/>
          <a:lstStyle>
            <a:lvl1pPr>
              <a:defRPr sz="900">
                <a:solidFill>
                  <a:schemeClr val="accent5">
                    <a:lumMod val="75000"/>
                  </a:schemeClr>
                </a:solidFill>
              </a:defRPr>
            </a:lvl1pPr>
          </a:lstStyle>
          <a:p>
            <a:r>
              <a:rPr lang="en-US" dirty="0"/>
              <a:t>Employee orientation</a:t>
            </a:r>
          </a:p>
        </p:txBody>
      </p:sp>
      <p:sp>
        <p:nvSpPr>
          <p:cNvPr id="27" name="Slide Number Placeholder 6">
            <a:extLst>
              <a:ext uri="{FF2B5EF4-FFF2-40B4-BE49-F238E27FC236}">
                <a16:creationId xmlns:a16="http://schemas.microsoft.com/office/drawing/2014/main" id="{D51176E4-E898-4497-ACF7-72CFF75FED25}"/>
              </a:ext>
            </a:extLst>
          </p:cNvPr>
          <p:cNvSpPr>
            <a:spLocks noGrp="1"/>
          </p:cNvSpPr>
          <p:nvPr>
            <p:ph type="sldNum" sz="quarter" idx="12"/>
          </p:nvPr>
        </p:nvSpPr>
        <p:spPr>
          <a:xfrm>
            <a:off x="8610600" y="6356350"/>
            <a:ext cx="2743200" cy="365125"/>
          </a:xfrm>
        </p:spPr>
        <p:txBody>
          <a:bodyPr/>
          <a:lstStyle>
            <a:lvl1pPr>
              <a:defRPr sz="900">
                <a:solidFill>
                  <a:schemeClr val="accent5">
                    <a:lumMod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343734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four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2A3DF3F-0A0C-4018-A9D5-6DE43170F37E}"/>
              </a:ext>
            </a:extLst>
          </p:cNvPr>
          <p:cNvSpPr>
            <a:spLocks noGrp="1"/>
          </p:cNvSpPr>
          <p:nvPr>
            <p:ph type="title"/>
          </p:nvPr>
        </p:nvSpPr>
        <p:spPr>
          <a:xfrm>
            <a:off x="2024742" y="822325"/>
            <a:ext cx="9329058" cy="1325563"/>
          </a:xfrm>
        </p:spPr>
        <p:txBody>
          <a:bodyPr anchor="b"/>
          <a:lstStyle>
            <a:lvl1pPr>
              <a:defRPr b="1">
                <a:solidFill>
                  <a:schemeClr val="bg1"/>
                </a:solidFill>
              </a:defRPr>
            </a:lvl1pPr>
          </a:lstStyle>
          <a:p>
            <a:r>
              <a:rPr lang="en-US"/>
              <a:t>Click to edit Master title style</a:t>
            </a:r>
          </a:p>
        </p:txBody>
      </p:sp>
      <p:sp>
        <p:nvSpPr>
          <p:cNvPr id="8" name="Content Placeholder 2">
            <a:extLst>
              <a:ext uri="{FF2B5EF4-FFF2-40B4-BE49-F238E27FC236}">
                <a16:creationId xmlns:a16="http://schemas.microsoft.com/office/drawing/2014/main" id="{B2E9ED8E-C27B-434B-BABA-E66DF12C5036}"/>
              </a:ext>
            </a:extLst>
          </p:cNvPr>
          <p:cNvSpPr>
            <a:spLocks noGrp="1"/>
          </p:cNvSpPr>
          <p:nvPr>
            <p:ph idx="1"/>
          </p:nvPr>
        </p:nvSpPr>
        <p:spPr>
          <a:xfrm>
            <a:off x="2024742" y="259556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0" name="Rectangle 9">
            <a:extLst>
              <a:ext uri="{FF2B5EF4-FFF2-40B4-BE49-F238E27FC236}">
                <a16:creationId xmlns:a16="http://schemas.microsoft.com/office/drawing/2014/main" id="{CA9EBAE4-D52F-453F-8270-8B6E097489BF}"/>
              </a:ext>
            </a:extLst>
          </p:cNvPr>
          <p:cNvSpPr/>
          <p:nvPr userDrawn="1"/>
        </p:nvSpPr>
        <p:spPr>
          <a:xfrm>
            <a:off x="0" y="-1"/>
            <a:ext cx="674914" cy="685799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9FC540D-D53A-486F-96EA-3488254DA8F1}"/>
              </a:ext>
            </a:extLst>
          </p:cNvPr>
          <p:cNvSpPr/>
          <p:nvPr userDrawn="1"/>
        </p:nvSpPr>
        <p:spPr>
          <a:xfrm flipV="1">
            <a:off x="674914" y="0"/>
            <a:ext cx="67491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AA5699F8-E412-4D90-AD9E-5A933F03D673}"/>
              </a:ext>
            </a:extLst>
          </p:cNvPr>
          <p:cNvSpPr>
            <a:spLocks noGrp="1"/>
          </p:cNvSpPr>
          <p:nvPr>
            <p:ph idx="10"/>
          </p:nvPr>
        </p:nvSpPr>
        <p:spPr>
          <a:xfrm>
            <a:off x="7019111" y="259556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5" name="Content Placeholder 2">
            <a:extLst>
              <a:ext uri="{FF2B5EF4-FFF2-40B4-BE49-F238E27FC236}">
                <a16:creationId xmlns:a16="http://schemas.microsoft.com/office/drawing/2014/main" id="{3C6CD4EE-A2DF-4227-8E8E-061E1811B311}"/>
              </a:ext>
            </a:extLst>
          </p:cNvPr>
          <p:cNvSpPr>
            <a:spLocks noGrp="1"/>
          </p:cNvSpPr>
          <p:nvPr>
            <p:ph idx="11"/>
          </p:nvPr>
        </p:nvSpPr>
        <p:spPr>
          <a:xfrm>
            <a:off x="2024742" y="444613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6" name="Content Placeholder 2">
            <a:extLst>
              <a:ext uri="{FF2B5EF4-FFF2-40B4-BE49-F238E27FC236}">
                <a16:creationId xmlns:a16="http://schemas.microsoft.com/office/drawing/2014/main" id="{2BD7E863-25A7-4713-A3A0-9A5F432FE00D}"/>
              </a:ext>
            </a:extLst>
          </p:cNvPr>
          <p:cNvSpPr>
            <a:spLocks noGrp="1"/>
          </p:cNvSpPr>
          <p:nvPr>
            <p:ph idx="12"/>
          </p:nvPr>
        </p:nvSpPr>
        <p:spPr>
          <a:xfrm>
            <a:off x="7019111" y="444613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7" name="Content Placeholder 2">
            <a:extLst>
              <a:ext uri="{FF2B5EF4-FFF2-40B4-BE49-F238E27FC236}">
                <a16:creationId xmlns:a16="http://schemas.microsoft.com/office/drawing/2014/main" id="{13EEC52D-9939-4E0F-B26E-6287735877FF}"/>
              </a:ext>
            </a:extLst>
          </p:cNvPr>
          <p:cNvSpPr>
            <a:spLocks noGrp="1"/>
          </p:cNvSpPr>
          <p:nvPr>
            <p:ph idx="13"/>
          </p:nvPr>
        </p:nvSpPr>
        <p:spPr>
          <a:xfrm>
            <a:off x="2024740" y="306977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8" name="Content Placeholder 2">
            <a:extLst>
              <a:ext uri="{FF2B5EF4-FFF2-40B4-BE49-F238E27FC236}">
                <a16:creationId xmlns:a16="http://schemas.microsoft.com/office/drawing/2014/main" id="{3F6A9263-89CC-446B-AA55-FA0F0180A706}"/>
              </a:ext>
            </a:extLst>
          </p:cNvPr>
          <p:cNvSpPr>
            <a:spLocks noGrp="1"/>
          </p:cNvSpPr>
          <p:nvPr>
            <p:ph idx="14"/>
          </p:nvPr>
        </p:nvSpPr>
        <p:spPr>
          <a:xfrm>
            <a:off x="7019109" y="306977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9" name="Content Placeholder 2">
            <a:extLst>
              <a:ext uri="{FF2B5EF4-FFF2-40B4-BE49-F238E27FC236}">
                <a16:creationId xmlns:a16="http://schemas.microsoft.com/office/drawing/2014/main" id="{73A562DC-F1FD-4766-B507-CC08FBA1EE68}"/>
              </a:ext>
            </a:extLst>
          </p:cNvPr>
          <p:cNvSpPr>
            <a:spLocks noGrp="1"/>
          </p:cNvSpPr>
          <p:nvPr>
            <p:ph idx="15"/>
          </p:nvPr>
        </p:nvSpPr>
        <p:spPr>
          <a:xfrm>
            <a:off x="2024740" y="492034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0" name="Content Placeholder 2">
            <a:extLst>
              <a:ext uri="{FF2B5EF4-FFF2-40B4-BE49-F238E27FC236}">
                <a16:creationId xmlns:a16="http://schemas.microsoft.com/office/drawing/2014/main" id="{B4A99B91-CC4B-4964-B372-94ED4BB9A772}"/>
              </a:ext>
            </a:extLst>
          </p:cNvPr>
          <p:cNvSpPr>
            <a:spLocks noGrp="1"/>
          </p:cNvSpPr>
          <p:nvPr>
            <p:ph idx="16"/>
          </p:nvPr>
        </p:nvSpPr>
        <p:spPr>
          <a:xfrm>
            <a:off x="7019109" y="492034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1" name="Date Placeholder 4">
            <a:extLst>
              <a:ext uri="{FF2B5EF4-FFF2-40B4-BE49-F238E27FC236}">
                <a16:creationId xmlns:a16="http://schemas.microsoft.com/office/drawing/2014/main" id="{5413A312-123E-4C7A-864E-C120568D6037}"/>
              </a:ext>
            </a:extLst>
          </p:cNvPr>
          <p:cNvSpPr>
            <a:spLocks noGrp="1"/>
          </p:cNvSpPr>
          <p:nvPr>
            <p:ph type="dt" sz="half" idx="17"/>
          </p:nvPr>
        </p:nvSpPr>
        <p:spPr>
          <a:xfrm>
            <a:off x="2024740" y="6356350"/>
            <a:ext cx="1556659" cy="365125"/>
          </a:xfrm>
        </p:spPr>
        <p:txBody>
          <a:bodyPr/>
          <a:lstStyle>
            <a:lvl1pPr>
              <a:defRPr sz="900">
                <a:solidFill>
                  <a:schemeClr val="accent4">
                    <a:lumMod val="40000"/>
                    <a:lumOff val="60000"/>
                  </a:schemeClr>
                </a:solidFill>
              </a:defRPr>
            </a:lvl1pPr>
          </a:lstStyle>
          <a:p>
            <a:r>
              <a:rPr lang="en-US" dirty="0"/>
              <a:t>7/29/20XX</a:t>
            </a:r>
          </a:p>
        </p:txBody>
      </p:sp>
      <p:sp>
        <p:nvSpPr>
          <p:cNvPr id="22" name="Footer Placeholder 5">
            <a:extLst>
              <a:ext uri="{FF2B5EF4-FFF2-40B4-BE49-F238E27FC236}">
                <a16:creationId xmlns:a16="http://schemas.microsoft.com/office/drawing/2014/main" id="{F3306EE3-B07E-48BA-A4EE-EAFE9A458C38}"/>
              </a:ext>
            </a:extLst>
          </p:cNvPr>
          <p:cNvSpPr>
            <a:spLocks noGrp="1"/>
          </p:cNvSpPr>
          <p:nvPr>
            <p:ph type="ftr" sz="quarter" idx="18"/>
          </p:nvPr>
        </p:nvSpPr>
        <p:spPr>
          <a:xfrm>
            <a:off x="4038600" y="6356350"/>
            <a:ext cx="5268686" cy="365125"/>
          </a:xfrm>
        </p:spPr>
        <p:txBody>
          <a:bodyPr/>
          <a:lstStyle>
            <a:lvl1pPr>
              <a:defRPr sz="900">
                <a:solidFill>
                  <a:schemeClr val="accent4">
                    <a:lumMod val="40000"/>
                    <a:lumOff val="60000"/>
                  </a:schemeClr>
                </a:solidFill>
              </a:defRPr>
            </a:lvl1pPr>
          </a:lstStyle>
          <a:p>
            <a:r>
              <a:rPr lang="en-US" dirty="0"/>
              <a:t>Employee orientation</a:t>
            </a:r>
          </a:p>
        </p:txBody>
      </p:sp>
      <p:sp>
        <p:nvSpPr>
          <p:cNvPr id="23" name="Slide Number Placeholder 6">
            <a:extLst>
              <a:ext uri="{FF2B5EF4-FFF2-40B4-BE49-F238E27FC236}">
                <a16:creationId xmlns:a16="http://schemas.microsoft.com/office/drawing/2014/main" id="{6A049DF0-5C6A-4542-841D-C03F62304820}"/>
              </a:ext>
            </a:extLst>
          </p:cNvPr>
          <p:cNvSpPr>
            <a:spLocks noGrp="1"/>
          </p:cNvSpPr>
          <p:nvPr>
            <p:ph type="sldNum" sz="quarter" idx="19"/>
          </p:nvPr>
        </p:nvSpPr>
        <p:spPr>
          <a:xfrm>
            <a:off x="9764486" y="6356350"/>
            <a:ext cx="1589314" cy="365125"/>
          </a:xfrm>
        </p:spPr>
        <p:txBody>
          <a:bodyPr/>
          <a:lstStyle>
            <a:lvl1pPr>
              <a:defRPr sz="900">
                <a:solidFill>
                  <a:schemeClr val="accent4">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062424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 id="2147483671" r:id="rId20"/>
    <p:sldLayoutId id="2147483672" r:id="rId21"/>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ccontract.com/news/clause-60-%E2%80%93-compensation-events" TargetMode="External"/><Relationship Id="rId2" Type="http://schemas.openxmlformats.org/officeDocument/2006/relationships/hyperlink" Target="https://www.neccontract.com/news/how-nec4-ecc-deals-with-delay-and-disruption"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a:xfrm>
            <a:off x="2286000" y="2752344"/>
            <a:ext cx="7763256" cy="1600200"/>
          </a:xfrm>
        </p:spPr>
        <p:txBody>
          <a:bodyPr anchor="t">
            <a:normAutofit/>
          </a:bodyPr>
          <a:lstStyle/>
          <a:p>
            <a:r>
              <a:rPr lang="en-US" dirty="0"/>
              <a:t>Delays in the project &amp; Solutions</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a:xfrm>
            <a:off x="7132320" y="4233672"/>
            <a:ext cx="2843784" cy="448056"/>
          </a:xfrm>
        </p:spPr>
        <p:txBody>
          <a:bodyPr>
            <a:normAutofit/>
          </a:bodyPr>
          <a:lstStyle/>
          <a:p>
            <a:r>
              <a:rPr lang="en-US"/>
              <a:t>R Thomas</a:t>
            </a:r>
          </a:p>
          <a:p>
            <a:endParaRPr lang="en-US"/>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a:xfrm>
            <a:off x="1536192" y="187452"/>
            <a:ext cx="8878824" cy="1069848"/>
          </a:xfrm>
        </p:spPr>
        <p:txBody>
          <a:bodyPr>
            <a:normAutofit/>
          </a:bodyPr>
          <a:lstStyle/>
          <a:p>
            <a:r>
              <a:rPr lang="en-US" sz="4000" b="1" spc="600">
                <a:ln w="28575">
                  <a:noFill/>
                  <a:prstDash val="solid"/>
                </a:ln>
                <a:solidFill>
                  <a:schemeClr val="bg1"/>
                </a:solidFill>
                <a:latin typeface="Tw Cen MT" panose="020B0602020104020603" pitchFamily="34" charset="77"/>
              </a:rPr>
              <a:t>CONTENTS</a:t>
            </a:r>
            <a:endParaRPr lang="en-US"/>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a:p>
        </p:txBody>
      </p:sp>
      <p:sp>
        <p:nvSpPr>
          <p:cNvPr id="3" name="Content Placeholder 2">
            <a:extLst>
              <a:ext uri="{FF2B5EF4-FFF2-40B4-BE49-F238E27FC236}">
                <a16:creationId xmlns:a16="http://schemas.microsoft.com/office/drawing/2014/main" id="{199158D4-7B61-0A48-E33F-792278D05724}"/>
              </a:ext>
            </a:extLst>
          </p:cNvPr>
          <p:cNvSpPr>
            <a:spLocks noGrp="1"/>
          </p:cNvSpPr>
          <p:nvPr>
            <p:ph idx="1"/>
          </p:nvPr>
        </p:nvSpPr>
        <p:spPr>
          <a:xfrm>
            <a:off x="1632204" y="1608999"/>
            <a:ext cx="6422136" cy="3282696"/>
          </a:xfrm>
        </p:spPr>
        <p:txBody>
          <a:bodyPr/>
          <a:lstStyle/>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Incentivisation</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Recovering Time</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Acceleration</a:t>
            </a:r>
            <a:endParaRPr lang="en-US" dirty="0">
              <a:solidFill>
                <a:schemeClr val="bg1"/>
              </a:solidFill>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Communication</a:t>
            </a:r>
            <a:endParaRPr lang="en-US" dirty="0">
              <a:solidFill>
                <a:schemeClr val="bg1"/>
              </a:solidFill>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Contract Choice</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Delays </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Compensation Events</a:t>
            </a:r>
            <a:endParaRPr lang="en-US" dirty="0">
              <a:solidFill>
                <a:schemeClr val="bg1"/>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0E99-07CC-9576-AFD7-C52151AD0EA3}"/>
              </a:ext>
            </a:extLst>
          </p:cNvPr>
          <p:cNvSpPr>
            <a:spLocks noGrp="1"/>
          </p:cNvSpPr>
          <p:nvPr>
            <p:ph type="ctrTitle"/>
          </p:nvPr>
        </p:nvSpPr>
        <p:spPr>
          <a:xfrm>
            <a:off x="2176330" y="1059554"/>
            <a:ext cx="7735824" cy="1069848"/>
          </a:xfrm>
        </p:spPr>
        <p:txBody>
          <a:bodyPr/>
          <a:lstStyle/>
          <a:p>
            <a:r>
              <a:rPr lang="en-US"/>
              <a:t>Incentivisation</a:t>
            </a:r>
          </a:p>
        </p:txBody>
      </p:sp>
      <p:sp>
        <p:nvSpPr>
          <p:cNvPr id="3" name="Subtitle 2">
            <a:extLst>
              <a:ext uri="{FF2B5EF4-FFF2-40B4-BE49-F238E27FC236}">
                <a16:creationId xmlns:a16="http://schemas.microsoft.com/office/drawing/2014/main" id="{5A82A8B0-333F-633E-3FA7-D38DBFB10971}"/>
              </a:ext>
            </a:extLst>
          </p:cNvPr>
          <p:cNvSpPr>
            <a:spLocks noGrp="1"/>
          </p:cNvSpPr>
          <p:nvPr>
            <p:ph type="subTitle" idx="1"/>
          </p:nvPr>
        </p:nvSpPr>
        <p:spPr>
          <a:xfrm>
            <a:off x="1311215" y="2589888"/>
            <a:ext cx="9270521" cy="3917794"/>
          </a:xfrm>
        </p:spPr>
        <p:txBody>
          <a:bodyPr/>
          <a:lstStyle/>
          <a:p>
            <a:pPr algn="l"/>
            <a:r>
              <a:rPr lang="en-US" sz="2400" dirty="0"/>
              <a:t>Incentivisation could be used to recover lost time. Examples can include bonuses or extra annual leave. </a:t>
            </a:r>
          </a:p>
          <a:p>
            <a:pPr algn="l"/>
            <a:endParaRPr lang="en-US" sz="2400" dirty="0"/>
          </a:p>
          <a:p>
            <a:pPr algn="l"/>
            <a:r>
              <a:rPr lang="en-US" sz="2400" dirty="0"/>
              <a:t>These can be target based or purely by the generosity of management to increase morale. KPI’s are often used in business to monitor progress and issue bonuses.</a:t>
            </a:r>
          </a:p>
          <a:p>
            <a:pPr algn="l"/>
            <a:endParaRPr lang="en-US" sz="2400" dirty="0"/>
          </a:p>
          <a:p>
            <a:pPr algn="l"/>
            <a:r>
              <a:rPr lang="en-US" sz="2400" dirty="0"/>
              <a:t>Incentivisation, if done intelligently could have minimal financial or resource cost, if done poorly can be costly. </a:t>
            </a:r>
          </a:p>
          <a:p>
            <a:endParaRPr lang="en-US" dirty="0"/>
          </a:p>
        </p:txBody>
      </p:sp>
    </p:spTree>
    <p:extLst>
      <p:ext uri="{BB962C8B-B14F-4D97-AF65-F5344CB8AC3E}">
        <p14:creationId xmlns:p14="http://schemas.microsoft.com/office/powerpoint/2010/main" val="338075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200" y="365125"/>
            <a:ext cx="10515600" cy="1325563"/>
          </a:xfrm>
        </p:spPr>
        <p:txBody>
          <a:bodyPr/>
          <a:lstStyle/>
          <a:p>
            <a:r>
              <a:rPr lang="en-US" dirty="0"/>
              <a:t>Target based Rewards</a:t>
            </a:r>
          </a:p>
        </p:txBody>
      </p:sp>
      <p:sp>
        <p:nvSpPr>
          <p:cNvPr id="115" name="Slide Number Placeholder 114">
            <a:extLst>
              <a:ext uri="{FF2B5EF4-FFF2-40B4-BE49-F238E27FC236}">
                <a16:creationId xmlns:a16="http://schemas.microsoft.com/office/drawing/2014/main" id="{47C21FD0-6144-422A-9727-F3249A6B5540}"/>
              </a:ext>
            </a:extLst>
          </p:cNvPr>
          <p:cNvSpPr>
            <a:spLocks noGrp="1"/>
          </p:cNvSpPr>
          <p:nvPr>
            <p:ph type="sldNum" sz="quarter" idx="12"/>
          </p:nvPr>
        </p:nvSpPr>
        <p:spPr/>
        <p:txBody>
          <a:bodyPr/>
          <a:lstStyle/>
          <a:p>
            <a:fld id="{B5CEABB6-07DC-46E8-9B57-56EC44A396E5}" type="slidenum">
              <a:rPr lang="en-US" smtClean="0"/>
              <a:pPr/>
              <a:t>4</a:t>
            </a:fld>
            <a:endParaRPr lang="en-US" dirty="0"/>
          </a:p>
        </p:txBody>
      </p:sp>
      <p:sp>
        <p:nvSpPr>
          <p:cNvPr id="23" name="TextBox 22">
            <a:extLst>
              <a:ext uri="{FF2B5EF4-FFF2-40B4-BE49-F238E27FC236}">
                <a16:creationId xmlns:a16="http://schemas.microsoft.com/office/drawing/2014/main" id="{21D602BC-003E-FF29-27BD-9D5E59C08234}"/>
              </a:ext>
            </a:extLst>
          </p:cNvPr>
          <p:cNvSpPr txBox="1"/>
          <p:nvPr/>
        </p:nvSpPr>
        <p:spPr>
          <a:xfrm>
            <a:off x="353418" y="2243978"/>
            <a:ext cx="5408084" cy="2031325"/>
          </a:xfrm>
          <a:prstGeom prst="rect">
            <a:avLst/>
          </a:prstGeom>
          <a:noFill/>
        </p:spPr>
        <p:txBody>
          <a:bodyPr wrap="none" rtlCol="0">
            <a:spAutoFit/>
          </a:bodyPr>
          <a:lstStyle/>
          <a:p>
            <a:r>
              <a:rPr lang="en-GB" dirty="0"/>
              <a:t>Rewards based on meeting a goal or completing a task</a:t>
            </a:r>
          </a:p>
          <a:p>
            <a:endParaRPr lang="en-GB" dirty="0"/>
          </a:p>
          <a:p>
            <a:r>
              <a:rPr lang="en-GB" dirty="0"/>
              <a:t>SMART targets</a:t>
            </a:r>
          </a:p>
          <a:p>
            <a:endParaRPr lang="en-GB" dirty="0"/>
          </a:p>
          <a:p>
            <a:r>
              <a:rPr lang="en-GB" dirty="0"/>
              <a:t>Predefined Milestones </a:t>
            </a:r>
          </a:p>
          <a:p>
            <a:endParaRPr lang="en-GB" dirty="0"/>
          </a:p>
          <a:p>
            <a:r>
              <a:rPr lang="en-GB" dirty="0"/>
              <a:t>KPI’s – Key Performance Indicators</a:t>
            </a:r>
          </a:p>
        </p:txBody>
      </p:sp>
      <p:pic>
        <p:nvPicPr>
          <p:cNvPr id="3" name="Picture 2">
            <a:extLst>
              <a:ext uri="{FF2B5EF4-FFF2-40B4-BE49-F238E27FC236}">
                <a16:creationId xmlns:a16="http://schemas.microsoft.com/office/drawing/2014/main" id="{02F0E97E-00C6-C390-32DE-ADA5CA8E13F1}"/>
              </a:ext>
            </a:extLst>
          </p:cNvPr>
          <p:cNvPicPr>
            <a:picLocks noChangeAspect="1"/>
          </p:cNvPicPr>
          <p:nvPr/>
        </p:nvPicPr>
        <p:blipFill rotWithShape="1">
          <a:blip r:embed="rId2"/>
          <a:srcRect b="11715"/>
          <a:stretch/>
        </p:blipFill>
        <p:spPr>
          <a:xfrm>
            <a:off x="5068897" y="2993593"/>
            <a:ext cx="7083406" cy="3795964"/>
          </a:xfrm>
          <a:prstGeom prst="rect">
            <a:avLst/>
          </a:prstGeom>
        </p:spPr>
      </p:pic>
    </p:spTree>
    <p:extLst>
      <p:ext uri="{BB962C8B-B14F-4D97-AF65-F5344CB8AC3E}">
        <p14:creationId xmlns:p14="http://schemas.microsoft.com/office/powerpoint/2010/main" val="159392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2024742" y="822325"/>
            <a:ext cx="9329058" cy="1325563"/>
          </a:xfrm>
        </p:spPr>
        <p:txBody>
          <a:bodyPr/>
          <a:lstStyle/>
          <a:p>
            <a:r>
              <a:rPr lang="en-US" dirty="0"/>
              <a:t>Arbitrary Rewards</a:t>
            </a:r>
          </a:p>
        </p:txBody>
      </p:sp>
      <p:sp>
        <p:nvSpPr>
          <p:cNvPr id="50" name="Slide Number Placeholder 49">
            <a:extLst>
              <a:ext uri="{FF2B5EF4-FFF2-40B4-BE49-F238E27FC236}">
                <a16:creationId xmlns:a16="http://schemas.microsoft.com/office/drawing/2014/main" id="{84B61B7E-5114-4B02-895E-18609706A12A}"/>
              </a:ext>
            </a:extLst>
          </p:cNvPr>
          <p:cNvSpPr>
            <a:spLocks noGrp="1"/>
          </p:cNvSpPr>
          <p:nvPr>
            <p:ph type="sldNum" sz="quarter" idx="19"/>
          </p:nvPr>
        </p:nvSpPr>
        <p:spPr>
          <a:xfrm>
            <a:off x="9764486" y="6356350"/>
            <a:ext cx="1589314" cy="365125"/>
          </a:xfrm>
        </p:spPr>
        <p:txBody>
          <a:bodyPr/>
          <a:lstStyle/>
          <a:p>
            <a:fld id="{B5CEABB6-07DC-46E8-9B57-56EC44A396E5}" type="slidenum">
              <a:rPr lang="en-US" smtClean="0"/>
              <a:pPr/>
              <a:t>5</a:t>
            </a:fld>
            <a:endParaRPr lang="en-US" dirty="0"/>
          </a:p>
        </p:txBody>
      </p:sp>
      <p:sp>
        <p:nvSpPr>
          <p:cNvPr id="27" name="TextBox 26">
            <a:extLst>
              <a:ext uri="{FF2B5EF4-FFF2-40B4-BE49-F238E27FC236}">
                <a16:creationId xmlns:a16="http://schemas.microsoft.com/office/drawing/2014/main" id="{E6AF4937-E82A-E789-11A7-BA9E45E2C456}"/>
              </a:ext>
            </a:extLst>
          </p:cNvPr>
          <p:cNvSpPr txBox="1"/>
          <p:nvPr/>
        </p:nvSpPr>
        <p:spPr>
          <a:xfrm>
            <a:off x="1531496" y="2659311"/>
            <a:ext cx="10087890" cy="3477875"/>
          </a:xfrm>
          <a:prstGeom prst="rect">
            <a:avLst/>
          </a:prstGeom>
          <a:noFill/>
        </p:spPr>
        <p:txBody>
          <a:bodyPr wrap="none" rtlCol="0">
            <a:spAutoFit/>
          </a:bodyPr>
          <a:lstStyle/>
          <a:p>
            <a:r>
              <a:rPr lang="en-GB" dirty="0">
                <a:solidFill>
                  <a:schemeClr val="bg1"/>
                </a:solidFill>
              </a:rPr>
              <a:t>A reward given, which is not based on meeting a target. Often through the generosity of management</a:t>
            </a:r>
          </a:p>
          <a:p>
            <a:endParaRPr lang="en-GB" dirty="0">
              <a:solidFill>
                <a:schemeClr val="bg1"/>
              </a:solidFill>
            </a:endParaRPr>
          </a:p>
          <a:p>
            <a:r>
              <a:rPr lang="en-GB" dirty="0">
                <a:solidFill>
                  <a:schemeClr val="bg1"/>
                </a:solidFill>
              </a:rPr>
              <a:t>More often associated with worker happiness, may not necessarily incentivise someone to meet targets.</a:t>
            </a:r>
          </a:p>
          <a:p>
            <a:endParaRPr lang="en-GB" dirty="0">
              <a:solidFill>
                <a:schemeClr val="bg1"/>
              </a:solidFill>
            </a:endParaRPr>
          </a:p>
          <a:p>
            <a:pPr algn="ctr"/>
            <a:endParaRPr lang="en-GB" sz="2800" dirty="0">
              <a:solidFill>
                <a:schemeClr val="bg1"/>
              </a:solidFill>
            </a:endParaRPr>
          </a:p>
          <a:p>
            <a:pPr algn="ctr"/>
            <a:endParaRPr lang="en-GB" sz="2800" dirty="0">
              <a:solidFill>
                <a:schemeClr val="bg1"/>
              </a:solidFill>
            </a:endParaRPr>
          </a:p>
          <a:p>
            <a:pPr algn="ctr"/>
            <a:r>
              <a:rPr lang="en-GB" sz="2800" dirty="0">
                <a:solidFill>
                  <a:schemeClr val="bg1"/>
                </a:solidFill>
              </a:rPr>
              <a:t>Examples?</a:t>
            </a:r>
          </a:p>
          <a:p>
            <a:pPr algn="ctr"/>
            <a:endParaRPr lang="en-GB" sz="2800" dirty="0">
              <a:solidFill>
                <a:schemeClr val="bg1"/>
              </a:solidFill>
            </a:endParaRPr>
          </a:p>
          <a:p>
            <a:pPr algn="ctr"/>
            <a:r>
              <a:rPr lang="en-GB" dirty="0">
                <a:solidFill>
                  <a:schemeClr val="bg1"/>
                </a:solidFill>
              </a:rPr>
              <a:t>Christmas bonus</a:t>
            </a:r>
          </a:p>
          <a:p>
            <a:pPr algn="ctr"/>
            <a:r>
              <a:rPr lang="en-GB" dirty="0">
                <a:solidFill>
                  <a:schemeClr val="bg1"/>
                </a:solidFill>
              </a:rPr>
              <a:t>Finishing early due to rain</a:t>
            </a:r>
          </a:p>
        </p:txBody>
      </p:sp>
    </p:spTree>
    <p:extLst>
      <p:ext uri="{BB962C8B-B14F-4D97-AF65-F5344CB8AC3E}">
        <p14:creationId xmlns:p14="http://schemas.microsoft.com/office/powerpoint/2010/main" val="627911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3144683" y="321848"/>
            <a:ext cx="5684520" cy="1305562"/>
          </a:xfrm>
        </p:spPr>
        <p:txBody>
          <a:bodyPr/>
          <a:lstStyle/>
          <a:p>
            <a:r>
              <a:rPr lang="en-US" sz="4800" dirty="0"/>
              <a:t>Challenges</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idx="1"/>
          </p:nvPr>
        </p:nvSpPr>
        <p:spPr>
          <a:xfrm>
            <a:off x="1748858" y="2213344"/>
            <a:ext cx="7449895" cy="3661813"/>
          </a:xfrm>
        </p:spPr>
        <p:txBody>
          <a:bodyPr vert="horz" lIns="91440" tIns="45720" rIns="91440" bIns="45720" rtlCol="0" anchor="t">
            <a:normAutofit fontScale="62500" lnSpcReduction="20000"/>
          </a:bodyPr>
          <a:lstStyle/>
          <a:p>
            <a:pPr algn="l"/>
            <a:r>
              <a:rPr lang="en-US" sz="4000" dirty="0"/>
              <a:t>Individualism – what works for one may not  work for another</a:t>
            </a:r>
          </a:p>
          <a:p>
            <a:pPr algn="l"/>
            <a:endParaRPr lang="en-US" sz="4000" dirty="0"/>
          </a:p>
          <a:p>
            <a:pPr algn="l"/>
            <a:r>
              <a:rPr lang="en-US" sz="4000" dirty="0"/>
              <a:t>Available resources – financial, time</a:t>
            </a:r>
          </a:p>
          <a:p>
            <a:pPr algn="l"/>
            <a:endParaRPr lang="en-US" sz="4000" dirty="0"/>
          </a:p>
          <a:p>
            <a:pPr algn="l"/>
            <a:r>
              <a:rPr lang="en-US" sz="4000" dirty="0"/>
              <a:t>Leading by example – poor management</a:t>
            </a:r>
          </a:p>
          <a:p>
            <a:pPr algn="l"/>
            <a:endParaRPr lang="en-US" dirty="0"/>
          </a:p>
          <a:p>
            <a:pPr algn="l"/>
            <a:endParaRPr lang="en-US" dirty="0"/>
          </a:p>
          <a:p>
            <a:pPr algn="l"/>
            <a:endParaRPr lang="en-US" dirty="0"/>
          </a:p>
        </p:txBody>
      </p:sp>
      <p:sp>
        <p:nvSpPr>
          <p:cNvPr id="6" name="Slide Number Placeholder 5">
            <a:extLst>
              <a:ext uri="{FF2B5EF4-FFF2-40B4-BE49-F238E27FC236}">
                <a16:creationId xmlns:a16="http://schemas.microsoft.com/office/drawing/2014/main" id="{9EF4E4AC-866E-41A9-AD13-857054D9095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6</a:t>
            </a:fld>
            <a:endParaRPr lang="en-US" dirty="0"/>
          </a:p>
        </p:txBody>
      </p:sp>
      <p:sp>
        <p:nvSpPr>
          <p:cNvPr id="5" name="TextBox 4">
            <a:extLst>
              <a:ext uri="{FF2B5EF4-FFF2-40B4-BE49-F238E27FC236}">
                <a16:creationId xmlns:a16="http://schemas.microsoft.com/office/drawing/2014/main" id="{4845A410-EEE6-2B81-5EEC-17704C7B1926}"/>
              </a:ext>
            </a:extLst>
          </p:cNvPr>
          <p:cNvSpPr txBox="1"/>
          <p:nvPr/>
        </p:nvSpPr>
        <p:spPr>
          <a:xfrm>
            <a:off x="2390685" y="5821377"/>
            <a:ext cx="6097424" cy="646331"/>
          </a:xfrm>
          <a:prstGeom prst="rect">
            <a:avLst/>
          </a:prstGeom>
          <a:noFill/>
        </p:spPr>
        <p:txBody>
          <a:bodyPr wrap="square">
            <a:spAutoFit/>
          </a:bodyPr>
          <a:lstStyle/>
          <a:p>
            <a:endParaRPr lang="en-GB" dirty="0"/>
          </a:p>
          <a:p>
            <a:endParaRPr lang="en-GB" dirty="0"/>
          </a:p>
        </p:txBody>
      </p:sp>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0066292-EF47-9D9E-8DA3-E2363E64D61A}"/>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7</a:t>
            </a:fld>
            <a:endParaRPr lang="en-US" dirty="0"/>
          </a:p>
        </p:txBody>
      </p:sp>
      <p:sp>
        <p:nvSpPr>
          <p:cNvPr id="8" name="TextBox 7">
            <a:extLst>
              <a:ext uri="{FF2B5EF4-FFF2-40B4-BE49-F238E27FC236}">
                <a16:creationId xmlns:a16="http://schemas.microsoft.com/office/drawing/2014/main" id="{4BFD8DA2-57B2-D50D-04BF-9DF0BA2BD11C}"/>
              </a:ext>
            </a:extLst>
          </p:cNvPr>
          <p:cNvSpPr txBox="1"/>
          <p:nvPr/>
        </p:nvSpPr>
        <p:spPr>
          <a:xfrm>
            <a:off x="772039" y="1406468"/>
            <a:ext cx="7320253" cy="4893647"/>
          </a:xfrm>
          <a:prstGeom prst="rect">
            <a:avLst/>
          </a:prstGeom>
          <a:noFill/>
        </p:spPr>
        <p:txBody>
          <a:bodyPr wrap="square">
            <a:spAutoFit/>
          </a:bodyPr>
          <a:lstStyle/>
          <a:p>
            <a:r>
              <a:rPr lang="en-GB" sz="2400" dirty="0">
                <a:solidFill>
                  <a:schemeClr val="bg1">
                    <a:lumMod val="95000"/>
                  </a:schemeClr>
                </a:solidFill>
              </a:rPr>
              <a:t>Abraham Maslow was a psychologist famous for identifying the importance of fulfilling innate human needs.</a:t>
            </a:r>
          </a:p>
          <a:p>
            <a:endParaRPr lang="en-GB" sz="2400" dirty="0">
              <a:solidFill>
                <a:schemeClr val="bg1">
                  <a:lumMod val="95000"/>
                </a:schemeClr>
              </a:solidFill>
            </a:endParaRPr>
          </a:p>
          <a:p>
            <a:r>
              <a:rPr lang="en-GB" sz="2400" dirty="0">
                <a:solidFill>
                  <a:schemeClr val="bg1">
                    <a:lumMod val="95000"/>
                  </a:schemeClr>
                </a:solidFill>
              </a:rPr>
              <a:t>He was interested in what motivates people, what is their motive to do their work well and how can they be encouraged to perform even better? </a:t>
            </a:r>
          </a:p>
          <a:p>
            <a:endParaRPr lang="en-GB" sz="2400" dirty="0">
              <a:solidFill>
                <a:schemeClr val="bg1">
                  <a:lumMod val="95000"/>
                </a:schemeClr>
              </a:solidFill>
            </a:endParaRPr>
          </a:p>
          <a:p>
            <a:endParaRPr lang="en-GB" sz="2400" dirty="0">
              <a:solidFill>
                <a:schemeClr val="bg1">
                  <a:lumMod val="95000"/>
                </a:schemeClr>
              </a:solidFill>
            </a:endParaRPr>
          </a:p>
          <a:p>
            <a:endParaRPr lang="en-GB" sz="2400" dirty="0">
              <a:solidFill>
                <a:schemeClr val="bg1">
                  <a:lumMod val="95000"/>
                </a:schemeClr>
              </a:solidFill>
            </a:endParaRPr>
          </a:p>
          <a:p>
            <a:r>
              <a:rPr lang="en-GB" sz="2400" dirty="0">
                <a:solidFill>
                  <a:schemeClr val="bg1">
                    <a:lumMod val="95000"/>
                  </a:schemeClr>
                </a:solidFill>
              </a:rPr>
              <a:t>Later, Douglas McGregor developed his X and Y theories on human work motivation and the effects of different styles of management.</a:t>
            </a:r>
          </a:p>
        </p:txBody>
      </p:sp>
      <p:pic>
        <p:nvPicPr>
          <p:cNvPr id="9" name="Picture 8">
            <a:extLst>
              <a:ext uri="{FF2B5EF4-FFF2-40B4-BE49-F238E27FC236}">
                <a16:creationId xmlns:a16="http://schemas.microsoft.com/office/drawing/2014/main" id="{4CA203C2-B7E3-7B85-693D-35B650F3AE5E}"/>
              </a:ext>
            </a:extLst>
          </p:cNvPr>
          <p:cNvPicPr>
            <a:picLocks noChangeAspect="1"/>
          </p:cNvPicPr>
          <p:nvPr/>
        </p:nvPicPr>
        <p:blipFill>
          <a:blip r:embed="rId2"/>
          <a:stretch>
            <a:fillRect/>
          </a:stretch>
        </p:blipFill>
        <p:spPr>
          <a:xfrm>
            <a:off x="8471019" y="0"/>
            <a:ext cx="3720982" cy="3720982"/>
          </a:xfrm>
          <a:prstGeom prst="rect">
            <a:avLst/>
          </a:prstGeom>
        </p:spPr>
      </p:pic>
      <p:pic>
        <p:nvPicPr>
          <p:cNvPr id="10" name="Picture 9">
            <a:extLst>
              <a:ext uri="{FF2B5EF4-FFF2-40B4-BE49-F238E27FC236}">
                <a16:creationId xmlns:a16="http://schemas.microsoft.com/office/drawing/2014/main" id="{521756CE-DBBA-81A3-FF06-42A20E9A310A}"/>
              </a:ext>
            </a:extLst>
          </p:cNvPr>
          <p:cNvPicPr>
            <a:picLocks noChangeAspect="1"/>
          </p:cNvPicPr>
          <p:nvPr/>
        </p:nvPicPr>
        <p:blipFill>
          <a:blip r:embed="rId3"/>
          <a:stretch>
            <a:fillRect/>
          </a:stretch>
        </p:blipFill>
        <p:spPr>
          <a:xfrm>
            <a:off x="8153400" y="4812191"/>
            <a:ext cx="2095500" cy="1647825"/>
          </a:xfrm>
          <a:prstGeom prst="rect">
            <a:avLst/>
          </a:prstGeom>
        </p:spPr>
      </p:pic>
      <p:sp>
        <p:nvSpPr>
          <p:cNvPr id="11" name="TextBox 10">
            <a:extLst>
              <a:ext uri="{FF2B5EF4-FFF2-40B4-BE49-F238E27FC236}">
                <a16:creationId xmlns:a16="http://schemas.microsoft.com/office/drawing/2014/main" id="{146ADFD6-D120-98F0-28B1-C01259C160A4}"/>
              </a:ext>
            </a:extLst>
          </p:cNvPr>
          <p:cNvSpPr txBox="1"/>
          <p:nvPr/>
        </p:nvSpPr>
        <p:spPr>
          <a:xfrm>
            <a:off x="3235632" y="289030"/>
            <a:ext cx="2642070" cy="461665"/>
          </a:xfrm>
          <a:prstGeom prst="rect">
            <a:avLst/>
          </a:prstGeom>
          <a:noFill/>
        </p:spPr>
        <p:txBody>
          <a:bodyPr wrap="none" rtlCol="0">
            <a:spAutoFit/>
          </a:bodyPr>
          <a:lstStyle/>
          <a:p>
            <a:r>
              <a:rPr lang="en-GB" sz="2400" b="1" dirty="0">
                <a:solidFill>
                  <a:schemeClr val="bg1">
                    <a:lumMod val="95000"/>
                  </a:schemeClr>
                </a:solidFill>
              </a:rPr>
              <a:t>Relevant Theorists?</a:t>
            </a:r>
          </a:p>
        </p:txBody>
      </p:sp>
    </p:spTree>
    <p:extLst>
      <p:ext uri="{BB962C8B-B14F-4D97-AF65-F5344CB8AC3E}">
        <p14:creationId xmlns:p14="http://schemas.microsoft.com/office/powerpoint/2010/main" val="3531912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10B5-D907-A977-7A9C-69F8BEB7BB3F}"/>
              </a:ext>
            </a:extLst>
          </p:cNvPr>
          <p:cNvSpPr>
            <a:spLocks noGrp="1"/>
          </p:cNvSpPr>
          <p:nvPr>
            <p:ph type="ctrTitle"/>
          </p:nvPr>
        </p:nvSpPr>
        <p:spPr>
          <a:xfrm>
            <a:off x="1581510" y="321938"/>
            <a:ext cx="9144000" cy="1069848"/>
          </a:xfrm>
        </p:spPr>
        <p:txBody>
          <a:bodyPr/>
          <a:lstStyle/>
          <a:p>
            <a:r>
              <a:rPr lang="en-US" dirty="0"/>
              <a:t>Recovering Time</a:t>
            </a:r>
          </a:p>
        </p:txBody>
      </p:sp>
      <p:sp>
        <p:nvSpPr>
          <p:cNvPr id="3" name="Subtitle 2">
            <a:extLst>
              <a:ext uri="{FF2B5EF4-FFF2-40B4-BE49-F238E27FC236}">
                <a16:creationId xmlns:a16="http://schemas.microsoft.com/office/drawing/2014/main" id="{C05FF0B8-5B51-7376-0271-8D849CA3F8A8}"/>
              </a:ext>
            </a:extLst>
          </p:cNvPr>
          <p:cNvSpPr>
            <a:spLocks noGrp="1"/>
          </p:cNvSpPr>
          <p:nvPr>
            <p:ph type="subTitle" idx="1"/>
          </p:nvPr>
        </p:nvSpPr>
        <p:spPr>
          <a:xfrm>
            <a:off x="931653" y="2025770"/>
            <a:ext cx="10598989" cy="4743090"/>
          </a:xfrm>
        </p:spPr>
        <p:txBody>
          <a:bodyPr/>
          <a:lstStyle/>
          <a:p>
            <a:r>
              <a:rPr lang="en-US"/>
              <a:t>This should be considered before the incentivisation stage. Careful and regular scrutiny of the work programme is key to establish how much time has been lost due to the unplanned event.</a:t>
            </a:r>
          </a:p>
          <a:p>
            <a:endParaRPr lang="en-US"/>
          </a:p>
          <a:p>
            <a:r>
              <a:rPr lang="en-US"/>
              <a:t>For example, in the programme you may have allowed 5 days for a room to be plastered, however in reality it only took 4 days. So you gained 1 day. Imagine there were 10 rooms to be plastered, you’re now quite a bit ahead of the programme, so the unplanned event may not be as disruptive as you originally thought.</a:t>
            </a:r>
          </a:p>
          <a:p>
            <a:endParaRPr lang="en-US"/>
          </a:p>
          <a:p>
            <a:r>
              <a:rPr lang="en-US"/>
              <a:t>Think of critical path analysis. How much does the event effect your critical path? Or is there sufficient float to mitigate the effects of the delay?</a:t>
            </a:r>
          </a:p>
        </p:txBody>
      </p:sp>
    </p:spTree>
    <p:extLst>
      <p:ext uri="{BB962C8B-B14F-4D97-AF65-F5344CB8AC3E}">
        <p14:creationId xmlns:p14="http://schemas.microsoft.com/office/powerpoint/2010/main" val="548476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A7599B-B67F-8937-2203-6562C65447F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9</a:t>
            </a:fld>
            <a:endParaRPr lang="en-US" dirty="0"/>
          </a:p>
        </p:txBody>
      </p:sp>
      <p:sp>
        <p:nvSpPr>
          <p:cNvPr id="3" name="TextBox 2">
            <a:extLst>
              <a:ext uri="{FF2B5EF4-FFF2-40B4-BE49-F238E27FC236}">
                <a16:creationId xmlns:a16="http://schemas.microsoft.com/office/drawing/2014/main" id="{476F59E4-5484-52ED-94C7-30377C7AC15E}"/>
              </a:ext>
            </a:extLst>
          </p:cNvPr>
          <p:cNvSpPr txBox="1"/>
          <p:nvPr/>
        </p:nvSpPr>
        <p:spPr>
          <a:xfrm>
            <a:off x="3079863" y="667085"/>
            <a:ext cx="3365730" cy="830997"/>
          </a:xfrm>
          <a:prstGeom prst="rect">
            <a:avLst/>
          </a:prstGeom>
          <a:noFill/>
        </p:spPr>
        <p:txBody>
          <a:bodyPr wrap="none" rtlCol="0">
            <a:spAutoFit/>
          </a:bodyPr>
          <a:lstStyle/>
          <a:p>
            <a:r>
              <a:rPr lang="en-GB" sz="4800" b="1" dirty="0">
                <a:solidFill>
                  <a:schemeClr val="bg1">
                    <a:lumMod val="95000"/>
                  </a:schemeClr>
                </a:solidFill>
                <a:latin typeface="+mj-lt"/>
              </a:rPr>
              <a:t>Acceleration</a:t>
            </a:r>
          </a:p>
        </p:txBody>
      </p:sp>
      <p:sp>
        <p:nvSpPr>
          <p:cNvPr id="8" name="TextBox 7">
            <a:extLst>
              <a:ext uri="{FF2B5EF4-FFF2-40B4-BE49-F238E27FC236}">
                <a16:creationId xmlns:a16="http://schemas.microsoft.com/office/drawing/2014/main" id="{2C36AF6C-6BC2-FA01-B3A5-E20CF3004FB7}"/>
              </a:ext>
            </a:extLst>
          </p:cNvPr>
          <p:cNvSpPr txBox="1"/>
          <p:nvPr/>
        </p:nvSpPr>
        <p:spPr>
          <a:xfrm>
            <a:off x="1078663" y="2403722"/>
            <a:ext cx="8067473" cy="3046988"/>
          </a:xfrm>
          <a:prstGeom prst="rect">
            <a:avLst/>
          </a:prstGeom>
          <a:noFill/>
        </p:spPr>
        <p:txBody>
          <a:bodyPr wrap="square">
            <a:spAutoFit/>
          </a:bodyPr>
          <a:lstStyle/>
          <a:p>
            <a:pPr marL="285750" indent="-285750">
              <a:buFontTx/>
              <a:buChar char="-"/>
            </a:pPr>
            <a:r>
              <a:rPr lang="en-GB" sz="2400" dirty="0">
                <a:solidFill>
                  <a:schemeClr val="bg1">
                    <a:lumMod val="95000"/>
                  </a:schemeClr>
                </a:solidFill>
              </a:rPr>
              <a:t>Increasing hours worked in a day</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Weekend Work</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Recruiting Additional Labour</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Having pre-identified alternative material or supply chains can reduce delay and speed up resolution</a:t>
            </a:r>
          </a:p>
        </p:txBody>
      </p:sp>
    </p:spTree>
    <p:extLst>
      <p:ext uri="{BB962C8B-B14F-4D97-AF65-F5344CB8AC3E}">
        <p14:creationId xmlns:p14="http://schemas.microsoft.com/office/powerpoint/2010/main" val="198602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A90B1-E760-B173-6CDA-D0A02FDA179E}"/>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F2A39A3-31F6-B8F5-04FD-F2F4CC1E119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10</a:t>
            </a:fld>
            <a:endParaRPr lang="en-US" dirty="0"/>
          </a:p>
        </p:txBody>
      </p:sp>
      <p:sp>
        <p:nvSpPr>
          <p:cNvPr id="3" name="TextBox 2">
            <a:extLst>
              <a:ext uri="{FF2B5EF4-FFF2-40B4-BE49-F238E27FC236}">
                <a16:creationId xmlns:a16="http://schemas.microsoft.com/office/drawing/2014/main" id="{7DF26877-9A39-1FD8-0048-D7A62EC1FD31}"/>
              </a:ext>
            </a:extLst>
          </p:cNvPr>
          <p:cNvSpPr txBox="1"/>
          <p:nvPr/>
        </p:nvSpPr>
        <p:spPr>
          <a:xfrm>
            <a:off x="3725966" y="1264778"/>
            <a:ext cx="3365730" cy="830997"/>
          </a:xfrm>
          <a:prstGeom prst="rect">
            <a:avLst/>
          </a:prstGeom>
          <a:noFill/>
        </p:spPr>
        <p:txBody>
          <a:bodyPr wrap="none" rtlCol="0">
            <a:spAutoFit/>
          </a:bodyPr>
          <a:lstStyle/>
          <a:p>
            <a:r>
              <a:rPr lang="en-GB" sz="4800" b="1" dirty="0">
                <a:solidFill>
                  <a:schemeClr val="bg1">
                    <a:lumMod val="95000"/>
                  </a:schemeClr>
                </a:solidFill>
                <a:latin typeface="+mj-lt"/>
              </a:rPr>
              <a:t>Acceleration</a:t>
            </a:r>
          </a:p>
        </p:txBody>
      </p:sp>
      <p:sp>
        <p:nvSpPr>
          <p:cNvPr id="8" name="TextBox 7">
            <a:extLst>
              <a:ext uri="{FF2B5EF4-FFF2-40B4-BE49-F238E27FC236}">
                <a16:creationId xmlns:a16="http://schemas.microsoft.com/office/drawing/2014/main" id="{A03207FF-34C0-8181-C8E6-5DF2289260A4}"/>
              </a:ext>
            </a:extLst>
          </p:cNvPr>
          <p:cNvSpPr txBox="1"/>
          <p:nvPr/>
        </p:nvSpPr>
        <p:spPr>
          <a:xfrm>
            <a:off x="1007483" y="2692472"/>
            <a:ext cx="8138653" cy="2677656"/>
          </a:xfrm>
          <a:prstGeom prst="rect">
            <a:avLst/>
          </a:prstGeom>
          <a:noFill/>
        </p:spPr>
        <p:txBody>
          <a:bodyPr wrap="square">
            <a:spAutoFit/>
          </a:bodyPr>
          <a:lstStyle/>
          <a:p>
            <a:pPr marL="285750" indent="-285750">
              <a:buFontTx/>
              <a:buChar char="-"/>
            </a:pPr>
            <a:r>
              <a:rPr lang="en-GB" sz="2400" dirty="0">
                <a:solidFill>
                  <a:schemeClr val="bg1">
                    <a:lumMod val="95000"/>
                  </a:schemeClr>
                </a:solidFill>
              </a:rPr>
              <a:t>Most of  the time acceleration will have side effects, commonly negative. For example, using alternative  materials or additional labour will incur additional costs.</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Someone needs to weigh up the consequences of the acceleration vs the predicted outcome. Sometimes a delay may be the preferred choice. </a:t>
            </a:r>
          </a:p>
        </p:txBody>
      </p:sp>
    </p:spTree>
    <p:extLst>
      <p:ext uri="{BB962C8B-B14F-4D97-AF65-F5344CB8AC3E}">
        <p14:creationId xmlns:p14="http://schemas.microsoft.com/office/powerpoint/2010/main" val="1549556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2FE8-2F9C-9C12-4EB3-9742EA91D653}"/>
              </a:ext>
            </a:extLst>
          </p:cNvPr>
          <p:cNvSpPr>
            <a:spLocks noGrp="1"/>
          </p:cNvSpPr>
          <p:nvPr>
            <p:ph type="title"/>
          </p:nvPr>
        </p:nvSpPr>
        <p:spPr/>
        <p:txBody>
          <a:bodyPr/>
          <a:lstStyle/>
          <a:p>
            <a:r>
              <a:rPr lang="en-US" sz="4000" b="1" spc="600">
                <a:ln w="28575">
                  <a:noFill/>
                  <a:prstDash val="solid"/>
                </a:ln>
                <a:solidFill>
                  <a:schemeClr val="bg1"/>
                </a:solidFill>
                <a:latin typeface="Tw Cen MT" panose="020B0602020104020603" pitchFamily="34" charset="77"/>
              </a:rPr>
              <a:t>Communication</a:t>
            </a:r>
          </a:p>
        </p:txBody>
      </p:sp>
      <p:sp>
        <p:nvSpPr>
          <p:cNvPr id="5" name="Slide Number Placeholder 4">
            <a:extLst>
              <a:ext uri="{FF2B5EF4-FFF2-40B4-BE49-F238E27FC236}">
                <a16:creationId xmlns:a16="http://schemas.microsoft.com/office/drawing/2014/main" id="{2A8E318B-D756-6C57-8657-96C836320839}"/>
              </a:ext>
            </a:extLst>
          </p:cNvPr>
          <p:cNvSpPr>
            <a:spLocks noGrp="1"/>
          </p:cNvSpPr>
          <p:nvPr>
            <p:ph type="sldNum" sz="quarter" idx="11"/>
          </p:nvPr>
        </p:nvSpPr>
        <p:spPr/>
        <p:txBody>
          <a:bodyPr/>
          <a:lstStyle/>
          <a:p>
            <a:fld id="{294A09A9-5501-47C1-A89A-A340965A2BE2}" type="slidenum">
              <a:rPr lang="en-US" smtClean="0"/>
              <a:pPr/>
              <a:t>11</a:t>
            </a:fld>
            <a:endParaRPr lang="en-US"/>
          </a:p>
        </p:txBody>
      </p:sp>
      <p:sp>
        <p:nvSpPr>
          <p:cNvPr id="7" name="Content Placeholder 6">
            <a:extLst>
              <a:ext uri="{FF2B5EF4-FFF2-40B4-BE49-F238E27FC236}">
                <a16:creationId xmlns:a16="http://schemas.microsoft.com/office/drawing/2014/main" id="{94E4649A-EDA8-8619-BA99-AB6C797C9B9F}"/>
              </a:ext>
            </a:extLst>
          </p:cNvPr>
          <p:cNvSpPr>
            <a:spLocks noGrp="1"/>
          </p:cNvSpPr>
          <p:nvPr>
            <p:ph idx="1"/>
          </p:nvPr>
        </p:nvSpPr>
        <p:spPr/>
        <p:txBody>
          <a:bodyPr/>
          <a:lstStyle/>
          <a:p>
            <a:pPr marL="0" indent="0">
              <a:buNone/>
            </a:pPr>
            <a:r>
              <a:rPr lang="en-GB"/>
              <a:t>Large sites are complex, with many different operations and groups of people working together. </a:t>
            </a:r>
          </a:p>
          <a:p>
            <a:pPr marL="0" indent="0">
              <a:buNone/>
            </a:pPr>
            <a:endParaRPr lang="en-GB"/>
          </a:p>
          <a:p>
            <a:pPr marL="0" indent="0">
              <a:buNone/>
            </a:pPr>
            <a:r>
              <a:rPr lang="en-GB"/>
              <a:t>Effective communication is key, especially when a negative event happens. Through communication you may be able to reorganise work or resources to regain time, or someone else may be able to suggest ideas to improve efficiency. You won’t find out unless you discuss the problems with others.</a:t>
            </a:r>
          </a:p>
        </p:txBody>
      </p:sp>
    </p:spTree>
    <p:extLst>
      <p:ext uri="{BB962C8B-B14F-4D97-AF65-F5344CB8AC3E}">
        <p14:creationId xmlns:p14="http://schemas.microsoft.com/office/powerpoint/2010/main" val="1372651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1098804" y="832104"/>
            <a:ext cx="9994392" cy="1069848"/>
          </a:xfrm>
        </p:spPr>
        <p:txBody>
          <a:bodyPr/>
          <a:lstStyle/>
          <a:p>
            <a:r>
              <a:rPr lang="en-US" sz="4000" b="1" spc="600">
                <a:ln w="28575">
                  <a:noFill/>
                  <a:prstDash val="solid"/>
                </a:ln>
                <a:solidFill>
                  <a:schemeClr val="bg1"/>
                </a:solidFill>
                <a:latin typeface="Tw Cen MT" panose="020B0602020104020603" pitchFamily="34" charset="77"/>
              </a:rPr>
              <a:t>Contract Choice</a:t>
            </a:r>
          </a:p>
        </p:txBody>
      </p:sp>
      <p:sp>
        <p:nvSpPr>
          <p:cNvPr id="5" name="Slide Number Placeholder 4">
            <a:extLst>
              <a:ext uri="{FF2B5EF4-FFF2-40B4-BE49-F238E27FC236}">
                <a16:creationId xmlns:a16="http://schemas.microsoft.com/office/drawing/2014/main" id="{F79CF1F9-4847-1440-0352-6D1284A48D05}"/>
              </a:ext>
            </a:extLst>
          </p:cNvPr>
          <p:cNvSpPr>
            <a:spLocks noGrp="1"/>
          </p:cNvSpPr>
          <p:nvPr>
            <p:ph type="sldNum" sz="quarter" idx="11"/>
          </p:nvPr>
        </p:nvSpPr>
        <p:spPr/>
        <p:txBody>
          <a:bodyPr/>
          <a:lstStyle/>
          <a:p>
            <a:fld id="{294A09A9-5501-47C1-A89A-A340965A2BE2}" type="slidenum">
              <a:rPr lang="en-US" smtClean="0"/>
              <a:pPr/>
              <a:t>12</a:t>
            </a:fld>
            <a:endParaRPr lang="en-US"/>
          </a:p>
        </p:txBody>
      </p:sp>
      <p:sp>
        <p:nvSpPr>
          <p:cNvPr id="7" name="Content Placeholder 6">
            <a:extLst>
              <a:ext uri="{FF2B5EF4-FFF2-40B4-BE49-F238E27FC236}">
                <a16:creationId xmlns:a16="http://schemas.microsoft.com/office/drawing/2014/main" id="{10B95021-4760-98A0-AD1A-656DD772C5EB}"/>
              </a:ext>
            </a:extLst>
          </p:cNvPr>
          <p:cNvSpPr>
            <a:spLocks noGrp="1"/>
          </p:cNvSpPr>
          <p:nvPr>
            <p:ph idx="1"/>
          </p:nvPr>
        </p:nvSpPr>
        <p:spPr/>
        <p:txBody>
          <a:bodyPr/>
          <a:lstStyle/>
          <a:p>
            <a:pPr marL="0" indent="0">
              <a:buNone/>
            </a:pPr>
            <a:r>
              <a:rPr lang="en-GB"/>
              <a:t>There are many types of construction contracts used in the UK. </a:t>
            </a:r>
          </a:p>
          <a:p>
            <a:pPr marL="0" indent="0">
              <a:buNone/>
            </a:pPr>
            <a:endParaRPr lang="en-GB"/>
          </a:p>
          <a:p>
            <a:pPr marL="0" indent="0">
              <a:buNone/>
            </a:pPr>
            <a:r>
              <a:rPr lang="en-GB"/>
              <a:t>Historically contracts were created by legally trained people who had no knowledge of construction or civil engineering.</a:t>
            </a:r>
          </a:p>
          <a:p>
            <a:pPr marL="0" indent="0">
              <a:buNone/>
            </a:pPr>
            <a:endParaRPr lang="en-GB"/>
          </a:p>
          <a:p>
            <a:pPr marL="0" indent="0">
              <a:buNone/>
            </a:pPr>
            <a:r>
              <a:rPr lang="en-GB"/>
              <a:t>In 1879 the RIBA created what was to become the JCT contract, which is still a widely used form of construction contract in the UK and the commonwealth.</a:t>
            </a:r>
          </a:p>
        </p:txBody>
      </p:sp>
    </p:spTree>
    <p:extLst>
      <p:ext uri="{BB962C8B-B14F-4D97-AF65-F5344CB8AC3E}">
        <p14:creationId xmlns:p14="http://schemas.microsoft.com/office/powerpoint/2010/main" val="1208724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090D-C862-CF85-1001-A82E54365597}"/>
              </a:ext>
            </a:extLst>
          </p:cNvPr>
          <p:cNvSpPr>
            <a:spLocks noGrp="1"/>
          </p:cNvSpPr>
          <p:nvPr>
            <p:ph type="ctrTitle"/>
          </p:nvPr>
        </p:nvSpPr>
        <p:spPr>
          <a:xfrm>
            <a:off x="1843177" y="417461"/>
            <a:ext cx="7763256" cy="1600200"/>
          </a:xfrm>
        </p:spPr>
        <p:txBody>
          <a:bodyPr/>
          <a:lstStyle/>
          <a:p>
            <a:r>
              <a:rPr lang="en-US"/>
              <a:t>However</a:t>
            </a:r>
            <a:br>
              <a:rPr lang="en-US"/>
            </a:br>
            <a:endParaRPr lang="en-US"/>
          </a:p>
        </p:txBody>
      </p:sp>
      <p:sp>
        <p:nvSpPr>
          <p:cNvPr id="13" name="TextBox 12">
            <a:extLst>
              <a:ext uri="{FF2B5EF4-FFF2-40B4-BE49-F238E27FC236}">
                <a16:creationId xmlns:a16="http://schemas.microsoft.com/office/drawing/2014/main" id="{F6CF7CE0-44FF-2AD0-614A-10D185E9C742}"/>
              </a:ext>
            </a:extLst>
          </p:cNvPr>
          <p:cNvSpPr txBox="1"/>
          <p:nvPr/>
        </p:nvSpPr>
        <p:spPr>
          <a:xfrm>
            <a:off x="787879" y="2017661"/>
            <a:ext cx="10823276" cy="3970318"/>
          </a:xfrm>
          <a:prstGeom prst="rect">
            <a:avLst/>
          </a:prstGeom>
          <a:noFill/>
        </p:spPr>
        <p:txBody>
          <a:bodyPr wrap="square">
            <a:spAutoFit/>
          </a:bodyPr>
          <a:lstStyle/>
          <a:p>
            <a:r>
              <a:rPr kumimoji="0" lang="en-GB" sz="2800" b="0" i="0" u="none" strike="noStrike" kern="1200" cap="none" spc="0" normalizeH="0" baseline="0" noProof="0">
                <a:ln>
                  <a:noFill/>
                </a:ln>
                <a:solidFill>
                  <a:srgbClr val="FFFFFF"/>
                </a:solidFill>
                <a:effectLst/>
                <a:uLnTx/>
                <a:uFillTx/>
                <a:latin typeface="Segoe UI Light"/>
                <a:ea typeface="+mn-ea"/>
                <a:cs typeface="Segoe UI" panose="020B0502040204020203" pitchFamily="34" charset="0"/>
              </a:rPr>
              <a:t>Studies like the Latham Report in 1994 criticised the confrontational nature of these types of contracts noting the lack of communication and dispute resolution available…The report recommended the use of the newer NEC contract.</a:t>
            </a:r>
          </a:p>
          <a:p>
            <a:endParaRPr lang="en-GB" sz="2800">
              <a:solidFill>
                <a:srgbClr val="FFFFFF"/>
              </a:solidFill>
              <a:latin typeface="Segoe UI Light"/>
              <a:cs typeface="Segoe UI" panose="020B0502040204020203" pitchFamily="34" charset="0"/>
            </a:endParaRPr>
          </a:p>
          <a:p>
            <a:r>
              <a:rPr lang="en-GB" sz="2800">
                <a:solidFill>
                  <a:srgbClr val="FFFFFF"/>
                </a:solidFill>
                <a:latin typeface="Segoe UI Light"/>
                <a:cs typeface="Segoe UI" panose="020B0502040204020203" pitchFamily="34" charset="0"/>
              </a:rPr>
              <a:t>The newest version of this is the NEC4 Engineering and Construction Contract. This type of contract encourages discussion of risks and planning for outcomes should these risks arise during the life of a project.</a:t>
            </a:r>
            <a:endParaRPr lang="en-GB"/>
          </a:p>
        </p:txBody>
      </p:sp>
    </p:spTree>
    <p:extLst>
      <p:ext uri="{BB962C8B-B14F-4D97-AF65-F5344CB8AC3E}">
        <p14:creationId xmlns:p14="http://schemas.microsoft.com/office/powerpoint/2010/main" val="1213210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p:txBody>
          <a:bodyPr/>
          <a:lstStyle/>
          <a:p>
            <a:r>
              <a:rPr lang="en-US"/>
              <a:t>Delays</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14</a:t>
            </a:fld>
            <a:endParaRPr lang="en-US"/>
          </a:p>
        </p:txBody>
      </p:sp>
      <p:sp>
        <p:nvSpPr>
          <p:cNvPr id="18" name="TextBox 17">
            <a:extLst>
              <a:ext uri="{FF2B5EF4-FFF2-40B4-BE49-F238E27FC236}">
                <a16:creationId xmlns:a16="http://schemas.microsoft.com/office/drawing/2014/main" id="{A91FE55C-E43C-3ECC-2044-C7056A962A76}"/>
              </a:ext>
            </a:extLst>
          </p:cNvPr>
          <p:cNvSpPr txBox="1"/>
          <p:nvPr/>
        </p:nvSpPr>
        <p:spPr>
          <a:xfrm>
            <a:off x="850392" y="2283934"/>
            <a:ext cx="8632914" cy="3108543"/>
          </a:xfrm>
          <a:prstGeom prst="rect">
            <a:avLst/>
          </a:prstGeom>
          <a:noFill/>
        </p:spPr>
        <p:txBody>
          <a:bodyPr wrap="square">
            <a:spAutoFit/>
          </a:bodyPr>
          <a:lstStyle/>
          <a:p>
            <a:r>
              <a:rPr lang="en-GB" sz="2800" b="0" i="0">
                <a:solidFill>
                  <a:schemeClr val="bg1"/>
                </a:solidFill>
                <a:effectLst/>
              </a:rPr>
              <a:t>Depending on the cause of the delay, there may be time and cost implications for both the client and the contractor. It is therefore vital that the parties understand the contractual processes for dealing with delay.</a:t>
            </a:r>
          </a:p>
          <a:p>
            <a:endParaRPr lang="en-GB" sz="2800" b="0" i="0">
              <a:solidFill>
                <a:schemeClr val="bg1"/>
              </a:solidFill>
              <a:effectLst/>
            </a:endParaRPr>
          </a:p>
          <a:p>
            <a:r>
              <a:rPr lang="en-GB" sz="2800">
                <a:solidFill>
                  <a:schemeClr val="bg1"/>
                </a:solidFill>
              </a:rPr>
              <a:t>The construction of a “risk register” or “early warning register” is very important in identifying these.</a:t>
            </a:r>
          </a:p>
        </p:txBody>
      </p:sp>
    </p:spTree>
    <p:extLst>
      <p:ext uri="{BB962C8B-B14F-4D97-AF65-F5344CB8AC3E}">
        <p14:creationId xmlns:p14="http://schemas.microsoft.com/office/powerpoint/2010/main" val="765210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73D4-535B-6DCC-2268-43A5E9E12C45}"/>
              </a:ext>
            </a:extLst>
          </p:cNvPr>
          <p:cNvSpPr>
            <a:spLocks noGrp="1"/>
          </p:cNvSpPr>
          <p:nvPr>
            <p:ph type="title"/>
          </p:nvPr>
        </p:nvSpPr>
        <p:spPr>
          <a:xfrm>
            <a:off x="2011163" y="311126"/>
            <a:ext cx="8878824" cy="1069848"/>
          </a:xfrm>
        </p:spPr>
        <p:txBody>
          <a:bodyPr/>
          <a:lstStyle/>
          <a:p>
            <a:r>
              <a:rPr lang="en-US"/>
              <a:t>Compensation event</a:t>
            </a:r>
          </a:p>
        </p:txBody>
      </p:sp>
      <p:sp>
        <p:nvSpPr>
          <p:cNvPr id="6" name="Slide Number Placeholder 5">
            <a:extLst>
              <a:ext uri="{FF2B5EF4-FFF2-40B4-BE49-F238E27FC236}">
                <a16:creationId xmlns:a16="http://schemas.microsoft.com/office/drawing/2014/main" id="{6459FCA3-0124-0FA6-220B-D72E8F8034C8}"/>
              </a:ext>
            </a:extLst>
          </p:cNvPr>
          <p:cNvSpPr>
            <a:spLocks noGrp="1"/>
          </p:cNvSpPr>
          <p:nvPr>
            <p:ph type="sldNum" sz="quarter" idx="12"/>
          </p:nvPr>
        </p:nvSpPr>
        <p:spPr/>
        <p:txBody>
          <a:bodyPr/>
          <a:lstStyle/>
          <a:p>
            <a:fld id="{294A09A9-5501-47C1-A89A-A340965A2BE2}" type="slidenum">
              <a:rPr lang="en-US" smtClean="0"/>
              <a:t>15</a:t>
            </a:fld>
            <a:endParaRPr lang="en-US"/>
          </a:p>
        </p:txBody>
      </p:sp>
      <p:sp>
        <p:nvSpPr>
          <p:cNvPr id="3" name="Text Placeholder 2">
            <a:extLst>
              <a:ext uri="{FF2B5EF4-FFF2-40B4-BE49-F238E27FC236}">
                <a16:creationId xmlns:a16="http://schemas.microsoft.com/office/drawing/2014/main" id="{5830852F-3FB7-6D2E-F6AC-1F6B9CAD2158}"/>
              </a:ext>
            </a:extLst>
          </p:cNvPr>
          <p:cNvSpPr>
            <a:spLocks noGrp="1"/>
          </p:cNvSpPr>
          <p:nvPr>
            <p:ph type="body" idx="1"/>
          </p:nvPr>
        </p:nvSpPr>
        <p:spPr>
          <a:xfrm>
            <a:off x="782128" y="2185416"/>
            <a:ext cx="10771517" cy="4226886"/>
          </a:xfrm>
        </p:spPr>
        <p:txBody>
          <a:bodyPr/>
          <a:lstStyle/>
          <a:p>
            <a:r>
              <a:rPr lang="en-GB" b="0" i="0">
                <a:effectLst/>
                <a:latin typeface="+mn-lt"/>
              </a:rPr>
              <a:t>If a delay occurs because of a compensation event occurring, the contractor </a:t>
            </a:r>
            <a:r>
              <a:rPr lang="en-GB" i="1">
                <a:solidFill>
                  <a:srgbClr val="FF0000"/>
                </a:solidFill>
                <a:effectLst/>
                <a:latin typeface="+mn-lt"/>
              </a:rPr>
              <a:t>may</a:t>
            </a:r>
            <a:r>
              <a:rPr lang="en-GB" b="0" i="0">
                <a:effectLst/>
                <a:latin typeface="+mn-lt"/>
              </a:rPr>
              <a:t> be entitled to a change to the prices, key dates and the completion date. However, if it is a result of contractor error, they might not be entitled to compensation.</a:t>
            </a:r>
          </a:p>
          <a:p>
            <a:endParaRPr lang="en-GB" b="0">
              <a:latin typeface="+mn-lt"/>
            </a:endParaRPr>
          </a:p>
          <a:p>
            <a:r>
              <a:rPr lang="en-GB" b="0">
                <a:latin typeface="+mn-lt"/>
              </a:rPr>
              <a:t>Rules state</a:t>
            </a:r>
            <a:r>
              <a:rPr lang="en-GB" b="0" i="0">
                <a:effectLst/>
                <a:latin typeface="+mn-lt"/>
              </a:rPr>
              <a:t> that the contractor must notify the client of the event within 8 week of it happening, but best practice is the sooner the better.</a:t>
            </a:r>
          </a:p>
          <a:p>
            <a:endParaRPr lang="en-GB" b="0">
              <a:latin typeface="+mn-lt"/>
            </a:endParaRPr>
          </a:p>
          <a:p>
            <a:r>
              <a:rPr lang="en-GB" b="0" i="0">
                <a:effectLst/>
                <a:latin typeface="+mn-lt"/>
              </a:rPr>
              <a:t>Compensation events are effectively defined circumstances over which the contractor normally has little control, and which are substantially listed in clause 60 of the NEC4 ECC</a:t>
            </a:r>
            <a:endParaRPr lang="en-US">
              <a:latin typeface="+mn-lt"/>
            </a:endParaRPr>
          </a:p>
          <a:p>
            <a:endParaRPr lang="en-US"/>
          </a:p>
        </p:txBody>
      </p:sp>
    </p:spTree>
    <p:extLst>
      <p:ext uri="{BB962C8B-B14F-4D97-AF65-F5344CB8AC3E}">
        <p14:creationId xmlns:p14="http://schemas.microsoft.com/office/powerpoint/2010/main" val="1877080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BC92-868A-26B2-CBC0-C9D94E65F1A4}"/>
              </a:ext>
            </a:extLst>
          </p:cNvPr>
          <p:cNvSpPr>
            <a:spLocks noGrp="1"/>
          </p:cNvSpPr>
          <p:nvPr>
            <p:ph type="ctrTitle"/>
          </p:nvPr>
        </p:nvSpPr>
        <p:spPr>
          <a:xfrm>
            <a:off x="2228088" y="1347101"/>
            <a:ext cx="7735824" cy="1069848"/>
          </a:xfrm>
        </p:spPr>
        <p:txBody>
          <a:bodyPr/>
          <a:lstStyle/>
          <a:p>
            <a:r>
              <a:rPr lang="en-US">
                <a:ln w="28575">
                  <a:noFill/>
                  <a:prstDash val="solid"/>
                </a:ln>
                <a:latin typeface="Tw Cen MT" panose="020B0602020104020603" pitchFamily="34" charset="77"/>
                <a:ea typeface="Verdana" panose="020B0604030504040204" pitchFamily="34" charset="0"/>
              </a:rPr>
              <a:t>Useful sources</a:t>
            </a:r>
            <a:endParaRPr lang="en-US"/>
          </a:p>
        </p:txBody>
      </p:sp>
      <p:sp>
        <p:nvSpPr>
          <p:cNvPr id="5" name="Subtitle 4">
            <a:extLst>
              <a:ext uri="{FF2B5EF4-FFF2-40B4-BE49-F238E27FC236}">
                <a16:creationId xmlns:a16="http://schemas.microsoft.com/office/drawing/2014/main" id="{A7BCE03A-9056-ABBE-6BF0-EFFDC54BCB18}"/>
              </a:ext>
            </a:extLst>
          </p:cNvPr>
          <p:cNvSpPr>
            <a:spLocks noGrp="1"/>
          </p:cNvSpPr>
          <p:nvPr>
            <p:ph type="subTitle" idx="1"/>
          </p:nvPr>
        </p:nvSpPr>
        <p:spPr/>
        <p:txBody>
          <a:bodyPr/>
          <a:lstStyle/>
          <a:p>
            <a:r>
              <a:rPr lang="en-GB">
                <a:hlinkClick r:id="rId2">
                  <a:extLst>
                    <a:ext uri="{A12FA001-AC4F-418D-AE19-62706E023703}">
                      <ahyp:hlinkClr xmlns:ahyp="http://schemas.microsoft.com/office/drawing/2018/hyperlinkcolor" val="tx"/>
                    </a:ext>
                  </a:extLst>
                </a:hlinkClick>
              </a:rPr>
              <a:t>How NEC4 ECC deals with delay and disruption News | NEC Contracts</a:t>
            </a:r>
            <a:endParaRPr lang="en-GB"/>
          </a:p>
          <a:p>
            <a:endParaRPr lang="en-GB"/>
          </a:p>
          <a:p>
            <a:r>
              <a:rPr lang="en-GB" b="0" i="0">
                <a:solidFill>
                  <a:srgbClr val="FFFFFF"/>
                </a:solidFill>
                <a:effectLst/>
                <a:latin typeface="Frutiger Std"/>
              </a:rPr>
              <a:t>Clause 60 – compensation events </a:t>
            </a:r>
            <a:r>
              <a:rPr lang="en-GB">
                <a:hlinkClick r:id="rId3">
                  <a:extLst>
                    <a:ext uri="{A12FA001-AC4F-418D-AE19-62706E023703}">
                      <ahyp:hlinkClr xmlns:ahyp="http://schemas.microsoft.com/office/drawing/2018/hyperlinkcolor" val="tx"/>
                    </a:ext>
                  </a:extLst>
                </a:hlinkClick>
              </a:rPr>
              <a:t>News | NEC Contracts</a:t>
            </a:r>
            <a:endParaRPr lang="en-GB"/>
          </a:p>
          <a:p>
            <a:endParaRPr lang="en-GB"/>
          </a:p>
        </p:txBody>
      </p:sp>
    </p:spTree>
    <p:extLst>
      <p:ext uri="{BB962C8B-B14F-4D97-AF65-F5344CB8AC3E}">
        <p14:creationId xmlns:p14="http://schemas.microsoft.com/office/powerpoint/2010/main" val="1958759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DA9F-584B-911F-CE46-3570289C6596}"/>
              </a:ext>
            </a:extLst>
          </p:cNvPr>
          <p:cNvSpPr>
            <a:spLocks noGrp="1"/>
          </p:cNvSpPr>
          <p:nvPr>
            <p:ph type="title"/>
          </p:nvPr>
        </p:nvSpPr>
        <p:spPr>
          <a:xfrm>
            <a:off x="2299264" y="540119"/>
            <a:ext cx="8172988" cy="841597"/>
          </a:xfrm>
        </p:spPr>
        <p:txBody>
          <a:bodyPr/>
          <a:lstStyle/>
          <a:p>
            <a:r>
              <a:rPr lang="en-GB" dirty="0"/>
              <a:t>Acceleration Sources</a:t>
            </a:r>
          </a:p>
        </p:txBody>
      </p:sp>
      <p:sp>
        <p:nvSpPr>
          <p:cNvPr id="3" name="Content Placeholder 2">
            <a:extLst>
              <a:ext uri="{FF2B5EF4-FFF2-40B4-BE49-F238E27FC236}">
                <a16:creationId xmlns:a16="http://schemas.microsoft.com/office/drawing/2014/main" id="{B94CC93E-13A3-2933-F7D8-D112569DAAC4}"/>
              </a:ext>
            </a:extLst>
          </p:cNvPr>
          <p:cNvSpPr>
            <a:spLocks noGrp="1"/>
          </p:cNvSpPr>
          <p:nvPr>
            <p:ph idx="1"/>
          </p:nvPr>
        </p:nvSpPr>
        <p:spPr>
          <a:xfrm>
            <a:off x="1607665" y="1873973"/>
            <a:ext cx="8425943" cy="2347596"/>
          </a:xfrm>
        </p:spPr>
        <p:txBody>
          <a:bodyPr/>
          <a:lstStyle/>
          <a:p>
            <a:r>
              <a:rPr lang="en-GB" b="1" dirty="0"/>
              <a:t>Construction Incentive Programs:</a:t>
            </a:r>
          </a:p>
          <a:p>
            <a:r>
              <a:rPr lang="en-GB" dirty="0"/>
              <a:t>https://gocodes.com/construction-incentive-programs/</a:t>
            </a:r>
          </a:p>
          <a:p>
            <a:endParaRPr lang="en-GB" dirty="0"/>
          </a:p>
          <a:p>
            <a:r>
              <a:rPr lang="en-GB" b="1" dirty="0"/>
              <a:t>Incentive Contracting in Construction</a:t>
            </a:r>
          </a:p>
          <a:p>
            <a:r>
              <a:rPr lang="en-GB" dirty="0"/>
              <a:t>https://www.arcom.ac.uk/-docs/proceedings/ar2013-0729-0738_Kwawu_Laryea.pdf</a:t>
            </a:r>
          </a:p>
        </p:txBody>
      </p:sp>
      <p:sp>
        <p:nvSpPr>
          <p:cNvPr id="6" name="Slide Number Placeholder 5">
            <a:extLst>
              <a:ext uri="{FF2B5EF4-FFF2-40B4-BE49-F238E27FC236}">
                <a16:creationId xmlns:a16="http://schemas.microsoft.com/office/drawing/2014/main" id="{36CF4CCD-19EF-7DDA-D283-5617A73CC116}"/>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17</a:t>
            </a:fld>
            <a:endParaRPr lang="en-US" dirty="0"/>
          </a:p>
        </p:txBody>
      </p:sp>
    </p:spTree>
    <p:extLst>
      <p:ext uri="{BB962C8B-B14F-4D97-AF65-F5344CB8AC3E}">
        <p14:creationId xmlns:p14="http://schemas.microsoft.com/office/powerpoint/2010/main" val="1700708692"/>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905</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Segoe UI Light</vt:lpstr>
      <vt:lpstr>Calibri</vt:lpstr>
      <vt:lpstr>Frutiger Std</vt:lpstr>
      <vt:lpstr>Tw Cen MT</vt:lpstr>
      <vt:lpstr>Courier New</vt:lpstr>
      <vt:lpstr>Office Theme</vt:lpstr>
      <vt:lpstr>Delays in the project &amp; Solutions</vt:lpstr>
      <vt:lpstr>CONTENTS</vt:lpstr>
      <vt:lpstr>Incentivisation</vt:lpstr>
      <vt:lpstr>Target based Rewards</vt:lpstr>
      <vt:lpstr>Arbitrary Rewards</vt:lpstr>
      <vt:lpstr>Challenges</vt:lpstr>
      <vt:lpstr>PowerPoint Presentation</vt:lpstr>
      <vt:lpstr>Recovering Time</vt:lpstr>
      <vt:lpstr>PowerPoint Presentation</vt:lpstr>
      <vt:lpstr>PowerPoint Presentation</vt:lpstr>
      <vt:lpstr>Communication</vt:lpstr>
      <vt:lpstr>Contract Choice</vt:lpstr>
      <vt:lpstr>However </vt:lpstr>
      <vt:lpstr>Delays</vt:lpstr>
      <vt:lpstr>Compensation event</vt:lpstr>
      <vt:lpstr>Useful sources</vt:lpstr>
      <vt:lpstr>Acceleration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Delays in the project</dc:title>
  <dc:creator>Rhodri Thomas</dc:creator>
  <cp:lastModifiedBy>Rhodri Thomas</cp:lastModifiedBy>
  <cp:revision>2</cp:revision>
  <dcterms:created xsi:type="dcterms:W3CDTF">2023-12-14T11:21:00Z</dcterms:created>
  <dcterms:modified xsi:type="dcterms:W3CDTF">2026-10-16T08:13:34Z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