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8" r:id="rId3"/>
    <p:sldId id="280" r:id="rId4"/>
    <p:sldId id="281" r:id="rId5"/>
    <p:sldId id="265" r:id="rId6"/>
    <p:sldId id="259" r:id="rId7"/>
    <p:sldId id="260" r:id="rId8"/>
    <p:sldId id="267" r:id="rId9"/>
    <p:sldId id="271" r:id="rId10"/>
    <p:sldId id="261" r:id="rId11"/>
    <p:sldId id="262" r:id="rId12"/>
    <p:sldId id="263" r:id="rId13"/>
    <p:sldId id="264" r:id="rId14"/>
    <p:sldId id="274" r:id="rId15"/>
    <p:sldId id="272" r:id="rId16"/>
    <p:sldId id="273" r:id="rId17"/>
    <p:sldId id="277" r:id="rId18"/>
    <p:sldId id="278" r:id="rId19"/>
    <p:sldId id="279" r:id="rId20"/>
    <p:sldId id="266" r:id="rId21"/>
    <p:sldId id="268" r:id="rId22"/>
    <p:sldId id="269" r:id="rId23"/>
    <p:sldId id="270" r:id="rId24"/>
    <p:sldId id="257" r:id="rId25"/>
    <p:sldId id="28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2" autoAdjust="0"/>
    <p:restoredTop sz="86790" autoAdjust="0"/>
  </p:normalViewPr>
  <p:slideViewPr>
    <p:cSldViewPr>
      <p:cViewPr varScale="1">
        <p:scale>
          <a:sx n="64" d="100"/>
          <a:sy n="64" d="100"/>
        </p:scale>
        <p:origin x="-1578" y="-90"/>
      </p:cViewPr>
      <p:guideLst>
        <p:guide orient="horz" pos="2160"/>
        <p:guide pos="2880"/>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F8D7B1-5741-47D3-BA83-869B8E782155}" type="doc">
      <dgm:prSet loTypeId="urn:microsoft.com/office/officeart/2005/8/layout/chart3" loCatId="cycle" qsTypeId="urn:microsoft.com/office/officeart/2005/8/quickstyle/simple3" qsCatId="simple" csTypeId="urn:microsoft.com/office/officeart/2005/8/colors/accent1_4" csCatId="accent1" phldr="1"/>
      <dgm:spPr/>
    </dgm:pt>
    <dgm:pt modelId="{9B08ECDB-9952-44FE-B391-72C50AEF79E9}">
      <dgm:prSet phldrT="[Text]"/>
      <dgm:spPr/>
      <dgm:t>
        <a:bodyPr/>
        <a:lstStyle/>
        <a:p>
          <a:pPr algn="ctr"/>
          <a:r>
            <a:rPr lang="en-GB">
              <a:solidFill>
                <a:schemeClr val="tx1"/>
              </a:solidFill>
            </a:rPr>
            <a:t>Third Sector</a:t>
          </a:r>
        </a:p>
        <a:p>
          <a:pPr algn="ctr"/>
          <a:r>
            <a:rPr lang="en-GB">
              <a:solidFill>
                <a:schemeClr val="tx1"/>
              </a:solidFill>
            </a:rPr>
            <a:t>Not-for-personal profit</a:t>
          </a:r>
        </a:p>
        <a:p>
          <a:pPr algn="ctr"/>
          <a:r>
            <a:rPr lang="en-GB">
              <a:solidFill>
                <a:schemeClr val="tx1"/>
              </a:solidFill>
            </a:rPr>
            <a:t>Non-governmental organisations (NGOs)</a:t>
          </a:r>
        </a:p>
        <a:p>
          <a:pPr algn="ctr"/>
          <a:r>
            <a:rPr lang="en-GB">
              <a:solidFill>
                <a:schemeClr val="tx1"/>
              </a:solidFill>
            </a:rPr>
            <a:t>Charities</a:t>
          </a:r>
        </a:p>
        <a:p>
          <a:pPr algn="ctr"/>
          <a:r>
            <a:rPr lang="en-GB">
              <a:solidFill>
                <a:schemeClr val="tx1"/>
              </a:solidFill>
            </a:rPr>
            <a:t>Paid by sales, donations,  grants</a:t>
          </a:r>
        </a:p>
      </dgm:t>
    </dgm:pt>
    <dgm:pt modelId="{67FC8088-4D7A-437C-B0C5-BEB005A13CCB}" type="parTrans" cxnId="{7B39BCA7-D743-4A42-BBDC-5342455319F3}">
      <dgm:prSet/>
      <dgm:spPr/>
      <dgm:t>
        <a:bodyPr/>
        <a:lstStyle/>
        <a:p>
          <a:pPr algn="ctr"/>
          <a:endParaRPr lang="en-GB">
            <a:solidFill>
              <a:schemeClr val="tx1"/>
            </a:solidFill>
          </a:endParaRPr>
        </a:p>
      </dgm:t>
    </dgm:pt>
    <dgm:pt modelId="{C326E12E-16E4-4950-8AB2-64264454AAB1}" type="sibTrans" cxnId="{7B39BCA7-D743-4A42-BBDC-5342455319F3}">
      <dgm:prSet/>
      <dgm:spPr/>
      <dgm:t>
        <a:bodyPr/>
        <a:lstStyle/>
        <a:p>
          <a:pPr algn="ctr"/>
          <a:endParaRPr lang="en-GB">
            <a:solidFill>
              <a:schemeClr val="tx1"/>
            </a:solidFill>
          </a:endParaRPr>
        </a:p>
      </dgm:t>
    </dgm:pt>
    <dgm:pt modelId="{CD495CF7-0CAA-4A78-9715-3A6D5BD1590D}">
      <dgm:prSet phldrT="[Text]"/>
      <dgm:spPr/>
      <dgm:t>
        <a:bodyPr/>
        <a:lstStyle/>
        <a:p>
          <a:pPr algn="ctr"/>
          <a:r>
            <a:rPr lang="en-GB">
              <a:solidFill>
                <a:schemeClr val="tx1"/>
              </a:solidFill>
            </a:rPr>
            <a:t>Second Sector</a:t>
          </a:r>
        </a:p>
        <a:p>
          <a:pPr algn="ctr"/>
          <a:r>
            <a:rPr lang="en-GB">
              <a:solidFill>
                <a:schemeClr val="tx1"/>
              </a:solidFill>
            </a:rPr>
            <a:t>Public Sector</a:t>
          </a:r>
        </a:p>
        <a:p>
          <a:pPr algn="ctr"/>
          <a:r>
            <a:rPr lang="en-GB">
              <a:solidFill>
                <a:schemeClr val="tx1"/>
              </a:solidFill>
            </a:rPr>
            <a:t>Goverment organised</a:t>
          </a:r>
        </a:p>
        <a:p>
          <a:pPr algn="ctr"/>
          <a:r>
            <a:rPr lang="en-GB">
              <a:solidFill>
                <a:schemeClr val="tx1"/>
              </a:solidFill>
            </a:rPr>
            <a:t>Paid for by Taxes</a:t>
          </a:r>
        </a:p>
      </dgm:t>
    </dgm:pt>
    <dgm:pt modelId="{C1197E50-44FC-4509-A6CC-53424BFD75D3}" type="parTrans" cxnId="{88628EFF-E701-4080-A498-9FC538C0DB9C}">
      <dgm:prSet/>
      <dgm:spPr/>
      <dgm:t>
        <a:bodyPr/>
        <a:lstStyle/>
        <a:p>
          <a:pPr algn="ctr"/>
          <a:endParaRPr lang="en-GB">
            <a:solidFill>
              <a:schemeClr val="tx1"/>
            </a:solidFill>
          </a:endParaRPr>
        </a:p>
      </dgm:t>
    </dgm:pt>
    <dgm:pt modelId="{F82D3669-CB80-4E1C-AE61-DA01FA40A370}" type="sibTrans" cxnId="{88628EFF-E701-4080-A498-9FC538C0DB9C}">
      <dgm:prSet/>
      <dgm:spPr/>
      <dgm:t>
        <a:bodyPr/>
        <a:lstStyle/>
        <a:p>
          <a:pPr algn="ctr"/>
          <a:endParaRPr lang="en-GB">
            <a:solidFill>
              <a:schemeClr val="tx1"/>
            </a:solidFill>
          </a:endParaRPr>
        </a:p>
      </dgm:t>
    </dgm:pt>
    <dgm:pt modelId="{6E353C3F-CCB9-4DAB-BC44-D69B5986010E}">
      <dgm:prSet phldrT="[Text]"/>
      <dgm:spPr/>
      <dgm:t>
        <a:bodyPr/>
        <a:lstStyle/>
        <a:p>
          <a:pPr algn="ctr"/>
          <a:r>
            <a:rPr lang="en-GB">
              <a:solidFill>
                <a:schemeClr val="tx1"/>
              </a:solidFill>
            </a:rPr>
            <a:t>First Sector</a:t>
          </a:r>
        </a:p>
        <a:p>
          <a:pPr algn="ctr"/>
          <a:r>
            <a:rPr lang="en-GB">
              <a:solidFill>
                <a:schemeClr val="tx1"/>
              </a:solidFill>
            </a:rPr>
            <a:t>For-personal profit</a:t>
          </a:r>
        </a:p>
      </dgm:t>
    </dgm:pt>
    <dgm:pt modelId="{E6A188D7-6D53-4256-9955-E08388F581D1}" type="parTrans" cxnId="{8AB74137-D96F-4BFD-A496-A8C4E0576A6F}">
      <dgm:prSet/>
      <dgm:spPr/>
      <dgm:t>
        <a:bodyPr/>
        <a:lstStyle/>
        <a:p>
          <a:pPr algn="ctr"/>
          <a:endParaRPr lang="en-GB">
            <a:solidFill>
              <a:schemeClr val="tx1"/>
            </a:solidFill>
          </a:endParaRPr>
        </a:p>
      </dgm:t>
    </dgm:pt>
    <dgm:pt modelId="{12BAE5AD-57D4-4127-9795-7A10E553B67E}" type="sibTrans" cxnId="{8AB74137-D96F-4BFD-A496-A8C4E0576A6F}">
      <dgm:prSet/>
      <dgm:spPr/>
      <dgm:t>
        <a:bodyPr/>
        <a:lstStyle/>
        <a:p>
          <a:pPr algn="ctr"/>
          <a:endParaRPr lang="en-GB">
            <a:solidFill>
              <a:schemeClr val="tx1"/>
            </a:solidFill>
          </a:endParaRPr>
        </a:p>
      </dgm:t>
    </dgm:pt>
    <dgm:pt modelId="{C10D2B23-701E-41DD-816F-DF74A1E5FE31}" type="pres">
      <dgm:prSet presAssocID="{73F8D7B1-5741-47D3-BA83-869B8E782155}" presName="compositeShape" presStyleCnt="0">
        <dgm:presLayoutVars>
          <dgm:chMax val="7"/>
          <dgm:dir/>
          <dgm:resizeHandles val="exact"/>
        </dgm:presLayoutVars>
      </dgm:prSet>
      <dgm:spPr/>
    </dgm:pt>
    <dgm:pt modelId="{05AA5AC6-4E49-49D1-AF99-BD616DD8C6FB}" type="pres">
      <dgm:prSet presAssocID="{73F8D7B1-5741-47D3-BA83-869B8E782155}" presName="wedge1" presStyleLbl="node1" presStyleIdx="0" presStyleCnt="3"/>
      <dgm:spPr/>
      <dgm:t>
        <a:bodyPr/>
        <a:lstStyle/>
        <a:p>
          <a:endParaRPr lang="en-GB"/>
        </a:p>
      </dgm:t>
    </dgm:pt>
    <dgm:pt modelId="{64E7A2D1-0DF8-4094-9414-DAE929497465}" type="pres">
      <dgm:prSet presAssocID="{73F8D7B1-5741-47D3-BA83-869B8E782155}" presName="wedge1Tx" presStyleLbl="node1" presStyleIdx="0" presStyleCnt="3">
        <dgm:presLayoutVars>
          <dgm:chMax val="0"/>
          <dgm:chPref val="0"/>
          <dgm:bulletEnabled val="1"/>
        </dgm:presLayoutVars>
      </dgm:prSet>
      <dgm:spPr/>
      <dgm:t>
        <a:bodyPr/>
        <a:lstStyle/>
        <a:p>
          <a:endParaRPr lang="en-GB"/>
        </a:p>
      </dgm:t>
    </dgm:pt>
    <dgm:pt modelId="{607DECC4-10F4-4C9D-BEF6-0ACE2586D03B}" type="pres">
      <dgm:prSet presAssocID="{73F8D7B1-5741-47D3-BA83-869B8E782155}" presName="wedge2" presStyleLbl="node1" presStyleIdx="1" presStyleCnt="3"/>
      <dgm:spPr/>
      <dgm:t>
        <a:bodyPr/>
        <a:lstStyle/>
        <a:p>
          <a:endParaRPr lang="en-GB"/>
        </a:p>
      </dgm:t>
    </dgm:pt>
    <dgm:pt modelId="{0D1B14F0-90C1-4EFE-8ED4-D8ECE0FE55C3}" type="pres">
      <dgm:prSet presAssocID="{73F8D7B1-5741-47D3-BA83-869B8E782155}" presName="wedge2Tx" presStyleLbl="node1" presStyleIdx="1" presStyleCnt="3">
        <dgm:presLayoutVars>
          <dgm:chMax val="0"/>
          <dgm:chPref val="0"/>
          <dgm:bulletEnabled val="1"/>
        </dgm:presLayoutVars>
      </dgm:prSet>
      <dgm:spPr/>
      <dgm:t>
        <a:bodyPr/>
        <a:lstStyle/>
        <a:p>
          <a:endParaRPr lang="en-GB"/>
        </a:p>
      </dgm:t>
    </dgm:pt>
    <dgm:pt modelId="{8FEFE7F3-2D9F-4387-8825-86E4AE276D15}" type="pres">
      <dgm:prSet presAssocID="{73F8D7B1-5741-47D3-BA83-869B8E782155}" presName="wedge3" presStyleLbl="node1" presStyleIdx="2" presStyleCnt="3"/>
      <dgm:spPr/>
      <dgm:t>
        <a:bodyPr/>
        <a:lstStyle/>
        <a:p>
          <a:endParaRPr lang="en-GB"/>
        </a:p>
      </dgm:t>
    </dgm:pt>
    <dgm:pt modelId="{1D937972-A569-41C1-BF40-76E5D3FE8E91}" type="pres">
      <dgm:prSet presAssocID="{73F8D7B1-5741-47D3-BA83-869B8E782155}" presName="wedge3Tx" presStyleLbl="node1" presStyleIdx="2" presStyleCnt="3">
        <dgm:presLayoutVars>
          <dgm:chMax val="0"/>
          <dgm:chPref val="0"/>
          <dgm:bulletEnabled val="1"/>
        </dgm:presLayoutVars>
      </dgm:prSet>
      <dgm:spPr/>
      <dgm:t>
        <a:bodyPr/>
        <a:lstStyle/>
        <a:p>
          <a:endParaRPr lang="en-GB"/>
        </a:p>
      </dgm:t>
    </dgm:pt>
  </dgm:ptLst>
  <dgm:cxnLst>
    <dgm:cxn modelId="{3267B5AE-E6CB-485E-9210-3EAEC3301B96}" type="presOf" srcId="{9B08ECDB-9952-44FE-B391-72C50AEF79E9}" destId="{64E7A2D1-0DF8-4094-9414-DAE929497465}" srcOrd="1" destOrd="0" presId="urn:microsoft.com/office/officeart/2005/8/layout/chart3"/>
    <dgm:cxn modelId="{F7AD411A-F114-4096-AA47-B0BA5EC26AA3}" type="presOf" srcId="{73F8D7B1-5741-47D3-BA83-869B8E782155}" destId="{C10D2B23-701E-41DD-816F-DF74A1E5FE31}" srcOrd="0" destOrd="0" presId="urn:microsoft.com/office/officeart/2005/8/layout/chart3"/>
    <dgm:cxn modelId="{8A47AA3F-2833-464E-A922-2BDF21808C22}" type="presOf" srcId="{CD495CF7-0CAA-4A78-9715-3A6D5BD1590D}" destId="{607DECC4-10F4-4C9D-BEF6-0ACE2586D03B}" srcOrd="0" destOrd="0" presId="urn:microsoft.com/office/officeart/2005/8/layout/chart3"/>
    <dgm:cxn modelId="{7B39BCA7-D743-4A42-BBDC-5342455319F3}" srcId="{73F8D7B1-5741-47D3-BA83-869B8E782155}" destId="{9B08ECDB-9952-44FE-B391-72C50AEF79E9}" srcOrd="0" destOrd="0" parTransId="{67FC8088-4D7A-437C-B0C5-BEB005A13CCB}" sibTransId="{C326E12E-16E4-4950-8AB2-64264454AAB1}"/>
    <dgm:cxn modelId="{88628EFF-E701-4080-A498-9FC538C0DB9C}" srcId="{73F8D7B1-5741-47D3-BA83-869B8E782155}" destId="{CD495CF7-0CAA-4A78-9715-3A6D5BD1590D}" srcOrd="1" destOrd="0" parTransId="{C1197E50-44FC-4509-A6CC-53424BFD75D3}" sibTransId="{F82D3669-CB80-4E1C-AE61-DA01FA40A370}"/>
    <dgm:cxn modelId="{49F1833C-050B-44D1-87FA-F37852BD5E2E}" type="presOf" srcId="{6E353C3F-CCB9-4DAB-BC44-D69B5986010E}" destId="{1D937972-A569-41C1-BF40-76E5D3FE8E91}" srcOrd="1" destOrd="0" presId="urn:microsoft.com/office/officeart/2005/8/layout/chart3"/>
    <dgm:cxn modelId="{8AB74137-D96F-4BFD-A496-A8C4E0576A6F}" srcId="{73F8D7B1-5741-47D3-BA83-869B8E782155}" destId="{6E353C3F-CCB9-4DAB-BC44-D69B5986010E}" srcOrd="2" destOrd="0" parTransId="{E6A188D7-6D53-4256-9955-E08388F581D1}" sibTransId="{12BAE5AD-57D4-4127-9795-7A10E553B67E}"/>
    <dgm:cxn modelId="{099DBE3C-20B9-42E6-B0D6-B4DA61712410}" type="presOf" srcId="{6E353C3F-CCB9-4DAB-BC44-D69B5986010E}" destId="{8FEFE7F3-2D9F-4387-8825-86E4AE276D15}" srcOrd="0" destOrd="0" presId="urn:microsoft.com/office/officeart/2005/8/layout/chart3"/>
    <dgm:cxn modelId="{017095B8-93F4-4FBB-A83F-39CE8EF1573A}" type="presOf" srcId="{9B08ECDB-9952-44FE-B391-72C50AEF79E9}" destId="{05AA5AC6-4E49-49D1-AF99-BD616DD8C6FB}" srcOrd="0" destOrd="0" presId="urn:microsoft.com/office/officeart/2005/8/layout/chart3"/>
    <dgm:cxn modelId="{003768F6-9B26-4145-BA53-20C80A5A4387}" type="presOf" srcId="{CD495CF7-0CAA-4A78-9715-3A6D5BD1590D}" destId="{0D1B14F0-90C1-4EFE-8ED4-D8ECE0FE55C3}" srcOrd="1" destOrd="0" presId="urn:microsoft.com/office/officeart/2005/8/layout/chart3"/>
    <dgm:cxn modelId="{89B46E87-A45F-4B05-8AD3-2BE72799983E}" type="presParOf" srcId="{C10D2B23-701E-41DD-816F-DF74A1E5FE31}" destId="{05AA5AC6-4E49-49D1-AF99-BD616DD8C6FB}" srcOrd="0" destOrd="0" presId="urn:microsoft.com/office/officeart/2005/8/layout/chart3"/>
    <dgm:cxn modelId="{71246C5E-B913-4774-9448-9CC9A6C7E187}" type="presParOf" srcId="{C10D2B23-701E-41DD-816F-DF74A1E5FE31}" destId="{64E7A2D1-0DF8-4094-9414-DAE929497465}" srcOrd="1" destOrd="0" presId="urn:microsoft.com/office/officeart/2005/8/layout/chart3"/>
    <dgm:cxn modelId="{6FF5DE7E-BE53-49E4-B2C0-7EC3F0F7CED2}" type="presParOf" srcId="{C10D2B23-701E-41DD-816F-DF74A1E5FE31}" destId="{607DECC4-10F4-4C9D-BEF6-0ACE2586D03B}" srcOrd="2" destOrd="0" presId="urn:microsoft.com/office/officeart/2005/8/layout/chart3"/>
    <dgm:cxn modelId="{D9288622-A731-402A-8B05-5EC911569122}" type="presParOf" srcId="{C10D2B23-701E-41DD-816F-DF74A1E5FE31}" destId="{0D1B14F0-90C1-4EFE-8ED4-D8ECE0FE55C3}" srcOrd="3" destOrd="0" presId="urn:microsoft.com/office/officeart/2005/8/layout/chart3"/>
    <dgm:cxn modelId="{071D4ACF-0E4B-42CE-833C-F2AC3E0CA316}" type="presParOf" srcId="{C10D2B23-701E-41DD-816F-DF74A1E5FE31}" destId="{8FEFE7F3-2D9F-4387-8825-86E4AE276D15}" srcOrd="4" destOrd="0" presId="urn:microsoft.com/office/officeart/2005/8/layout/chart3"/>
    <dgm:cxn modelId="{84689375-55D7-412A-82A3-C1C3DBAA2EF9}" type="presParOf" srcId="{C10D2B23-701E-41DD-816F-DF74A1E5FE31}" destId="{1D937972-A569-41C1-BF40-76E5D3FE8E91}" srcOrd="5" destOrd="0" presId="urn:microsoft.com/office/officeart/2005/8/layout/chart3"/>
  </dgm:cxnLst>
  <dgm:bg>
    <a:solidFill>
      <a:schemeClr val="bg1">
        <a:lumMod val="85000"/>
      </a:schemeClr>
    </a:solidFill>
  </dgm:bg>
  <dgm:whole>
    <a:ln cap="sq">
      <a:solidFill>
        <a:schemeClr val="tx1"/>
      </a:solidFill>
      <a:miter lim="800000"/>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D7FE5C-1D60-4EA6-84EB-F392C6002B64}" type="doc">
      <dgm:prSet loTypeId="urn:microsoft.com/office/officeart/2005/8/layout/arrow3" loCatId="relationship" qsTypeId="urn:microsoft.com/office/officeart/2005/8/quickstyle/simple1" qsCatId="simple" csTypeId="urn:microsoft.com/office/officeart/2005/8/colors/accent0_2" csCatId="mainScheme" phldr="1"/>
      <dgm:spPr/>
      <dgm:t>
        <a:bodyPr/>
        <a:lstStyle/>
        <a:p>
          <a:endParaRPr lang="en-GB"/>
        </a:p>
      </dgm:t>
    </dgm:pt>
    <dgm:pt modelId="{4145C620-5C56-4286-B293-D99127D54169}">
      <dgm:prSet phldrT="[Text]" custT="1"/>
      <dgm:spPr/>
      <dgm:t>
        <a:bodyPr/>
        <a:lstStyle/>
        <a:p>
          <a:pPr algn="ctr"/>
          <a:endParaRPr lang="en-GB" sz="2000" b="1" dirty="0">
            <a:solidFill>
              <a:schemeClr val="bg2"/>
            </a:solidFill>
          </a:endParaRPr>
        </a:p>
      </dgm:t>
    </dgm:pt>
    <dgm:pt modelId="{0111DF26-F700-43B2-B501-89FC7CD48BE6}" type="parTrans" cxnId="{06B3837E-4725-4F94-9A28-2C1C4F1E5F0F}">
      <dgm:prSet/>
      <dgm:spPr/>
      <dgm:t>
        <a:bodyPr/>
        <a:lstStyle/>
        <a:p>
          <a:pPr algn="ctr"/>
          <a:endParaRPr lang="en-GB">
            <a:solidFill>
              <a:schemeClr val="bg2"/>
            </a:solidFill>
          </a:endParaRPr>
        </a:p>
      </dgm:t>
    </dgm:pt>
    <dgm:pt modelId="{881A23EF-8B23-4B49-982B-6A343774F222}" type="sibTrans" cxnId="{06B3837E-4725-4F94-9A28-2C1C4F1E5F0F}">
      <dgm:prSet/>
      <dgm:spPr/>
      <dgm:t>
        <a:bodyPr/>
        <a:lstStyle/>
        <a:p>
          <a:pPr algn="ctr"/>
          <a:endParaRPr lang="en-GB">
            <a:solidFill>
              <a:schemeClr val="bg2"/>
            </a:solidFill>
          </a:endParaRPr>
        </a:p>
      </dgm:t>
    </dgm:pt>
    <dgm:pt modelId="{45DE4054-EE95-4B5F-A167-553583A8044A}">
      <dgm:prSet phldrT="[Text]" custT="1"/>
      <dgm:spPr/>
      <dgm:t>
        <a:bodyPr/>
        <a:lstStyle/>
        <a:p>
          <a:pPr algn="ctr"/>
          <a:endParaRPr lang="en-GB" sz="2000" b="1" dirty="0">
            <a:solidFill>
              <a:schemeClr val="bg2"/>
            </a:solidFill>
          </a:endParaRPr>
        </a:p>
      </dgm:t>
    </dgm:pt>
    <dgm:pt modelId="{CBF38E67-71B5-46B4-83CF-26244DD0650B}" type="parTrans" cxnId="{C773B441-4DC6-4202-B551-641D3C773299}">
      <dgm:prSet/>
      <dgm:spPr/>
      <dgm:t>
        <a:bodyPr/>
        <a:lstStyle/>
        <a:p>
          <a:pPr algn="ctr"/>
          <a:endParaRPr lang="en-GB">
            <a:solidFill>
              <a:schemeClr val="bg2"/>
            </a:solidFill>
          </a:endParaRPr>
        </a:p>
      </dgm:t>
    </dgm:pt>
    <dgm:pt modelId="{D47A9035-4AF3-43EA-8D51-2967A4FE8CBD}" type="sibTrans" cxnId="{C773B441-4DC6-4202-B551-641D3C773299}">
      <dgm:prSet/>
      <dgm:spPr/>
      <dgm:t>
        <a:bodyPr/>
        <a:lstStyle/>
        <a:p>
          <a:pPr algn="ctr"/>
          <a:endParaRPr lang="en-GB">
            <a:solidFill>
              <a:schemeClr val="bg2"/>
            </a:solidFill>
          </a:endParaRPr>
        </a:p>
      </dgm:t>
    </dgm:pt>
    <dgm:pt modelId="{39E57E2F-999E-4FFE-AF62-9EB2ADE79C4F}">
      <dgm:prSet phldrT="[Text]" custT="1"/>
      <dgm:spPr/>
      <dgm:t>
        <a:bodyPr/>
        <a:lstStyle/>
        <a:p>
          <a:pPr algn="ctr"/>
          <a:r>
            <a:rPr lang="en-GB" sz="1800" dirty="0" smtClean="0">
              <a:solidFill>
                <a:schemeClr val="bg2"/>
              </a:solidFill>
            </a:rPr>
            <a:t>work</a:t>
          </a:r>
          <a:endParaRPr lang="en-GB" sz="1800" dirty="0">
            <a:solidFill>
              <a:schemeClr val="bg2"/>
            </a:solidFill>
          </a:endParaRPr>
        </a:p>
      </dgm:t>
    </dgm:pt>
    <dgm:pt modelId="{70F7F40F-C799-4851-8B0D-4D646272641B}" type="parTrans" cxnId="{274ADD5A-820B-432C-A136-DCFC11B676BC}">
      <dgm:prSet/>
      <dgm:spPr/>
      <dgm:t>
        <a:bodyPr/>
        <a:lstStyle/>
        <a:p>
          <a:pPr algn="ctr"/>
          <a:endParaRPr lang="en-GB">
            <a:solidFill>
              <a:schemeClr val="bg2"/>
            </a:solidFill>
          </a:endParaRPr>
        </a:p>
      </dgm:t>
    </dgm:pt>
    <dgm:pt modelId="{640B8CE3-360D-4E77-820C-42D3D376B00B}" type="sibTrans" cxnId="{274ADD5A-820B-432C-A136-DCFC11B676BC}">
      <dgm:prSet/>
      <dgm:spPr/>
      <dgm:t>
        <a:bodyPr/>
        <a:lstStyle/>
        <a:p>
          <a:pPr algn="ctr"/>
          <a:endParaRPr lang="en-GB">
            <a:solidFill>
              <a:schemeClr val="bg2"/>
            </a:solidFill>
          </a:endParaRPr>
        </a:p>
      </dgm:t>
    </dgm:pt>
    <dgm:pt modelId="{80273838-BCF9-4953-8ECE-BD36931C4F49}" type="pres">
      <dgm:prSet presAssocID="{00D7FE5C-1D60-4EA6-84EB-F392C6002B64}" presName="compositeShape" presStyleCnt="0">
        <dgm:presLayoutVars>
          <dgm:chMax val="2"/>
          <dgm:dir/>
          <dgm:resizeHandles val="exact"/>
        </dgm:presLayoutVars>
      </dgm:prSet>
      <dgm:spPr/>
      <dgm:t>
        <a:bodyPr/>
        <a:lstStyle/>
        <a:p>
          <a:endParaRPr lang="en-GB"/>
        </a:p>
      </dgm:t>
    </dgm:pt>
    <dgm:pt modelId="{C6EC51E9-C02D-437E-AF1D-B287970AF4F8}" type="pres">
      <dgm:prSet presAssocID="{00D7FE5C-1D60-4EA6-84EB-F392C6002B64}" presName="divider" presStyleLbl="fgShp" presStyleIdx="0" presStyleCnt="1"/>
      <dgm:spPr/>
    </dgm:pt>
    <dgm:pt modelId="{5B68F5FD-8C35-448C-9646-BCB61948C6F9}" type="pres">
      <dgm:prSet presAssocID="{4145C620-5C56-4286-B293-D99127D54169}" presName="downArrow" presStyleLbl="node1" presStyleIdx="0" presStyleCnt="2" custScaleX="67647" custScaleY="81997" custLinFactNeighborX="4082" custLinFactNeighborY="-14922"/>
      <dgm:spPr/>
    </dgm:pt>
    <dgm:pt modelId="{8B56632D-6473-4218-9B62-CDE54ACB45D8}" type="pres">
      <dgm:prSet presAssocID="{4145C620-5C56-4286-B293-D99127D54169}" presName="downArrowText" presStyleLbl="revTx" presStyleIdx="0" presStyleCnt="2" custScaleX="174435" custScaleY="82129" custLinFactX="9048" custLinFactNeighborX="100000" custLinFactNeighborY="43306">
        <dgm:presLayoutVars>
          <dgm:bulletEnabled val="1"/>
        </dgm:presLayoutVars>
      </dgm:prSet>
      <dgm:spPr/>
      <dgm:t>
        <a:bodyPr/>
        <a:lstStyle/>
        <a:p>
          <a:endParaRPr lang="en-GB"/>
        </a:p>
      </dgm:t>
    </dgm:pt>
    <dgm:pt modelId="{D32AB258-0C18-4B8E-8DBA-3FB966C7D2A5}" type="pres">
      <dgm:prSet presAssocID="{45DE4054-EE95-4B5F-A167-553583A8044A}" presName="upArrow" presStyleLbl="node1" presStyleIdx="1" presStyleCnt="2" custScaleX="68423" custScaleY="53407"/>
      <dgm:spPr/>
    </dgm:pt>
    <dgm:pt modelId="{1AE450EE-56F2-4F4B-9BCE-97A44FEB9F83}" type="pres">
      <dgm:prSet presAssocID="{45DE4054-EE95-4B5F-A167-553583A8044A}" presName="upArrowText" presStyleLbl="revTx" presStyleIdx="1" presStyleCnt="2" custScaleX="181802" custScaleY="78824" custLinFactX="-18198" custLinFactNeighborX="-100000" custLinFactNeighborY="41203">
        <dgm:presLayoutVars>
          <dgm:bulletEnabled val="1"/>
        </dgm:presLayoutVars>
      </dgm:prSet>
      <dgm:spPr/>
      <dgm:t>
        <a:bodyPr/>
        <a:lstStyle/>
        <a:p>
          <a:endParaRPr lang="en-GB"/>
        </a:p>
      </dgm:t>
    </dgm:pt>
  </dgm:ptLst>
  <dgm:cxnLst>
    <dgm:cxn modelId="{5B4606E6-967A-498D-AB44-2256F8ADB0E1}" type="presOf" srcId="{4145C620-5C56-4286-B293-D99127D54169}" destId="{8B56632D-6473-4218-9B62-CDE54ACB45D8}" srcOrd="0" destOrd="0" presId="urn:microsoft.com/office/officeart/2005/8/layout/arrow3"/>
    <dgm:cxn modelId="{65ACDDB9-B39F-42C1-9B4E-943A60A24F13}" type="presOf" srcId="{39E57E2F-999E-4FFE-AF62-9EB2ADE79C4F}" destId="{8B56632D-6473-4218-9B62-CDE54ACB45D8}" srcOrd="0" destOrd="1" presId="urn:microsoft.com/office/officeart/2005/8/layout/arrow3"/>
    <dgm:cxn modelId="{C773B441-4DC6-4202-B551-641D3C773299}" srcId="{00D7FE5C-1D60-4EA6-84EB-F392C6002B64}" destId="{45DE4054-EE95-4B5F-A167-553583A8044A}" srcOrd="1" destOrd="0" parTransId="{CBF38E67-71B5-46B4-83CF-26244DD0650B}" sibTransId="{D47A9035-4AF3-43EA-8D51-2967A4FE8CBD}"/>
    <dgm:cxn modelId="{BA4282B5-E6FC-4BF1-865E-9DC94AF91260}" type="presOf" srcId="{45DE4054-EE95-4B5F-A167-553583A8044A}" destId="{1AE450EE-56F2-4F4B-9BCE-97A44FEB9F83}" srcOrd="0" destOrd="0" presId="urn:microsoft.com/office/officeart/2005/8/layout/arrow3"/>
    <dgm:cxn modelId="{006CD6F8-B41E-4C2C-A50A-99272E36A753}" type="presOf" srcId="{00D7FE5C-1D60-4EA6-84EB-F392C6002B64}" destId="{80273838-BCF9-4953-8ECE-BD36931C4F49}" srcOrd="0" destOrd="0" presId="urn:microsoft.com/office/officeart/2005/8/layout/arrow3"/>
    <dgm:cxn modelId="{274ADD5A-820B-432C-A136-DCFC11B676BC}" srcId="{4145C620-5C56-4286-B293-D99127D54169}" destId="{39E57E2F-999E-4FFE-AF62-9EB2ADE79C4F}" srcOrd="0" destOrd="0" parTransId="{70F7F40F-C799-4851-8B0D-4D646272641B}" sibTransId="{640B8CE3-360D-4E77-820C-42D3D376B00B}"/>
    <dgm:cxn modelId="{06B3837E-4725-4F94-9A28-2C1C4F1E5F0F}" srcId="{00D7FE5C-1D60-4EA6-84EB-F392C6002B64}" destId="{4145C620-5C56-4286-B293-D99127D54169}" srcOrd="0" destOrd="0" parTransId="{0111DF26-F700-43B2-B501-89FC7CD48BE6}" sibTransId="{881A23EF-8B23-4B49-982B-6A343774F222}"/>
    <dgm:cxn modelId="{6A4849B0-0A03-495E-B584-0281D6281603}" type="presParOf" srcId="{80273838-BCF9-4953-8ECE-BD36931C4F49}" destId="{C6EC51E9-C02D-437E-AF1D-B287970AF4F8}" srcOrd="0" destOrd="0" presId="urn:microsoft.com/office/officeart/2005/8/layout/arrow3"/>
    <dgm:cxn modelId="{B538753D-D3F0-46AF-B583-30D09A67DBD5}" type="presParOf" srcId="{80273838-BCF9-4953-8ECE-BD36931C4F49}" destId="{5B68F5FD-8C35-448C-9646-BCB61948C6F9}" srcOrd="1" destOrd="0" presId="urn:microsoft.com/office/officeart/2005/8/layout/arrow3"/>
    <dgm:cxn modelId="{3FB80812-834F-4BFA-81A0-BC5AB27C27EC}" type="presParOf" srcId="{80273838-BCF9-4953-8ECE-BD36931C4F49}" destId="{8B56632D-6473-4218-9B62-CDE54ACB45D8}" srcOrd="2" destOrd="0" presId="urn:microsoft.com/office/officeart/2005/8/layout/arrow3"/>
    <dgm:cxn modelId="{17103F48-01BE-43B9-8043-B279D60F6FDD}" type="presParOf" srcId="{80273838-BCF9-4953-8ECE-BD36931C4F49}" destId="{D32AB258-0C18-4B8E-8DBA-3FB966C7D2A5}" srcOrd="3" destOrd="0" presId="urn:microsoft.com/office/officeart/2005/8/layout/arrow3"/>
    <dgm:cxn modelId="{B552078A-946D-4516-9EC1-E8CCDFCAED82}" type="presParOf" srcId="{80273838-BCF9-4953-8ECE-BD36931C4F49}" destId="{1AE450EE-56F2-4F4B-9BCE-97A44FEB9F83}"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A5AC6-4E49-49D1-AF99-BD616DD8C6FB}">
      <dsp:nvSpPr>
        <dsp:cNvPr id="0" name=""/>
        <dsp:cNvSpPr/>
      </dsp:nvSpPr>
      <dsp:spPr>
        <a:xfrm>
          <a:off x="2168494" y="277750"/>
          <a:ext cx="3456445" cy="3456445"/>
        </a:xfrm>
        <a:prstGeom prst="pie">
          <a:avLst>
            <a:gd name="adj1" fmla="val 16200000"/>
            <a:gd name="adj2" fmla="val 1800000"/>
          </a:avLst>
        </a:prstGeom>
        <a:gradFill rotWithShape="0">
          <a:gsLst>
            <a:gs pos="0">
              <a:schemeClr val="accent1">
                <a:shade val="50000"/>
                <a:hueOff val="0"/>
                <a:satOff val="0"/>
                <a:lumOff val="0"/>
                <a:alphaOff val="0"/>
                <a:tint val="50000"/>
                <a:satMod val="300000"/>
              </a:schemeClr>
            </a:gs>
            <a:gs pos="35000">
              <a:schemeClr val="accent1">
                <a:shade val="50000"/>
                <a:hueOff val="0"/>
                <a:satOff val="0"/>
                <a:lumOff val="0"/>
                <a:alphaOff val="0"/>
                <a:tint val="37000"/>
                <a:satMod val="300000"/>
              </a:schemeClr>
            </a:gs>
            <a:gs pos="100000">
              <a:schemeClr val="accent1">
                <a:shade val="5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a:solidFill>
                <a:schemeClr val="tx1"/>
              </a:solidFill>
            </a:rPr>
            <a:t>Third Sector</a:t>
          </a:r>
        </a:p>
        <a:p>
          <a:pPr lvl="0" algn="ctr" defTabSz="400050">
            <a:lnSpc>
              <a:spcPct val="90000"/>
            </a:lnSpc>
            <a:spcBef>
              <a:spcPct val="0"/>
            </a:spcBef>
            <a:spcAft>
              <a:spcPct val="35000"/>
            </a:spcAft>
          </a:pPr>
          <a:r>
            <a:rPr lang="en-GB" sz="900" kern="1200">
              <a:solidFill>
                <a:schemeClr val="tx1"/>
              </a:solidFill>
            </a:rPr>
            <a:t>Not-for-personal profit</a:t>
          </a:r>
        </a:p>
        <a:p>
          <a:pPr lvl="0" algn="ctr" defTabSz="400050">
            <a:lnSpc>
              <a:spcPct val="90000"/>
            </a:lnSpc>
            <a:spcBef>
              <a:spcPct val="0"/>
            </a:spcBef>
            <a:spcAft>
              <a:spcPct val="35000"/>
            </a:spcAft>
          </a:pPr>
          <a:r>
            <a:rPr lang="en-GB" sz="900" kern="1200">
              <a:solidFill>
                <a:schemeClr val="tx1"/>
              </a:solidFill>
            </a:rPr>
            <a:t>Non-governmental organisations (NGOs)</a:t>
          </a:r>
        </a:p>
        <a:p>
          <a:pPr lvl="0" algn="ctr" defTabSz="400050">
            <a:lnSpc>
              <a:spcPct val="90000"/>
            </a:lnSpc>
            <a:spcBef>
              <a:spcPct val="0"/>
            </a:spcBef>
            <a:spcAft>
              <a:spcPct val="35000"/>
            </a:spcAft>
          </a:pPr>
          <a:r>
            <a:rPr lang="en-GB" sz="900" kern="1200">
              <a:solidFill>
                <a:schemeClr val="tx1"/>
              </a:solidFill>
            </a:rPr>
            <a:t>Charities</a:t>
          </a:r>
        </a:p>
        <a:p>
          <a:pPr lvl="0" algn="ctr" defTabSz="400050">
            <a:lnSpc>
              <a:spcPct val="90000"/>
            </a:lnSpc>
            <a:spcBef>
              <a:spcPct val="0"/>
            </a:spcBef>
            <a:spcAft>
              <a:spcPct val="35000"/>
            </a:spcAft>
          </a:pPr>
          <a:r>
            <a:rPr lang="en-GB" sz="900" kern="1200">
              <a:solidFill>
                <a:schemeClr val="tx1"/>
              </a:solidFill>
            </a:rPr>
            <a:t>Paid by sales, donations,  grants</a:t>
          </a:r>
        </a:p>
      </dsp:txBody>
      <dsp:txXfrm>
        <a:off x="4047730" y="915546"/>
        <a:ext cx="1172722" cy="1152148"/>
      </dsp:txXfrm>
    </dsp:sp>
    <dsp:sp modelId="{607DECC4-10F4-4C9D-BEF6-0ACE2586D03B}">
      <dsp:nvSpPr>
        <dsp:cNvPr id="0" name=""/>
        <dsp:cNvSpPr/>
      </dsp:nvSpPr>
      <dsp:spPr>
        <a:xfrm>
          <a:off x="1990322" y="380620"/>
          <a:ext cx="3456445" cy="3456445"/>
        </a:xfrm>
        <a:prstGeom prst="pie">
          <a:avLst>
            <a:gd name="adj1" fmla="val 1800000"/>
            <a:gd name="adj2" fmla="val 9000000"/>
          </a:avLst>
        </a:prstGeom>
        <a:gradFill rotWithShape="0">
          <a:gsLst>
            <a:gs pos="0">
              <a:schemeClr val="accent1">
                <a:shade val="50000"/>
                <a:hueOff val="240958"/>
                <a:satOff val="-5040"/>
                <a:lumOff val="28042"/>
                <a:alphaOff val="0"/>
                <a:tint val="50000"/>
                <a:satMod val="300000"/>
              </a:schemeClr>
            </a:gs>
            <a:gs pos="35000">
              <a:schemeClr val="accent1">
                <a:shade val="50000"/>
                <a:hueOff val="240958"/>
                <a:satOff val="-5040"/>
                <a:lumOff val="28042"/>
                <a:alphaOff val="0"/>
                <a:tint val="37000"/>
                <a:satMod val="300000"/>
              </a:schemeClr>
            </a:gs>
            <a:gs pos="100000">
              <a:schemeClr val="accent1">
                <a:shade val="50000"/>
                <a:hueOff val="240958"/>
                <a:satOff val="-5040"/>
                <a:lumOff val="2804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a:solidFill>
                <a:schemeClr val="tx1"/>
              </a:solidFill>
            </a:rPr>
            <a:t>Second Sector</a:t>
          </a:r>
        </a:p>
        <a:p>
          <a:pPr lvl="0" algn="ctr" defTabSz="400050">
            <a:lnSpc>
              <a:spcPct val="90000"/>
            </a:lnSpc>
            <a:spcBef>
              <a:spcPct val="0"/>
            </a:spcBef>
            <a:spcAft>
              <a:spcPct val="35000"/>
            </a:spcAft>
          </a:pPr>
          <a:r>
            <a:rPr lang="en-GB" sz="900" kern="1200">
              <a:solidFill>
                <a:schemeClr val="tx1"/>
              </a:solidFill>
            </a:rPr>
            <a:t>Public Sector</a:t>
          </a:r>
        </a:p>
        <a:p>
          <a:pPr lvl="0" algn="ctr" defTabSz="400050">
            <a:lnSpc>
              <a:spcPct val="90000"/>
            </a:lnSpc>
            <a:spcBef>
              <a:spcPct val="0"/>
            </a:spcBef>
            <a:spcAft>
              <a:spcPct val="35000"/>
            </a:spcAft>
          </a:pPr>
          <a:r>
            <a:rPr lang="en-GB" sz="900" kern="1200">
              <a:solidFill>
                <a:schemeClr val="tx1"/>
              </a:solidFill>
            </a:rPr>
            <a:t>Goverment organised</a:t>
          </a:r>
        </a:p>
        <a:p>
          <a:pPr lvl="0" algn="ctr" defTabSz="400050">
            <a:lnSpc>
              <a:spcPct val="90000"/>
            </a:lnSpc>
            <a:spcBef>
              <a:spcPct val="0"/>
            </a:spcBef>
            <a:spcAft>
              <a:spcPct val="35000"/>
            </a:spcAft>
          </a:pPr>
          <a:r>
            <a:rPr lang="en-GB" sz="900" kern="1200">
              <a:solidFill>
                <a:schemeClr val="tx1"/>
              </a:solidFill>
            </a:rPr>
            <a:t>Paid for by Taxes</a:t>
          </a:r>
        </a:p>
      </dsp:txBody>
      <dsp:txXfrm>
        <a:off x="2936730" y="2561472"/>
        <a:ext cx="1563630" cy="1069852"/>
      </dsp:txXfrm>
    </dsp:sp>
    <dsp:sp modelId="{8FEFE7F3-2D9F-4387-8825-86E4AE276D15}">
      <dsp:nvSpPr>
        <dsp:cNvPr id="0" name=""/>
        <dsp:cNvSpPr/>
      </dsp:nvSpPr>
      <dsp:spPr>
        <a:xfrm>
          <a:off x="1990322" y="380620"/>
          <a:ext cx="3456445" cy="3456445"/>
        </a:xfrm>
        <a:prstGeom prst="pie">
          <a:avLst>
            <a:gd name="adj1" fmla="val 9000000"/>
            <a:gd name="adj2" fmla="val 16200000"/>
          </a:avLst>
        </a:prstGeom>
        <a:gradFill rotWithShape="0">
          <a:gsLst>
            <a:gs pos="0">
              <a:schemeClr val="accent1">
                <a:shade val="50000"/>
                <a:hueOff val="240958"/>
                <a:satOff val="-5040"/>
                <a:lumOff val="28042"/>
                <a:alphaOff val="0"/>
                <a:tint val="50000"/>
                <a:satMod val="300000"/>
              </a:schemeClr>
            </a:gs>
            <a:gs pos="35000">
              <a:schemeClr val="accent1">
                <a:shade val="50000"/>
                <a:hueOff val="240958"/>
                <a:satOff val="-5040"/>
                <a:lumOff val="28042"/>
                <a:alphaOff val="0"/>
                <a:tint val="37000"/>
                <a:satMod val="300000"/>
              </a:schemeClr>
            </a:gs>
            <a:gs pos="100000">
              <a:schemeClr val="accent1">
                <a:shade val="50000"/>
                <a:hueOff val="240958"/>
                <a:satOff val="-5040"/>
                <a:lumOff val="2804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a:solidFill>
                <a:schemeClr val="tx1"/>
              </a:solidFill>
            </a:rPr>
            <a:t>First Sector</a:t>
          </a:r>
        </a:p>
        <a:p>
          <a:pPr lvl="0" algn="ctr" defTabSz="400050">
            <a:lnSpc>
              <a:spcPct val="90000"/>
            </a:lnSpc>
            <a:spcBef>
              <a:spcPct val="0"/>
            </a:spcBef>
            <a:spcAft>
              <a:spcPct val="35000"/>
            </a:spcAft>
          </a:pPr>
          <a:r>
            <a:rPr lang="en-GB" sz="900" kern="1200">
              <a:solidFill>
                <a:schemeClr val="tx1"/>
              </a:solidFill>
            </a:rPr>
            <a:t>For-personal profit</a:t>
          </a:r>
        </a:p>
      </dsp:txBody>
      <dsp:txXfrm>
        <a:off x="2360655" y="1059565"/>
        <a:ext cx="1172722" cy="1152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C51E9-C02D-437E-AF1D-B287970AF4F8}">
      <dsp:nvSpPr>
        <dsp:cNvPr id="0" name=""/>
        <dsp:cNvSpPr/>
      </dsp:nvSpPr>
      <dsp:spPr>
        <a:xfrm rot="21300000">
          <a:off x="24289" y="1978464"/>
          <a:ext cx="7866696" cy="900855"/>
        </a:xfrm>
        <a:prstGeom prst="mathMinus">
          <a:avLst/>
        </a:prstGeom>
        <a:solidFill>
          <a:schemeClr val="dk2">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68F5FD-8C35-448C-9646-BCB61948C6F9}">
      <dsp:nvSpPr>
        <dsp:cNvPr id="0" name=""/>
        <dsp:cNvSpPr/>
      </dsp:nvSpPr>
      <dsp:spPr>
        <a:xfrm>
          <a:off x="1430887" y="127847"/>
          <a:ext cx="1606334" cy="1593294"/>
        </a:xfrm>
        <a:prstGeom prst="downArrow">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56632D-6473-4218-9B62-CDE54ACB45D8}">
      <dsp:nvSpPr>
        <dsp:cNvPr id="0" name=""/>
        <dsp:cNvSpPr/>
      </dsp:nvSpPr>
      <dsp:spPr>
        <a:xfrm>
          <a:off x="3497032" y="1065867"/>
          <a:ext cx="4418243" cy="167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n-GB" sz="2000" b="1" kern="1200" dirty="0">
            <a:solidFill>
              <a:schemeClr val="bg2"/>
            </a:solidFill>
          </a:endParaRPr>
        </a:p>
        <a:p>
          <a:pPr marL="171450" lvl="1" indent="-171450" algn="ctr" defTabSz="800100">
            <a:lnSpc>
              <a:spcPct val="90000"/>
            </a:lnSpc>
            <a:spcBef>
              <a:spcPct val="0"/>
            </a:spcBef>
            <a:spcAft>
              <a:spcPct val="15000"/>
            </a:spcAft>
            <a:buChar char="••"/>
          </a:pPr>
          <a:r>
            <a:rPr lang="en-GB" sz="1800" kern="1200" dirty="0" smtClean="0">
              <a:solidFill>
                <a:schemeClr val="bg2"/>
              </a:solidFill>
            </a:rPr>
            <a:t>work</a:t>
          </a:r>
          <a:endParaRPr lang="en-GB" sz="1800" kern="1200" dirty="0">
            <a:solidFill>
              <a:schemeClr val="bg2"/>
            </a:solidFill>
          </a:endParaRPr>
        </a:p>
      </dsp:txBody>
      <dsp:txXfrm>
        <a:off x="3497032" y="1065867"/>
        <a:ext cx="4418243" cy="1675652"/>
      </dsp:txXfrm>
    </dsp:sp>
    <dsp:sp modelId="{D32AB258-0C18-4B8E-8DBA-3FB966C7D2A5}">
      <dsp:nvSpPr>
        <dsp:cNvPr id="0" name=""/>
        <dsp:cNvSpPr/>
      </dsp:nvSpPr>
      <dsp:spPr>
        <a:xfrm>
          <a:off x="4965771" y="3124458"/>
          <a:ext cx="1624760" cy="1037758"/>
        </a:xfrm>
        <a:prstGeom prst="upArrow">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450EE-56F2-4F4B-9BCE-97A44FEB9F83}">
      <dsp:nvSpPr>
        <dsp:cNvPr id="0" name=""/>
        <dsp:cNvSpPr/>
      </dsp:nvSpPr>
      <dsp:spPr>
        <a:xfrm>
          <a:off x="0" y="3249562"/>
          <a:ext cx="4604841" cy="160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n-GB" sz="2000" b="1" kern="1200" dirty="0">
            <a:solidFill>
              <a:schemeClr val="bg2"/>
            </a:solidFill>
          </a:endParaRPr>
        </a:p>
      </dsp:txBody>
      <dsp:txXfrm>
        <a:off x="0" y="3249562"/>
        <a:ext cx="4604841" cy="1608221"/>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C07BC35-C8EA-4E09-8A88-8B98730BA226}" type="datetimeFigureOut">
              <a:rPr lang="en-GB" smtClean="0"/>
              <a:t>09/11/2017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71B589-3F60-4FC9-B36C-8A164829FFBF}" type="slidenum">
              <a:rPr lang="en-GB" smtClean="0"/>
              <a:t>‹#›</a:t>
            </a:fld>
            <a:endParaRPr lang="en-GB"/>
          </a:p>
        </p:txBody>
      </p:sp>
    </p:spTree>
    <p:extLst>
      <p:ext uri="{BB962C8B-B14F-4D97-AF65-F5344CB8AC3E}">
        <p14:creationId xmlns:p14="http://schemas.microsoft.com/office/powerpoint/2010/main" val="599035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en.wikipedia.org/wiki/Cooperative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en.wikipedia.org/wiki/Charities" TargetMode="External"/><Relationship Id="rId5" Type="http://schemas.openxmlformats.org/officeDocument/2006/relationships/hyperlink" Target="http://en.wikipedia.org/wiki/Nonprofit" TargetMode="External"/><Relationship Id="rId4" Type="http://schemas.openxmlformats.org/officeDocument/2006/relationships/hyperlink" Target="http://en.wikipedia.org/wiki/Voluntary_associa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triple bottom line is usually defined as people, planet and profit.</a:t>
            </a:r>
          </a:p>
          <a:p>
            <a:endParaRPr lang="en-GB" altLang="en-US" smtClean="0"/>
          </a:p>
          <a:p>
            <a:r>
              <a:rPr lang="en-GB" altLang="en-US" smtClean="0"/>
              <a:t>It would be valuable to explore the concepts of social exclusion and market failure at this stage.  You may wish to ask students to attempt to define the terms and to provide instantiations.  </a:t>
            </a:r>
          </a:p>
          <a:p>
            <a:endParaRPr lang="en-GB" altLang="en-US" smtClean="0"/>
          </a:p>
          <a:p>
            <a:r>
              <a:rPr lang="en-GB" altLang="en-US" smtClean="0"/>
              <a:t>You may also find it useful to consider the concept of the free market and its implications for those in the greatest need and want but lacking  the funds to meet their needs.   You could use the following example – you own a  company that  manufacture fertiliser and developing countries are in great need of it, why might developing countries not constitute a viable market?  </a:t>
            </a:r>
          </a:p>
          <a:p>
            <a:endParaRPr lang="en-GB" altLang="en-US" smtClean="0"/>
          </a:p>
          <a:p>
            <a:r>
              <a:rPr lang="en-GB" altLang="en-US" smtClean="0"/>
              <a:t>The  free market in this context has failed to provide those in the greatest need and want with a product they need at a price they can afford.  This is true of  other essential products like  medicines, water and other basic necessities.</a:t>
            </a:r>
          </a:p>
          <a:p>
            <a:endParaRPr lang="en-GB" altLang="en-US" smtClean="0"/>
          </a:p>
          <a:p>
            <a:r>
              <a:rPr lang="en-GB" altLang="en-US" smtClean="0"/>
              <a:t>Establishing a discourse with learners early in this lecture will provide a means of engaging them with topic and encouraging them to think of the benefits of  business models that don’t centre on shareholder  or personal profit.</a:t>
            </a:r>
          </a:p>
          <a:p>
            <a:endParaRPr lang="en-GB" altLang="en-US" smtClean="0"/>
          </a:p>
          <a:p>
            <a:endParaRPr lang="en-GB" altLang="en-US" smtClean="0"/>
          </a:p>
          <a:p>
            <a:endParaRPr lang="en-GB" altLang="en-US" smtClean="0"/>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B4C59DCF-4338-420D-A850-6A0279EB5E28}" type="slidenum">
              <a:rPr lang="en-US" altLang="en-US"/>
              <a:pPr>
                <a:spcBef>
                  <a:spcPct val="0"/>
                </a:spcBef>
              </a:pPr>
              <a:t>3</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You could show the John Bird video at this stage of the class; it will provide a useful link to social exclusion and  a  presage  to social entrepreneurship and  social enterprise.  Showing the video will also demonstrate the practice element of social entrepreneurship before advancing a theoretical perspective.</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7A011017-276C-4315-A70A-95476D47B7A3}" type="slidenum">
              <a:rPr lang="en-US" altLang="en-US"/>
              <a:pPr>
                <a:spcBef>
                  <a:spcPct val="0"/>
                </a:spcBef>
              </a:pPr>
              <a:t>4</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Entrepreneurship can be considered a practice, a process and a concept, and social entrepreneurship is no different. Social Entrepreneurship is the term used to describe the pursuit of an opportunity to deliver social value. According to Dees (2001:2), “social entrepreneurs are one species of the genus entrepreneur”, and the two terms are indeed closely related. The similarities between them are clear from their respective definitions. Timmons (1994) put forward the notion of the entrepreneurial firm, which is, amongst other things, opportunity- and growth-focused and sustainable, which is remarkably similar to Dees’ definition of SE. </a:t>
            </a:r>
            <a:r>
              <a:rPr lang="en-GB" altLang="en-US" b="1" smtClean="0"/>
              <a:t>The distinguishing characteristic of social entrepreneurship revealed by analysing Timmons’ and Dees’ definitions is the role of the SE as a social change agent, and ultimately as a creator of social value.</a:t>
            </a:r>
          </a:p>
          <a:p>
            <a:endParaRPr lang="en-GB" altLang="en-US"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F97AF990-71EF-4D6B-94A1-0B6FED835431}" type="slidenum">
              <a:rPr lang="en-US" altLang="en-US"/>
              <a:pPr>
                <a:spcBef>
                  <a:spcPct val="0"/>
                </a:spcBef>
              </a:pPr>
              <a:t>6</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By this stage of the course students should be familiar with a variety of theories of entrepreneurship.  You might wish to ask them, which characteristics are associated with entrepreneurship, or about the characteristics it might take to be an entrepreneur.</a:t>
            </a:r>
          </a:p>
          <a:p>
            <a:endParaRPr lang="en-GB" altLang="en-US" smtClean="0"/>
          </a:p>
          <a:p>
            <a:endParaRPr lang="en-GB" altLang="en-US" smtClean="0"/>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146BE278-9767-42E6-96A7-BC2EA7888B65}" type="slidenum">
              <a:rPr lang="en-US" altLang="en-US"/>
              <a:pPr>
                <a:spcBef>
                  <a:spcPct val="0"/>
                </a:spcBef>
              </a:pPr>
              <a:t>7</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social entrepreneurs in the above  table have created commercial ventures to execute a social mission and to create social value.   Typically, SE’s use traditional business models to achieve their aims and the examples presented show that SE is not restricted to a specific industry or sector having application in business-to-business as well as consumer markets. Social entrepreneurs in general fund their ventures through sales revenue, but not exclusively so, as we will see when we consider Victoria Hale.</a:t>
            </a:r>
          </a:p>
          <a:p>
            <a:endParaRPr lang="en-GB" altLang="en-US"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75CB3AE1-7818-4828-A3BB-69D2A288CA88}" type="slidenum">
              <a:rPr lang="en-US" altLang="en-US"/>
              <a:pPr>
                <a:spcBef>
                  <a:spcPct val="0"/>
                </a:spcBef>
              </a:pPr>
              <a:t>10</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Another question to emerge from the analysis is what is the difference between a social entrepreneur and social entrepreneurship? The terms are often used interchangeably, but the easiest way to differentiate them is to say the social entrepreneur practices social entrepreneurship, but that the practice of social entrepreneurship extends beyond the activity of a single entrepreneur to encompass organisations such as Kibble Enterprises and communities like Mull Community Enterprise. Both of these organisations have grown to encompass a portfolio of businesses designed to deliver social benefit, and although a single entrepreneur cannot be identified, an entrepreneurial orientation is evident.  Figure 1 makes some of the differences between the two explicit. </a:t>
            </a:r>
          </a:p>
          <a:p>
            <a:endParaRPr lang="en-GB" altLang="en-US" smtClean="0"/>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6FE111D4-C258-4CD8-AF93-5E655E85DC2E}" type="slidenum">
              <a:rPr lang="en-US" altLang="en-US"/>
              <a:pPr>
                <a:spcBef>
                  <a:spcPct val="0"/>
                </a:spcBef>
              </a:pPr>
              <a:t>11</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ChangeArrowheads="1"/>
          </p:cNvSpPr>
          <p:nvPr/>
        </p:nvSpPr>
        <p:spPr bwMode="auto">
          <a:xfrm>
            <a:off x="3884122" y="4698"/>
            <a:ext cx="2973878"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1" name="Rectangle 3"/>
          <p:cNvSpPr>
            <a:spLocks noChangeArrowheads="1"/>
          </p:cNvSpPr>
          <p:nvPr/>
        </p:nvSpPr>
        <p:spPr bwMode="auto">
          <a:xfrm>
            <a:off x="3884122" y="8708721"/>
            <a:ext cx="2973878"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751" tIns="0" rIns="18751" bIns="0" anchor="b"/>
          <a:lstStyle>
            <a:lvl1pPr defTabSz="762000">
              <a:defRPr sz="2400">
                <a:solidFill>
                  <a:schemeClr val="tx1"/>
                </a:solidFill>
                <a:latin typeface="Times New Roman" pitchFamily="18" charset="0"/>
              </a:defRPr>
            </a:lvl1pPr>
            <a:lvl2pPr marL="571500" defTabSz="762000">
              <a:defRPr sz="2400">
                <a:solidFill>
                  <a:schemeClr val="tx1"/>
                </a:solidFill>
                <a:latin typeface="Times New Roman" pitchFamily="18" charset="0"/>
              </a:defRPr>
            </a:lvl2pPr>
            <a:lvl3pPr marL="1143000" defTabSz="762000">
              <a:defRPr sz="2400">
                <a:solidFill>
                  <a:schemeClr val="tx1"/>
                </a:solidFill>
                <a:latin typeface="Times New Roman" pitchFamily="18" charset="0"/>
              </a:defRPr>
            </a:lvl3pPr>
            <a:lvl4pPr marL="1714500" defTabSz="762000">
              <a:defRPr sz="2400">
                <a:solidFill>
                  <a:schemeClr val="tx1"/>
                </a:solidFill>
                <a:latin typeface="Times New Roman" pitchFamily="18" charset="0"/>
              </a:defRPr>
            </a:lvl4pPr>
            <a:lvl5pPr marL="2286000" defTabSz="762000">
              <a:defRPr sz="2400">
                <a:solidFill>
                  <a:schemeClr val="tx1"/>
                </a:solidFill>
                <a:latin typeface="Times New Roman" pitchFamily="18" charset="0"/>
              </a:defRPr>
            </a:lvl5pPr>
            <a:lvl6pPr marL="2743200" defTabSz="762000" eaLnBrk="0" fontAlgn="base" hangingPunct="0">
              <a:spcBef>
                <a:spcPct val="0"/>
              </a:spcBef>
              <a:spcAft>
                <a:spcPct val="0"/>
              </a:spcAft>
              <a:defRPr sz="2400">
                <a:solidFill>
                  <a:schemeClr val="tx1"/>
                </a:solidFill>
                <a:latin typeface="Times New Roman" pitchFamily="18" charset="0"/>
              </a:defRPr>
            </a:lvl6pPr>
            <a:lvl7pPr marL="3200400" defTabSz="762000" eaLnBrk="0" fontAlgn="base" hangingPunct="0">
              <a:spcBef>
                <a:spcPct val="0"/>
              </a:spcBef>
              <a:spcAft>
                <a:spcPct val="0"/>
              </a:spcAft>
              <a:defRPr sz="2400">
                <a:solidFill>
                  <a:schemeClr val="tx1"/>
                </a:solidFill>
                <a:latin typeface="Times New Roman" pitchFamily="18" charset="0"/>
              </a:defRPr>
            </a:lvl7pPr>
            <a:lvl8pPr marL="3657600" defTabSz="762000" eaLnBrk="0" fontAlgn="base" hangingPunct="0">
              <a:spcBef>
                <a:spcPct val="0"/>
              </a:spcBef>
              <a:spcAft>
                <a:spcPct val="0"/>
              </a:spcAft>
              <a:defRPr sz="2400">
                <a:solidFill>
                  <a:schemeClr val="tx1"/>
                </a:solidFill>
                <a:latin typeface="Times New Roman" pitchFamily="18" charset="0"/>
              </a:defRPr>
            </a:lvl8pPr>
            <a:lvl9pPr marL="4114800" defTabSz="762000" eaLnBrk="0" fontAlgn="base" hangingPunct="0">
              <a:spcBef>
                <a:spcPct val="0"/>
              </a:spcBef>
              <a:spcAft>
                <a:spcPct val="0"/>
              </a:spcAft>
              <a:defRPr sz="2400">
                <a:solidFill>
                  <a:schemeClr val="tx1"/>
                </a:solidFill>
                <a:latin typeface="Times New Roman" pitchFamily="18" charset="0"/>
              </a:defRPr>
            </a:lvl9pPr>
          </a:lstStyle>
          <a:p>
            <a:pPr algn="r"/>
            <a:r>
              <a:rPr lang="en-US" altLang="ko-KR" sz="1000" i="1">
                <a:latin typeface="Arial" charset="0"/>
                <a:ea typeface="굴림" pitchFamily="34" charset="-127"/>
              </a:rPr>
              <a:t>16</a:t>
            </a:r>
          </a:p>
        </p:txBody>
      </p:sp>
      <p:sp>
        <p:nvSpPr>
          <p:cNvPr id="155652" name="Rectangle 4"/>
          <p:cNvSpPr>
            <a:spLocks noChangeArrowheads="1"/>
          </p:cNvSpPr>
          <p:nvPr/>
        </p:nvSpPr>
        <p:spPr bwMode="auto">
          <a:xfrm>
            <a:off x="-1559" y="8708721"/>
            <a:ext cx="2972320"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3" name="Rectangle 5"/>
          <p:cNvSpPr>
            <a:spLocks noChangeArrowheads="1"/>
          </p:cNvSpPr>
          <p:nvPr/>
        </p:nvSpPr>
        <p:spPr bwMode="auto">
          <a:xfrm>
            <a:off x="-1559" y="4698"/>
            <a:ext cx="2972320"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4" name="Rectangle 6"/>
          <p:cNvSpPr>
            <a:spLocks noChangeArrowheads="1"/>
          </p:cNvSpPr>
          <p:nvPr/>
        </p:nvSpPr>
        <p:spPr bwMode="auto">
          <a:xfrm>
            <a:off x="3882564" y="7830"/>
            <a:ext cx="2975436"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5" name="Rectangle 7"/>
          <p:cNvSpPr>
            <a:spLocks noChangeArrowheads="1"/>
          </p:cNvSpPr>
          <p:nvPr/>
        </p:nvSpPr>
        <p:spPr bwMode="auto">
          <a:xfrm>
            <a:off x="3882564" y="8704024"/>
            <a:ext cx="2975436" cy="43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751" tIns="0" rIns="18751" bIns="0" anchor="b"/>
          <a:lstStyle>
            <a:lvl1pPr defTabSz="762000">
              <a:defRPr sz="2400">
                <a:solidFill>
                  <a:schemeClr val="tx1"/>
                </a:solidFill>
                <a:latin typeface="Times New Roman" pitchFamily="18" charset="0"/>
              </a:defRPr>
            </a:lvl1pPr>
            <a:lvl2pPr marL="571500" defTabSz="762000">
              <a:defRPr sz="2400">
                <a:solidFill>
                  <a:schemeClr val="tx1"/>
                </a:solidFill>
                <a:latin typeface="Times New Roman" pitchFamily="18" charset="0"/>
              </a:defRPr>
            </a:lvl2pPr>
            <a:lvl3pPr marL="1143000" defTabSz="762000">
              <a:defRPr sz="2400">
                <a:solidFill>
                  <a:schemeClr val="tx1"/>
                </a:solidFill>
                <a:latin typeface="Times New Roman" pitchFamily="18" charset="0"/>
              </a:defRPr>
            </a:lvl3pPr>
            <a:lvl4pPr marL="1714500" defTabSz="762000">
              <a:defRPr sz="2400">
                <a:solidFill>
                  <a:schemeClr val="tx1"/>
                </a:solidFill>
                <a:latin typeface="Times New Roman" pitchFamily="18" charset="0"/>
              </a:defRPr>
            </a:lvl4pPr>
            <a:lvl5pPr marL="2286000" defTabSz="762000">
              <a:defRPr sz="2400">
                <a:solidFill>
                  <a:schemeClr val="tx1"/>
                </a:solidFill>
                <a:latin typeface="Times New Roman" pitchFamily="18" charset="0"/>
              </a:defRPr>
            </a:lvl5pPr>
            <a:lvl6pPr marL="2743200" defTabSz="762000" eaLnBrk="0" fontAlgn="base" hangingPunct="0">
              <a:spcBef>
                <a:spcPct val="0"/>
              </a:spcBef>
              <a:spcAft>
                <a:spcPct val="0"/>
              </a:spcAft>
              <a:defRPr sz="2400">
                <a:solidFill>
                  <a:schemeClr val="tx1"/>
                </a:solidFill>
                <a:latin typeface="Times New Roman" pitchFamily="18" charset="0"/>
              </a:defRPr>
            </a:lvl6pPr>
            <a:lvl7pPr marL="3200400" defTabSz="762000" eaLnBrk="0" fontAlgn="base" hangingPunct="0">
              <a:spcBef>
                <a:spcPct val="0"/>
              </a:spcBef>
              <a:spcAft>
                <a:spcPct val="0"/>
              </a:spcAft>
              <a:defRPr sz="2400">
                <a:solidFill>
                  <a:schemeClr val="tx1"/>
                </a:solidFill>
                <a:latin typeface="Times New Roman" pitchFamily="18" charset="0"/>
              </a:defRPr>
            </a:lvl7pPr>
            <a:lvl8pPr marL="3657600" defTabSz="762000" eaLnBrk="0" fontAlgn="base" hangingPunct="0">
              <a:spcBef>
                <a:spcPct val="0"/>
              </a:spcBef>
              <a:spcAft>
                <a:spcPct val="0"/>
              </a:spcAft>
              <a:defRPr sz="2400">
                <a:solidFill>
                  <a:schemeClr val="tx1"/>
                </a:solidFill>
                <a:latin typeface="Times New Roman" pitchFamily="18" charset="0"/>
              </a:defRPr>
            </a:lvl8pPr>
            <a:lvl9pPr marL="4114800" defTabSz="762000" eaLnBrk="0" fontAlgn="base" hangingPunct="0">
              <a:spcBef>
                <a:spcPct val="0"/>
              </a:spcBef>
              <a:spcAft>
                <a:spcPct val="0"/>
              </a:spcAft>
              <a:defRPr sz="2400">
                <a:solidFill>
                  <a:schemeClr val="tx1"/>
                </a:solidFill>
                <a:latin typeface="Times New Roman" pitchFamily="18" charset="0"/>
              </a:defRPr>
            </a:lvl9pPr>
          </a:lstStyle>
          <a:p>
            <a:pPr algn="r"/>
            <a:r>
              <a:rPr lang="en-US" altLang="ko-KR" sz="1000" i="1">
                <a:latin typeface="돋움" pitchFamily="34" charset="-127"/>
                <a:ea typeface="돋움" pitchFamily="34" charset="-127"/>
              </a:rPr>
              <a:t>16</a:t>
            </a:r>
          </a:p>
        </p:txBody>
      </p:sp>
      <p:sp>
        <p:nvSpPr>
          <p:cNvPr id="155656" name="Rectangle 8"/>
          <p:cNvSpPr>
            <a:spLocks noChangeArrowheads="1"/>
          </p:cNvSpPr>
          <p:nvPr/>
        </p:nvSpPr>
        <p:spPr bwMode="auto">
          <a:xfrm>
            <a:off x="-1559" y="8704024"/>
            <a:ext cx="2970762" cy="43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7" name="Rectangle 9"/>
          <p:cNvSpPr>
            <a:spLocks noChangeArrowheads="1"/>
          </p:cNvSpPr>
          <p:nvPr/>
        </p:nvSpPr>
        <p:spPr bwMode="auto">
          <a:xfrm>
            <a:off x="-1559" y="7830"/>
            <a:ext cx="2970762" cy="429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4" tIns="45002" rIns="90004" bIns="45002" anchor="ctr"/>
          <a:lstStyle/>
          <a:p>
            <a:endParaRPr lang="en-GB"/>
          </a:p>
        </p:txBody>
      </p:sp>
      <p:sp>
        <p:nvSpPr>
          <p:cNvPr id="155658" name="Rectangle 10"/>
          <p:cNvSpPr>
            <a:spLocks noGrp="1" noRot="1" noChangeAspect="1" noChangeArrowheads="1" noTextEdit="1"/>
          </p:cNvSpPr>
          <p:nvPr>
            <p:ph type="sldImg"/>
          </p:nvPr>
        </p:nvSpPr>
        <p:spPr bwMode="auto">
          <a:xfrm>
            <a:off x="1296988" y="800100"/>
            <a:ext cx="4264025" cy="3198813"/>
          </a:xfrm>
          <a:prstGeom prst="rect">
            <a:avLst/>
          </a:prstGeom>
          <a:noFill/>
          <a:ln w="12700" cap="flat">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5659" name="Rectangle 11"/>
          <p:cNvSpPr>
            <a:spLocks noGrp="1" noChangeArrowheads="1"/>
          </p:cNvSpPr>
          <p:nvPr>
            <p:ph type="body" idx="1"/>
          </p:nvPr>
        </p:nvSpPr>
        <p:spPr bwMode="auto">
          <a:xfrm>
            <a:off x="910244" y="4348098"/>
            <a:ext cx="5031278" cy="337419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9067" tIns="43752" rIns="89067" bIns="43752"/>
          <a:lstStyle/>
          <a:p>
            <a:pPr algn="ctr"/>
            <a:r>
              <a:rPr lang="en-US" altLang="en-US" dirty="0" err="1"/>
              <a:t>Diese</a:t>
            </a:r>
            <a:r>
              <a:rPr lang="en-US" altLang="en-US" dirty="0"/>
              <a:t> </a:t>
            </a:r>
            <a:r>
              <a:rPr lang="en-US" altLang="en-US" dirty="0" err="1"/>
              <a:t>Seite</a:t>
            </a:r>
            <a:r>
              <a:rPr lang="en-US" altLang="en-US" dirty="0"/>
              <a:t> </a:t>
            </a:r>
            <a:r>
              <a:rPr lang="en-US" altLang="en-US" dirty="0" err="1"/>
              <a:t>wurde</a:t>
            </a:r>
            <a:r>
              <a:rPr lang="en-US" altLang="en-US" dirty="0"/>
              <a:t> </a:t>
            </a:r>
            <a:r>
              <a:rPr lang="en-US" altLang="en-US" dirty="0" err="1"/>
              <a:t>aus</a:t>
            </a:r>
            <a:r>
              <a:rPr lang="en-US" altLang="en-US" dirty="0"/>
              <a:t> </a:t>
            </a:r>
            <a:r>
              <a:rPr lang="en-US" altLang="en-US" dirty="0" err="1"/>
              <a:t>einer</a:t>
            </a:r>
            <a:r>
              <a:rPr lang="en-US" altLang="en-US" dirty="0"/>
              <a:t> Far-East-</a:t>
            </a:r>
            <a:r>
              <a:rPr lang="en-US" altLang="en-US" dirty="0" err="1"/>
              <a:t>Präsentation</a:t>
            </a:r>
            <a:r>
              <a:rPr lang="en-US" altLang="en-US" dirty="0"/>
              <a:t> </a:t>
            </a:r>
            <a:r>
              <a:rPr lang="en-US" altLang="en-US" dirty="0" err="1"/>
              <a:t>übernommen</a:t>
            </a:r>
            <a:r>
              <a:rPr lang="en-US" altLang="en-US" dirty="0"/>
              <a:t> und </a:t>
            </a:r>
            <a:r>
              <a:rPr lang="en-US" altLang="en-US" dirty="0" err="1"/>
              <a:t>wurde</a:t>
            </a:r>
            <a:r>
              <a:rPr lang="en-US" altLang="en-US" dirty="0"/>
              <a:t> </a:t>
            </a:r>
            <a:r>
              <a:rPr lang="en-US" altLang="en-US" dirty="0" err="1"/>
              <a:t>aus</a:t>
            </a:r>
            <a:r>
              <a:rPr lang="en-US" altLang="en-US" dirty="0"/>
              <a:t> </a:t>
            </a:r>
            <a:r>
              <a:rPr lang="en-US" altLang="en-US" dirty="0" err="1"/>
              <a:t>Zeitgründen</a:t>
            </a:r>
            <a:r>
              <a:rPr lang="en-US" altLang="en-US" dirty="0"/>
              <a:t> </a:t>
            </a:r>
            <a:r>
              <a:rPr lang="en-US" altLang="en-US" dirty="0" err="1"/>
              <a:t>nicht</a:t>
            </a:r>
            <a:r>
              <a:rPr lang="en-US" altLang="en-US" dirty="0"/>
              <a:t> in Europe-Format </a:t>
            </a:r>
            <a:r>
              <a:rPr lang="en-US" altLang="en-US" dirty="0" err="1"/>
              <a:t>konvertiert</a:t>
            </a:r>
            <a:r>
              <a:rPr lang="en-US" altLang="en-US" dirty="0"/>
              <a:t>. </a:t>
            </a:r>
            <a:r>
              <a:rPr lang="en-US" altLang="en-US" dirty="0" err="1"/>
              <a:t>Nur</a:t>
            </a:r>
            <a:r>
              <a:rPr lang="en-US" altLang="en-US" dirty="0"/>
              <a:t> die </a:t>
            </a:r>
            <a:r>
              <a:rPr lang="en-US" altLang="en-US" dirty="0" err="1"/>
              <a:t>äußerlichen</a:t>
            </a:r>
            <a:r>
              <a:rPr lang="en-US" altLang="en-US" dirty="0"/>
              <a:t> </a:t>
            </a:r>
            <a:r>
              <a:rPr lang="en-US" altLang="en-US" dirty="0" err="1"/>
              <a:t>Konventionen</a:t>
            </a:r>
            <a:r>
              <a:rPr lang="en-US" altLang="en-US" dirty="0"/>
              <a:t> </a:t>
            </a:r>
            <a:r>
              <a:rPr lang="en-US" altLang="en-US" dirty="0" err="1"/>
              <a:t>wurde</a:t>
            </a:r>
            <a:r>
              <a:rPr lang="en-US" altLang="en-US" dirty="0"/>
              <a:t> auf </a:t>
            </a:r>
            <a:r>
              <a:rPr lang="en-US" altLang="en-US" dirty="0" err="1"/>
              <a:t>unseren</a:t>
            </a:r>
            <a:r>
              <a:rPr lang="en-US" altLang="en-US" dirty="0"/>
              <a:t> Standard </a:t>
            </a:r>
            <a:r>
              <a:rPr lang="en-US" altLang="en-US" dirty="0" err="1"/>
              <a:t>umgestellt</a:t>
            </a:r>
            <a:endParaRPr lang="en-US" altLang="en-US" dirty="0"/>
          </a:p>
          <a:p>
            <a:pPr algn="ctr"/>
            <a:endParaRPr lang="en-US" altLang="en-US" dirty="0"/>
          </a:p>
          <a:p>
            <a:pPr algn="ctr"/>
            <a:r>
              <a:rPr lang="en-US" altLang="en-US" dirty="0" err="1"/>
              <a:t>Robnert</a:t>
            </a:r>
            <a:r>
              <a:rPr lang="en-US" altLang="en-US" dirty="0"/>
              <a:t> </a:t>
            </a:r>
            <a:r>
              <a:rPr lang="en-US" altLang="en-US" dirty="0" err="1"/>
              <a:t>Galinat</a:t>
            </a:r>
            <a:endParaRPr lang="en-US" altLang="en-US" dirty="0"/>
          </a:p>
          <a:p>
            <a:pPr algn="ctr"/>
            <a:r>
              <a:rPr lang="en-US" altLang="en-US" dirty="0"/>
              <a:t>DTP Berlin</a:t>
            </a:r>
          </a:p>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UH Business Plan Competition (BPC) is an intense, experiential program that provides mentorship, training and resources to University of Hawaii students</a:t>
            </a:r>
            <a:endParaRPr lang="en-GB" dirty="0"/>
          </a:p>
        </p:txBody>
      </p:sp>
      <p:sp>
        <p:nvSpPr>
          <p:cNvPr id="4" name="Slide Number Placeholder 3"/>
          <p:cNvSpPr>
            <a:spLocks noGrp="1"/>
          </p:cNvSpPr>
          <p:nvPr>
            <p:ph type="sldNum" sz="quarter" idx="10"/>
          </p:nvPr>
        </p:nvSpPr>
        <p:spPr/>
        <p:txBody>
          <a:bodyPr/>
          <a:lstStyle/>
          <a:p>
            <a:fld id="{6B71B589-3F60-4FC9-B36C-8A164829FFBF}" type="slidenum">
              <a:rPr lang="en-GB" smtClean="0"/>
              <a:t>13</a:t>
            </a:fld>
            <a:endParaRPr lang="en-GB"/>
          </a:p>
        </p:txBody>
      </p:sp>
    </p:spTree>
    <p:extLst>
      <p:ext uri="{BB962C8B-B14F-4D97-AF65-F5344CB8AC3E}">
        <p14:creationId xmlns:p14="http://schemas.microsoft.com/office/powerpoint/2010/main" val="3247965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 </a:t>
            </a:r>
            <a:r>
              <a:rPr lang="en-GB" altLang="en-US" b="1" smtClean="0"/>
              <a:t>social economy</a:t>
            </a:r>
            <a:r>
              <a:rPr lang="en-GB" altLang="en-US" smtClean="0"/>
              <a:t> is a third sector among economies between the private (business) and public sectors (government). It includes organisations such as </a:t>
            </a:r>
            <a:r>
              <a:rPr lang="en-GB" altLang="en-US" smtClean="0">
                <a:hlinkClick r:id="rId3" tooltip="Cooperatives"/>
              </a:rPr>
              <a:t>cooperatives</a:t>
            </a:r>
            <a:r>
              <a:rPr lang="en-GB" altLang="en-US" smtClean="0"/>
              <a:t> (autonomous association of persons who </a:t>
            </a:r>
            <a:r>
              <a:rPr lang="en-GB" altLang="en-US" smtClean="0">
                <a:hlinkClick r:id="rId4" tooltip="Voluntary association"/>
              </a:rPr>
              <a:t>voluntarily</a:t>
            </a:r>
            <a:r>
              <a:rPr lang="en-GB" altLang="en-US" smtClean="0"/>
              <a:t> cooperate for their mutual social, economic, and cultural benefit), </a:t>
            </a:r>
            <a:r>
              <a:rPr lang="en-GB" altLang="en-US" smtClean="0">
                <a:hlinkClick r:id="rId5" tooltip="Nonprofit"/>
              </a:rPr>
              <a:t>nonprofit</a:t>
            </a:r>
            <a:r>
              <a:rPr lang="en-GB" altLang="en-US" smtClean="0"/>
              <a:t> organisations and </a:t>
            </a:r>
            <a:r>
              <a:rPr lang="en-GB" altLang="en-US" smtClean="0">
                <a:hlinkClick r:id="rId6" tooltip="Charities"/>
              </a:rPr>
              <a:t>charities</a:t>
            </a:r>
            <a:r>
              <a:rPr lang="en-GB" altLang="en-US" smtClean="0"/>
              <a:t>.</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D8E648ED-119D-4EEF-BA39-0C841F2DC143}" type="slidenum">
              <a:rPr lang="en-US" altLang="en-US"/>
              <a:pPr>
                <a:spcBef>
                  <a:spcPct val="0"/>
                </a:spcBef>
              </a:pPr>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560513A9-D33A-4A01-8AD8-B809A7E59F02}" type="slidenum">
              <a:rPr lang="en-US" altLang="en-US"/>
              <a:pPr>
                <a:spcBef>
                  <a:spcPct val="0"/>
                </a:spcBef>
              </a:pPr>
              <a:t>15</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 role of earned income theory as a means of classifying firms in the third sector is a valuable one in this context. It serves to differentiate charities and other types of third sector organisations, which are predominantly reliant on grants and donations, from organisations with income derived from trading. However, arguments concerning the proportion of earned income relative to other types of income for firms within the social economy complicate the classification of firms in the sector. </a:t>
            </a:r>
          </a:p>
          <a:p>
            <a:endParaRPr lang="en-GB" altLang="en-US" smtClean="0"/>
          </a:p>
          <a:p>
            <a:r>
              <a:rPr lang="en-GB" altLang="en-US" smtClean="0"/>
              <a:t>Social enterprise is not synonymous with social entrepreneurship.  In the same way that all firms are not entrepreneurial, neither are all social enterprises.  Similarly, not all business owners in the private sector are entrepreneurial  and this is true of the founders of social enterprises too.</a:t>
            </a:r>
          </a:p>
          <a:p>
            <a:endParaRPr lang="en-GB" altLang="en-US" smtClean="0"/>
          </a:p>
          <a:p>
            <a:r>
              <a:rPr lang="en-GB" altLang="en-US" smtClean="0"/>
              <a:t>The theory of earned income although less than useful in the context of defining entrepreneurship is valuable in terms of classifying social enterprises within the wider third sector of the economy.</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A60E219B-F367-452B-9E81-1894D96E76A2}" type="slidenum">
              <a:rPr lang="en-US" altLang="en-US"/>
              <a:pPr>
                <a:spcBef>
                  <a:spcPct val="0"/>
                </a:spcBef>
              </a:pPr>
              <a:t>16</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0BE71984-8F73-440D-9F03-B81093103D90}" type="slidenum">
              <a:rPr lang="en-US" altLang="en-US"/>
              <a:pPr>
                <a:spcBef>
                  <a:spcPct val="0"/>
                </a:spcBef>
              </a:pPr>
              <a:t>17</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Social enterprise and social entrepreneurship share the primary aim of creating social value and of not being about the generation of personal profit, for this reason it is easy to see why the concepts are often confused or used interchangeably.</a:t>
            </a:r>
          </a:p>
          <a:p>
            <a:endParaRPr lang="en-GB" altLang="en-US" smtClean="0"/>
          </a:p>
          <a:p>
            <a:endParaRPr lang="en-GB" altLang="en-US" smtClean="0"/>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1C0A5482-BF6D-4D97-8301-678475B72FB4}" type="slidenum">
              <a:rPr lang="en-US" altLang="en-US"/>
              <a:pPr>
                <a:spcBef>
                  <a:spcPct val="0"/>
                </a:spcBef>
              </a:pPr>
              <a:t>18</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We have already established that SE is not a synonym for social business by looking at the example of Victoria Hale and observing that SE is not  restricted to one part of the economy,</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cs typeface="Arial" charset="0"/>
              </a:defRPr>
            </a:lvl1pPr>
            <a:lvl2pPr marL="742950" indent="-285750">
              <a:spcBef>
                <a:spcPct val="30000"/>
              </a:spcBef>
              <a:defRPr sz="1200">
                <a:solidFill>
                  <a:schemeClr val="tx1"/>
                </a:solidFill>
                <a:latin typeface="Arial" charset="0"/>
                <a:cs typeface="Arial" charset="0"/>
              </a:defRPr>
            </a:lvl2pPr>
            <a:lvl3pPr marL="1143000" indent="-228600">
              <a:spcBef>
                <a:spcPct val="30000"/>
              </a:spcBef>
              <a:defRPr sz="1200">
                <a:solidFill>
                  <a:schemeClr val="tx1"/>
                </a:solidFill>
                <a:latin typeface="Arial" charset="0"/>
                <a:cs typeface="Arial" charset="0"/>
              </a:defRPr>
            </a:lvl3pPr>
            <a:lvl4pPr marL="1600200" indent="-228600">
              <a:spcBef>
                <a:spcPct val="30000"/>
              </a:spcBef>
              <a:defRPr sz="1200">
                <a:solidFill>
                  <a:schemeClr val="tx1"/>
                </a:solidFill>
                <a:latin typeface="Arial" charset="0"/>
                <a:cs typeface="Arial" charset="0"/>
              </a:defRPr>
            </a:lvl4pPr>
            <a:lvl5pPr marL="2057400" indent="-22860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a:spcBef>
                <a:spcPct val="0"/>
              </a:spcBef>
            </a:pPr>
            <a:fld id="{9E3FEB8A-F90E-4D9B-BB3A-B639084179E0}" type="slidenum">
              <a:rPr lang="en-US" altLang="en-US"/>
              <a:pPr>
                <a:spcBef>
                  <a:spcPct val="0"/>
                </a:spcBef>
              </a:pPr>
              <a:t>19</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94514D-0160-4367-9260-E05A3FCA8BD2}"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2369643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94514D-0160-4367-9260-E05A3FCA8BD2}"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3280906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94514D-0160-4367-9260-E05A3FCA8BD2}"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303734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94514D-0160-4367-9260-E05A3FCA8BD2}"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1466875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94514D-0160-4367-9260-E05A3FCA8BD2}" type="datetimeFigureOut">
              <a:rPr lang="en-GB" smtClean="0"/>
              <a:t>09/11/2017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3699420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94514D-0160-4367-9260-E05A3FCA8BD2}" type="datetimeFigureOut">
              <a:rPr lang="en-GB" smtClean="0"/>
              <a:t>09/11/2017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3731880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94514D-0160-4367-9260-E05A3FCA8BD2}" type="datetimeFigureOut">
              <a:rPr lang="en-GB" smtClean="0"/>
              <a:t>09/11/2017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75910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4514D-0160-4367-9260-E05A3FCA8BD2}"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1336099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4514D-0160-4367-9260-E05A3FCA8BD2}" type="datetimeFigureOut">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1922819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94514D-0160-4367-9260-E05A3FCA8BD2}"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1275991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94514D-0160-4367-9260-E05A3FCA8BD2}" type="datetimeFigureOut">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7D01B-DCA9-47EB-B9C6-270B2FB2AC5D}" type="slidenum">
              <a:rPr lang="en-GB" smtClean="0"/>
              <a:t>‹#›</a:t>
            </a:fld>
            <a:endParaRPr lang="en-GB"/>
          </a:p>
        </p:txBody>
      </p:sp>
    </p:spTree>
    <p:extLst>
      <p:ext uri="{BB962C8B-B14F-4D97-AF65-F5344CB8AC3E}">
        <p14:creationId xmlns:p14="http://schemas.microsoft.com/office/powerpoint/2010/main" val="1548435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94514D-0160-4367-9260-E05A3FCA8BD2}" type="datetimeFigureOut">
              <a:rPr lang="en-GB" smtClean="0"/>
              <a:t>09/11/2017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17D01B-DCA9-47EB-B9C6-270B2FB2AC5D}" type="slidenum">
              <a:rPr lang="en-GB" smtClean="0"/>
              <a:t>‹#›</a:t>
            </a:fld>
            <a:endParaRPr lang="en-GB"/>
          </a:p>
        </p:txBody>
      </p:sp>
    </p:spTree>
    <p:extLst>
      <p:ext uri="{BB962C8B-B14F-4D97-AF65-F5344CB8AC3E}">
        <p14:creationId xmlns:p14="http://schemas.microsoft.com/office/powerpoint/2010/main" val="3210721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EMPLO4013  Social Enterprise </a:t>
            </a:r>
            <a:endParaRPr lang="en-GB" b="1" dirty="0"/>
          </a:p>
        </p:txBody>
      </p:sp>
      <p:sp>
        <p:nvSpPr>
          <p:cNvPr id="3" name="Subtitle 2"/>
          <p:cNvSpPr>
            <a:spLocks noGrp="1"/>
          </p:cNvSpPr>
          <p:nvPr>
            <p:ph type="subTitle" idx="1"/>
          </p:nvPr>
        </p:nvSpPr>
        <p:spPr/>
        <p:txBody>
          <a:bodyPr/>
          <a:lstStyle/>
          <a:p>
            <a:r>
              <a:rPr lang="en-GB" dirty="0" smtClean="0"/>
              <a:t>Week 7</a:t>
            </a:r>
            <a:endParaRPr lang="en-GB" dirty="0"/>
          </a:p>
        </p:txBody>
      </p:sp>
    </p:spTree>
    <p:extLst>
      <p:ext uri="{BB962C8B-B14F-4D97-AF65-F5344CB8AC3E}">
        <p14:creationId xmlns:p14="http://schemas.microsoft.com/office/powerpoint/2010/main" val="20916040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Learning Outcomes</a:t>
            </a:r>
            <a:endParaRPr lang="en-GB" sz="3600" b="1" dirty="0"/>
          </a:p>
        </p:txBody>
      </p:sp>
      <p:sp>
        <p:nvSpPr>
          <p:cNvPr id="3" name="Content Placeholder 2"/>
          <p:cNvSpPr>
            <a:spLocks noGrp="1"/>
          </p:cNvSpPr>
          <p:nvPr>
            <p:ph idx="1"/>
          </p:nvPr>
        </p:nvSpPr>
        <p:spPr/>
        <p:txBody>
          <a:bodyPr/>
          <a:lstStyle/>
          <a:p>
            <a:r>
              <a:rPr lang="en-GB" dirty="0" smtClean="0"/>
              <a:t> To understand what Social Enterprises are</a:t>
            </a:r>
          </a:p>
          <a:p>
            <a:r>
              <a:rPr lang="en-GB" dirty="0" smtClean="0"/>
              <a:t>To understand how Social Enterprises fit in with the current western socio-economic models</a:t>
            </a:r>
          </a:p>
          <a:p>
            <a:r>
              <a:rPr lang="en-GB" dirty="0" smtClean="0"/>
              <a:t>To understand the relationship between Social </a:t>
            </a:r>
            <a:r>
              <a:rPr lang="en-GB" dirty="0"/>
              <a:t>E</a:t>
            </a:r>
            <a:r>
              <a:rPr lang="en-GB" dirty="0" smtClean="0"/>
              <a:t>nterprises and </a:t>
            </a:r>
            <a:r>
              <a:rPr lang="en-GB" dirty="0"/>
              <a:t>S</a:t>
            </a:r>
            <a:r>
              <a:rPr lang="en-GB" dirty="0" smtClean="0"/>
              <a:t>ocial Entrepreneurship</a:t>
            </a:r>
            <a:endParaRPr lang="en-GB" dirty="0"/>
          </a:p>
        </p:txBody>
      </p:sp>
    </p:spTree>
    <p:extLst>
      <p:ext uri="{BB962C8B-B14F-4D97-AF65-F5344CB8AC3E}">
        <p14:creationId xmlns:p14="http://schemas.microsoft.com/office/powerpoint/2010/main" val="26495769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57200" y="476250"/>
            <a:ext cx="8229600" cy="941388"/>
          </a:xfrm>
          <a:ln>
            <a:solidFill>
              <a:schemeClr val="bg2"/>
            </a:solidFill>
            <a:miter lim="800000"/>
            <a:headEnd/>
            <a:tailEnd/>
          </a:ln>
        </p:spPr>
        <p:txBody>
          <a:bodyPr>
            <a:normAutofit/>
          </a:bodyPr>
          <a:lstStyle/>
          <a:p>
            <a:pPr algn="ctr"/>
            <a:r>
              <a:rPr lang="en-GB" altLang="en-US" sz="3600" b="1" dirty="0" smtClean="0"/>
              <a:t>Introduction</a:t>
            </a:r>
          </a:p>
        </p:txBody>
      </p:sp>
      <p:sp>
        <p:nvSpPr>
          <p:cNvPr id="29699" name="Content Placeholder 2"/>
          <p:cNvSpPr>
            <a:spLocks noGrp="1"/>
          </p:cNvSpPr>
          <p:nvPr>
            <p:ph idx="1"/>
          </p:nvPr>
        </p:nvSpPr>
        <p:spPr>
          <a:xfrm>
            <a:off x="395288" y="2060575"/>
            <a:ext cx="8229600" cy="4525963"/>
          </a:xfrm>
        </p:spPr>
        <p:txBody>
          <a:bodyPr/>
          <a:lstStyle/>
          <a:p>
            <a:pPr marL="0" indent="0" algn="just">
              <a:buFontTx/>
              <a:buNone/>
            </a:pPr>
            <a:r>
              <a:rPr lang="en-GB" altLang="en-US" sz="2800" smtClean="0"/>
              <a:t>Increasing interest in finding social solutions to socio-economic problems such as social exclusion and market failure has stimulated numerous projects and initiatives that combine economic, social and ecological goals into a ‘triple bottom line’.</a:t>
            </a:r>
          </a:p>
        </p:txBody>
      </p:sp>
    </p:spTree>
    <p:extLst>
      <p:ext uri="{BB962C8B-B14F-4D97-AF65-F5344CB8AC3E}">
        <p14:creationId xmlns:p14="http://schemas.microsoft.com/office/powerpoint/2010/main" val="29179527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95288" y="692150"/>
            <a:ext cx="8229600" cy="865188"/>
          </a:xfrm>
          <a:ln>
            <a:solidFill>
              <a:schemeClr val="bg1"/>
            </a:solidFill>
            <a:miter lim="800000"/>
            <a:headEnd/>
            <a:tailEnd/>
          </a:ln>
        </p:spPr>
        <p:txBody>
          <a:bodyPr>
            <a:normAutofit/>
          </a:bodyPr>
          <a:lstStyle/>
          <a:p>
            <a:pPr algn="ctr"/>
            <a:r>
              <a:rPr lang="en-GB" altLang="en-US" sz="3600" b="1" dirty="0" smtClean="0"/>
              <a:t>Background and Introduction</a:t>
            </a:r>
          </a:p>
        </p:txBody>
      </p:sp>
      <p:sp>
        <p:nvSpPr>
          <p:cNvPr id="3" name="Content Placeholder 2"/>
          <p:cNvSpPr>
            <a:spLocks noGrp="1"/>
          </p:cNvSpPr>
          <p:nvPr>
            <p:ph idx="1"/>
          </p:nvPr>
        </p:nvSpPr>
        <p:spPr>
          <a:xfrm>
            <a:off x="395288" y="1773238"/>
            <a:ext cx="8229600" cy="4525962"/>
          </a:xfrm>
        </p:spPr>
        <p:txBody>
          <a:bodyPr/>
          <a:lstStyle/>
          <a:p>
            <a:pPr algn="just">
              <a:buFontTx/>
              <a:buAutoNum type="arabicPeriod"/>
              <a:defRPr/>
            </a:pPr>
            <a:r>
              <a:rPr lang="en-GB" sz="2400" dirty="0" smtClean="0"/>
              <a:t>SE has established centres of learning at Glasgow Caledonian University as well as Stanford and the University of Birmingham</a:t>
            </a:r>
          </a:p>
          <a:p>
            <a:pPr algn="just">
              <a:buFontTx/>
              <a:buAutoNum type="arabicPeriod" startAt="2"/>
              <a:defRPr/>
            </a:pPr>
            <a:r>
              <a:rPr lang="en-GB" sz="2400" dirty="0" smtClean="0"/>
              <a:t>Focus on the work of social entrepreneurs like</a:t>
            </a:r>
          </a:p>
          <a:p>
            <a:pPr marL="0" indent="0" algn="just">
              <a:buFontTx/>
              <a:buNone/>
              <a:defRPr/>
            </a:pPr>
            <a:r>
              <a:rPr lang="en-GB" sz="2400" dirty="0"/>
              <a:t>	</a:t>
            </a:r>
            <a:r>
              <a:rPr lang="en-GB" sz="2000" dirty="0" smtClean="0"/>
              <a:t>John Bird - The Big Issue</a:t>
            </a:r>
          </a:p>
          <a:p>
            <a:pPr marL="0" indent="0" algn="just">
              <a:buFontTx/>
              <a:buNone/>
              <a:defRPr/>
            </a:pPr>
            <a:r>
              <a:rPr lang="en-GB" sz="2000" dirty="0" smtClean="0"/>
              <a:t>	Muhammed </a:t>
            </a:r>
            <a:r>
              <a:rPr lang="en-GB" sz="2000" dirty="0" err="1" smtClean="0"/>
              <a:t>Yunis</a:t>
            </a:r>
            <a:r>
              <a:rPr lang="en-GB" sz="2000" dirty="0"/>
              <a:t> </a:t>
            </a:r>
            <a:r>
              <a:rPr lang="en-GB" sz="2000" dirty="0" smtClean="0"/>
              <a:t>- </a:t>
            </a:r>
            <a:r>
              <a:rPr lang="en-GB" sz="2000" dirty="0" err="1" smtClean="0"/>
              <a:t>Grammeen</a:t>
            </a:r>
            <a:r>
              <a:rPr lang="en-GB" sz="2000" dirty="0" smtClean="0"/>
              <a:t> Bank</a:t>
            </a:r>
          </a:p>
          <a:p>
            <a:pPr marL="0" indent="0" algn="just">
              <a:buFontTx/>
              <a:buNone/>
              <a:defRPr/>
            </a:pPr>
            <a:r>
              <a:rPr lang="en-GB" sz="2400" dirty="0" smtClean="0"/>
              <a:t>In 2015 the Big Issue </a:t>
            </a:r>
            <a:r>
              <a:rPr lang="en-GB" sz="2400" dirty="0"/>
              <a:t>g</a:t>
            </a:r>
            <a:r>
              <a:rPr lang="en-GB" sz="2400" dirty="0" smtClean="0"/>
              <a:t>enerated sales of £30.6M and employed 2,000 vendors</a:t>
            </a:r>
          </a:p>
          <a:p>
            <a:pPr marL="0" indent="0" algn="just">
              <a:buFontTx/>
              <a:buNone/>
              <a:defRPr/>
            </a:pPr>
            <a:r>
              <a:rPr lang="en-GB" sz="2400" dirty="0" err="1" smtClean="0"/>
              <a:t>Grameen</a:t>
            </a:r>
            <a:r>
              <a:rPr lang="en-GB" sz="2400" dirty="0" smtClean="0"/>
              <a:t> bank founded in 1983 has over 8 million borrowers and has been formative in the development of 9.4m of the world’s poor.</a:t>
            </a:r>
            <a:endParaRPr lang="en-GB" sz="2400" dirty="0"/>
          </a:p>
          <a:p>
            <a:pPr>
              <a:defRPr/>
            </a:pPr>
            <a:endParaRPr lang="en-GB" sz="1800" dirty="0"/>
          </a:p>
          <a:p>
            <a:pPr>
              <a:defRPr/>
            </a:pPr>
            <a:endParaRPr lang="en-GB" sz="1800" dirty="0"/>
          </a:p>
        </p:txBody>
      </p:sp>
    </p:spTree>
    <p:extLst>
      <p:ext uri="{BB962C8B-B14F-4D97-AF65-F5344CB8AC3E}">
        <p14:creationId xmlns:p14="http://schemas.microsoft.com/office/powerpoint/2010/main" val="41181255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ctrTitle"/>
          </p:nvPr>
        </p:nvSpPr>
        <p:spPr>
          <a:xfrm>
            <a:off x="685800" y="1219200"/>
            <a:ext cx="7772400" cy="825500"/>
          </a:xfrm>
        </p:spPr>
        <p:txBody>
          <a:bodyPr>
            <a:normAutofit/>
          </a:bodyPr>
          <a:lstStyle/>
          <a:p>
            <a:pPr algn="ctr"/>
            <a:r>
              <a:rPr lang="en-US" altLang="en-US" sz="4000" dirty="0"/>
              <a:t>Definition of Social Enterprise</a:t>
            </a:r>
          </a:p>
        </p:txBody>
      </p:sp>
      <p:sp>
        <p:nvSpPr>
          <p:cNvPr id="171013" name="Rectangle 5"/>
          <p:cNvSpPr>
            <a:spLocks noGrp="1" noChangeArrowheads="1"/>
          </p:cNvSpPr>
          <p:nvPr>
            <p:ph type="subTitle" idx="1"/>
          </p:nvPr>
        </p:nvSpPr>
        <p:spPr>
          <a:xfrm>
            <a:off x="1371600" y="2044700"/>
            <a:ext cx="6400800" cy="3594100"/>
          </a:xfrm>
        </p:spPr>
        <p:txBody>
          <a:bodyPr/>
          <a:lstStyle/>
          <a:p>
            <a:r>
              <a:rPr lang="en-US" altLang="en-US" sz="3200" dirty="0"/>
              <a:t>Social enterprises are defined as nonprofit or for-profit business ventures that strive to achieve a quantifiable double bottom line of financial and social returns. These ventures are financially self-sufficient.</a:t>
            </a:r>
          </a:p>
        </p:txBody>
      </p:sp>
    </p:spTree>
    <p:extLst>
      <p:ext uri="{BB962C8B-B14F-4D97-AF65-F5344CB8AC3E}">
        <p14:creationId xmlns:p14="http://schemas.microsoft.com/office/powerpoint/2010/main" val="41162796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501650" y="427038"/>
            <a:ext cx="8229600" cy="942975"/>
          </a:xfrm>
          <a:ln>
            <a:solidFill>
              <a:schemeClr val="bg2"/>
            </a:solidFill>
            <a:miter lim="800000"/>
            <a:headEnd/>
            <a:tailEnd/>
          </a:ln>
        </p:spPr>
        <p:txBody>
          <a:bodyPr>
            <a:normAutofit/>
          </a:bodyPr>
          <a:lstStyle/>
          <a:p>
            <a:pPr algn="ctr"/>
            <a:r>
              <a:rPr lang="en-GB" altLang="en-US" sz="3600" b="1" dirty="0" smtClean="0"/>
              <a:t>Defining Social Entrepreneurship</a:t>
            </a:r>
          </a:p>
        </p:txBody>
      </p:sp>
      <p:graphicFrame>
        <p:nvGraphicFramePr>
          <p:cNvPr id="6" name="Content Placeholder 5"/>
          <p:cNvGraphicFramePr>
            <a:graphicFrameLocks noGrp="1"/>
          </p:cNvGraphicFramePr>
          <p:nvPr>
            <p:ph idx="1"/>
          </p:nvPr>
        </p:nvGraphicFramePr>
        <p:xfrm>
          <a:off x="250825" y="1916113"/>
          <a:ext cx="8858250" cy="4837176"/>
        </p:xfrm>
        <a:graphic>
          <a:graphicData uri="http://schemas.openxmlformats.org/drawingml/2006/table">
            <a:tbl>
              <a:tblPr firstRow="1" firstCol="1" bandRow="1"/>
              <a:tblGrid>
                <a:gridCol w="3178167"/>
                <a:gridCol w="5680083"/>
              </a:tblGrid>
              <a:tr h="1051546">
                <a:tc>
                  <a:txBody>
                    <a:bodyPr/>
                    <a:lstStyle/>
                    <a:p>
                      <a:pPr>
                        <a:lnSpc>
                          <a:spcPct val="115000"/>
                        </a:lnSpc>
                        <a:spcAft>
                          <a:spcPts val="0"/>
                        </a:spcAft>
                        <a:tabLst>
                          <a:tab pos="770255" algn="l"/>
                        </a:tabLst>
                      </a:pPr>
                      <a:r>
                        <a:rPr lang="en-GB" sz="2000" dirty="0">
                          <a:effectLst/>
                          <a:latin typeface="+mn-lt"/>
                          <a:ea typeface="Times New Roman"/>
                          <a:cs typeface="Times New Roman"/>
                        </a:rPr>
                        <a:t>Definition of </a:t>
                      </a:r>
                      <a:r>
                        <a:rPr lang="en-GB" sz="2000" dirty="0" smtClean="0">
                          <a:effectLst/>
                          <a:latin typeface="+mn-lt"/>
                          <a:ea typeface="Times New Roman"/>
                          <a:cs typeface="Times New Roman"/>
                        </a:rPr>
                        <a:t>Entrepreneurship (Timmons</a:t>
                      </a:r>
                      <a:r>
                        <a:rPr lang="en-GB" sz="2000" baseline="0" dirty="0" smtClean="0">
                          <a:effectLst/>
                          <a:latin typeface="+mn-lt"/>
                          <a:ea typeface="Times New Roman"/>
                          <a:cs typeface="Times New Roman"/>
                        </a:rPr>
                        <a:t>, 1994:6)</a:t>
                      </a:r>
                      <a:endParaRPr lang="en-GB" sz="2000" dirty="0">
                        <a:effectLst/>
                        <a:latin typeface="+mn-lt"/>
                        <a:ea typeface="Times New Roman"/>
                        <a:cs typeface="Times New Roman"/>
                      </a:endParaRPr>
                    </a:p>
                  </a:txBody>
                  <a:tcPr marL="68590" marR="6859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tabLst>
                          <a:tab pos="770255" algn="l"/>
                        </a:tabLst>
                      </a:pPr>
                      <a:r>
                        <a:rPr lang="en-GB" sz="2000" dirty="0">
                          <a:effectLst/>
                          <a:latin typeface="+mn-lt"/>
                          <a:ea typeface="Times New Roman"/>
                          <a:cs typeface="Times New Roman"/>
                        </a:rPr>
                        <a:t>Definition of Social </a:t>
                      </a:r>
                      <a:r>
                        <a:rPr lang="en-GB" sz="2000" dirty="0" smtClean="0">
                          <a:effectLst/>
                          <a:latin typeface="+mn-lt"/>
                          <a:ea typeface="Times New Roman"/>
                          <a:cs typeface="Times New Roman"/>
                        </a:rPr>
                        <a:t>Entrepreneurship (Dees, 2001:4)</a:t>
                      </a:r>
                      <a:endParaRPr lang="en-GB" sz="2000" dirty="0">
                        <a:effectLst/>
                        <a:latin typeface="+mn-lt"/>
                        <a:ea typeface="Times New Roman"/>
                        <a:cs typeface="Times New Roman"/>
                      </a:endParaRPr>
                    </a:p>
                  </a:txBody>
                  <a:tcPr marL="68590" marR="6859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85566">
                <a:tc>
                  <a:txBody>
                    <a:bodyPr/>
                    <a:lstStyle/>
                    <a:p>
                      <a:pPr>
                        <a:lnSpc>
                          <a:spcPct val="115000"/>
                        </a:lnSpc>
                        <a:spcAft>
                          <a:spcPts val="0"/>
                        </a:spcAft>
                        <a:tabLst>
                          <a:tab pos="770255" algn="l"/>
                        </a:tabLst>
                      </a:pPr>
                      <a:r>
                        <a:rPr lang="en-GB" sz="1800" dirty="0">
                          <a:effectLst/>
                          <a:latin typeface="+mn-lt"/>
                          <a:ea typeface="Times New Roman"/>
                          <a:cs typeface="Times New Roman"/>
                        </a:rPr>
                        <a:t>“creating and seizing an opportunity and pursuing it regardless of the resources currently controlled…it is a human creative act…it usually requires a vision…it involves building a team…of sensing opportunities and finding and marshalling resources and ensuring the venture does not run out of money.</a:t>
                      </a:r>
                    </a:p>
                  </a:txBody>
                  <a:tcPr marL="68590" marR="6859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tabLst>
                          <a:tab pos="770255" algn="l"/>
                        </a:tabLst>
                      </a:pPr>
                      <a:r>
                        <a:rPr lang="en-GB" sz="1800" dirty="0">
                          <a:effectLst/>
                          <a:latin typeface="+mn-lt"/>
                          <a:ea typeface="Times New Roman"/>
                          <a:cs typeface="Times New Roman"/>
                        </a:rPr>
                        <a:t>“Social entrepreneurs play the role of change agents in the social sector, by:</a:t>
                      </a:r>
                    </a:p>
                    <a:p>
                      <a:pPr>
                        <a:lnSpc>
                          <a:spcPct val="115000"/>
                        </a:lnSpc>
                        <a:spcAft>
                          <a:spcPts val="0"/>
                        </a:spcAft>
                        <a:tabLst>
                          <a:tab pos="770255" algn="l"/>
                        </a:tabLst>
                      </a:pPr>
                      <a:r>
                        <a:rPr lang="en-GB" sz="1800" dirty="0">
                          <a:effectLst/>
                          <a:latin typeface="+mn-lt"/>
                          <a:ea typeface="Times New Roman"/>
                          <a:cs typeface="Times New Roman"/>
                        </a:rPr>
                        <a:t>- Adopting a mission to create and sustain social value </a:t>
                      </a:r>
                    </a:p>
                    <a:p>
                      <a:pPr>
                        <a:lnSpc>
                          <a:spcPct val="115000"/>
                        </a:lnSpc>
                        <a:spcAft>
                          <a:spcPts val="0"/>
                        </a:spcAft>
                        <a:tabLst>
                          <a:tab pos="770255" algn="l"/>
                        </a:tabLst>
                      </a:pPr>
                      <a:r>
                        <a:rPr lang="en-GB" sz="1800" dirty="0">
                          <a:effectLst/>
                          <a:latin typeface="+mn-lt"/>
                          <a:ea typeface="Times New Roman"/>
                          <a:cs typeface="Times New Roman"/>
                        </a:rPr>
                        <a:t>- Recognizing and relentlessly pursuing new opportunities to serve that mission;</a:t>
                      </a:r>
                    </a:p>
                    <a:p>
                      <a:pPr>
                        <a:lnSpc>
                          <a:spcPct val="115000"/>
                        </a:lnSpc>
                        <a:spcAft>
                          <a:spcPts val="0"/>
                        </a:spcAft>
                        <a:tabLst>
                          <a:tab pos="770255" algn="l"/>
                        </a:tabLst>
                      </a:pPr>
                      <a:r>
                        <a:rPr lang="en-GB" sz="1800" dirty="0">
                          <a:effectLst/>
                          <a:latin typeface="+mn-lt"/>
                          <a:ea typeface="Times New Roman"/>
                          <a:cs typeface="Times New Roman"/>
                        </a:rPr>
                        <a:t>- Engaging in a process of continuous innovation, adaptation, and learning;</a:t>
                      </a:r>
                    </a:p>
                    <a:p>
                      <a:pPr>
                        <a:lnSpc>
                          <a:spcPct val="115000"/>
                        </a:lnSpc>
                        <a:spcAft>
                          <a:spcPts val="0"/>
                        </a:spcAft>
                        <a:tabLst>
                          <a:tab pos="770255" algn="l"/>
                        </a:tabLst>
                      </a:pPr>
                      <a:r>
                        <a:rPr lang="en-GB" sz="1800" dirty="0">
                          <a:effectLst/>
                          <a:latin typeface="+mn-lt"/>
                          <a:ea typeface="Times New Roman"/>
                          <a:cs typeface="Times New Roman"/>
                        </a:rPr>
                        <a:t>- Acting boldly without being limited by resources currently in hand; and</a:t>
                      </a:r>
                    </a:p>
                    <a:p>
                      <a:pPr>
                        <a:lnSpc>
                          <a:spcPct val="115000"/>
                        </a:lnSpc>
                        <a:spcAft>
                          <a:spcPts val="0"/>
                        </a:spcAft>
                        <a:buFontTx/>
                        <a:buChar char="-"/>
                        <a:tabLst>
                          <a:tab pos="770255" algn="l"/>
                        </a:tabLst>
                      </a:pPr>
                      <a:r>
                        <a:rPr lang="en-GB" sz="1800" dirty="0" smtClean="0">
                          <a:effectLst/>
                          <a:latin typeface="+mn-lt"/>
                          <a:ea typeface="Times New Roman"/>
                          <a:cs typeface="Times New Roman"/>
                        </a:rPr>
                        <a:t>Exhibiting </a:t>
                      </a:r>
                      <a:r>
                        <a:rPr lang="en-GB" sz="1800" dirty="0">
                          <a:effectLst/>
                          <a:latin typeface="+mn-lt"/>
                          <a:ea typeface="Times New Roman"/>
                          <a:cs typeface="Times New Roman"/>
                        </a:rPr>
                        <a:t>a heightened sense of accountability to the constituencies served and for the </a:t>
                      </a:r>
                      <a:r>
                        <a:rPr lang="en-GB" sz="1800" dirty="0" smtClean="0">
                          <a:effectLst/>
                          <a:latin typeface="+mn-lt"/>
                          <a:ea typeface="Times New Roman"/>
                          <a:cs typeface="Times New Roman"/>
                        </a:rPr>
                        <a:t>outcomes</a:t>
                      </a:r>
                    </a:p>
                    <a:p>
                      <a:pPr>
                        <a:lnSpc>
                          <a:spcPct val="115000"/>
                        </a:lnSpc>
                        <a:spcAft>
                          <a:spcPts val="0"/>
                        </a:spcAft>
                        <a:buFontTx/>
                        <a:buNone/>
                        <a:tabLst>
                          <a:tab pos="770255" algn="l"/>
                        </a:tabLst>
                      </a:pPr>
                      <a:r>
                        <a:rPr lang="en-GB" sz="1800" dirty="0" smtClean="0">
                          <a:effectLst/>
                          <a:latin typeface="+mn-lt"/>
                          <a:ea typeface="Times New Roman"/>
                          <a:cs typeface="Times New Roman"/>
                        </a:rPr>
                        <a:t> </a:t>
                      </a:r>
                      <a:r>
                        <a:rPr lang="en-GB" sz="1800" dirty="0">
                          <a:effectLst/>
                          <a:latin typeface="+mn-lt"/>
                          <a:ea typeface="Times New Roman"/>
                          <a:cs typeface="Times New Roman"/>
                        </a:rPr>
                        <a:t>created.” </a:t>
                      </a:r>
                      <a:endParaRPr lang="en-GB" sz="1800" b="0" dirty="0">
                        <a:effectLst/>
                        <a:latin typeface="+mn-lt"/>
                        <a:ea typeface="Times New Roman"/>
                        <a:cs typeface="Times New Roman"/>
                      </a:endParaRPr>
                    </a:p>
                  </a:txBody>
                  <a:tcPr marL="68590" marR="6859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0737" name="Rectangle 2"/>
          <p:cNvSpPr>
            <a:spLocks noChangeArrowheads="1"/>
          </p:cNvSpPr>
          <p:nvPr/>
        </p:nvSpPr>
        <p:spPr bwMode="auto">
          <a:xfrm>
            <a:off x="250825" y="1339850"/>
            <a:ext cx="8612188" cy="460375"/>
          </a:xfrm>
          <a:prstGeom prst="rect">
            <a:avLst/>
          </a:prstGeom>
          <a:noFill/>
          <a:ln w="9525" algn="ctr">
            <a:noFill/>
            <a:miter lim="800000"/>
            <a:headEnd/>
            <a:tailEnd/>
          </a:ln>
          <a:effectLst/>
        </p:spPr>
        <p:txBody>
          <a:bodyPr wrap="none" anchor="ctr">
            <a:spAutoFit/>
          </a:bodyPr>
          <a:lstStyle/>
          <a:p>
            <a:pPr>
              <a:spcBef>
                <a:spcPct val="20000"/>
              </a:spcBef>
              <a:tabLst>
                <a:tab pos="769938" algn="l"/>
              </a:tabLst>
              <a:defRPr/>
            </a:pPr>
            <a:r>
              <a:rPr lang="en-GB" altLang="en-US" sz="2400" dirty="0">
                <a:latin typeface="+mn-lt"/>
                <a:ea typeface="Times New Roman" pitchFamily="18" charset="0"/>
              </a:rPr>
              <a:t>Definitions of Entrepreneurship and Social Entrepreneurship</a:t>
            </a:r>
          </a:p>
        </p:txBody>
      </p:sp>
    </p:spTree>
    <p:extLst>
      <p:ext uri="{BB962C8B-B14F-4D97-AF65-F5344CB8AC3E}">
        <p14:creationId xmlns:p14="http://schemas.microsoft.com/office/powerpoint/2010/main" val="42390960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57200" y="476250"/>
            <a:ext cx="8229600" cy="941388"/>
          </a:xfrm>
          <a:ln>
            <a:solidFill>
              <a:schemeClr val="tx1"/>
            </a:solidFill>
            <a:miter lim="800000"/>
            <a:headEnd/>
            <a:tailEnd/>
          </a:ln>
        </p:spPr>
        <p:txBody>
          <a:bodyPr>
            <a:normAutofit/>
          </a:bodyPr>
          <a:lstStyle/>
          <a:p>
            <a:pPr algn="ctr"/>
            <a:r>
              <a:rPr lang="en-GB" altLang="en-US" sz="3600" b="1" dirty="0" smtClean="0"/>
              <a:t>Defining Social Entrepreneurship</a:t>
            </a:r>
          </a:p>
        </p:txBody>
      </p:sp>
      <p:sp>
        <p:nvSpPr>
          <p:cNvPr id="39939" name="Content Placeholder 2"/>
          <p:cNvSpPr>
            <a:spLocks noGrp="1"/>
          </p:cNvSpPr>
          <p:nvPr>
            <p:ph idx="1"/>
          </p:nvPr>
        </p:nvSpPr>
        <p:spPr>
          <a:xfrm>
            <a:off x="457200" y="1557338"/>
            <a:ext cx="8229600" cy="4568825"/>
          </a:xfrm>
        </p:spPr>
        <p:txBody>
          <a:bodyPr/>
          <a:lstStyle/>
          <a:p>
            <a:pPr marL="0" indent="0">
              <a:spcBef>
                <a:spcPct val="30000"/>
              </a:spcBef>
              <a:buFontTx/>
              <a:buNone/>
            </a:pPr>
            <a:r>
              <a:rPr lang="en-GB" altLang="en-US" sz="2400" dirty="0" smtClean="0">
                <a:cs typeface="Arial" charset="0"/>
              </a:rPr>
              <a:t>Notable theories of Entrepreneurship define it in ways that sit comfortably with SE</a:t>
            </a:r>
          </a:p>
          <a:p>
            <a:pPr marL="0" indent="0">
              <a:spcBef>
                <a:spcPct val="30000"/>
              </a:spcBef>
              <a:buFontTx/>
              <a:buNone/>
            </a:pPr>
            <a:r>
              <a:rPr lang="en-GB" altLang="en-US" sz="2400" dirty="0" smtClean="0">
                <a:cs typeface="Arial" charset="0"/>
              </a:rPr>
              <a:t>Example:</a:t>
            </a:r>
          </a:p>
          <a:p>
            <a:pPr marL="0" indent="0">
              <a:spcBef>
                <a:spcPct val="30000"/>
              </a:spcBef>
              <a:buFontTx/>
              <a:buNone/>
            </a:pPr>
            <a:r>
              <a:rPr lang="en-GB" altLang="en-US" sz="2400" dirty="0" smtClean="0">
                <a:cs typeface="Arial" charset="0"/>
              </a:rPr>
              <a:t>The creation of the Big Issue by John Bird demonstrates:</a:t>
            </a:r>
          </a:p>
          <a:p>
            <a:pPr marL="0" indent="0">
              <a:spcBef>
                <a:spcPct val="30000"/>
              </a:spcBef>
              <a:buFontTx/>
              <a:buAutoNum type="arabicPeriod"/>
            </a:pPr>
            <a:r>
              <a:rPr lang="en-GB" altLang="en-US" sz="2400" dirty="0" smtClean="0">
                <a:cs typeface="Arial" charset="0"/>
              </a:rPr>
              <a:t>The character traits mentioned by Knight (1921), </a:t>
            </a:r>
            <a:r>
              <a:rPr lang="en-GB" altLang="en-US" sz="2400" dirty="0" err="1" smtClean="0">
                <a:cs typeface="Arial" charset="0"/>
              </a:rPr>
              <a:t>Kirzner</a:t>
            </a:r>
            <a:r>
              <a:rPr lang="en-GB" altLang="en-US" sz="2400" dirty="0" smtClean="0">
                <a:cs typeface="Arial" charset="0"/>
              </a:rPr>
              <a:t> (1979) and Meredith and Neck (1982);</a:t>
            </a:r>
          </a:p>
          <a:p>
            <a:pPr marL="0" indent="0">
              <a:spcBef>
                <a:spcPct val="30000"/>
              </a:spcBef>
              <a:buFontTx/>
              <a:buAutoNum type="arabicPeriod"/>
            </a:pPr>
            <a:r>
              <a:rPr lang="en-GB" altLang="en-US" sz="2400" dirty="0" smtClean="0">
                <a:cs typeface="Arial" charset="0"/>
              </a:rPr>
              <a:t>The opportunity focus mentioned by Schumpeter (1942) and Timmons and Spinelli (20107)</a:t>
            </a:r>
          </a:p>
          <a:p>
            <a:pPr marL="0" indent="0">
              <a:spcBef>
                <a:spcPct val="30000"/>
              </a:spcBef>
              <a:buFontTx/>
              <a:buNone/>
            </a:pPr>
            <a:r>
              <a:rPr lang="en-GB" altLang="en-US" sz="2400" dirty="0" smtClean="0">
                <a:cs typeface="Arial" charset="0"/>
              </a:rPr>
              <a:t>Kraus (2014) highlights a key challenge facing SE is to distinguish it from other types of commercial and charitable activity.</a:t>
            </a:r>
          </a:p>
          <a:p>
            <a:pPr marL="0" indent="0">
              <a:spcBef>
                <a:spcPct val="30000"/>
              </a:spcBef>
              <a:buFontTx/>
              <a:buAutoNum type="arabicPeriod"/>
            </a:pPr>
            <a:endParaRPr lang="en-GB" altLang="en-US" dirty="0" smtClean="0">
              <a:cs typeface="Arial" charset="0"/>
            </a:endParaRPr>
          </a:p>
          <a:p>
            <a:pPr marL="0" indent="0"/>
            <a:endParaRPr lang="en-GB" altLang="en-US" dirty="0" smtClean="0"/>
          </a:p>
          <a:p>
            <a:pPr marL="0" indent="0"/>
            <a:endParaRPr lang="en-GB" altLang="en-US" dirty="0" smtClean="0"/>
          </a:p>
        </p:txBody>
      </p:sp>
    </p:spTree>
    <p:extLst>
      <p:ext uri="{BB962C8B-B14F-4D97-AF65-F5344CB8AC3E}">
        <p14:creationId xmlns:p14="http://schemas.microsoft.com/office/powerpoint/2010/main" val="2394466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539552" y="476672"/>
            <a:ext cx="8248650" cy="736600"/>
          </a:xfrm>
        </p:spPr>
        <p:txBody>
          <a:bodyPr>
            <a:normAutofit/>
          </a:bodyPr>
          <a:lstStyle/>
          <a:p>
            <a:pPr algn="ctr"/>
            <a:r>
              <a:rPr lang="en-US" altLang="en-US" sz="3600" b="1" dirty="0"/>
              <a:t>Types of Social Enterprises</a:t>
            </a:r>
          </a:p>
        </p:txBody>
      </p:sp>
      <p:sp>
        <p:nvSpPr>
          <p:cNvPr id="176131" name="Rectangle 3"/>
          <p:cNvSpPr>
            <a:spLocks noGrp="1" noChangeArrowheads="1"/>
          </p:cNvSpPr>
          <p:nvPr>
            <p:ph type="body" idx="1"/>
          </p:nvPr>
        </p:nvSpPr>
        <p:spPr/>
        <p:txBody>
          <a:bodyPr>
            <a:noAutofit/>
          </a:bodyPr>
          <a:lstStyle/>
          <a:p>
            <a:r>
              <a:rPr lang="en-US" altLang="en-US" sz="2800" dirty="0"/>
              <a:t>Nonprofits with income from products/services supplemented by external support and subsidies</a:t>
            </a:r>
          </a:p>
          <a:p>
            <a:pPr>
              <a:buFont typeface="Wingdings" pitchFamily="2" charset="2"/>
              <a:buNone/>
            </a:pPr>
            <a:endParaRPr lang="en-US" altLang="en-US" sz="2800" dirty="0"/>
          </a:p>
          <a:p>
            <a:r>
              <a:rPr lang="en-US" altLang="en-US" sz="2800" dirty="0"/>
              <a:t>Nonprofits with income from products/services not supplemented by external support and subsidies</a:t>
            </a:r>
          </a:p>
          <a:p>
            <a:endParaRPr lang="en-US" altLang="en-US" sz="2800" dirty="0"/>
          </a:p>
          <a:p>
            <a:r>
              <a:rPr lang="en-US" altLang="en-US" sz="2800" dirty="0"/>
              <a:t>For-profit company that pursues financial return and simultaneously generates social outcomes</a:t>
            </a:r>
          </a:p>
        </p:txBody>
      </p:sp>
    </p:spTree>
    <p:extLst>
      <p:ext uri="{BB962C8B-B14F-4D97-AF65-F5344CB8AC3E}">
        <p14:creationId xmlns:p14="http://schemas.microsoft.com/office/powerpoint/2010/main" val="24008517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4" name="Rectangle 4"/>
          <p:cNvSpPr>
            <a:spLocks noGrp="1" noChangeArrowheads="1"/>
          </p:cNvSpPr>
          <p:nvPr>
            <p:ph type="ctrTitle"/>
          </p:nvPr>
        </p:nvSpPr>
        <p:spPr>
          <a:xfrm>
            <a:off x="685800" y="1066800"/>
            <a:ext cx="7772400" cy="1397000"/>
          </a:xfrm>
        </p:spPr>
        <p:txBody>
          <a:bodyPr/>
          <a:lstStyle/>
          <a:p>
            <a:pPr algn="ctr"/>
            <a:r>
              <a:rPr lang="en-US" altLang="en-US" sz="3600" b="1" dirty="0"/>
              <a:t>What is social return on investment?</a:t>
            </a:r>
          </a:p>
        </p:txBody>
      </p:sp>
      <p:sp>
        <p:nvSpPr>
          <p:cNvPr id="174085" name="Rectangle 5"/>
          <p:cNvSpPr>
            <a:spLocks noGrp="1" noChangeArrowheads="1"/>
          </p:cNvSpPr>
          <p:nvPr>
            <p:ph type="subTitle" idx="1"/>
          </p:nvPr>
        </p:nvSpPr>
        <p:spPr>
          <a:xfrm>
            <a:off x="1371600" y="2857500"/>
            <a:ext cx="6400800" cy="1612900"/>
          </a:xfrm>
        </p:spPr>
        <p:txBody>
          <a:bodyPr/>
          <a:lstStyle/>
          <a:p>
            <a:r>
              <a:rPr lang="en-US" altLang="en-US" sz="3200"/>
              <a:t>Quantifiable social impact of the venture</a:t>
            </a:r>
          </a:p>
        </p:txBody>
      </p:sp>
    </p:spTree>
    <p:extLst>
      <p:ext uri="{BB962C8B-B14F-4D97-AF65-F5344CB8AC3E}">
        <p14:creationId xmlns:p14="http://schemas.microsoft.com/office/powerpoint/2010/main" val="36275259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563563" y="371475"/>
            <a:ext cx="8229600" cy="1143000"/>
          </a:xfrm>
          <a:ln>
            <a:solidFill>
              <a:schemeClr val="tx1"/>
            </a:solidFill>
            <a:miter lim="800000"/>
            <a:headEnd/>
            <a:tailEnd/>
          </a:ln>
        </p:spPr>
        <p:txBody>
          <a:bodyPr>
            <a:normAutofit fontScale="90000"/>
          </a:bodyPr>
          <a:lstStyle/>
          <a:p>
            <a:pPr algn="ctr"/>
            <a:r>
              <a:rPr lang="en-GB" altLang="en-US" sz="3600" smtClean="0"/>
              <a:t>When does Entrepreneurship Become Social Entrepreneurship?</a:t>
            </a:r>
          </a:p>
        </p:txBody>
      </p:sp>
      <p:graphicFrame>
        <p:nvGraphicFramePr>
          <p:cNvPr id="4" name="Content Placeholder 3"/>
          <p:cNvGraphicFramePr>
            <a:graphicFrameLocks noGrp="1"/>
          </p:cNvGraphicFramePr>
          <p:nvPr>
            <p:ph idx="1"/>
          </p:nvPr>
        </p:nvGraphicFramePr>
        <p:xfrm>
          <a:off x="428625" y="2330450"/>
          <a:ext cx="8496301" cy="4353279"/>
        </p:xfrm>
        <a:graphic>
          <a:graphicData uri="http://schemas.openxmlformats.org/drawingml/2006/table">
            <a:tbl>
              <a:tblPr firstRow="1" bandRow="1">
                <a:tableStyleId>{5C22544A-7EE6-4342-B048-85BDC9FD1C3A}</a:tableStyleId>
              </a:tblPr>
              <a:tblGrid>
                <a:gridCol w="1440051"/>
                <a:gridCol w="1152041"/>
                <a:gridCol w="2808099"/>
                <a:gridCol w="3096110"/>
              </a:tblGrid>
              <a:tr h="475825">
                <a:tc gridSpan="4">
                  <a:txBody>
                    <a:bodyPr/>
                    <a:lstStyle/>
                    <a:p>
                      <a:pPr marL="0" marR="0" indent="0" algn="ctr" defTabSz="914400" rtl="0" eaLnBrk="1" fontAlgn="auto" latinLnBrk="0" hangingPunct="1">
                        <a:lnSpc>
                          <a:spcPct val="115000"/>
                        </a:lnSpc>
                        <a:spcBef>
                          <a:spcPts val="0"/>
                        </a:spcBef>
                        <a:spcAft>
                          <a:spcPts val="0"/>
                        </a:spcAft>
                        <a:buClrTx/>
                        <a:buSzTx/>
                        <a:buFontTx/>
                        <a:buNone/>
                        <a:tabLst>
                          <a:tab pos="770255" algn="l"/>
                        </a:tabLst>
                        <a:defRPr/>
                      </a:pPr>
                      <a:r>
                        <a:rPr lang="en-GB" sz="1800" b="1" kern="1200" dirty="0" smtClean="0">
                          <a:solidFill>
                            <a:schemeClr val="accent3">
                              <a:lumMod val="20000"/>
                              <a:lumOff val="80000"/>
                            </a:schemeClr>
                          </a:solidFill>
                          <a:latin typeface="+mn-lt"/>
                          <a:ea typeface="+mn-ea"/>
                          <a:cs typeface="+mn-cs"/>
                        </a:rPr>
                        <a:t>SE’s their organisations and defining characteristics</a:t>
                      </a:r>
                    </a:p>
                  </a:txBody>
                  <a:tcPr marL="68573" marR="68573" marT="0" marB="0"/>
                </a:tc>
                <a:tc hMerge="1">
                  <a:txBody>
                    <a:bodyPr/>
                    <a:lstStyle/>
                    <a:p>
                      <a:pPr>
                        <a:lnSpc>
                          <a:spcPct val="115000"/>
                        </a:lnSpc>
                        <a:spcAft>
                          <a:spcPts val="0"/>
                        </a:spcAft>
                        <a:tabLst>
                          <a:tab pos="770255" algn="l"/>
                        </a:tabLst>
                      </a:pPr>
                      <a:endParaRPr lang="en-GB" sz="1800" dirty="0">
                        <a:latin typeface="Calibri"/>
                        <a:ea typeface="Times New Roman"/>
                        <a:cs typeface="Times New Roman"/>
                      </a:endParaRPr>
                    </a:p>
                  </a:txBody>
                  <a:tcPr marL="68580" marR="68580" marT="0" marB="0"/>
                </a:tc>
                <a:tc hMerge="1">
                  <a:txBody>
                    <a:bodyPr/>
                    <a:lstStyle/>
                    <a:p>
                      <a:pPr>
                        <a:lnSpc>
                          <a:spcPct val="115000"/>
                        </a:lnSpc>
                        <a:spcAft>
                          <a:spcPts val="0"/>
                        </a:spcAft>
                        <a:tabLst>
                          <a:tab pos="770255" algn="l"/>
                        </a:tabLst>
                      </a:pPr>
                      <a:endParaRPr lang="en-GB" sz="1800" dirty="0">
                        <a:latin typeface="Calibri"/>
                        <a:ea typeface="Times New Roman"/>
                        <a:cs typeface="Times New Roman"/>
                      </a:endParaRPr>
                    </a:p>
                  </a:txBody>
                  <a:tcPr marL="68580" marR="68580" marT="0" marB="0"/>
                </a:tc>
                <a:tc hMerge="1">
                  <a:txBody>
                    <a:bodyPr/>
                    <a:lstStyle/>
                    <a:p>
                      <a:pPr>
                        <a:lnSpc>
                          <a:spcPct val="115000"/>
                        </a:lnSpc>
                        <a:spcAft>
                          <a:spcPts val="0"/>
                        </a:spcAft>
                        <a:tabLst>
                          <a:tab pos="770255" algn="l"/>
                        </a:tabLst>
                      </a:pPr>
                      <a:endParaRPr lang="en-GB" sz="1100" dirty="0">
                        <a:latin typeface="Calibri"/>
                        <a:ea typeface="Times New Roman"/>
                        <a:cs typeface="Times New Roman"/>
                      </a:endParaRPr>
                    </a:p>
                  </a:txBody>
                  <a:tcPr marL="68580" marR="68580" marT="0" marB="0"/>
                </a:tc>
              </a:tr>
              <a:tr h="407306">
                <a:tc>
                  <a:txBody>
                    <a:bodyPr/>
                    <a:lstStyle/>
                    <a:p>
                      <a:pPr>
                        <a:lnSpc>
                          <a:spcPct val="115000"/>
                        </a:lnSpc>
                        <a:spcAft>
                          <a:spcPts val="0"/>
                        </a:spcAft>
                        <a:tabLst>
                          <a:tab pos="770255" algn="l"/>
                        </a:tabLst>
                      </a:pPr>
                      <a:r>
                        <a:rPr lang="en-GB" sz="1800" b="1" dirty="0" smtClean="0">
                          <a:latin typeface="Times New Roman"/>
                          <a:ea typeface="Times New Roman"/>
                          <a:cs typeface="Times New Roman"/>
                        </a:rPr>
                        <a:t>SE</a:t>
                      </a:r>
                      <a:endParaRPr lang="en-GB" sz="1800" dirty="0">
                        <a:latin typeface="Calibri"/>
                        <a:ea typeface="Times New Roman"/>
                        <a:cs typeface="Times New Roman"/>
                      </a:endParaRPr>
                    </a:p>
                  </a:txBody>
                  <a:tcPr marL="68573" marR="68573" marT="0" marB="0"/>
                </a:tc>
                <a:tc>
                  <a:txBody>
                    <a:bodyPr/>
                    <a:lstStyle/>
                    <a:p>
                      <a:pPr>
                        <a:lnSpc>
                          <a:spcPct val="115000"/>
                        </a:lnSpc>
                        <a:spcAft>
                          <a:spcPts val="0"/>
                        </a:spcAft>
                        <a:tabLst>
                          <a:tab pos="770255" algn="l"/>
                        </a:tabLst>
                      </a:pPr>
                      <a:r>
                        <a:rPr lang="en-GB" sz="1800" b="1" dirty="0">
                          <a:latin typeface="Times New Roman"/>
                          <a:ea typeface="Times New Roman"/>
                          <a:cs typeface="Times New Roman"/>
                        </a:rPr>
                        <a:t>Firm</a:t>
                      </a:r>
                      <a:endParaRPr lang="en-GB" sz="1800" dirty="0">
                        <a:latin typeface="Calibri"/>
                        <a:ea typeface="Times New Roman"/>
                        <a:cs typeface="Times New Roman"/>
                      </a:endParaRPr>
                    </a:p>
                  </a:txBody>
                  <a:tcPr marL="68573" marR="68573" marT="0" marB="0"/>
                </a:tc>
                <a:tc>
                  <a:txBody>
                    <a:bodyPr/>
                    <a:lstStyle/>
                    <a:p>
                      <a:pPr>
                        <a:lnSpc>
                          <a:spcPct val="115000"/>
                        </a:lnSpc>
                        <a:spcAft>
                          <a:spcPts val="0"/>
                        </a:spcAft>
                        <a:tabLst>
                          <a:tab pos="770255" algn="l"/>
                        </a:tabLst>
                      </a:pPr>
                      <a:r>
                        <a:rPr lang="en-GB" sz="1800" b="1" dirty="0">
                          <a:latin typeface="Times New Roman"/>
                          <a:ea typeface="Times New Roman"/>
                          <a:cs typeface="Times New Roman"/>
                        </a:rPr>
                        <a:t>Social Purpose/social need</a:t>
                      </a:r>
                      <a:endParaRPr lang="en-GB" sz="1800" dirty="0">
                        <a:latin typeface="Calibri"/>
                        <a:ea typeface="Times New Roman"/>
                        <a:cs typeface="Times New Roman"/>
                      </a:endParaRPr>
                    </a:p>
                  </a:txBody>
                  <a:tcPr marL="68573" marR="68573" marT="0" marB="0"/>
                </a:tc>
                <a:tc>
                  <a:txBody>
                    <a:bodyPr/>
                    <a:lstStyle/>
                    <a:p>
                      <a:pPr>
                        <a:lnSpc>
                          <a:spcPct val="115000"/>
                        </a:lnSpc>
                        <a:spcAft>
                          <a:spcPts val="0"/>
                        </a:spcAft>
                        <a:tabLst>
                          <a:tab pos="770255" algn="l"/>
                        </a:tabLst>
                      </a:pPr>
                      <a:r>
                        <a:rPr lang="en-GB" sz="1800" b="1" dirty="0">
                          <a:latin typeface="Times New Roman"/>
                          <a:ea typeface="Times New Roman"/>
                          <a:cs typeface="Times New Roman"/>
                        </a:rPr>
                        <a:t>Social value created</a:t>
                      </a:r>
                      <a:endParaRPr lang="en-GB" sz="1800" dirty="0">
                        <a:latin typeface="Calibri"/>
                        <a:ea typeface="Times New Roman"/>
                        <a:cs typeface="Times New Roman"/>
                      </a:endParaRPr>
                    </a:p>
                  </a:txBody>
                  <a:tcPr marL="68573" marR="68573" marT="0" marB="0"/>
                </a:tc>
              </a:tr>
              <a:tr h="630872">
                <a:tc>
                  <a:txBody>
                    <a:bodyPr/>
                    <a:lstStyle/>
                    <a:p>
                      <a:pPr>
                        <a:lnSpc>
                          <a:spcPct val="115000"/>
                        </a:lnSpc>
                        <a:spcAft>
                          <a:spcPts val="0"/>
                        </a:spcAft>
                        <a:tabLst>
                          <a:tab pos="770255" algn="l"/>
                        </a:tabLst>
                      </a:pPr>
                      <a:r>
                        <a:rPr lang="en-GB" sz="1800" dirty="0">
                          <a:latin typeface="+mn-lt"/>
                          <a:ea typeface="Times New Roman"/>
                          <a:cs typeface="Times New Roman"/>
                        </a:rPr>
                        <a:t>John Bird</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The Big Issue</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Homelessness and social exclusion</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Economic and social benefits to homeless people</a:t>
                      </a:r>
                    </a:p>
                  </a:txBody>
                  <a:tcPr marL="68573" marR="68573" marT="0" marB="0"/>
                </a:tc>
              </a:tr>
              <a:tr h="946307">
                <a:tc>
                  <a:txBody>
                    <a:bodyPr/>
                    <a:lstStyle/>
                    <a:p>
                      <a:pPr>
                        <a:lnSpc>
                          <a:spcPct val="115000"/>
                        </a:lnSpc>
                        <a:spcAft>
                          <a:spcPts val="0"/>
                        </a:spcAft>
                        <a:tabLst>
                          <a:tab pos="770255" algn="l"/>
                        </a:tabLst>
                      </a:pPr>
                      <a:r>
                        <a:rPr lang="en-GB" sz="1800" dirty="0">
                          <a:latin typeface="+mn-lt"/>
                          <a:ea typeface="Times New Roman"/>
                          <a:cs typeface="Times New Roman"/>
                        </a:rPr>
                        <a:t>Tim </a:t>
                      </a:r>
                      <a:r>
                        <a:rPr lang="en-GB" sz="1800" dirty="0" err="1">
                          <a:latin typeface="+mn-lt"/>
                          <a:ea typeface="Times New Roman"/>
                          <a:cs typeface="Times New Roman"/>
                        </a:rPr>
                        <a:t>Smit</a:t>
                      </a:r>
                      <a:endParaRPr lang="en-GB" sz="1800" dirty="0">
                        <a:latin typeface="+mn-lt"/>
                        <a:ea typeface="Times New Roman"/>
                        <a:cs typeface="Times New Roman"/>
                      </a:endParaRP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Eden Project</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Sustainability and environmental conservation/education</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Local wealth, employment and educational outcomes</a:t>
                      </a:r>
                    </a:p>
                  </a:txBody>
                  <a:tcPr marL="68573" marR="68573" marT="0" marB="0"/>
                </a:tc>
              </a:tr>
              <a:tr h="946307">
                <a:tc>
                  <a:txBody>
                    <a:bodyPr/>
                    <a:lstStyle/>
                    <a:p>
                      <a:pPr>
                        <a:lnSpc>
                          <a:spcPct val="115000"/>
                        </a:lnSpc>
                        <a:spcAft>
                          <a:spcPts val="0"/>
                        </a:spcAft>
                        <a:tabLst>
                          <a:tab pos="770255" algn="l"/>
                        </a:tabLst>
                      </a:pPr>
                      <a:r>
                        <a:rPr lang="en-GB" sz="1800" dirty="0">
                          <a:latin typeface="+mn-lt"/>
                          <a:ea typeface="Times New Roman"/>
                          <a:cs typeface="Times New Roman"/>
                        </a:rPr>
                        <a:t>Jamie Oliver</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Fifteen</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Youth unemployment</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Economic and social advantage, jobs and awareness of youth issues</a:t>
                      </a:r>
                    </a:p>
                  </a:txBody>
                  <a:tcPr marL="68573" marR="68573" marT="0" marB="0"/>
                </a:tc>
              </a:tr>
              <a:tr h="946307">
                <a:tc>
                  <a:txBody>
                    <a:bodyPr/>
                    <a:lstStyle/>
                    <a:p>
                      <a:pPr>
                        <a:lnSpc>
                          <a:spcPct val="115000"/>
                        </a:lnSpc>
                        <a:spcAft>
                          <a:spcPts val="0"/>
                        </a:spcAft>
                        <a:tabLst>
                          <a:tab pos="770255" algn="l"/>
                        </a:tabLst>
                      </a:pPr>
                      <a:r>
                        <a:rPr lang="en-GB" sz="1800" dirty="0">
                          <a:latin typeface="+mn-lt"/>
                          <a:ea typeface="Times New Roman"/>
                          <a:cs typeface="Times New Roman"/>
                        </a:rPr>
                        <a:t>Mohammed </a:t>
                      </a:r>
                      <a:r>
                        <a:rPr lang="en-GB" sz="1800" dirty="0" err="1">
                          <a:latin typeface="+mn-lt"/>
                          <a:ea typeface="Times New Roman"/>
                          <a:cs typeface="Times New Roman"/>
                        </a:rPr>
                        <a:t>Yunus</a:t>
                      </a:r>
                      <a:endParaRPr lang="en-GB" sz="1800" dirty="0">
                        <a:latin typeface="+mn-lt"/>
                        <a:ea typeface="Times New Roman"/>
                        <a:cs typeface="Times New Roman"/>
                      </a:endParaRPr>
                    </a:p>
                  </a:txBody>
                  <a:tcPr marL="68573" marR="68573" marT="0" marB="0"/>
                </a:tc>
                <a:tc>
                  <a:txBody>
                    <a:bodyPr/>
                    <a:lstStyle/>
                    <a:p>
                      <a:pPr>
                        <a:lnSpc>
                          <a:spcPct val="115000"/>
                        </a:lnSpc>
                        <a:spcAft>
                          <a:spcPts val="0"/>
                        </a:spcAft>
                        <a:tabLst>
                          <a:tab pos="770255" algn="l"/>
                        </a:tabLst>
                      </a:pPr>
                      <a:r>
                        <a:rPr lang="en-GB" sz="1800" dirty="0" err="1">
                          <a:latin typeface="+mn-lt"/>
                          <a:ea typeface="Times New Roman"/>
                          <a:cs typeface="Times New Roman"/>
                        </a:rPr>
                        <a:t>Grameen</a:t>
                      </a:r>
                      <a:r>
                        <a:rPr lang="en-GB" sz="1800" dirty="0">
                          <a:latin typeface="+mn-lt"/>
                          <a:ea typeface="Times New Roman"/>
                          <a:cs typeface="Times New Roman"/>
                        </a:rPr>
                        <a:t> Bank</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Alleviation of poverty through </a:t>
                      </a:r>
                      <a:r>
                        <a:rPr lang="en-GB" sz="1800" dirty="0" smtClean="0">
                          <a:latin typeface="+mn-lt"/>
                          <a:ea typeface="Times New Roman"/>
                          <a:cs typeface="Times New Roman"/>
                        </a:rPr>
                        <a:t>affordable </a:t>
                      </a:r>
                      <a:r>
                        <a:rPr lang="en-GB" sz="1800" dirty="0">
                          <a:latin typeface="+mn-lt"/>
                          <a:ea typeface="Times New Roman"/>
                          <a:cs typeface="Times New Roman"/>
                        </a:rPr>
                        <a:t>credit</a:t>
                      </a:r>
                    </a:p>
                  </a:txBody>
                  <a:tcPr marL="68573" marR="68573" marT="0" marB="0"/>
                </a:tc>
                <a:tc>
                  <a:txBody>
                    <a:bodyPr/>
                    <a:lstStyle/>
                    <a:p>
                      <a:pPr>
                        <a:lnSpc>
                          <a:spcPct val="115000"/>
                        </a:lnSpc>
                        <a:spcAft>
                          <a:spcPts val="0"/>
                        </a:spcAft>
                        <a:tabLst>
                          <a:tab pos="770255" algn="l"/>
                        </a:tabLst>
                      </a:pPr>
                      <a:r>
                        <a:rPr lang="en-GB" sz="1800" dirty="0">
                          <a:latin typeface="+mn-lt"/>
                          <a:ea typeface="Times New Roman"/>
                          <a:cs typeface="Times New Roman"/>
                        </a:rPr>
                        <a:t>Economic wealth stability, social </a:t>
                      </a:r>
                      <a:r>
                        <a:rPr lang="en-GB" sz="1800" dirty="0" smtClean="0">
                          <a:latin typeface="+mn-lt"/>
                          <a:ea typeface="Times New Roman"/>
                          <a:cs typeface="Times New Roman"/>
                        </a:rPr>
                        <a:t>advantage</a:t>
                      </a:r>
                    </a:p>
                    <a:p>
                      <a:pPr>
                        <a:lnSpc>
                          <a:spcPct val="115000"/>
                        </a:lnSpc>
                        <a:spcAft>
                          <a:spcPts val="0"/>
                        </a:spcAft>
                        <a:tabLst>
                          <a:tab pos="770255" algn="l"/>
                        </a:tabLst>
                      </a:pPr>
                      <a:endParaRPr lang="en-GB" sz="1800" dirty="0">
                        <a:latin typeface="+mn-lt"/>
                        <a:ea typeface="Times New Roman"/>
                        <a:cs typeface="Times New Roman"/>
                      </a:endParaRPr>
                    </a:p>
                  </a:txBody>
                  <a:tcPr marL="68573" marR="68573" marT="0" marB="0"/>
                </a:tc>
              </a:tr>
            </a:tbl>
          </a:graphicData>
        </a:graphic>
      </p:graphicFrame>
      <p:sp>
        <p:nvSpPr>
          <p:cNvPr id="42021" name="TextBox 6"/>
          <p:cNvSpPr txBox="1">
            <a:spLocks noChangeArrowheads="1"/>
          </p:cNvSpPr>
          <p:nvPr/>
        </p:nvSpPr>
        <p:spPr bwMode="auto">
          <a:xfrm>
            <a:off x="428625" y="1500188"/>
            <a:ext cx="84994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20000"/>
              </a:spcBef>
              <a:buFontTx/>
              <a:buNone/>
            </a:pPr>
            <a:r>
              <a:rPr lang="en-GB" altLang="en-US" sz="2400"/>
              <a:t>The difference best demonstrated through the goals and achievements of SE’s</a:t>
            </a:r>
          </a:p>
        </p:txBody>
      </p:sp>
    </p:spTree>
    <p:extLst>
      <p:ext uri="{BB962C8B-B14F-4D97-AF65-F5344CB8AC3E}">
        <p14:creationId xmlns:p14="http://schemas.microsoft.com/office/powerpoint/2010/main" val="28792983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79388" y="204788"/>
            <a:ext cx="8713787" cy="1365250"/>
          </a:xfrm>
          <a:ln>
            <a:solidFill>
              <a:schemeClr val="tx1"/>
            </a:solidFill>
            <a:miter lim="800000"/>
            <a:headEnd/>
            <a:tailEnd/>
          </a:ln>
        </p:spPr>
        <p:txBody>
          <a:bodyPr/>
          <a:lstStyle/>
          <a:p>
            <a:r>
              <a:rPr lang="en-GB" altLang="en-US" sz="3200" b="1" dirty="0" smtClean="0"/>
              <a:t>The Difference Between Social Entrepreneur &amp; Social Entrepreneurship</a:t>
            </a:r>
            <a:r>
              <a:rPr lang="en-GB" altLang="en-US" sz="3200" dirty="0" smtClean="0"/>
              <a:t>, </a:t>
            </a:r>
            <a:r>
              <a:rPr lang="en-GB" altLang="en-US" sz="1600" dirty="0" smtClean="0"/>
              <a:t>while we are on the subject of definitions…</a:t>
            </a:r>
          </a:p>
        </p:txBody>
      </p:sp>
      <p:sp>
        <p:nvSpPr>
          <p:cNvPr id="3" name="Content Placeholder 2"/>
          <p:cNvSpPr>
            <a:spLocks noGrp="1"/>
          </p:cNvSpPr>
          <p:nvPr>
            <p:ph idx="1"/>
          </p:nvPr>
        </p:nvSpPr>
        <p:spPr/>
        <p:txBody>
          <a:bodyPr/>
          <a:lstStyle/>
          <a:p>
            <a:pPr marL="0" indent="0">
              <a:buFontTx/>
              <a:buNone/>
              <a:defRPr/>
            </a:pPr>
            <a:r>
              <a:rPr lang="en-GB" dirty="0"/>
              <a:t>	 </a:t>
            </a:r>
            <a:endParaRPr lang="en-GB" dirty="0" smtClean="0"/>
          </a:p>
          <a:p>
            <a:pPr>
              <a:defRPr/>
            </a:pPr>
            <a:endParaRPr lang="en-GB" dirty="0"/>
          </a:p>
          <a:p>
            <a:pPr>
              <a:defRPr/>
            </a:pPr>
            <a:endParaRPr lang="en-GB" dirty="0" smtClean="0"/>
          </a:p>
          <a:p>
            <a:pPr>
              <a:defRPr/>
            </a:pPr>
            <a:endParaRPr lang="en-GB" dirty="0"/>
          </a:p>
          <a:p>
            <a:pPr>
              <a:defRPr/>
            </a:pPr>
            <a:endParaRPr lang="en-GB" dirty="0" smtClean="0"/>
          </a:p>
          <a:p>
            <a:pPr>
              <a:defRPr/>
            </a:pPr>
            <a:r>
              <a:rPr lang="en-GB" dirty="0"/>
              <a:t>	</a:t>
            </a:r>
          </a:p>
          <a:p>
            <a:pPr>
              <a:defRPr/>
            </a:pPr>
            <a:r>
              <a:rPr lang="en-GB" sz="1800" dirty="0"/>
              <a:t>Source: L. </a:t>
            </a:r>
            <a:r>
              <a:rPr lang="en-GB" sz="1800" dirty="0" err="1"/>
              <a:t>McGilvray</a:t>
            </a:r>
            <a:r>
              <a:rPr lang="en-GB" sz="1800" dirty="0"/>
              <a:t> (2015)</a:t>
            </a:r>
          </a:p>
          <a:p>
            <a:pPr>
              <a:defRPr/>
            </a:pPr>
            <a:endParaRPr lang="en-GB" dirty="0"/>
          </a:p>
        </p:txBody>
      </p:sp>
      <p:pic>
        <p:nvPicPr>
          <p:cNvPr id="4403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570038"/>
            <a:ext cx="8029575" cy="413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83161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ChangeArrowheads="1"/>
          </p:cNvSpPr>
          <p:nvPr/>
        </p:nvSpPr>
        <p:spPr bwMode="auto">
          <a:xfrm>
            <a:off x="3409950" y="1379538"/>
            <a:ext cx="3349625" cy="4792662"/>
          </a:xfrm>
          <a:prstGeom prst="rect">
            <a:avLst/>
          </a:prstGeom>
          <a:solidFill>
            <a:srgbClr val="FFFF66"/>
          </a:solidFill>
          <a:ln w="12700">
            <a:solidFill>
              <a:schemeClr val="tx1"/>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627" name="Rectangle 3"/>
          <p:cNvSpPr>
            <a:spLocks noGrp="1" noChangeArrowheads="1"/>
          </p:cNvSpPr>
          <p:nvPr>
            <p:ph type="title"/>
          </p:nvPr>
        </p:nvSpPr>
        <p:spPr bwMode="gray">
          <a:xfrm>
            <a:off x="563563" y="373856"/>
            <a:ext cx="8229600" cy="1143000"/>
          </a:xfrm>
          <a:noFill/>
          <a:ln/>
        </p:spPr>
        <p:txBody>
          <a:bodyPr lIns="90488" tIns="44450" rIns="90488" bIns="44450">
            <a:noAutofit/>
          </a:bodyPr>
          <a:lstStyle/>
          <a:p>
            <a:r>
              <a:rPr lang="en-US" altLang="en-US" sz="3200" b="1" dirty="0"/>
              <a:t>Social Enterprise includes both nonprofit and for-profit organizations focused on delivering a double bottom line – financial and social returns</a:t>
            </a:r>
            <a:endParaRPr lang="en-US" altLang="ko-KR" sz="3200" b="1" dirty="0">
              <a:ea typeface="굴림" pitchFamily="34" charset="-127"/>
            </a:endParaRPr>
          </a:p>
        </p:txBody>
      </p:sp>
      <p:sp>
        <p:nvSpPr>
          <p:cNvPr id="154628" name="Rectangle 4"/>
          <p:cNvSpPr>
            <a:spLocks noChangeArrowheads="1"/>
          </p:cNvSpPr>
          <p:nvPr/>
        </p:nvSpPr>
        <p:spPr bwMode="gray">
          <a:xfrm>
            <a:off x="3697288" y="2601913"/>
            <a:ext cx="1406525" cy="118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ea typeface="굴림체" pitchFamily="49" charset="-127"/>
              </a:rPr>
              <a:t>Business activities that generate earned income to support a nonprofit mission</a:t>
            </a:r>
          </a:p>
        </p:txBody>
      </p:sp>
      <p:sp>
        <p:nvSpPr>
          <p:cNvPr id="154629" name="AutoShape 5"/>
          <p:cNvSpPr>
            <a:spLocks noChangeArrowheads="1"/>
          </p:cNvSpPr>
          <p:nvPr/>
        </p:nvSpPr>
        <p:spPr bwMode="gray">
          <a:xfrm>
            <a:off x="1570038" y="1779588"/>
            <a:ext cx="7115175" cy="660400"/>
          </a:xfrm>
          <a:prstGeom prst="leftRightArrow">
            <a:avLst>
              <a:gd name="adj1" fmla="val 63463"/>
              <a:gd name="adj2" fmla="val 35714"/>
            </a:avLst>
          </a:prstGeom>
          <a:solidFill>
            <a:srgbClr val="FF00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630" name="Rectangle 6"/>
          <p:cNvSpPr>
            <a:spLocks noChangeArrowheads="1"/>
          </p:cNvSpPr>
          <p:nvPr/>
        </p:nvSpPr>
        <p:spPr bwMode="gray">
          <a:xfrm>
            <a:off x="2200275" y="1690688"/>
            <a:ext cx="1155700" cy="849312"/>
          </a:xfrm>
          <a:prstGeom prst="rect">
            <a:avLst/>
          </a:prstGeom>
          <a:solidFill>
            <a:schemeClr val="folHlink"/>
          </a:solidFill>
          <a:ln w="12700">
            <a:solidFill>
              <a:schemeClr val="tx1"/>
            </a:solidFill>
            <a:miter lim="800000"/>
            <a:headEnd/>
            <a:tailEnd/>
          </a:ln>
          <a:effectLst>
            <a:outerShdw dist="35921" dir="2700000" algn="ctr" rotWithShape="0">
              <a:schemeClr val="bg2"/>
            </a:outerShdw>
          </a:effectLst>
        </p:spPr>
        <p:txBody>
          <a:bodyPr lIns="90488" tIns="44450" rIns="90488" bIns="44450" anchor="ctr"/>
          <a:lstStyle/>
          <a:p>
            <a:pPr algn="ctr">
              <a:spcBef>
                <a:spcPct val="50000"/>
              </a:spcBef>
            </a:pPr>
            <a:r>
              <a:rPr lang="en-US" altLang="ko-KR" sz="1200" b="1">
                <a:solidFill>
                  <a:schemeClr val="tx1"/>
                </a:solidFill>
                <a:latin typeface="Arial" charset="0"/>
                <a:ea typeface="굴림체" pitchFamily="49" charset="-127"/>
              </a:rPr>
              <a:t>Traditional Nonprofit Activities</a:t>
            </a:r>
          </a:p>
        </p:txBody>
      </p:sp>
      <p:sp>
        <p:nvSpPr>
          <p:cNvPr id="154631" name="Rectangle 7"/>
          <p:cNvSpPr>
            <a:spLocks noChangeArrowheads="1"/>
          </p:cNvSpPr>
          <p:nvPr/>
        </p:nvSpPr>
        <p:spPr bwMode="gray">
          <a:xfrm>
            <a:off x="3749675" y="1690688"/>
            <a:ext cx="1155700" cy="849312"/>
          </a:xfrm>
          <a:prstGeom prst="rect">
            <a:avLst/>
          </a:prstGeom>
          <a:solidFill>
            <a:schemeClr val="folHlink"/>
          </a:solidFill>
          <a:ln w="19050">
            <a:solidFill>
              <a:schemeClr val="tx1"/>
            </a:solidFill>
            <a:miter lim="800000"/>
            <a:headEnd/>
            <a:tailEnd/>
          </a:ln>
          <a:effectLst>
            <a:outerShdw dist="35921" dir="2700000" algn="ctr" rotWithShape="0">
              <a:schemeClr val="bg2"/>
            </a:outerShdw>
          </a:effectLst>
        </p:spPr>
        <p:txBody>
          <a:bodyPr lIns="90488" tIns="44450" rIns="90488" bIns="44450" anchor="ctr"/>
          <a:lstStyle/>
          <a:p>
            <a:pPr algn="ctr">
              <a:spcBef>
                <a:spcPct val="50000"/>
              </a:spcBef>
            </a:pPr>
            <a:r>
              <a:rPr lang="en-US" altLang="ko-KR" sz="1200" b="1">
                <a:solidFill>
                  <a:schemeClr val="tx1"/>
                </a:solidFill>
                <a:latin typeface="Arial" charset="0"/>
                <a:ea typeface="굴림체" pitchFamily="49" charset="-127"/>
              </a:rPr>
              <a:t>Nonprofit Earned Income</a:t>
            </a:r>
          </a:p>
        </p:txBody>
      </p:sp>
      <p:sp>
        <p:nvSpPr>
          <p:cNvPr id="154632" name="Rectangle 8"/>
          <p:cNvSpPr>
            <a:spLocks noChangeArrowheads="1"/>
          </p:cNvSpPr>
          <p:nvPr/>
        </p:nvSpPr>
        <p:spPr bwMode="gray">
          <a:xfrm>
            <a:off x="5311775" y="1690688"/>
            <a:ext cx="1155700" cy="849312"/>
          </a:xfrm>
          <a:prstGeom prst="rect">
            <a:avLst/>
          </a:prstGeom>
          <a:solidFill>
            <a:schemeClr val="folHlink"/>
          </a:solidFill>
          <a:ln w="12700">
            <a:solidFill>
              <a:schemeClr val="tx1"/>
            </a:solidFill>
            <a:miter lim="800000"/>
            <a:headEnd/>
            <a:tailEnd/>
          </a:ln>
          <a:effectLst>
            <a:outerShdw dist="35921" dir="2700000" algn="ctr" rotWithShape="0">
              <a:schemeClr val="bg2"/>
            </a:outerShdw>
          </a:effectLst>
        </p:spPr>
        <p:txBody>
          <a:bodyPr lIns="90488" tIns="44450" rIns="90488" bIns="44450" anchor="ctr"/>
          <a:lstStyle/>
          <a:p>
            <a:pPr algn="ctr">
              <a:spcBef>
                <a:spcPct val="50000"/>
              </a:spcBef>
            </a:pPr>
            <a:r>
              <a:rPr lang="en-US" altLang="ko-KR" sz="1200" b="1">
                <a:solidFill>
                  <a:schemeClr val="tx1"/>
                </a:solidFill>
                <a:latin typeface="Arial" charset="0"/>
                <a:ea typeface="굴림체" pitchFamily="49" charset="-127"/>
              </a:rPr>
              <a:t>Businesses with Social Outcomes</a:t>
            </a:r>
          </a:p>
        </p:txBody>
      </p:sp>
      <p:sp>
        <p:nvSpPr>
          <p:cNvPr id="154633" name="Rectangle 9"/>
          <p:cNvSpPr>
            <a:spLocks noChangeArrowheads="1"/>
          </p:cNvSpPr>
          <p:nvPr/>
        </p:nvSpPr>
        <p:spPr bwMode="gray">
          <a:xfrm>
            <a:off x="6788150" y="1690688"/>
            <a:ext cx="1155700" cy="849312"/>
          </a:xfrm>
          <a:prstGeom prst="rect">
            <a:avLst/>
          </a:prstGeom>
          <a:solidFill>
            <a:schemeClr val="folHlink"/>
          </a:solidFill>
          <a:ln w="12700">
            <a:solidFill>
              <a:schemeClr val="tx1"/>
            </a:solidFill>
            <a:miter lim="800000"/>
            <a:headEnd/>
            <a:tailEnd/>
          </a:ln>
          <a:effectLst>
            <a:outerShdw dist="35921" dir="2700000" algn="ctr" rotWithShape="0">
              <a:schemeClr val="bg2"/>
            </a:outerShdw>
          </a:effectLst>
        </p:spPr>
        <p:txBody>
          <a:bodyPr lIns="90488" tIns="44450" rIns="90488" bIns="44450" anchor="ctr"/>
          <a:lstStyle/>
          <a:p>
            <a:pPr algn="ctr">
              <a:spcBef>
                <a:spcPct val="50000"/>
              </a:spcBef>
            </a:pPr>
            <a:r>
              <a:rPr lang="en-US" altLang="ko-KR" sz="1200" b="1">
                <a:solidFill>
                  <a:schemeClr val="tx1"/>
                </a:solidFill>
                <a:latin typeface="Arial" charset="0"/>
                <a:ea typeface="굴림체" pitchFamily="49" charset="-127"/>
              </a:rPr>
              <a:t>Traditional Business Activities</a:t>
            </a:r>
          </a:p>
        </p:txBody>
      </p:sp>
      <p:sp>
        <p:nvSpPr>
          <p:cNvPr id="154634" name="Rectangle 10"/>
          <p:cNvSpPr>
            <a:spLocks noChangeArrowheads="1"/>
          </p:cNvSpPr>
          <p:nvPr/>
        </p:nvSpPr>
        <p:spPr bwMode="gray">
          <a:xfrm>
            <a:off x="563563" y="2601913"/>
            <a:ext cx="1306512" cy="788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600" b="1">
                <a:latin typeface="Arial" charset="0"/>
              </a:rPr>
              <a:t>Definition</a:t>
            </a:r>
          </a:p>
        </p:txBody>
      </p:sp>
      <p:sp>
        <p:nvSpPr>
          <p:cNvPr id="154635" name="Rectangle 11"/>
          <p:cNvSpPr>
            <a:spLocks noChangeArrowheads="1"/>
          </p:cNvSpPr>
          <p:nvPr/>
        </p:nvSpPr>
        <p:spPr bwMode="gray">
          <a:xfrm>
            <a:off x="563563" y="4095750"/>
            <a:ext cx="1306512" cy="7889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600" b="1">
                <a:latin typeface="Arial" charset="0"/>
              </a:rPr>
              <a:t>Objectives</a:t>
            </a:r>
          </a:p>
        </p:txBody>
      </p:sp>
      <p:sp>
        <p:nvSpPr>
          <p:cNvPr id="154636" name="Rectangle 12"/>
          <p:cNvSpPr>
            <a:spLocks noChangeArrowheads="1"/>
          </p:cNvSpPr>
          <p:nvPr/>
        </p:nvSpPr>
        <p:spPr bwMode="gray">
          <a:xfrm>
            <a:off x="563563" y="5218113"/>
            <a:ext cx="1306512" cy="7889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600" b="1">
                <a:latin typeface="Arial" charset="0"/>
              </a:rPr>
              <a:t>Examples</a:t>
            </a:r>
          </a:p>
        </p:txBody>
      </p:sp>
      <p:sp>
        <p:nvSpPr>
          <p:cNvPr id="154637" name="Rectangle 13"/>
          <p:cNvSpPr>
            <a:spLocks noChangeArrowheads="1"/>
          </p:cNvSpPr>
          <p:nvPr/>
        </p:nvSpPr>
        <p:spPr bwMode="gray">
          <a:xfrm>
            <a:off x="2108200" y="4095750"/>
            <a:ext cx="1201738" cy="1001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ea typeface="굴림체" pitchFamily="49" charset="-127"/>
              </a:rPr>
              <a:t>Social return on investment through achievement of mission</a:t>
            </a:r>
            <a:endParaRPr lang="en-US" altLang="ko-KR" sz="1200">
              <a:latin typeface="Arial" charset="0"/>
              <a:ea typeface="굴림체" pitchFamily="49" charset="-127"/>
            </a:endParaRPr>
          </a:p>
        </p:txBody>
      </p:sp>
      <p:sp>
        <p:nvSpPr>
          <p:cNvPr id="154638" name="Rectangle 14"/>
          <p:cNvSpPr>
            <a:spLocks noChangeArrowheads="1"/>
          </p:cNvSpPr>
          <p:nvPr/>
        </p:nvSpPr>
        <p:spPr bwMode="gray">
          <a:xfrm>
            <a:off x="3697288" y="4095750"/>
            <a:ext cx="1098550"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ko-KR" sz="1200" b="1">
                <a:latin typeface="Arial" charset="0"/>
                <a:ea typeface="굴림체" pitchFamily="49" charset="-127"/>
              </a:rPr>
              <a:t>Financial and social return on investment</a:t>
            </a:r>
          </a:p>
        </p:txBody>
      </p:sp>
      <p:sp>
        <p:nvSpPr>
          <p:cNvPr id="154639" name="Rectangle 15"/>
          <p:cNvSpPr>
            <a:spLocks noChangeArrowheads="1"/>
          </p:cNvSpPr>
          <p:nvPr/>
        </p:nvSpPr>
        <p:spPr bwMode="gray">
          <a:xfrm>
            <a:off x="5267325" y="4095750"/>
            <a:ext cx="1098550"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b="1">
                <a:latin typeface="Arial" charset="0"/>
                <a:ea typeface="굴림체" pitchFamily="49" charset="-127"/>
              </a:rPr>
              <a:t>Financial and social return on investment</a:t>
            </a:r>
            <a:endParaRPr lang="en-US" altLang="ko-KR" sz="1200" b="1">
              <a:latin typeface="Arial" charset="0"/>
              <a:ea typeface="굴림체" pitchFamily="49" charset="-127"/>
            </a:endParaRPr>
          </a:p>
        </p:txBody>
      </p:sp>
      <p:sp>
        <p:nvSpPr>
          <p:cNvPr id="154640" name="Rectangle 16"/>
          <p:cNvSpPr>
            <a:spLocks noChangeArrowheads="1"/>
          </p:cNvSpPr>
          <p:nvPr/>
        </p:nvSpPr>
        <p:spPr bwMode="gray">
          <a:xfrm>
            <a:off x="6826250" y="4095750"/>
            <a:ext cx="1098550" cy="636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ea typeface="굴림체" pitchFamily="49" charset="-127"/>
              </a:rPr>
              <a:t>Financial return on investment</a:t>
            </a:r>
            <a:endParaRPr lang="en-US" altLang="ko-KR" sz="1200">
              <a:latin typeface="Arial" charset="0"/>
              <a:ea typeface="굴림체" pitchFamily="49" charset="-127"/>
            </a:endParaRPr>
          </a:p>
        </p:txBody>
      </p:sp>
      <p:sp>
        <p:nvSpPr>
          <p:cNvPr id="154641" name="Rectangle 17"/>
          <p:cNvSpPr>
            <a:spLocks noChangeArrowheads="1"/>
          </p:cNvSpPr>
          <p:nvPr/>
        </p:nvSpPr>
        <p:spPr bwMode="gray">
          <a:xfrm>
            <a:off x="2108200" y="5218113"/>
            <a:ext cx="1301750"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92075" indent="-92075">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25000"/>
              </a:spcBef>
              <a:buSzPct val="70000"/>
              <a:buFont typeface="Wingdings" pitchFamily="2" charset="2"/>
              <a:buChar char="Ÿ"/>
            </a:pPr>
            <a:r>
              <a:rPr lang="en-US" altLang="ko-KR" sz="1200">
                <a:latin typeface="Arial" charset="0"/>
                <a:ea typeface="굴림체" pitchFamily="49" charset="-127"/>
              </a:rPr>
              <a:t>Mercy Corps</a:t>
            </a:r>
          </a:p>
          <a:p>
            <a:pPr>
              <a:spcBef>
                <a:spcPct val="25000"/>
              </a:spcBef>
              <a:buSzPct val="70000"/>
              <a:buFont typeface="Wingdings" pitchFamily="2" charset="2"/>
              <a:buChar char="Ÿ"/>
            </a:pPr>
            <a:r>
              <a:rPr lang="en-US" altLang="ko-KR" sz="1200">
                <a:latin typeface="Arial" charset="0"/>
                <a:ea typeface="굴림체" pitchFamily="49" charset="-127"/>
              </a:rPr>
              <a:t>American Cancer Society</a:t>
            </a:r>
          </a:p>
        </p:txBody>
      </p:sp>
      <p:sp>
        <p:nvSpPr>
          <p:cNvPr id="154642" name="Rectangle 18"/>
          <p:cNvSpPr>
            <a:spLocks noChangeArrowheads="1"/>
          </p:cNvSpPr>
          <p:nvPr/>
        </p:nvSpPr>
        <p:spPr bwMode="gray">
          <a:xfrm>
            <a:off x="3697288" y="5218113"/>
            <a:ext cx="1406525" cy="68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92075" indent="-92075">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25000"/>
              </a:spcBef>
              <a:buSzPct val="70000"/>
              <a:buFont typeface="Wingdings" pitchFamily="2" charset="2"/>
              <a:buChar char="Ÿ"/>
            </a:pPr>
            <a:r>
              <a:rPr lang="en-US" altLang="ko-KR" sz="1200">
                <a:latin typeface="Arial" charset="0"/>
                <a:ea typeface="굴림체" pitchFamily="49" charset="-127"/>
              </a:rPr>
              <a:t>Greyston Bakery</a:t>
            </a:r>
          </a:p>
          <a:p>
            <a:pPr>
              <a:spcBef>
                <a:spcPct val="25000"/>
              </a:spcBef>
              <a:buSzPct val="70000"/>
              <a:buFont typeface="Wingdings" pitchFamily="2" charset="2"/>
              <a:buChar char="Ÿ"/>
            </a:pPr>
            <a:r>
              <a:rPr lang="en-US" altLang="ko-KR" sz="1200">
                <a:latin typeface="Arial" charset="0"/>
                <a:ea typeface="굴림체" pitchFamily="49" charset="-127"/>
              </a:rPr>
              <a:t>Pioneer Human Services</a:t>
            </a:r>
          </a:p>
        </p:txBody>
      </p:sp>
      <p:sp>
        <p:nvSpPr>
          <p:cNvPr id="154643" name="Rectangle 19"/>
          <p:cNvSpPr>
            <a:spLocks noChangeArrowheads="1"/>
          </p:cNvSpPr>
          <p:nvPr/>
        </p:nvSpPr>
        <p:spPr bwMode="gray">
          <a:xfrm>
            <a:off x="5267325" y="5218113"/>
            <a:ext cx="1422400" cy="91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92075" indent="-92075">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25000"/>
              </a:spcBef>
              <a:buSzPct val="70000"/>
              <a:buFont typeface="Wingdings" pitchFamily="2" charset="2"/>
              <a:buChar char="Ÿ"/>
            </a:pPr>
            <a:r>
              <a:rPr lang="en-US" altLang="ko-KR" sz="1200">
                <a:latin typeface="Arial" charset="0"/>
                <a:ea typeface="굴림체" pitchFamily="49" charset="-127"/>
              </a:rPr>
              <a:t>Edison Schools</a:t>
            </a:r>
          </a:p>
          <a:p>
            <a:pPr>
              <a:spcBef>
                <a:spcPct val="25000"/>
              </a:spcBef>
              <a:buSzPct val="70000"/>
              <a:buFont typeface="Wingdings" pitchFamily="2" charset="2"/>
              <a:buChar char="Ÿ"/>
            </a:pPr>
            <a:r>
              <a:rPr lang="en-US" altLang="ko-KR" sz="1200">
                <a:latin typeface="Arial" charset="0"/>
                <a:ea typeface="굴림체" pitchFamily="49" charset="-127"/>
              </a:rPr>
              <a:t>Microfinance</a:t>
            </a:r>
          </a:p>
          <a:p>
            <a:pPr>
              <a:spcBef>
                <a:spcPct val="25000"/>
              </a:spcBef>
              <a:buSzPct val="70000"/>
              <a:buFont typeface="Wingdings" pitchFamily="2" charset="2"/>
              <a:buChar char="Ÿ"/>
            </a:pPr>
            <a:r>
              <a:rPr lang="en-US" altLang="ko-KR" sz="1200">
                <a:latin typeface="Arial" charset="0"/>
                <a:ea typeface="굴림체" pitchFamily="49" charset="-127"/>
              </a:rPr>
              <a:t>Solar/green power cos.</a:t>
            </a:r>
          </a:p>
        </p:txBody>
      </p:sp>
      <p:sp>
        <p:nvSpPr>
          <p:cNvPr id="154644" name="Rectangle 20"/>
          <p:cNvSpPr>
            <a:spLocks noChangeArrowheads="1"/>
          </p:cNvSpPr>
          <p:nvPr/>
        </p:nvSpPr>
        <p:spPr bwMode="gray">
          <a:xfrm>
            <a:off x="6826250" y="5218113"/>
            <a:ext cx="1344613" cy="68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25000"/>
              </a:spcBef>
              <a:buSzPct val="70000"/>
              <a:buFont typeface="Wingdings" pitchFamily="2" charset="2"/>
              <a:buChar char="Ÿ"/>
            </a:pPr>
            <a:r>
              <a:rPr lang="en-US" altLang="ko-KR" sz="1200">
                <a:latin typeface="Arial" charset="0"/>
                <a:ea typeface="굴림체" pitchFamily="49" charset="-127"/>
              </a:rPr>
              <a:t>General Motors</a:t>
            </a:r>
          </a:p>
          <a:p>
            <a:pPr>
              <a:spcBef>
                <a:spcPct val="25000"/>
              </a:spcBef>
              <a:buSzPct val="70000"/>
              <a:buFont typeface="Wingdings" pitchFamily="2" charset="2"/>
              <a:buChar char="Ÿ"/>
            </a:pPr>
            <a:r>
              <a:rPr lang="en-US" altLang="ko-KR" sz="1200">
                <a:latin typeface="Arial" charset="0"/>
                <a:ea typeface="굴림체" pitchFamily="49" charset="-127"/>
              </a:rPr>
              <a:t>American Express</a:t>
            </a:r>
          </a:p>
        </p:txBody>
      </p:sp>
      <p:sp>
        <p:nvSpPr>
          <p:cNvPr id="154645" name="Text Box 21"/>
          <p:cNvSpPr txBox="1">
            <a:spLocks noChangeArrowheads="1"/>
          </p:cNvSpPr>
          <p:nvPr/>
        </p:nvSpPr>
        <p:spPr bwMode="gray">
          <a:xfrm>
            <a:off x="428625" y="1293813"/>
            <a:ext cx="3302000" cy="304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b="1" u="sng">
                <a:latin typeface="Arial" charset="0"/>
              </a:rPr>
              <a:t>Profit/Mission Continuum</a:t>
            </a:r>
          </a:p>
        </p:txBody>
      </p:sp>
      <p:sp>
        <p:nvSpPr>
          <p:cNvPr id="154646" name="Text Box 22"/>
          <p:cNvSpPr txBox="1">
            <a:spLocks noChangeArrowheads="1"/>
          </p:cNvSpPr>
          <p:nvPr/>
        </p:nvSpPr>
        <p:spPr bwMode="gray">
          <a:xfrm>
            <a:off x="1598613" y="1855788"/>
            <a:ext cx="846137"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200" b="1" i="1">
                <a:solidFill>
                  <a:schemeClr val="bg1"/>
                </a:solidFill>
              </a:rPr>
              <a:t>Mission-focus</a:t>
            </a:r>
          </a:p>
        </p:txBody>
      </p:sp>
      <p:sp>
        <p:nvSpPr>
          <p:cNvPr id="154647" name="Text Box 23"/>
          <p:cNvSpPr txBox="1">
            <a:spLocks noChangeArrowheads="1"/>
          </p:cNvSpPr>
          <p:nvPr/>
        </p:nvSpPr>
        <p:spPr bwMode="gray">
          <a:xfrm>
            <a:off x="8066088" y="1855788"/>
            <a:ext cx="846137" cy="4572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200" b="1" i="1">
                <a:solidFill>
                  <a:schemeClr val="bg1"/>
                </a:solidFill>
              </a:rPr>
              <a:t>Profit-focus</a:t>
            </a:r>
          </a:p>
        </p:txBody>
      </p:sp>
      <p:sp>
        <p:nvSpPr>
          <p:cNvPr id="154648" name="Rectangle 24"/>
          <p:cNvSpPr>
            <a:spLocks noChangeArrowheads="1"/>
          </p:cNvSpPr>
          <p:nvPr/>
        </p:nvSpPr>
        <p:spPr bwMode="gray">
          <a:xfrm>
            <a:off x="5267325" y="2601913"/>
            <a:ext cx="1558925" cy="136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cs typeface="Arial" charset="0"/>
              </a:rPr>
              <a:t>A for-profit company that pursues financial return and simultaneously generates social outcomes</a:t>
            </a:r>
            <a:endParaRPr lang="en-US" altLang="en-US" sz="1200">
              <a:latin typeface="Arial" charset="0"/>
              <a:ea typeface="굴림체" pitchFamily="49" charset="-127"/>
            </a:endParaRPr>
          </a:p>
        </p:txBody>
      </p:sp>
      <p:sp>
        <p:nvSpPr>
          <p:cNvPr id="154649" name="Rectangle 25"/>
          <p:cNvSpPr>
            <a:spLocks noChangeArrowheads="1"/>
          </p:cNvSpPr>
          <p:nvPr/>
        </p:nvSpPr>
        <p:spPr bwMode="gray">
          <a:xfrm>
            <a:off x="6826250" y="2601913"/>
            <a:ext cx="1344613" cy="118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ea typeface="굴림체" pitchFamily="49" charset="-127"/>
              </a:rPr>
              <a:t>Activities motivated by the primary purpose of returning profits to shareholders</a:t>
            </a:r>
          </a:p>
        </p:txBody>
      </p:sp>
      <p:sp>
        <p:nvSpPr>
          <p:cNvPr id="154650" name="Rectangle 26"/>
          <p:cNvSpPr>
            <a:spLocks noChangeArrowheads="1"/>
          </p:cNvSpPr>
          <p:nvPr/>
        </p:nvSpPr>
        <p:spPr bwMode="gray">
          <a:xfrm>
            <a:off x="2108200" y="2601913"/>
            <a:ext cx="1589088" cy="1001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63500" indent="-63500">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buSzPct val="70000"/>
              <a:buFont typeface="Wingdings" pitchFamily="2" charset="2"/>
              <a:buChar char="Ÿ"/>
            </a:pPr>
            <a:r>
              <a:rPr lang="en-US" altLang="en-US" sz="1200">
                <a:latin typeface="Arial" charset="0"/>
                <a:cs typeface="Arial" charset="0"/>
              </a:rPr>
              <a:t>Tax-exempt, mission-related activities that are not commercially motivated</a:t>
            </a:r>
            <a:endParaRPr lang="en-US" altLang="en-US" sz="1200">
              <a:latin typeface="Arial" charset="0"/>
              <a:ea typeface="굴림체" pitchFamily="49" charset="-127"/>
            </a:endParaRPr>
          </a:p>
        </p:txBody>
      </p:sp>
      <p:sp>
        <p:nvSpPr>
          <p:cNvPr id="154651" name="AutoShape 27"/>
          <p:cNvSpPr>
            <a:spLocks noChangeArrowheads="1"/>
          </p:cNvSpPr>
          <p:nvPr/>
        </p:nvSpPr>
        <p:spPr bwMode="auto">
          <a:xfrm>
            <a:off x="1870075" y="6088063"/>
            <a:ext cx="3233738" cy="484187"/>
          </a:xfrm>
          <a:prstGeom prst="leftArrow">
            <a:avLst>
              <a:gd name="adj1" fmla="val 50000"/>
              <a:gd name="adj2" fmla="val 166967"/>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000" b="1">
                <a:latin typeface="Arial" charset="0"/>
              </a:rPr>
              <a:t>Conducted by Nonprofit Organizations</a:t>
            </a:r>
          </a:p>
        </p:txBody>
      </p:sp>
      <p:sp>
        <p:nvSpPr>
          <p:cNvPr id="154652" name="AutoShape 28"/>
          <p:cNvSpPr>
            <a:spLocks noChangeArrowheads="1"/>
          </p:cNvSpPr>
          <p:nvPr/>
        </p:nvSpPr>
        <p:spPr bwMode="auto">
          <a:xfrm>
            <a:off x="5087938" y="6092825"/>
            <a:ext cx="3233737" cy="484188"/>
          </a:xfrm>
          <a:prstGeom prst="rightArrow">
            <a:avLst>
              <a:gd name="adj1" fmla="val 50000"/>
              <a:gd name="adj2" fmla="val 166967"/>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1000" b="1">
                <a:latin typeface="Arial" charset="0"/>
              </a:rPr>
              <a:t>Conducted by For-Profit Organizations</a:t>
            </a:r>
          </a:p>
        </p:txBody>
      </p:sp>
      <p:sp>
        <p:nvSpPr>
          <p:cNvPr id="154653" name="Line 29"/>
          <p:cNvSpPr>
            <a:spLocks noChangeShapeType="1"/>
          </p:cNvSpPr>
          <p:nvPr/>
        </p:nvSpPr>
        <p:spPr bwMode="auto">
          <a:xfrm>
            <a:off x="5103813" y="2312988"/>
            <a:ext cx="0" cy="3887787"/>
          </a:xfrm>
          <a:prstGeom prst="line">
            <a:avLst/>
          </a:prstGeom>
          <a:noFill/>
          <a:ln w="12700" cap="rnd">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endParaRPr lang="en-GB"/>
          </a:p>
        </p:txBody>
      </p:sp>
      <p:sp>
        <p:nvSpPr>
          <p:cNvPr id="154654" name="Text Box 30"/>
          <p:cNvSpPr txBox="1">
            <a:spLocks noChangeArrowheads="1"/>
          </p:cNvSpPr>
          <p:nvPr/>
        </p:nvSpPr>
        <p:spPr bwMode="auto">
          <a:xfrm>
            <a:off x="3497263" y="1379538"/>
            <a:ext cx="3370262"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i="1">
                <a:latin typeface="Arial" charset="0"/>
              </a:rPr>
              <a:t>Focus for Social Enterprise Track</a:t>
            </a:r>
          </a:p>
        </p:txBody>
      </p:sp>
    </p:spTree>
    <p:extLst>
      <p:ext uri="{BB962C8B-B14F-4D97-AF65-F5344CB8AC3E}">
        <p14:creationId xmlns:p14="http://schemas.microsoft.com/office/powerpoint/2010/main" val="875182791"/>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57" name="Rectangle 25"/>
          <p:cNvSpPr>
            <a:spLocks noChangeArrowheads="1"/>
          </p:cNvSpPr>
          <p:nvPr/>
        </p:nvSpPr>
        <p:spPr bwMode="auto">
          <a:xfrm>
            <a:off x="3900488" y="3225800"/>
            <a:ext cx="1735137" cy="1676400"/>
          </a:xfrm>
          <a:prstGeom prst="rect">
            <a:avLst/>
          </a:prstGeom>
          <a:solidFill>
            <a:schemeClr val="bg1"/>
          </a:solidFill>
          <a:ln w="12700">
            <a:solidFill>
              <a:schemeClr val="tx1"/>
            </a:solidFill>
            <a:miter lim="800000"/>
            <a:headEnd/>
            <a:tailEnd/>
          </a:ln>
          <a:effectLst>
            <a:outerShdw dist="35921" dir="2700000" algn="ctr" rotWithShape="0">
              <a:schemeClr val="bg2"/>
            </a:outerShdw>
          </a:effectLst>
        </p:spPr>
        <p:txBody>
          <a:bodyPr anchor="ctr"/>
          <a:lstStyle/>
          <a:p>
            <a:pPr algn="ctr"/>
            <a:r>
              <a:rPr lang="en-US" altLang="en-US" sz="1800" b="1">
                <a:latin typeface="Arial" charset="0"/>
              </a:rPr>
              <a:t>UH Business Plan Competition </a:t>
            </a:r>
            <a:r>
              <a:rPr lang="en-US" altLang="en-US" sz="1800" b="1" i="1">
                <a:latin typeface="Arial" charset="0"/>
              </a:rPr>
              <a:t>Social Enterprise Track</a:t>
            </a:r>
          </a:p>
        </p:txBody>
      </p:sp>
      <p:sp>
        <p:nvSpPr>
          <p:cNvPr id="146435" name="AutoShape 3"/>
          <p:cNvSpPr>
            <a:spLocks noChangeArrowheads="1"/>
          </p:cNvSpPr>
          <p:nvPr/>
        </p:nvSpPr>
        <p:spPr bwMode="auto">
          <a:xfrm rot="-7834148">
            <a:off x="5164138" y="4602162"/>
            <a:ext cx="590550" cy="1254125"/>
          </a:xfrm>
          <a:prstGeom prst="rightArrow">
            <a:avLst>
              <a:gd name="adj1" fmla="val 50000"/>
              <a:gd name="adj2" fmla="val 25000"/>
            </a:avLst>
          </a:prstGeom>
          <a:solidFill>
            <a:schemeClr val="folHlink"/>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36" name="AutoShape 4"/>
          <p:cNvSpPr>
            <a:spLocks noChangeArrowheads="1"/>
          </p:cNvSpPr>
          <p:nvPr/>
        </p:nvSpPr>
        <p:spPr bwMode="auto">
          <a:xfrm rot="-2434148">
            <a:off x="3444875" y="4632325"/>
            <a:ext cx="776288" cy="1254125"/>
          </a:xfrm>
          <a:prstGeom prst="rightArrow">
            <a:avLst>
              <a:gd name="adj1" fmla="val 50000"/>
              <a:gd name="adj2" fmla="val 25000"/>
            </a:avLst>
          </a:prstGeom>
          <a:solidFill>
            <a:schemeClr val="folHlink"/>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37" name="AutoShape 5"/>
          <p:cNvSpPr>
            <a:spLocks noChangeArrowheads="1"/>
          </p:cNvSpPr>
          <p:nvPr/>
        </p:nvSpPr>
        <p:spPr bwMode="auto">
          <a:xfrm rot="5400000">
            <a:off x="4392613" y="2259012"/>
            <a:ext cx="590550" cy="1254125"/>
          </a:xfrm>
          <a:prstGeom prst="rightArrow">
            <a:avLst>
              <a:gd name="adj1" fmla="val 50000"/>
              <a:gd name="adj2" fmla="val 25000"/>
            </a:avLst>
          </a:prstGeom>
          <a:solidFill>
            <a:schemeClr val="folHlink"/>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38" name="Rectangle 6"/>
          <p:cNvSpPr>
            <a:spLocks noGrp="1" noChangeArrowheads="1"/>
          </p:cNvSpPr>
          <p:nvPr>
            <p:ph type="title"/>
          </p:nvPr>
        </p:nvSpPr>
        <p:spPr>
          <a:xfrm>
            <a:off x="457200" y="434975"/>
            <a:ext cx="7751763" cy="1060450"/>
          </a:xfrm>
        </p:spPr>
        <p:txBody>
          <a:bodyPr>
            <a:noAutofit/>
          </a:bodyPr>
          <a:lstStyle/>
          <a:p>
            <a:r>
              <a:rPr lang="en-US" altLang="en-US" sz="3200" b="1" dirty="0"/>
              <a:t>The UH Business Plan Competition is reflecting growing trends of incorporating social outcomes by adding a Social Enterprise </a:t>
            </a:r>
            <a:r>
              <a:rPr lang="en-US" altLang="en-US" sz="3200" dirty="0"/>
              <a:t>Track </a:t>
            </a:r>
          </a:p>
        </p:txBody>
      </p:sp>
      <p:sp>
        <p:nvSpPr>
          <p:cNvPr id="146445" name="AutoShape 13"/>
          <p:cNvSpPr>
            <a:spLocks noChangeArrowheads="1"/>
          </p:cNvSpPr>
          <p:nvPr/>
        </p:nvSpPr>
        <p:spPr bwMode="auto">
          <a:xfrm rot="-10800000">
            <a:off x="5664200" y="3279775"/>
            <a:ext cx="590550" cy="1254125"/>
          </a:xfrm>
          <a:prstGeom prst="rightArrow">
            <a:avLst>
              <a:gd name="adj1" fmla="val 50000"/>
              <a:gd name="adj2" fmla="val 25000"/>
            </a:avLst>
          </a:prstGeom>
          <a:solidFill>
            <a:schemeClr val="folHlink"/>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49" name="Oval 17"/>
          <p:cNvSpPr>
            <a:spLocks noChangeArrowheads="1"/>
          </p:cNvSpPr>
          <p:nvPr/>
        </p:nvSpPr>
        <p:spPr bwMode="auto">
          <a:xfrm>
            <a:off x="5414963" y="5099050"/>
            <a:ext cx="2801937" cy="1395413"/>
          </a:xfrm>
          <a:prstGeom prst="ellipse">
            <a:avLst/>
          </a:prstGeom>
          <a:solidFill>
            <a:schemeClr val="bg1"/>
          </a:solidFill>
          <a:ln w="12700">
            <a:solidFill>
              <a:schemeClr val="tx1"/>
            </a:solidFill>
            <a:round/>
            <a:headEnd/>
            <a:tailEnd/>
          </a:ln>
          <a:effectLst>
            <a:outerShdw dist="35921" dir="2700000" algn="ctr" rotWithShape="0">
              <a:schemeClr val="bg2"/>
            </a:outerShdw>
          </a:effectLst>
        </p:spPr>
        <p:txBody>
          <a:bodyPr anchor="ctr"/>
          <a:lstStyle/>
          <a:p>
            <a:pPr algn="ctr">
              <a:spcBef>
                <a:spcPct val="50000"/>
              </a:spcBef>
            </a:pPr>
            <a:r>
              <a:rPr lang="en-US" altLang="en-US" sz="1600" b="1">
                <a:latin typeface="Arial" charset="0"/>
              </a:rPr>
              <a:t>Growth of socially responsible investment funds</a:t>
            </a:r>
            <a:endParaRPr lang="en-US" altLang="en-US">
              <a:latin typeface="Arial" charset="0"/>
            </a:endParaRPr>
          </a:p>
        </p:txBody>
      </p:sp>
      <p:sp>
        <p:nvSpPr>
          <p:cNvPr id="146452" name="AutoShape 20"/>
          <p:cNvSpPr>
            <a:spLocks noChangeArrowheads="1"/>
          </p:cNvSpPr>
          <p:nvPr/>
        </p:nvSpPr>
        <p:spPr bwMode="auto">
          <a:xfrm>
            <a:off x="3263900" y="3278188"/>
            <a:ext cx="590550" cy="1254125"/>
          </a:xfrm>
          <a:prstGeom prst="rightArrow">
            <a:avLst>
              <a:gd name="adj1" fmla="val 50000"/>
              <a:gd name="adj2" fmla="val 25000"/>
            </a:avLst>
          </a:prstGeom>
          <a:solidFill>
            <a:schemeClr val="folHlink"/>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58" name="Oval 26"/>
          <p:cNvSpPr>
            <a:spLocks noChangeArrowheads="1"/>
          </p:cNvSpPr>
          <p:nvPr/>
        </p:nvSpPr>
        <p:spPr bwMode="auto">
          <a:xfrm>
            <a:off x="6019800" y="3171825"/>
            <a:ext cx="2801938" cy="1395413"/>
          </a:xfrm>
          <a:prstGeom prst="ellipse">
            <a:avLst/>
          </a:prstGeom>
          <a:solidFill>
            <a:schemeClr val="bg1"/>
          </a:solidFill>
          <a:ln w="12700">
            <a:solidFill>
              <a:schemeClr val="tx1"/>
            </a:solidFill>
            <a:round/>
            <a:headEnd/>
            <a:tailEnd/>
          </a:ln>
          <a:effectLst>
            <a:outerShdw dist="35921" dir="2700000" algn="ctr" rotWithShape="0">
              <a:schemeClr val="bg2"/>
            </a:outerShdw>
          </a:effectLst>
        </p:spPr>
        <p:txBody>
          <a:bodyPr anchor="ctr"/>
          <a:lstStyle/>
          <a:p>
            <a:pPr algn="ctr">
              <a:spcBef>
                <a:spcPct val="50000"/>
              </a:spcBef>
            </a:pPr>
            <a:r>
              <a:rPr lang="en-US" altLang="en-US" sz="1600" b="1">
                <a:latin typeface="Arial" charset="0"/>
              </a:rPr>
              <a:t>Increasing earned income (business venture) activities in nonprofit sector</a:t>
            </a:r>
            <a:endParaRPr lang="en-US" altLang="en-US">
              <a:latin typeface="Arial" charset="0"/>
            </a:endParaRPr>
          </a:p>
        </p:txBody>
      </p:sp>
      <p:sp>
        <p:nvSpPr>
          <p:cNvPr id="146460" name="Oval 28"/>
          <p:cNvSpPr>
            <a:spLocks noChangeArrowheads="1"/>
          </p:cNvSpPr>
          <p:nvPr/>
        </p:nvSpPr>
        <p:spPr bwMode="auto">
          <a:xfrm>
            <a:off x="1227138" y="5099050"/>
            <a:ext cx="2801937" cy="1395413"/>
          </a:xfrm>
          <a:prstGeom prst="ellipse">
            <a:avLst/>
          </a:prstGeom>
          <a:solidFill>
            <a:schemeClr val="bg1"/>
          </a:solidFill>
          <a:ln w="12700">
            <a:solidFill>
              <a:schemeClr val="tx1"/>
            </a:solidFill>
            <a:round/>
            <a:headEnd/>
            <a:tailEnd/>
          </a:ln>
          <a:effectLst>
            <a:outerShdw dist="35921" dir="2700000" algn="ctr" rotWithShape="0">
              <a:schemeClr val="bg2"/>
            </a:outerShdw>
          </a:effectLst>
        </p:spPr>
        <p:txBody>
          <a:bodyPr anchor="ctr"/>
          <a:lstStyle/>
          <a:p>
            <a:pPr algn="ctr">
              <a:spcBef>
                <a:spcPct val="50000"/>
              </a:spcBef>
            </a:pPr>
            <a:r>
              <a:rPr lang="en-US" altLang="en-US" sz="1600" b="1">
                <a:latin typeface="Arial" charset="0"/>
              </a:rPr>
              <a:t>Development of social enterprise curriculum at leading business schools</a:t>
            </a:r>
            <a:endParaRPr lang="en-US" altLang="en-US">
              <a:latin typeface="Arial" charset="0"/>
            </a:endParaRPr>
          </a:p>
        </p:txBody>
      </p:sp>
      <p:sp>
        <p:nvSpPr>
          <p:cNvPr id="146461" name="Oval 29"/>
          <p:cNvSpPr>
            <a:spLocks noChangeArrowheads="1"/>
          </p:cNvSpPr>
          <p:nvPr/>
        </p:nvSpPr>
        <p:spPr bwMode="auto">
          <a:xfrm>
            <a:off x="622300" y="3170238"/>
            <a:ext cx="2801938" cy="1395412"/>
          </a:xfrm>
          <a:prstGeom prst="ellipse">
            <a:avLst/>
          </a:prstGeom>
          <a:solidFill>
            <a:schemeClr val="bg1"/>
          </a:solidFill>
          <a:ln w="12700">
            <a:solidFill>
              <a:schemeClr val="tx1"/>
            </a:solidFill>
            <a:round/>
            <a:headEnd/>
            <a:tailEnd/>
          </a:ln>
          <a:effectLst>
            <a:outerShdw dist="35921" dir="2700000" algn="ctr" rotWithShape="0">
              <a:schemeClr val="bg2"/>
            </a:outerShdw>
          </a:effectLst>
        </p:spPr>
        <p:txBody>
          <a:bodyPr anchor="ctr"/>
          <a:lstStyle/>
          <a:p>
            <a:pPr algn="ctr">
              <a:spcBef>
                <a:spcPct val="50000"/>
              </a:spcBef>
            </a:pPr>
            <a:r>
              <a:rPr lang="en-US" altLang="en-US" sz="1600" b="1">
                <a:latin typeface="Arial" charset="0"/>
              </a:rPr>
              <a:t>Businesses developing cause related marketing partnerships with nonprofits</a:t>
            </a:r>
            <a:endParaRPr lang="en-US" altLang="en-US">
              <a:latin typeface="Arial" charset="0"/>
            </a:endParaRPr>
          </a:p>
        </p:txBody>
      </p:sp>
      <p:sp>
        <p:nvSpPr>
          <p:cNvPr id="146462" name="Oval 30"/>
          <p:cNvSpPr>
            <a:spLocks noChangeArrowheads="1"/>
          </p:cNvSpPr>
          <p:nvPr/>
        </p:nvSpPr>
        <p:spPr bwMode="auto">
          <a:xfrm>
            <a:off x="3217863" y="1335088"/>
            <a:ext cx="2801937" cy="1395412"/>
          </a:xfrm>
          <a:prstGeom prst="ellipse">
            <a:avLst/>
          </a:prstGeom>
          <a:solidFill>
            <a:schemeClr val="bg1"/>
          </a:solidFill>
          <a:ln w="12700">
            <a:solidFill>
              <a:schemeClr val="tx1"/>
            </a:solidFill>
            <a:round/>
            <a:headEnd/>
            <a:tailEnd/>
          </a:ln>
          <a:effectLst>
            <a:outerShdw dist="35921" dir="2700000" algn="ctr" rotWithShape="0">
              <a:schemeClr val="bg2"/>
            </a:outerShdw>
          </a:effectLst>
        </p:spPr>
        <p:txBody>
          <a:bodyPr anchor="ctr"/>
          <a:lstStyle/>
          <a:p>
            <a:pPr algn="ctr">
              <a:spcBef>
                <a:spcPct val="50000"/>
              </a:spcBef>
            </a:pPr>
            <a:r>
              <a:rPr lang="en-US" altLang="en-US" sz="1600" b="1" dirty="0">
                <a:latin typeface="Arial" charset="0"/>
              </a:rPr>
              <a:t>Businesses held to increasing socially responsible standards </a:t>
            </a:r>
            <a:endParaRPr lang="en-US" altLang="en-US" dirty="0">
              <a:latin typeface="Arial" charset="0"/>
            </a:endParaRPr>
          </a:p>
        </p:txBody>
      </p:sp>
      <p:sp>
        <p:nvSpPr>
          <p:cNvPr id="2" name="TextBox 1"/>
          <p:cNvSpPr txBox="1"/>
          <p:nvPr/>
        </p:nvSpPr>
        <p:spPr>
          <a:xfrm>
            <a:off x="3905001" y="6171297"/>
            <a:ext cx="2114799" cy="646331"/>
          </a:xfrm>
          <a:prstGeom prst="rect">
            <a:avLst/>
          </a:prstGeom>
          <a:noFill/>
        </p:spPr>
        <p:txBody>
          <a:bodyPr wrap="square" rtlCol="0">
            <a:spAutoFit/>
          </a:bodyPr>
          <a:lstStyle/>
          <a:p>
            <a:r>
              <a:rPr lang="en-GB" dirty="0" smtClean="0"/>
              <a:t>UH = University of Hawaii</a:t>
            </a:r>
            <a:endParaRPr lang="en-GB" dirty="0"/>
          </a:p>
        </p:txBody>
      </p:sp>
    </p:spTree>
    <p:extLst>
      <p:ext uri="{BB962C8B-B14F-4D97-AF65-F5344CB8AC3E}">
        <p14:creationId xmlns:p14="http://schemas.microsoft.com/office/powerpoint/2010/main" val="29090395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457200" y="549275"/>
            <a:ext cx="8229600" cy="868363"/>
          </a:xfrm>
          <a:ln>
            <a:solidFill>
              <a:schemeClr val="tx1"/>
            </a:solidFill>
            <a:miter lim="800000"/>
            <a:headEnd/>
            <a:tailEnd/>
          </a:ln>
        </p:spPr>
        <p:txBody>
          <a:bodyPr>
            <a:normAutofit/>
          </a:bodyPr>
          <a:lstStyle/>
          <a:p>
            <a:pPr algn="ctr"/>
            <a:r>
              <a:rPr lang="en-GB" altLang="en-US" sz="3600" b="1" dirty="0" smtClean="0"/>
              <a:t>Social Economy</a:t>
            </a:r>
          </a:p>
        </p:txBody>
      </p:sp>
      <p:sp>
        <p:nvSpPr>
          <p:cNvPr id="3" name="Content Placeholder 2"/>
          <p:cNvSpPr>
            <a:spLocks noGrp="1"/>
          </p:cNvSpPr>
          <p:nvPr>
            <p:ph idx="1"/>
          </p:nvPr>
        </p:nvSpPr>
        <p:spPr>
          <a:xfrm>
            <a:off x="468313" y="1844675"/>
            <a:ext cx="8229600" cy="4525963"/>
          </a:xfrm>
        </p:spPr>
        <p:txBody>
          <a:bodyPr/>
          <a:lstStyle/>
          <a:p>
            <a:pPr marL="0" indent="0" algn="just">
              <a:buFontTx/>
              <a:buNone/>
              <a:defRPr/>
            </a:pPr>
            <a:r>
              <a:rPr lang="en-GB" altLang="en-US" sz="2800" dirty="0" smtClean="0"/>
              <a:t>The social economy: represents the organisations that pursue social goals not undertaken by either government or commercial businesses</a:t>
            </a:r>
          </a:p>
          <a:p>
            <a:pPr marL="0" indent="0" algn="just">
              <a:buFontTx/>
              <a:buNone/>
              <a:defRPr/>
            </a:pPr>
            <a:endParaRPr lang="en-GB" altLang="en-US" sz="2800" dirty="0"/>
          </a:p>
          <a:p>
            <a:pPr marL="0" indent="0" algn="just">
              <a:buFontTx/>
              <a:buNone/>
              <a:defRPr/>
            </a:pPr>
            <a:endParaRPr lang="en-GB" sz="2800" dirty="0" smtClean="0"/>
          </a:p>
          <a:p>
            <a:pPr marL="0" indent="0" algn="just">
              <a:buFontTx/>
              <a:buNone/>
              <a:defRPr/>
            </a:pPr>
            <a:r>
              <a:rPr lang="en-GB" sz="2800" dirty="0" smtClean="0"/>
              <a:t>Social economy businesses generate income and employment, both paid and voluntary, and aim to address social problems and meet community needs rather than operate for pure profit.</a:t>
            </a:r>
            <a:endParaRPr lang="en-GB" altLang="en-US" sz="2800" dirty="0" smtClean="0"/>
          </a:p>
          <a:p>
            <a:pPr algn="just">
              <a:defRPr/>
            </a:pPr>
            <a:endParaRPr lang="en-GB" sz="2800" dirty="0"/>
          </a:p>
        </p:txBody>
      </p:sp>
      <p:sp>
        <p:nvSpPr>
          <p:cNvPr id="4" name="Down Arrow 3"/>
          <p:cNvSpPr/>
          <p:nvPr/>
        </p:nvSpPr>
        <p:spPr>
          <a:xfrm>
            <a:off x="3995738" y="3644900"/>
            <a:ext cx="720725" cy="720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spcBef>
                <a:spcPct val="20000"/>
              </a:spcBef>
              <a:buFontTx/>
              <a:buChar char="•"/>
              <a:defRPr/>
            </a:pPr>
            <a:endParaRPr lang="en-GB"/>
          </a:p>
        </p:txBody>
      </p:sp>
    </p:spTree>
    <p:extLst>
      <p:ext uri="{BB962C8B-B14F-4D97-AF65-F5344CB8AC3E}">
        <p14:creationId xmlns:p14="http://schemas.microsoft.com/office/powerpoint/2010/main" val="23397150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395536" y="188640"/>
            <a:ext cx="8229600" cy="1063625"/>
          </a:xfrm>
          <a:ln>
            <a:solidFill>
              <a:schemeClr val="tx1"/>
            </a:solidFill>
            <a:miter lim="800000"/>
            <a:headEnd/>
            <a:tailEnd/>
          </a:ln>
        </p:spPr>
        <p:txBody>
          <a:bodyPr>
            <a:normAutofit fontScale="90000"/>
          </a:bodyPr>
          <a:lstStyle/>
          <a:p>
            <a:pPr algn="ctr"/>
            <a:r>
              <a:rPr lang="en-GB" altLang="en-US" dirty="0" smtClean="0"/>
              <a:t/>
            </a:r>
            <a:br>
              <a:rPr lang="en-GB" altLang="en-US" dirty="0" smtClean="0"/>
            </a:br>
            <a:r>
              <a:rPr lang="en-GB" altLang="en-US" sz="3600" b="1" dirty="0" smtClean="0"/>
              <a:t>Where Does the Social Entrepreneurial Model Sit Within the Economy</a:t>
            </a:r>
            <a:r>
              <a:rPr lang="en-GB" altLang="en-US" sz="3600" dirty="0" smtClean="0"/>
              <a:t>?</a:t>
            </a:r>
          </a:p>
        </p:txBody>
      </p:sp>
      <p:graphicFrame>
        <p:nvGraphicFramePr>
          <p:cNvPr id="4" name="Content Placeholder 3"/>
          <p:cNvGraphicFramePr>
            <a:graphicFrameLocks noGrp="1"/>
          </p:cNvGraphicFramePr>
          <p:nvPr>
            <p:ph idx="1"/>
          </p:nvPr>
        </p:nvGraphicFramePr>
        <p:xfrm>
          <a:off x="714348" y="1643050"/>
          <a:ext cx="7615262" cy="4114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132" name="TextBox 5"/>
          <p:cNvSpPr txBox="1">
            <a:spLocks noChangeArrowheads="1"/>
          </p:cNvSpPr>
          <p:nvPr/>
        </p:nvSpPr>
        <p:spPr bwMode="auto">
          <a:xfrm>
            <a:off x="1428750" y="5857875"/>
            <a:ext cx="3552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20000"/>
              </a:spcBef>
            </a:pPr>
            <a:r>
              <a:rPr lang="en-GB" altLang="en-US" sz="1800"/>
              <a:t>Pearce, 2007</a:t>
            </a:r>
          </a:p>
        </p:txBody>
      </p:sp>
    </p:spTree>
    <p:extLst>
      <p:ext uri="{BB962C8B-B14F-4D97-AF65-F5344CB8AC3E}">
        <p14:creationId xmlns:p14="http://schemas.microsoft.com/office/powerpoint/2010/main" val="25182501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457200" y="549275"/>
            <a:ext cx="8229600" cy="868363"/>
          </a:xfrm>
          <a:ln>
            <a:solidFill>
              <a:schemeClr val="tx1"/>
            </a:solidFill>
            <a:miter lim="800000"/>
            <a:headEnd/>
            <a:tailEnd/>
          </a:ln>
        </p:spPr>
        <p:txBody>
          <a:bodyPr>
            <a:normAutofit/>
          </a:bodyPr>
          <a:lstStyle/>
          <a:p>
            <a:pPr algn="ctr"/>
            <a:r>
              <a:rPr lang="en-GB" altLang="en-US" sz="3600" b="1" dirty="0" smtClean="0"/>
              <a:t>The Third Sector</a:t>
            </a:r>
          </a:p>
        </p:txBody>
      </p:sp>
      <p:pic>
        <p:nvPicPr>
          <p:cNvPr id="50179" name="Content Placeholder 3"/>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a:xfrm>
            <a:off x="1619250" y="1484313"/>
            <a:ext cx="6192838" cy="4727575"/>
          </a:xfrm>
          <a:extLst>
            <a:ext uri="{91240B29-F687-4F45-9708-019B960494DF}">
              <a14:hiddenLine xmlns:a14="http://schemas.microsoft.com/office/drawing/2010/main" w="12700">
                <a:solidFill>
                  <a:srgbClr val="000000"/>
                </a:solidFill>
                <a:miter lim="800000"/>
                <a:headEnd/>
                <a:tailEnd/>
              </a14:hiddenLine>
            </a:ext>
          </a:extLst>
        </p:spPr>
      </p:pic>
      <p:sp>
        <p:nvSpPr>
          <p:cNvPr id="50180" name="TextBox 7"/>
          <p:cNvSpPr txBox="1">
            <a:spLocks noChangeArrowheads="1"/>
          </p:cNvSpPr>
          <p:nvPr/>
        </p:nvSpPr>
        <p:spPr bwMode="auto">
          <a:xfrm flipH="1">
            <a:off x="285750" y="6211888"/>
            <a:ext cx="43576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20000"/>
              </a:spcBef>
            </a:pPr>
            <a:r>
              <a:rPr lang="en-GB" altLang="en-US" sz="1800" dirty="0"/>
              <a:t>L. </a:t>
            </a:r>
            <a:r>
              <a:rPr lang="en-GB" altLang="en-US" sz="1800" dirty="0" err="1"/>
              <a:t>McGilvray</a:t>
            </a:r>
            <a:r>
              <a:rPr lang="en-GB" altLang="en-US" sz="1800" dirty="0"/>
              <a:t>, 2015</a:t>
            </a:r>
          </a:p>
        </p:txBody>
      </p:sp>
    </p:spTree>
    <p:extLst>
      <p:ext uri="{BB962C8B-B14F-4D97-AF65-F5344CB8AC3E}">
        <p14:creationId xmlns:p14="http://schemas.microsoft.com/office/powerpoint/2010/main" val="30427772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476250"/>
            <a:ext cx="8229600" cy="941388"/>
          </a:xfrm>
          <a:ln>
            <a:solidFill>
              <a:schemeClr val="tx1"/>
            </a:solidFill>
            <a:miter lim="800000"/>
            <a:headEnd/>
            <a:tailEnd/>
          </a:ln>
        </p:spPr>
        <p:txBody>
          <a:bodyPr>
            <a:normAutofit/>
          </a:bodyPr>
          <a:lstStyle/>
          <a:p>
            <a:pPr algn="ctr" eaLnBrk="1" hangingPunct="1"/>
            <a:r>
              <a:rPr lang="en-GB" altLang="en-US" sz="3600" b="1" dirty="0" smtClean="0"/>
              <a:t>Classifying a Social Enterprise</a:t>
            </a:r>
            <a:endParaRPr lang="en-US" altLang="en-US" sz="3600" b="1" dirty="0" smtClean="0"/>
          </a:p>
        </p:txBody>
      </p:sp>
      <p:sp>
        <p:nvSpPr>
          <p:cNvPr id="39939" name="Rectangle 3"/>
          <p:cNvSpPr>
            <a:spLocks noGrp="1" noChangeArrowheads="1"/>
          </p:cNvSpPr>
          <p:nvPr>
            <p:ph idx="1"/>
          </p:nvPr>
        </p:nvSpPr>
        <p:spPr/>
        <p:txBody>
          <a:bodyPr/>
          <a:lstStyle/>
          <a:p>
            <a:pPr marL="0" indent="0" algn="ctr" eaLnBrk="1" hangingPunct="1">
              <a:lnSpc>
                <a:spcPct val="80000"/>
              </a:lnSpc>
              <a:buFontTx/>
              <a:buNone/>
              <a:defRPr/>
            </a:pPr>
            <a:r>
              <a:rPr lang="en-GB" sz="2400" b="1" dirty="0" smtClean="0"/>
              <a:t>Six defining characteristics and values of social enterprise (Pearce, 2007)</a:t>
            </a:r>
          </a:p>
          <a:p>
            <a:pPr marL="381000" indent="-381000" eaLnBrk="1" hangingPunct="1">
              <a:lnSpc>
                <a:spcPct val="80000"/>
              </a:lnSpc>
              <a:buFontTx/>
              <a:buAutoNum type="arabicPeriod"/>
              <a:defRPr/>
            </a:pPr>
            <a:r>
              <a:rPr lang="en-GB" sz="2400" dirty="0" smtClean="0"/>
              <a:t>Having a </a:t>
            </a:r>
            <a:r>
              <a:rPr lang="en-GB" sz="2400" b="1" dirty="0" smtClean="0"/>
              <a:t>social purpose</a:t>
            </a:r>
          </a:p>
          <a:p>
            <a:pPr marL="381000" indent="-381000" eaLnBrk="1" hangingPunct="1">
              <a:lnSpc>
                <a:spcPct val="80000"/>
              </a:lnSpc>
              <a:buFontTx/>
              <a:buAutoNum type="arabicPeriod"/>
              <a:defRPr/>
            </a:pPr>
            <a:r>
              <a:rPr lang="en-GB" sz="2400" b="1" dirty="0" smtClean="0"/>
              <a:t>Engaging in trading activities</a:t>
            </a:r>
            <a:r>
              <a:rPr lang="en-GB" sz="2400" dirty="0" smtClean="0"/>
              <a:t> to achieve social purpose (at least in part)</a:t>
            </a:r>
            <a:endParaRPr lang="en-GB" sz="2400" b="1" dirty="0" smtClean="0"/>
          </a:p>
          <a:p>
            <a:pPr marL="381000" indent="-381000" eaLnBrk="1" hangingPunct="1">
              <a:lnSpc>
                <a:spcPct val="80000"/>
              </a:lnSpc>
              <a:buFontTx/>
              <a:buAutoNum type="arabicPeriod"/>
              <a:defRPr/>
            </a:pPr>
            <a:r>
              <a:rPr lang="en-GB" sz="2400" b="1" dirty="0" smtClean="0"/>
              <a:t>Not distributing profits</a:t>
            </a:r>
            <a:r>
              <a:rPr lang="en-GB" sz="2400" dirty="0" smtClean="0"/>
              <a:t> to individuals</a:t>
            </a:r>
          </a:p>
          <a:p>
            <a:pPr marL="381000" indent="-381000" eaLnBrk="1" hangingPunct="1">
              <a:lnSpc>
                <a:spcPct val="80000"/>
              </a:lnSpc>
              <a:buFontTx/>
              <a:buAutoNum type="arabicPeriod"/>
              <a:defRPr/>
            </a:pPr>
            <a:r>
              <a:rPr lang="en-GB" sz="2400" dirty="0" smtClean="0"/>
              <a:t>Holding assets and wealth </a:t>
            </a:r>
            <a:r>
              <a:rPr lang="en-GB" sz="2400" b="1" dirty="0" smtClean="0"/>
              <a:t>in trust for community benefit</a:t>
            </a:r>
          </a:p>
          <a:p>
            <a:pPr marL="381000" indent="-381000" eaLnBrk="1" hangingPunct="1">
              <a:lnSpc>
                <a:spcPct val="80000"/>
              </a:lnSpc>
              <a:buFontTx/>
              <a:buAutoNum type="arabicPeriod"/>
              <a:defRPr/>
            </a:pPr>
            <a:r>
              <a:rPr lang="en-GB" sz="2400" b="1" dirty="0" smtClean="0"/>
              <a:t>Democratically</a:t>
            </a:r>
            <a:r>
              <a:rPr lang="en-GB" sz="2400" dirty="0" smtClean="0"/>
              <a:t> involving members of its constituency in governance of organisation</a:t>
            </a:r>
          </a:p>
          <a:p>
            <a:pPr marL="381000" indent="-381000" eaLnBrk="1" hangingPunct="1">
              <a:lnSpc>
                <a:spcPct val="80000"/>
              </a:lnSpc>
              <a:buFontTx/>
              <a:buAutoNum type="arabicPeriod"/>
              <a:defRPr/>
            </a:pPr>
            <a:r>
              <a:rPr lang="en-GB" sz="2400" dirty="0" smtClean="0"/>
              <a:t>Independent organisation with </a:t>
            </a:r>
            <a:r>
              <a:rPr lang="en-GB" sz="2400" b="1" dirty="0" smtClean="0"/>
              <a:t>accountability</a:t>
            </a:r>
            <a:r>
              <a:rPr lang="en-GB" sz="2400" dirty="0" smtClean="0"/>
              <a:t> to defined constituency &amp; wider community</a:t>
            </a:r>
            <a:endParaRPr lang="en-US" sz="2400" dirty="0" smtClean="0"/>
          </a:p>
          <a:p>
            <a:pPr marL="381000" indent="-381000" eaLnBrk="1" hangingPunct="1">
              <a:lnSpc>
                <a:spcPct val="80000"/>
              </a:lnSpc>
              <a:buFontTx/>
              <a:buAutoNum type="arabicPeriod"/>
              <a:defRPr/>
            </a:pPr>
            <a:endParaRPr lang="en-US" sz="2400" dirty="0" smtClean="0"/>
          </a:p>
        </p:txBody>
      </p:sp>
    </p:spTree>
    <p:extLst>
      <p:ext uri="{BB962C8B-B14F-4D97-AF65-F5344CB8AC3E}">
        <p14:creationId xmlns:p14="http://schemas.microsoft.com/office/powerpoint/2010/main" val="12667605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468313" y="404813"/>
            <a:ext cx="8229600" cy="1143000"/>
          </a:xfrm>
          <a:ln>
            <a:solidFill>
              <a:schemeClr val="tx1"/>
            </a:solidFill>
            <a:miter lim="800000"/>
            <a:headEnd/>
            <a:tailEnd/>
          </a:ln>
        </p:spPr>
        <p:txBody>
          <a:bodyPr>
            <a:normAutofit fontScale="90000"/>
          </a:bodyPr>
          <a:lstStyle/>
          <a:p>
            <a:pPr algn="ctr"/>
            <a:r>
              <a:rPr lang="en-GB" altLang="en-US" sz="4000" dirty="0" smtClean="0"/>
              <a:t>EMES Definition of Social Enterprise(2014)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34848349"/>
              </p:ext>
            </p:extLst>
          </p:nvPr>
        </p:nvGraphicFramePr>
        <p:xfrm>
          <a:off x="285720" y="1643050"/>
          <a:ext cx="7915276" cy="48577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4932040" y="1484784"/>
            <a:ext cx="2952328" cy="2585323"/>
          </a:xfrm>
          <a:prstGeom prst="rect">
            <a:avLst/>
          </a:prstGeom>
          <a:noFill/>
        </p:spPr>
        <p:txBody>
          <a:bodyPr wrap="square" rtlCol="0">
            <a:spAutoFit/>
          </a:bodyPr>
          <a:lstStyle/>
          <a:p>
            <a:r>
              <a:rPr lang="en-GB" dirty="0" smtClean="0"/>
              <a:t>Economic dimensions</a:t>
            </a:r>
          </a:p>
          <a:p>
            <a:r>
              <a:rPr lang="en-GB" dirty="0" smtClean="0"/>
              <a:t>Continuous activity producing goods or selling services</a:t>
            </a:r>
          </a:p>
          <a:p>
            <a:r>
              <a:rPr lang="en-GB" dirty="0" smtClean="0"/>
              <a:t>A high degree of autonomy</a:t>
            </a:r>
          </a:p>
          <a:p>
            <a:r>
              <a:rPr lang="en-GB" dirty="0" smtClean="0"/>
              <a:t>A significant degree of economic risk</a:t>
            </a:r>
          </a:p>
          <a:p>
            <a:r>
              <a:rPr lang="en-GB" dirty="0" smtClean="0"/>
              <a:t>A minimum amount of paid work</a:t>
            </a:r>
            <a:endParaRPr lang="en-GB" dirty="0"/>
          </a:p>
        </p:txBody>
      </p:sp>
      <p:sp>
        <p:nvSpPr>
          <p:cNvPr id="3" name="TextBox 2"/>
          <p:cNvSpPr txBox="1"/>
          <p:nvPr/>
        </p:nvSpPr>
        <p:spPr>
          <a:xfrm>
            <a:off x="971600" y="3356992"/>
            <a:ext cx="3096344" cy="3139321"/>
          </a:xfrm>
          <a:prstGeom prst="rect">
            <a:avLst/>
          </a:prstGeom>
          <a:noFill/>
        </p:spPr>
        <p:txBody>
          <a:bodyPr wrap="square" rtlCol="0">
            <a:spAutoFit/>
          </a:bodyPr>
          <a:lstStyle/>
          <a:p>
            <a:r>
              <a:rPr lang="en-GB" dirty="0" smtClean="0"/>
              <a:t>Social dimensions</a:t>
            </a:r>
          </a:p>
          <a:p>
            <a:r>
              <a:rPr lang="en-GB" dirty="0" smtClean="0"/>
              <a:t>	An explicit aim to benefit the community</a:t>
            </a:r>
          </a:p>
          <a:p>
            <a:r>
              <a:rPr lang="en-GB" dirty="0" smtClean="0"/>
              <a:t>	An initiative launched by a group of citizens</a:t>
            </a:r>
          </a:p>
          <a:p>
            <a:r>
              <a:rPr lang="en-GB" dirty="0" smtClean="0"/>
              <a:t>	Decision making not based on capital ownership</a:t>
            </a:r>
          </a:p>
          <a:p>
            <a:r>
              <a:rPr lang="en-GB" dirty="0" smtClean="0"/>
              <a:t>	Stakeholder involvement</a:t>
            </a:r>
          </a:p>
          <a:p>
            <a:r>
              <a:rPr lang="en-GB" dirty="0" smtClean="0"/>
              <a:t>	Limited profit distribution</a:t>
            </a:r>
            <a:endParaRPr lang="en-GB" dirty="0"/>
          </a:p>
        </p:txBody>
      </p:sp>
    </p:spTree>
    <p:extLst>
      <p:ext uri="{BB962C8B-B14F-4D97-AF65-F5344CB8AC3E}">
        <p14:creationId xmlns:p14="http://schemas.microsoft.com/office/powerpoint/2010/main" val="23828450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468313" y="404813"/>
            <a:ext cx="8229600" cy="1084262"/>
          </a:xfrm>
          <a:ln>
            <a:solidFill>
              <a:schemeClr val="tx1"/>
            </a:solidFill>
            <a:miter lim="800000"/>
            <a:headEnd/>
            <a:tailEnd/>
          </a:ln>
        </p:spPr>
        <p:txBody>
          <a:bodyPr>
            <a:normAutofit fontScale="90000"/>
          </a:bodyPr>
          <a:lstStyle/>
          <a:p>
            <a:pPr algn="ctr"/>
            <a:r>
              <a:rPr lang="en-GB" altLang="en-US" sz="3600" b="1" dirty="0" smtClean="0"/>
              <a:t>Social Entrepreneurship, Corporate Social Responsibility </a:t>
            </a:r>
          </a:p>
        </p:txBody>
      </p:sp>
      <p:sp>
        <p:nvSpPr>
          <p:cNvPr id="60419" name="Content Placeholder 2"/>
          <p:cNvSpPr>
            <a:spLocks noGrp="1"/>
          </p:cNvSpPr>
          <p:nvPr>
            <p:ph idx="1"/>
          </p:nvPr>
        </p:nvSpPr>
        <p:spPr/>
        <p:txBody>
          <a:bodyPr/>
          <a:lstStyle/>
          <a:p>
            <a:r>
              <a:rPr lang="en-GB" altLang="en-US" sz="2400" dirty="0" smtClean="0"/>
              <a:t>Christine Volkmann (2012: 36), UNESCO Chair for Entrepreneurship and Intercultural Management, asserts that “social entrepreneurship is not a discreet sector, a synonym for social business, (nor) a new form of corporate responsibility.” </a:t>
            </a:r>
          </a:p>
          <a:p>
            <a:r>
              <a:rPr lang="en-GB" altLang="en-US" sz="2400" dirty="0" smtClean="0"/>
              <a:t>We have identified how social entrepreneurship differs from </a:t>
            </a:r>
            <a:r>
              <a:rPr lang="en-GB" altLang="en-US" sz="2400" dirty="0" smtClean="0"/>
              <a:t>SE</a:t>
            </a:r>
          </a:p>
          <a:p>
            <a:endParaRPr lang="en-GB" altLang="en-US" sz="2400" dirty="0" smtClean="0"/>
          </a:p>
          <a:p>
            <a:pPr marL="0" indent="0">
              <a:buNone/>
            </a:pPr>
            <a:endParaRPr lang="en-GB" altLang="en-US" dirty="0" smtClean="0"/>
          </a:p>
        </p:txBody>
      </p:sp>
    </p:spTree>
    <p:extLst>
      <p:ext uri="{BB962C8B-B14F-4D97-AF65-F5344CB8AC3E}">
        <p14:creationId xmlns:p14="http://schemas.microsoft.com/office/powerpoint/2010/main" val="15130501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ctrTitle"/>
          </p:nvPr>
        </p:nvSpPr>
        <p:spPr>
          <a:xfrm>
            <a:off x="685800" y="1409700"/>
            <a:ext cx="7772400" cy="711200"/>
          </a:xfrm>
        </p:spPr>
        <p:txBody>
          <a:bodyPr>
            <a:normAutofit fontScale="90000"/>
          </a:bodyPr>
          <a:lstStyle/>
          <a:p>
            <a:pPr algn="ctr"/>
            <a:r>
              <a:rPr lang="en-US" altLang="en-US" sz="1600" dirty="0"/>
              <a:t/>
            </a:r>
            <a:br>
              <a:rPr lang="en-US" altLang="en-US" sz="1600" dirty="0"/>
            </a:br>
            <a:r>
              <a:rPr lang="en-US" altLang="en-US" sz="4000" b="1" dirty="0"/>
              <a:t>Double Bottom Line</a:t>
            </a:r>
            <a:br>
              <a:rPr lang="en-US" altLang="en-US" sz="4000" b="1" dirty="0"/>
            </a:br>
            <a:endParaRPr lang="en-US" altLang="en-US" sz="4000" b="1" dirty="0"/>
          </a:p>
        </p:txBody>
      </p:sp>
      <p:sp>
        <p:nvSpPr>
          <p:cNvPr id="173059" name="Rectangle 3"/>
          <p:cNvSpPr>
            <a:spLocks noGrp="1" noChangeArrowheads="1"/>
          </p:cNvSpPr>
          <p:nvPr>
            <p:ph type="subTitle" idx="1"/>
          </p:nvPr>
        </p:nvSpPr>
        <p:spPr>
          <a:xfrm>
            <a:off x="1371600" y="2501900"/>
            <a:ext cx="6400800" cy="3136900"/>
          </a:xfrm>
        </p:spPr>
        <p:txBody>
          <a:bodyPr/>
          <a:lstStyle/>
          <a:p>
            <a:endParaRPr lang="en-US" altLang="en-US" dirty="0"/>
          </a:p>
          <a:p>
            <a:r>
              <a:rPr lang="en-US" altLang="en-US" sz="2800" dirty="0"/>
              <a:t>Social return on investment--</a:t>
            </a:r>
          </a:p>
          <a:p>
            <a:r>
              <a:rPr lang="en-US" altLang="en-US" sz="2800" dirty="0"/>
              <a:t>Social impact</a:t>
            </a:r>
          </a:p>
          <a:p>
            <a:r>
              <a:rPr lang="en-US" altLang="en-US" sz="2800" dirty="0"/>
              <a:t>Financial return on investment--</a:t>
            </a:r>
          </a:p>
          <a:p>
            <a:r>
              <a:rPr lang="en-US" altLang="en-US" sz="2800" dirty="0"/>
              <a:t>Profitability</a:t>
            </a:r>
          </a:p>
          <a:p>
            <a:endParaRPr lang="en-US" altLang="en-US" sz="2800" dirty="0"/>
          </a:p>
        </p:txBody>
      </p:sp>
    </p:spTree>
    <p:extLst>
      <p:ext uri="{BB962C8B-B14F-4D97-AF65-F5344CB8AC3E}">
        <p14:creationId xmlns:p14="http://schemas.microsoft.com/office/powerpoint/2010/main" val="22590080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6" name="Rectangle 4"/>
          <p:cNvSpPr>
            <a:spLocks noGrp="1" noChangeArrowheads="1"/>
          </p:cNvSpPr>
          <p:nvPr>
            <p:ph type="ctrTitle"/>
          </p:nvPr>
        </p:nvSpPr>
        <p:spPr>
          <a:xfrm>
            <a:off x="685800" y="1143000"/>
            <a:ext cx="7772400" cy="1447800"/>
          </a:xfrm>
        </p:spPr>
        <p:txBody>
          <a:bodyPr/>
          <a:lstStyle/>
          <a:p>
            <a:pPr algn="ctr"/>
            <a:r>
              <a:rPr lang="en-US" altLang="en-US" sz="3600" b="1" dirty="0" smtClean="0"/>
              <a:t>Example - Goodwill </a:t>
            </a:r>
            <a:r>
              <a:rPr lang="en-US" altLang="en-US" sz="3600" b="1" dirty="0"/>
              <a:t>Industries of Hawaii</a:t>
            </a:r>
            <a:r>
              <a:rPr lang="en-US" altLang="en-US" sz="3200" dirty="0"/>
              <a:t/>
            </a:r>
            <a:br>
              <a:rPr lang="en-US" altLang="en-US" sz="3200" dirty="0"/>
            </a:br>
            <a:r>
              <a:rPr lang="en-US" altLang="en-US" sz="2400" dirty="0"/>
              <a:t>www.higoodwill.org</a:t>
            </a:r>
          </a:p>
        </p:txBody>
      </p:sp>
      <p:sp>
        <p:nvSpPr>
          <p:cNvPr id="177157" name="Rectangle 5"/>
          <p:cNvSpPr>
            <a:spLocks noGrp="1" noChangeArrowheads="1"/>
          </p:cNvSpPr>
          <p:nvPr>
            <p:ph type="subTitle" idx="1"/>
          </p:nvPr>
        </p:nvSpPr>
        <p:spPr>
          <a:xfrm>
            <a:off x="1371600" y="2590800"/>
            <a:ext cx="6400800" cy="3048000"/>
          </a:xfrm>
        </p:spPr>
        <p:txBody>
          <a:bodyPr/>
          <a:lstStyle/>
          <a:p>
            <a:r>
              <a:rPr lang="en-US" altLang="en-US" sz="2800"/>
              <a:t>Nonprofit with income from products and services that are provided or produced and are not supplemented by external support and subsidies</a:t>
            </a:r>
          </a:p>
        </p:txBody>
      </p:sp>
    </p:spTree>
    <p:extLst>
      <p:ext uri="{BB962C8B-B14F-4D97-AF65-F5344CB8AC3E}">
        <p14:creationId xmlns:p14="http://schemas.microsoft.com/office/powerpoint/2010/main" val="1972631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300" name="Rectangle 4"/>
          <p:cNvSpPr>
            <a:spLocks noGrp="1" noChangeArrowheads="1"/>
          </p:cNvSpPr>
          <p:nvPr>
            <p:ph type="ctrTitle"/>
          </p:nvPr>
        </p:nvSpPr>
        <p:spPr>
          <a:xfrm>
            <a:off x="827584" y="1124744"/>
            <a:ext cx="7772400" cy="1143000"/>
          </a:xfrm>
        </p:spPr>
        <p:txBody>
          <a:bodyPr>
            <a:normAutofit fontScale="90000"/>
          </a:bodyPr>
          <a:lstStyle/>
          <a:p>
            <a:pPr algn="ctr"/>
            <a:r>
              <a:rPr lang="en-US" altLang="en-US" sz="4000" b="1" dirty="0" smtClean="0"/>
              <a:t>Example - </a:t>
            </a:r>
            <a:r>
              <a:rPr lang="en-US" altLang="en-US" sz="4000" b="1" dirty="0" err="1" smtClean="0"/>
              <a:t>Greyston</a:t>
            </a:r>
            <a:r>
              <a:rPr lang="en-US" altLang="en-US" sz="4000" b="1" dirty="0" smtClean="0"/>
              <a:t> </a:t>
            </a:r>
            <a:r>
              <a:rPr lang="en-US" altLang="en-US" sz="4000" b="1" dirty="0"/>
              <a:t>Bakery</a:t>
            </a:r>
            <a:br>
              <a:rPr lang="en-US" altLang="en-US" sz="4000" b="1" dirty="0"/>
            </a:br>
            <a:r>
              <a:rPr lang="en-US" altLang="en-US" dirty="0"/>
              <a:t/>
            </a:r>
            <a:br>
              <a:rPr lang="en-US" altLang="en-US" dirty="0"/>
            </a:br>
            <a:endParaRPr lang="en-US" altLang="en-US" dirty="0"/>
          </a:p>
        </p:txBody>
      </p:sp>
      <p:sp>
        <p:nvSpPr>
          <p:cNvPr id="183301" name="Rectangle 5"/>
          <p:cNvSpPr>
            <a:spLocks noGrp="1" noChangeArrowheads="1"/>
          </p:cNvSpPr>
          <p:nvPr>
            <p:ph type="subTitle" idx="1"/>
          </p:nvPr>
        </p:nvSpPr>
        <p:spPr>
          <a:xfrm>
            <a:off x="1371600" y="2489200"/>
            <a:ext cx="6400800" cy="3149600"/>
          </a:xfrm>
        </p:spPr>
        <p:txBody>
          <a:bodyPr/>
          <a:lstStyle/>
          <a:p>
            <a:r>
              <a:rPr lang="en-US" altLang="en-US" sz="3200" dirty="0"/>
              <a:t>A for-profit company that pursues financial return and simultaneously generates social outcomes</a:t>
            </a:r>
          </a:p>
          <a:p>
            <a:endParaRPr lang="en-US" altLang="en-US" sz="3200" dirty="0"/>
          </a:p>
        </p:txBody>
      </p:sp>
    </p:spTree>
    <p:extLst>
      <p:ext uri="{BB962C8B-B14F-4D97-AF65-F5344CB8AC3E}">
        <p14:creationId xmlns:p14="http://schemas.microsoft.com/office/powerpoint/2010/main" val="17011252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pPr algn="ctr"/>
            <a:r>
              <a:rPr lang="en-US" altLang="en-US" sz="3200" b="1" dirty="0"/>
              <a:t>3 elements of </a:t>
            </a:r>
            <a:r>
              <a:rPr lang="en-US" altLang="en-US" sz="3200" b="1" dirty="0" err="1"/>
              <a:t>Greyston</a:t>
            </a:r>
            <a:r>
              <a:rPr lang="en-US" altLang="en-US" sz="3200" b="1" dirty="0"/>
              <a:t> Bakery</a:t>
            </a:r>
          </a:p>
        </p:txBody>
      </p:sp>
      <p:sp>
        <p:nvSpPr>
          <p:cNvPr id="185347" name="Rectangle 3"/>
          <p:cNvSpPr>
            <a:spLocks noGrp="1" noChangeArrowheads="1"/>
          </p:cNvSpPr>
          <p:nvPr>
            <p:ph type="body" idx="1"/>
          </p:nvPr>
        </p:nvSpPr>
        <p:spPr/>
        <p:txBody>
          <a:bodyPr>
            <a:noAutofit/>
          </a:bodyPr>
          <a:lstStyle/>
          <a:p>
            <a:r>
              <a:rPr lang="en-US" altLang="en-US" sz="2400" dirty="0"/>
              <a:t>Mission- Part of </a:t>
            </a:r>
            <a:r>
              <a:rPr lang="en-US" altLang="en-US" sz="2400" dirty="0" err="1"/>
              <a:t>Greyston</a:t>
            </a:r>
            <a:r>
              <a:rPr lang="en-US" altLang="en-US" sz="2400" dirty="0"/>
              <a:t> Foundation’s integrated system of nonprofit and for-profits that offer a wide array of community development programs including job training, housing, and child care.</a:t>
            </a:r>
          </a:p>
          <a:p>
            <a:pPr>
              <a:buFont typeface="Wingdings" pitchFamily="2" charset="2"/>
              <a:buNone/>
            </a:pPr>
            <a:endParaRPr lang="en-US" altLang="en-US" sz="2400" dirty="0"/>
          </a:p>
          <a:p>
            <a:r>
              <a:rPr lang="en-US" altLang="en-US" sz="2400" dirty="0"/>
              <a:t>Social Return on Investment- Actively recruit and hire employees who have difficulty finding employment in the past. Management services provided by </a:t>
            </a:r>
            <a:r>
              <a:rPr lang="en-US" altLang="en-US" sz="2400" dirty="0" err="1"/>
              <a:t>Greyston</a:t>
            </a:r>
            <a:r>
              <a:rPr lang="en-US" altLang="en-US" sz="2400" dirty="0"/>
              <a:t> Foundation. </a:t>
            </a:r>
            <a:r>
              <a:rPr lang="en-US" altLang="en-US" sz="2400" dirty="0" err="1"/>
              <a:t>Greyston</a:t>
            </a:r>
            <a:r>
              <a:rPr lang="en-US" altLang="en-US" sz="2400" dirty="0"/>
              <a:t> Foundation is sole shareholder.- Quantifiable</a:t>
            </a:r>
          </a:p>
          <a:p>
            <a:endParaRPr lang="en-US" altLang="en-US" sz="2400" dirty="0"/>
          </a:p>
          <a:p>
            <a:r>
              <a:rPr lang="en-US" altLang="en-US" sz="2400" dirty="0"/>
              <a:t>Financial Return on Investment- Yearly generate $3.5 million in revenues</a:t>
            </a:r>
          </a:p>
        </p:txBody>
      </p:sp>
    </p:spTree>
    <p:extLst>
      <p:ext uri="{BB962C8B-B14F-4D97-AF65-F5344CB8AC3E}">
        <p14:creationId xmlns:p14="http://schemas.microsoft.com/office/powerpoint/2010/main" val="38255638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Summary</a:t>
            </a:r>
            <a:endParaRPr lang="en-GB" sz="3600" b="1" dirty="0"/>
          </a:p>
        </p:txBody>
      </p:sp>
      <p:sp>
        <p:nvSpPr>
          <p:cNvPr id="3" name="Content Placeholder 2"/>
          <p:cNvSpPr>
            <a:spLocks noGrp="1"/>
          </p:cNvSpPr>
          <p:nvPr>
            <p:ph idx="1"/>
          </p:nvPr>
        </p:nvSpPr>
        <p:spPr/>
        <p:txBody>
          <a:bodyPr/>
          <a:lstStyle/>
          <a:p>
            <a:r>
              <a:rPr lang="en-GB" dirty="0" smtClean="0"/>
              <a:t>By now you should have…</a:t>
            </a:r>
          </a:p>
          <a:p>
            <a:endParaRPr lang="en-GB" dirty="0"/>
          </a:p>
          <a:p>
            <a:r>
              <a:rPr lang="en-GB" dirty="0"/>
              <a:t>U</a:t>
            </a:r>
            <a:r>
              <a:rPr lang="en-GB" dirty="0" smtClean="0"/>
              <a:t>nderstood </a:t>
            </a:r>
            <a:r>
              <a:rPr lang="en-GB" dirty="0"/>
              <a:t>what Social Enterprises are</a:t>
            </a:r>
          </a:p>
          <a:p>
            <a:r>
              <a:rPr lang="en-GB" dirty="0"/>
              <a:t>U</a:t>
            </a:r>
            <a:r>
              <a:rPr lang="en-GB" dirty="0" smtClean="0"/>
              <a:t>nderstood </a:t>
            </a:r>
            <a:r>
              <a:rPr lang="en-GB" dirty="0"/>
              <a:t>how Social Enterprises fit in with the current western socio-economic models</a:t>
            </a:r>
          </a:p>
          <a:p>
            <a:r>
              <a:rPr lang="en-GB" dirty="0" smtClean="0"/>
              <a:t>Understood </a:t>
            </a:r>
            <a:r>
              <a:rPr lang="en-GB" dirty="0"/>
              <a:t>the relationship between Social Enterprises and Social Entrepreneurship</a:t>
            </a:r>
          </a:p>
          <a:p>
            <a:endParaRPr lang="en-GB" dirty="0"/>
          </a:p>
        </p:txBody>
      </p:sp>
    </p:spTree>
    <p:extLst>
      <p:ext uri="{BB962C8B-B14F-4D97-AF65-F5344CB8AC3E}">
        <p14:creationId xmlns:p14="http://schemas.microsoft.com/office/powerpoint/2010/main" val="25601790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Activity</a:t>
            </a:r>
            <a:r>
              <a:rPr lang="en-GB" dirty="0" smtClean="0"/>
              <a:t> </a:t>
            </a:r>
            <a:endParaRPr lang="en-GB" dirty="0"/>
          </a:p>
        </p:txBody>
      </p:sp>
      <p:sp>
        <p:nvSpPr>
          <p:cNvPr id="3" name="Content Placeholder 2"/>
          <p:cNvSpPr>
            <a:spLocks noGrp="1"/>
          </p:cNvSpPr>
          <p:nvPr>
            <p:ph idx="1"/>
          </p:nvPr>
        </p:nvSpPr>
        <p:spPr/>
        <p:txBody>
          <a:bodyPr/>
          <a:lstStyle/>
          <a:p>
            <a:r>
              <a:rPr lang="en-GB" dirty="0" smtClean="0"/>
              <a:t>Research and </a:t>
            </a:r>
            <a:r>
              <a:rPr lang="en-GB" smtClean="0"/>
              <a:t>find out: </a:t>
            </a:r>
            <a:endParaRPr lang="en-GB" dirty="0" smtClean="0"/>
          </a:p>
          <a:p>
            <a:pPr marL="0" indent="0">
              <a:buNone/>
            </a:pPr>
            <a:endParaRPr lang="en-GB" dirty="0" smtClean="0"/>
          </a:p>
          <a:p>
            <a:pPr marL="0" indent="0">
              <a:buNone/>
            </a:pPr>
            <a:r>
              <a:rPr lang="en-GB" dirty="0" smtClean="0"/>
              <a:t>- How Social Enterprises differ from Corporate </a:t>
            </a:r>
            <a:r>
              <a:rPr lang="en-GB" dirty="0"/>
              <a:t>Social Responsibility?</a:t>
            </a:r>
          </a:p>
          <a:p>
            <a:endParaRPr lang="en-GB" dirty="0"/>
          </a:p>
        </p:txBody>
      </p:sp>
    </p:spTree>
    <p:extLst>
      <p:ext uri="{BB962C8B-B14F-4D97-AF65-F5344CB8AC3E}">
        <p14:creationId xmlns:p14="http://schemas.microsoft.com/office/powerpoint/2010/main" val="3525902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2206</Words>
  <Application>Microsoft Office PowerPoint</Application>
  <PresentationFormat>On-screen Show (4:3)</PresentationFormat>
  <Paragraphs>228</Paragraphs>
  <Slides>25</Slides>
  <Notes>14</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EMPLO4013  Social Enterprise </vt:lpstr>
      <vt:lpstr>Learning Outcomes</vt:lpstr>
      <vt:lpstr>Introduction</vt:lpstr>
      <vt:lpstr>Background and Introduction</vt:lpstr>
      <vt:lpstr>Definition of Social Enterprise</vt:lpstr>
      <vt:lpstr>Defining Social Entrepreneurship</vt:lpstr>
      <vt:lpstr>Defining Social Entrepreneurship</vt:lpstr>
      <vt:lpstr>Types of Social Enterprises</vt:lpstr>
      <vt:lpstr>What is social return on investment?</vt:lpstr>
      <vt:lpstr>When does Entrepreneurship Become Social Entrepreneurship?</vt:lpstr>
      <vt:lpstr>The Difference Between Social Entrepreneur &amp; Social Entrepreneurship, while we are on the subject of definitions…</vt:lpstr>
      <vt:lpstr>Social Enterprise includes both nonprofit and for-profit organizations focused on delivering a double bottom line – financial and social returns</vt:lpstr>
      <vt:lpstr>The UH Business Plan Competition is reflecting growing trends of incorporating social outcomes by adding a Social Enterprise Track </vt:lpstr>
      <vt:lpstr>Social Economy</vt:lpstr>
      <vt:lpstr> Where Does the Social Entrepreneurial Model Sit Within the Economy?</vt:lpstr>
      <vt:lpstr>The Third Sector</vt:lpstr>
      <vt:lpstr>Classifying a Social Enterprise</vt:lpstr>
      <vt:lpstr>EMES Definition of Social Enterprise(2014)</vt:lpstr>
      <vt:lpstr>Social Entrepreneurship, Corporate Social Responsibility </vt:lpstr>
      <vt:lpstr> Double Bottom Line </vt:lpstr>
      <vt:lpstr>Example - Goodwill Industries of Hawaii www.higoodwill.org</vt:lpstr>
      <vt:lpstr>Example - Greyston Bakery  </vt:lpstr>
      <vt:lpstr>3 elements of Greyston Bakery</vt:lpstr>
      <vt:lpstr>Summary</vt:lpstr>
      <vt:lpstr>Activity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EMPLO4013  Social Enterprise</dc:title>
  <dc:creator>Classroom</dc:creator>
  <cp:lastModifiedBy>User</cp:lastModifiedBy>
  <cp:revision>9</cp:revision>
  <dcterms:created xsi:type="dcterms:W3CDTF">2017-11-23T18:28:24Z</dcterms:created>
  <dcterms:modified xsi:type="dcterms:W3CDTF">2017-11-09T06:14:13Z</dcterms:modified>
</cp:coreProperties>
</file>