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32"/>
  </p:notesMasterIdLst>
  <p:handoutMasterIdLst>
    <p:handoutMasterId r:id="rId33"/>
  </p:handoutMasterIdLst>
  <p:sldIdLst>
    <p:sldId id="256" r:id="rId2"/>
    <p:sldId id="257" r:id="rId3"/>
    <p:sldId id="259" r:id="rId4"/>
    <p:sldId id="258" r:id="rId5"/>
    <p:sldId id="260" r:id="rId6"/>
    <p:sldId id="261" r:id="rId7"/>
    <p:sldId id="262" r:id="rId8"/>
    <p:sldId id="266" r:id="rId9"/>
    <p:sldId id="263" r:id="rId10"/>
    <p:sldId id="267" r:id="rId11"/>
    <p:sldId id="268" r:id="rId12"/>
    <p:sldId id="264" r:id="rId13"/>
    <p:sldId id="269" r:id="rId14"/>
    <p:sldId id="265" r:id="rId15"/>
    <p:sldId id="272" r:id="rId16"/>
    <p:sldId id="292" r:id="rId17"/>
    <p:sldId id="273" r:id="rId18"/>
    <p:sldId id="281" r:id="rId19"/>
    <p:sldId id="274" r:id="rId20"/>
    <p:sldId id="275" r:id="rId21"/>
    <p:sldId id="284" r:id="rId22"/>
    <p:sldId id="276" r:id="rId23"/>
    <p:sldId id="283" r:id="rId24"/>
    <p:sldId id="282" r:id="rId25"/>
    <p:sldId id="304" r:id="rId26"/>
    <p:sldId id="278" r:id="rId27"/>
    <p:sldId id="307" r:id="rId28"/>
    <p:sldId id="308" r:id="rId29"/>
    <p:sldId id="309" r:id="rId30"/>
    <p:sldId id="310" r:id="rId31"/>
  </p:sldIdLst>
  <p:sldSz cx="12192000" cy="6858000"/>
  <p:notesSz cx="6888163"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E50A83-FB00-4F16-946D-4D67B486324D}" v="6" dt="2022-03-18T12:56:19.3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7894" autoAdjust="0"/>
  </p:normalViewPr>
  <p:slideViewPr>
    <p:cSldViewPr snapToGrid="0">
      <p:cViewPr varScale="1">
        <p:scale>
          <a:sx n="63" d="100"/>
          <a:sy n="63" d="100"/>
        </p:scale>
        <p:origin x="990"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C1F85AF1-EDD5-42CE-9DF7-11B26327ACD3}"/>
    <pc:docChg chg="custSel addSld delSld modSld sldOrd modNotesMaster modHandout">
      <pc:chgData name="Laura Knight" userId="fcc6b1b8-7f69-4c06-9fd3-1a1553b3cd99" providerId="ADAL" clId="{C1F85AF1-EDD5-42CE-9DF7-11B26327ACD3}" dt="2021-11-16T10:47:37.739" v="1629" actId="403"/>
      <pc:docMkLst>
        <pc:docMk/>
      </pc:docMkLst>
      <pc:sldChg chg="modSp mod modNotesTx">
        <pc:chgData name="Laura Knight" userId="fcc6b1b8-7f69-4c06-9fd3-1a1553b3cd99" providerId="ADAL" clId="{C1F85AF1-EDD5-42CE-9DF7-11B26327ACD3}" dt="2021-11-11T10:14:40.909" v="171" actId="20577"/>
        <pc:sldMkLst>
          <pc:docMk/>
          <pc:sldMk cId="3214831193" sldId="262"/>
        </pc:sldMkLst>
        <pc:spChg chg="mod">
          <ac:chgData name="Laura Knight" userId="fcc6b1b8-7f69-4c06-9fd3-1a1553b3cd99" providerId="ADAL" clId="{C1F85AF1-EDD5-42CE-9DF7-11B26327ACD3}" dt="2021-11-11T10:10:25.225" v="31" actId="20577"/>
          <ac:spMkLst>
            <pc:docMk/>
            <pc:sldMk cId="3214831193" sldId="262"/>
            <ac:spMk id="3" creationId="{00000000-0000-0000-0000-000000000000}"/>
          </ac:spMkLst>
        </pc:spChg>
      </pc:sldChg>
      <pc:sldChg chg="modNotesTx">
        <pc:chgData name="Laura Knight" userId="fcc6b1b8-7f69-4c06-9fd3-1a1553b3cd99" providerId="ADAL" clId="{C1F85AF1-EDD5-42CE-9DF7-11B26327ACD3}" dt="2021-11-11T10:17:05.652" v="245" actId="20577"/>
        <pc:sldMkLst>
          <pc:docMk/>
          <pc:sldMk cId="588775301" sldId="264"/>
        </pc:sldMkLst>
      </pc:sldChg>
      <pc:sldChg chg="modNotesTx">
        <pc:chgData name="Laura Knight" userId="fcc6b1b8-7f69-4c06-9fd3-1a1553b3cd99" providerId="ADAL" clId="{C1F85AF1-EDD5-42CE-9DF7-11B26327ACD3}" dt="2021-11-11T10:17:46.331" v="251" actId="20577"/>
        <pc:sldMkLst>
          <pc:docMk/>
          <pc:sldMk cId="607785331" sldId="265"/>
        </pc:sldMkLst>
      </pc:sldChg>
      <pc:sldChg chg="modSp mod modNotesTx">
        <pc:chgData name="Laura Knight" userId="fcc6b1b8-7f69-4c06-9fd3-1a1553b3cd99" providerId="ADAL" clId="{C1F85AF1-EDD5-42CE-9DF7-11B26327ACD3}" dt="2021-11-11T10:15:33.750" v="208" actId="207"/>
        <pc:sldMkLst>
          <pc:docMk/>
          <pc:sldMk cId="83047228" sldId="266"/>
        </pc:sldMkLst>
        <pc:graphicFrameChg chg="modGraphic">
          <ac:chgData name="Laura Knight" userId="fcc6b1b8-7f69-4c06-9fd3-1a1553b3cd99" providerId="ADAL" clId="{C1F85AF1-EDD5-42CE-9DF7-11B26327ACD3}" dt="2021-11-11T10:15:33.750" v="208" actId="207"/>
          <ac:graphicFrameMkLst>
            <pc:docMk/>
            <pc:sldMk cId="83047228" sldId="266"/>
            <ac:graphicFrameMk id="6" creationId="{00000000-0000-0000-0000-000000000000}"/>
          </ac:graphicFrameMkLst>
        </pc:graphicFrameChg>
        <pc:picChg chg="mod">
          <ac:chgData name="Laura Knight" userId="fcc6b1b8-7f69-4c06-9fd3-1a1553b3cd99" providerId="ADAL" clId="{C1F85AF1-EDD5-42CE-9DF7-11B26327ACD3}" dt="2021-11-11T10:15:28.141" v="206" actId="1076"/>
          <ac:picMkLst>
            <pc:docMk/>
            <pc:sldMk cId="83047228" sldId="266"/>
            <ac:picMk id="8" creationId="{00000000-0000-0000-0000-000000000000}"/>
          </ac:picMkLst>
        </pc:picChg>
      </pc:sldChg>
      <pc:sldChg chg="delSp modSp mod modNotesTx">
        <pc:chgData name="Laura Knight" userId="fcc6b1b8-7f69-4c06-9fd3-1a1553b3cd99" providerId="ADAL" clId="{C1F85AF1-EDD5-42CE-9DF7-11B26327ACD3}" dt="2021-11-11T10:14:04.829" v="166" actId="207"/>
        <pc:sldMkLst>
          <pc:docMk/>
          <pc:sldMk cId="1356290034" sldId="267"/>
        </pc:sldMkLst>
        <pc:spChg chg="mod">
          <ac:chgData name="Laura Knight" userId="fcc6b1b8-7f69-4c06-9fd3-1a1553b3cd99" providerId="ADAL" clId="{C1F85AF1-EDD5-42CE-9DF7-11B26327ACD3}" dt="2021-11-11T10:14:04.829" v="166" actId="207"/>
          <ac:spMkLst>
            <pc:docMk/>
            <pc:sldMk cId="1356290034" sldId="267"/>
            <ac:spMk id="3" creationId="{00000000-0000-0000-0000-000000000000}"/>
          </ac:spMkLst>
        </pc:spChg>
        <pc:picChg chg="del mod">
          <ac:chgData name="Laura Knight" userId="fcc6b1b8-7f69-4c06-9fd3-1a1553b3cd99" providerId="ADAL" clId="{C1F85AF1-EDD5-42CE-9DF7-11B26327ACD3}" dt="2021-11-11T10:13:24.118" v="142" actId="478"/>
          <ac:picMkLst>
            <pc:docMk/>
            <pc:sldMk cId="1356290034" sldId="267"/>
            <ac:picMk id="4" creationId="{00000000-0000-0000-0000-000000000000}"/>
          </ac:picMkLst>
        </pc:picChg>
      </pc:sldChg>
      <pc:sldChg chg="modSp mod modNotesTx">
        <pc:chgData name="Laura Knight" userId="fcc6b1b8-7f69-4c06-9fd3-1a1553b3cd99" providerId="ADAL" clId="{C1F85AF1-EDD5-42CE-9DF7-11B26327ACD3}" dt="2021-11-11T10:16:49.162" v="241" actId="20577"/>
        <pc:sldMkLst>
          <pc:docMk/>
          <pc:sldMk cId="2700205880" sldId="269"/>
        </pc:sldMkLst>
        <pc:spChg chg="mod">
          <ac:chgData name="Laura Knight" userId="fcc6b1b8-7f69-4c06-9fd3-1a1553b3cd99" providerId="ADAL" clId="{C1F85AF1-EDD5-42CE-9DF7-11B26327ACD3}" dt="2021-11-11T10:16:41.772" v="233" actId="20577"/>
          <ac:spMkLst>
            <pc:docMk/>
            <pc:sldMk cId="2700205880" sldId="269"/>
            <ac:spMk id="3" creationId="{00000000-0000-0000-0000-000000000000}"/>
          </ac:spMkLst>
        </pc:spChg>
      </pc:sldChg>
      <pc:sldChg chg="modSp mod">
        <pc:chgData name="Laura Knight" userId="fcc6b1b8-7f69-4c06-9fd3-1a1553b3cd99" providerId="ADAL" clId="{C1F85AF1-EDD5-42CE-9DF7-11B26327ACD3}" dt="2021-11-11T09:42:12.793" v="12" actId="20577"/>
        <pc:sldMkLst>
          <pc:docMk/>
          <pc:sldMk cId="2708389614" sldId="270"/>
        </pc:sldMkLst>
        <pc:spChg chg="mod">
          <ac:chgData name="Laura Knight" userId="fcc6b1b8-7f69-4c06-9fd3-1a1553b3cd99" providerId="ADAL" clId="{C1F85AF1-EDD5-42CE-9DF7-11B26327ACD3}" dt="2021-11-11T09:42:12.793" v="12" actId="20577"/>
          <ac:spMkLst>
            <pc:docMk/>
            <pc:sldMk cId="2708389614" sldId="270"/>
            <ac:spMk id="4" creationId="{00000000-0000-0000-0000-000000000000}"/>
          </ac:spMkLst>
        </pc:spChg>
      </pc:sldChg>
      <pc:sldChg chg="addSp delSp modSp del mod delAnim">
        <pc:chgData name="Laura Knight" userId="fcc6b1b8-7f69-4c06-9fd3-1a1553b3cd99" providerId="ADAL" clId="{C1F85AF1-EDD5-42CE-9DF7-11B26327ACD3}" dt="2021-11-11T09:41:24.105" v="1" actId="47"/>
        <pc:sldMkLst>
          <pc:docMk/>
          <pc:sldMk cId="437682932" sldId="271"/>
        </pc:sldMkLst>
        <pc:spChg chg="add mod">
          <ac:chgData name="Laura Knight" userId="fcc6b1b8-7f69-4c06-9fd3-1a1553b3cd99" providerId="ADAL" clId="{C1F85AF1-EDD5-42CE-9DF7-11B26327ACD3}" dt="2021-11-11T09:26:58.467" v="0" actId="478"/>
          <ac:spMkLst>
            <pc:docMk/>
            <pc:sldMk cId="437682932" sldId="271"/>
            <ac:spMk id="3" creationId="{80DBC62F-050D-494E-B30B-079F75744F0E}"/>
          </ac:spMkLst>
        </pc:spChg>
        <pc:picChg chg="del">
          <ac:chgData name="Laura Knight" userId="fcc6b1b8-7f69-4c06-9fd3-1a1553b3cd99" providerId="ADAL" clId="{C1F85AF1-EDD5-42CE-9DF7-11B26327ACD3}" dt="2021-11-11T09:26:58.467" v="0" actId="478"/>
          <ac:picMkLst>
            <pc:docMk/>
            <pc:sldMk cId="437682932" sldId="271"/>
            <ac:picMk id="4" creationId="{00000000-0000-0000-0000-000000000000}"/>
          </ac:picMkLst>
        </pc:picChg>
      </pc:sldChg>
      <pc:sldChg chg="modNotesTx">
        <pc:chgData name="Laura Knight" userId="fcc6b1b8-7f69-4c06-9fd3-1a1553b3cd99" providerId="ADAL" clId="{C1F85AF1-EDD5-42CE-9DF7-11B26327ACD3}" dt="2021-11-11T10:17:53.494" v="257" actId="20577"/>
        <pc:sldMkLst>
          <pc:docMk/>
          <pc:sldMk cId="3840161901" sldId="272"/>
        </pc:sldMkLst>
      </pc:sldChg>
      <pc:sldChg chg="modNotesTx">
        <pc:chgData name="Laura Knight" userId="fcc6b1b8-7f69-4c06-9fd3-1a1553b3cd99" providerId="ADAL" clId="{C1F85AF1-EDD5-42CE-9DF7-11B26327ACD3}" dt="2021-11-11T10:18:35.313" v="263" actId="20577"/>
        <pc:sldMkLst>
          <pc:docMk/>
          <pc:sldMk cId="3547914457" sldId="274"/>
        </pc:sldMkLst>
      </pc:sldChg>
      <pc:sldChg chg="modSp mod modNotesTx">
        <pc:chgData name="Laura Knight" userId="fcc6b1b8-7f69-4c06-9fd3-1a1553b3cd99" providerId="ADAL" clId="{C1F85AF1-EDD5-42CE-9DF7-11B26327ACD3}" dt="2021-11-16T10:45:29.360" v="1613" actId="14100"/>
        <pc:sldMkLst>
          <pc:docMk/>
          <pc:sldMk cId="1599175375" sldId="278"/>
        </pc:sldMkLst>
        <pc:graphicFrameChg chg="modGraphic">
          <ac:chgData name="Laura Knight" userId="fcc6b1b8-7f69-4c06-9fd3-1a1553b3cd99" providerId="ADAL" clId="{C1F85AF1-EDD5-42CE-9DF7-11B26327ACD3}" dt="2021-11-16T10:45:29.360" v="1613" actId="14100"/>
          <ac:graphicFrameMkLst>
            <pc:docMk/>
            <pc:sldMk cId="1599175375" sldId="278"/>
            <ac:graphicFrameMk id="4" creationId="{00000000-0000-0000-0000-000000000000}"/>
          </ac:graphicFrameMkLst>
        </pc:graphicFrameChg>
      </pc:sldChg>
      <pc:sldChg chg="modSp mod modNotesTx">
        <pc:chgData name="Laura Knight" userId="fcc6b1b8-7f69-4c06-9fd3-1a1553b3cd99" providerId="ADAL" clId="{C1F85AF1-EDD5-42CE-9DF7-11B26327ACD3}" dt="2021-11-11T10:25:26.892" v="803" actId="20577"/>
        <pc:sldMkLst>
          <pc:docMk/>
          <pc:sldMk cId="1829451159" sldId="281"/>
        </pc:sldMkLst>
        <pc:spChg chg="mod">
          <ac:chgData name="Laura Knight" userId="fcc6b1b8-7f69-4c06-9fd3-1a1553b3cd99" providerId="ADAL" clId="{C1F85AF1-EDD5-42CE-9DF7-11B26327ACD3}" dt="2021-11-11T10:25:26.892" v="803" actId="20577"/>
          <ac:spMkLst>
            <pc:docMk/>
            <pc:sldMk cId="1829451159" sldId="281"/>
            <ac:spMk id="3" creationId="{00000000-0000-0000-0000-000000000000}"/>
          </ac:spMkLst>
        </pc:spChg>
      </pc:sldChg>
      <pc:sldChg chg="modSp new mod ord">
        <pc:chgData name="Laura Knight" userId="fcc6b1b8-7f69-4c06-9fd3-1a1553b3cd99" providerId="ADAL" clId="{C1F85AF1-EDD5-42CE-9DF7-11B26327ACD3}" dt="2021-11-11T10:26:44.180" v="805"/>
        <pc:sldMkLst>
          <pc:docMk/>
          <pc:sldMk cId="1172703128" sldId="283"/>
        </pc:sldMkLst>
        <pc:spChg chg="mod">
          <ac:chgData name="Laura Knight" userId="fcc6b1b8-7f69-4c06-9fd3-1a1553b3cd99" providerId="ADAL" clId="{C1F85AF1-EDD5-42CE-9DF7-11B26327ACD3}" dt="2021-11-11T10:19:27.175" v="302" actId="20577"/>
          <ac:spMkLst>
            <pc:docMk/>
            <pc:sldMk cId="1172703128" sldId="283"/>
            <ac:spMk id="2" creationId="{EBD7580E-8E80-421C-BB3A-A4A378E0395B}"/>
          </ac:spMkLst>
        </pc:spChg>
        <pc:spChg chg="mod">
          <ac:chgData name="Laura Knight" userId="fcc6b1b8-7f69-4c06-9fd3-1a1553b3cd99" providerId="ADAL" clId="{C1F85AF1-EDD5-42CE-9DF7-11B26327ACD3}" dt="2021-11-11T10:22:43.074" v="666" actId="403"/>
          <ac:spMkLst>
            <pc:docMk/>
            <pc:sldMk cId="1172703128" sldId="283"/>
            <ac:spMk id="3" creationId="{237B1ADE-BE07-4242-A58B-6A1AF56491E6}"/>
          </ac:spMkLst>
        </pc:spChg>
      </pc:sldChg>
      <pc:sldChg chg="modSp new mod ord modNotesTx">
        <pc:chgData name="Laura Knight" userId="fcc6b1b8-7f69-4c06-9fd3-1a1553b3cd99" providerId="ADAL" clId="{C1F85AF1-EDD5-42CE-9DF7-11B26327ACD3}" dt="2021-11-16T10:42:23.826" v="1542"/>
        <pc:sldMkLst>
          <pc:docMk/>
          <pc:sldMk cId="1665097835" sldId="284"/>
        </pc:sldMkLst>
        <pc:spChg chg="mod">
          <ac:chgData name="Laura Knight" userId="fcc6b1b8-7f69-4c06-9fd3-1a1553b3cd99" providerId="ADAL" clId="{C1F85AF1-EDD5-42CE-9DF7-11B26327ACD3}" dt="2021-11-11T10:27:21.414" v="857" actId="20577"/>
          <ac:spMkLst>
            <pc:docMk/>
            <pc:sldMk cId="1665097835" sldId="284"/>
            <ac:spMk id="2" creationId="{06611D05-2E41-4658-B2CA-A98B1C354FB1}"/>
          </ac:spMkLst>
        </pc:spChg>
        <pc:spChg chg="mod">
          <ac:chgData name="Laura Knight" userId="fcc6b1b8-7f69-4c06-9fd3-1a1553b3cd99" providerId="ADAL" clId="{C1F85AF1-EDD5-42CE-9DF7-11B26327ACD3}" dt="2021-11-11T10:31:35.543" v="1537" actId="113"/>
          <ac:spMkLst>
            <pc:docMk/>
            <pc:sldMk cId="1665097835" sldId="284"/>
            <ac:spMk id="3" creationId="{5CDD699A-7466-4B85-8870-B2C77A832CA9}"/>
          </ac:spMkLst>
        </pc:spChg>
      </pc:sldChg>
      <pc:sldChg chg="add">
        <pc:chgData name="Laura Knight" userId="fcc6b1b8-7f69-4c06-9fd3-1a1553b3cd99" providerId="ADAL" clId="{C1F85AF1-EDD5-42CE-9DF7-11B26327ACD3}" dt="2021-11-16T10:41:16.289" v="1539"/>
        <pc:sldMkLst>
          <pc:docMk/>
          <pc:sldMk cId="0" sldId="292"/>
        </pc:sldMkLst>
      </pc:sldChg>
      <pc:sldChg chg="add">
        <pc:chgData name="Laura Knight" userId="fcc6b1b8-7f69-4c06-9fd3-1a1553b3cd99" providerId="ADAL" clId="{C1F85AF1-EDD5-42CE-9DF7-11B26327ACD3}" dt="2021-11-16T10:42:05.138" v="1540"/>
        <pc:sldMkLst>
          <pc:docMk/>
          <pc:sldMk cId="0" sldId="304"/>
        </pc:sldMkLst>
      </pc:sldChg>
      <pc:sldChg chg="add">
        <pc:chgData name="Laura Knight" userId="fcc6b1b8-7f69-4c06-9fd3-1a1553b3cd99" providerId="ADAL" clId="{C1F85AF1-EDD5-42CE-9DF7-11B26327ACD3}" dt="2021-11-16T10:46:53.136" v="1614"/>
        <pc:sldMkLst>
          <pc:docMk/>
          <pc:sldMk cId="0" sldId="307"/>
        </pc:sldMkLst>
      </pc:sldChg>
      <pc:sldChg chg="add">
        <pc:chgData name="Laura Knight" userId="fcc6b1b8-7f69-4c06-9fd3-1a1553b3cd99" providerId="ADAL" clId="{C1F85AF1-EDD5-42CE-9DF7-11B26327ACD3}" dt="2021-11-16T10:46:53.136" v="1614"/>
        <pc:sldMkLst>
          <pc:docMk/>
          <pc:sldMk cId="0" sldId="308"/>
        </pc:sldMkLst>
      </pc:sldChg>
      <pc:sldChg chg="delSp modSp add mod">
        <pc:chgData name="Laura Knight" userId="fcc6b1b8-7f69-4c06-9fd3-1a1553b3cd99" providerId="ADAL" clId="{C1F85AF1-EDD5-42CE-9DF7-11B26327ACD3}" dt="2021-11-16T10:47:19.601" v="1622" actId="27636"/>
        <pc:sldMkLst>
          <pc:docMk/>
          <pc:sldMk cId="0" sldId="309"/>
        </pc:sldMkLst>
        <pc:spChg chg="del mod">
          <ac:chgData name="Laura Knight" userId="fcc6b1b8-7f69-4c06-9fd3-1a1553b3cd99" providerId="ADAL" clId="{C1F85AF1-EDD5-42CE-9DF7-11B26327ACD3}" dt="2021-11-16T10:47:12.547" v="1616" actId="478"/>
          <ac:spMkLst>
            <pc:docMk/>
            <pc:sldMk cId="0" sldId="309"/>
            <ac:spMk id="2" creationId="{16B0FA90-D3A8-4476-A9FB-0BA17EBC4B37}"/>
          </ac:spMkLst>
        </pc:spChg>
        <pc:spChg chg="mod">
          <ac:chgData name="Laura Knight" userId="fcc6b1b8-7f69-4c06-9fd3-1a1553b3cd99" providerId="ADAL" clId="{C1F85AF1-EDD5-42CE-9DF7-11B26327ACD3}" dt="2021-11-16T10:47:19.601" v="1622" actId="27636"/>
          <ac:spMkLst>
            <pc:docMk/>
            <pc:sldMk cId="0" sldId="309"/>
            <ac:spMk id="3" creationId="{A6C35D2B-EAF4-449A-83BE-EAFE5F4115ED}"/>
          </ac:spMkLst>
        </pc:spChg>
      </pc:sldChg>
      <pc:sldChg chg="delSp modSp add mod">
        <pc:chgData name="Laura Knight" userId="fcc6b1b8-7f69-4c06-9fd3-1a1553b3cd99" providerId="ADAL" clId="{C1F85AF1-EDD5-42CE-9DF7-11B26327ACD3}" dt="2021-11-16T10:47:37.739" v="1629" actId="403"/>
        <pc:sldMkLst>
          <pc:docMk/>
          <pc:sldMk cId="0" sldId="310"/>
        </pc:sldMkLst>
        <pc:spChg chg="del mod">
          <ac:chgData name="Laura Knight" userId="fcc6b1b8-7f69-4c06-9fd3-1a1553b3cd99" providerId="ADAL" clId="{C1F85AF1-EDD5-42CE-9DF7-11B26327ACD3}" dt="2021-11-16T10:47:24.433" v="1624" actId="478"/>
          <ac:spMkLst>
            <pc:docMk/>
            <pc:sldMk cId="0" sldId="310"/>
            <ac:spMk id="2" creationId="{CF587189-6880-40A3-84BE-03904D74AC76}"/>
          </ac:spMkLst>
        </pc:spChg>
        <pc:spChg chg="mod">
          <ac:chgData name="Laura Knight" userId="fcc6b1b8-7f69-4c06-9fd3-1a1553b3cd99" providerId="ADAL" clId="{C1F85AF1-EDD5-42CE-9DF7-11B26327ACD3}" dt="2021-11-16T10:47:37.739" v="1629" actId="403"/>
          <ac:spMkLst>
            <pc:docMk/>
            <pc:sldMk cId="0" sldId="310"/>
            <ac:spMk id="3" creationId="{8B257D53-9AF9-42C3-931A-41CB6A578677}"/>
          </ac:spMkLst>
        </pc:spChg>
      </pc:sldChg>
    </pc:docChg>
  </pc:docChgLst>
  <pc:docChgLst>
    <pc:chgData name="Laura Knight" userId="fcc6b1b8-7f69-4c06-9fd3-1a1553b3cd99" providerId="ADAL" clId="{6BE50A83-FB00-4F16-946D-4D67B486324D}"/>
    <pc:docChg chg="delSld modSld">
      <pc:chgData name="Laura Knight" userId="fcc6b1b8-7f69-4c06-9fd3-1a1553b3cd99" providerId="ADAL" clId="{6BE50A83-FB00-4F16-946D-4D67B486324D}" dt="2022-03-18T12:57:17.740" v="15" actId="47"/>
      <pc:docMkLst>
        <pc:docMk/>
      </pc:docMkLst>
      <pc:sldChg chg="addSp modSp">
        <pc:chgData name="Laura Knight" userId="fcc6b1b8-7f69-4c06-9fd3-1a1553b3cd99" providerId="ADAL" clId="{6BE50A83-FB00-4F16-946D-4D67B486324D}" dt="2022-03-18T11:57:37.605" v="0"/>
        <pc:sldMkLst>
          <pc:docMk/>
          <pc:sldMk cId="3937208538" sldId="256"/>
        </pc:sldMkLst>
        <pc:picChg chg="add mod">
          <ac:chgData name="Laura Knight" userId="fcc6b1b8-7f69-4c06-9fd3-1a1553b3cd99" providerId="ADAL" clId="{6BE50A83-FB00-4F16-946D-4D67B486324D}" dt="2022-03-18T11:57:37.605" v="0"/>
          <ac:picMkLst>
            <pc:docMk/>
            <pc:sldMk cId="3937208538" sldId="256"/>
            <ac:picMk id="4" creationId="{2EAE649B-BFA4-4639-B4FE-109877F53A33}"/>
          </ac:picMkLst>
        </pc:picChg>
      </pc:sldChg>
      <pc:sldChg chg="addSp modSp">
        <pc:chgData name="Laura Knight" userId="fcc6b1b8-7f69-4c06-9fd3-1a1553b3cd99" providerId="ADAL" clId="{6BE50A83-FB00-4F16-946D-4D67B486324D}" dt="2022-03-18T11:57:37.605" v="0"/>
        <pc:sldMkLst>
          <pc:docMk/>
          <pc:sldMk cId="2669962610" sldId="257"/>
        </pc:sldMkLst>
        <pc:picChg chg="add mod">
          <ac:chgData name="Laura Knight" userId="fcc6b1b8-7f69-4c06-9fd3-1a1553b3cd99" providerId="ADAL" clId="{6BE50A83-FB00-4F16-946D-4D67B486324D}" dt="2022-03-18T11:57:37.605" v="0"/>
          <ac:picMkLst>
            <pc:docMk/>
            <pc:sldMk cId="2669962610" sldId="257"/>
            <ac:picMk id="4" creationId="{8BC4508D-52A3-4982-A824-5A9F0BA92807}"/>
          </ac:picMkLst>
        </pc:picChg>
      </pc:sldChg>
      <pc:sldChg chg="addSp modSp">
        <pc:chgData name="Laura Knight" userId="fcc6b1b8-7f69-4c06-9fd3-1a1553b3cd99" providerId="ADAL" clId="{6BE50A83-FB00-4F16-946D-4D67B486324D}" dt="2022-03-18T11:57:37.605" v="0"/>
        <pc:sldMkLst>
          <pc:docMk/>
          <pc:sldMk cId="398294382" sldId="258"/>
        </pc:sldMkLst>
        <pc:picChg chg="add mod">
          <ac:chgData name="Laura Knight" userId="fcc6b1b8-7f69-4c06-9fd3-1a1553b3cd99" providerId="ADAL" clId="{6BE50A83-FB00-4F16-946D-4D67B486324D}" dt="2022-03-18T11:57:37.605" v="0"/>
          <ac:picMkLst>
            <pc:docMk/>
            <pc:sldMk cId="398294382" sldId="258"/>
            <ac:picMk id="4" creationId="{5AD40F1C-8FEC-4DEE-97F9-A4CA4560A8E6}"/>
          </ac:picMkLst>
        </pc:picChg>
      </pc:sldChg>
      <pc:sldChg chg="addSp modSp">
        <pc:chgData name="Laura Knight" userId="fcc6b1b8-7f69-4c06-9fd3-1a1553b3cd99" providerId="ADAL" clId="{6BE50A83-FB00-4F16-946D-4D67B486324D}" dt="2022-03-18T11:57:37.605" v="0"/>
        <pc:sldMkLst>
          <pc:docMk/>
          <pc:sldMk cId="3319698250" sldId="259"/>
        </pc:sldMkLst>
        <pc:picChg chg="add mod">
          <ac:chgData name="Laura Knight" userId="fcc6b1b8-7f69-4c06-9fd3-1a1553b3cd99" providerId="ADAL" clId="{6BE50A83-FB00-4F16-946D-4D67B486324D}" dt="2022-03-18T11:57:37.605" v="0"/>
          <ac:picMkLst>
            <pc:docMk/>
            <pc:sldMk cId="3319698250" sldId="259"/>
            <ac:picMk id="4" creationId="{D490CF27-FF07-4C55-8FED-7CFE0D92158C}"/>
          </ac:picMkLst>
        </pc:picChg>
      </pc:sldChg>
      <pc:sldChg chg="addSp modSp mod">
        <pc:chgData name="Laura Knight" userId="fcc6b1b8-7f69-4c06-9fd3-1a1553b3cd99" providerId="ADAL" clId="{6BE50A83-FB00-4F16-946D-4D67B486324D}" dt="2022-03-18T11:57:44.740" v="1" actId="20577"/>
        <pc:sldMkLst>
          <pc:docMk/>
          <pc:sldMk cId="2909469950" sldId="260"/>
        </pc:sldMkLst>
        <pc:spChg chg="mod">
          <ac:chgData name="Laura Knight" userId="fcc6b1b8-7f69-4c06-9fd3-1a1553b3cd99" providerId="ADAL" clId="{6BE50A83-FB00-4F16-946D-4D67B486324D}" dt="2022-03-18T11:57:44.740" v="1" actId="20577"/>
          <ac:spMkLst>
            <pc:docMk/>
            <pc:sldMk cId="2909469950" sldId="260"/>
            <ac:spMk id="3" creationId="{00000000-0000-0000-0000-000000000000}"/>
          </ac:spMkLst>
        </pc:spChg>
        <pc:picChg chg="add mod">
          <ac:chgData name="Laura Knight" userId="fcc6b1b8-7f69-4c06-9fd3-1a1553b3cd99" providerId="ADAL" clId="{6BE50A83-FB00-4F16-946D-4D67B486324D}" dt="2022-03-18T11:57:37.605" v="0"/>
          <ac:picMkLst>
            <pc:docMk/>
            <pc:sldMk cId="2909469950" sldId="260"/>
            <ac:picMk id="9" creationId="{B4FDFE38-0164-4C73-B8D5-DAEE7F4F2405}"/>
          </ac:picMkLst>
        </pc:picChg>
      </pc:sldChg>
      <pc:sldChg chg="addSp modSp">
        <pc:chgData name="Laura Knight" userId="fcc6b1b8-7f69-4c06-9fd3-1a1553b3cd99" providerId="ADAL" clId="{6BE50A83-FB00-4F16-946D-4D67B486324D}" dt="2022-03-18T12:21:28.824" v="2"/>
        <pc:sldMkLst>
          <pc:docMk/>
          <pc:sldMk cId="2859600483" sldId="261"/>
        </pc:sldMkLst>
        <pc:picChg chg="add mod">
          <ac:chgData name="Laura Knight" userId="fcc6b1b8-7f69-4c06-9fd3-1a1553b3cd99" providerId="ADAL" clId="{6BE50A83-FB00-4F16-946D-4D67B486324D}" dt="2022-03-18T12:21:28.824" v="2"/>
          <ac:picMkLst>
            <pc:docMk/>
            <pc:sldMk cId="2859600483" sldId="261"/>
            <ac:picMk id="3" creationId="{83C6F9A7-5D16-4B0C-8152-5CCEEF763F85}"/>
          </ac:picMkLst>
        </pc:picChg>
      </pc:sldChg>
      <pc:sldChg chg="addSp modSp">
        <pc:chgData name="Laura Knight" userId="fcc6b1b8-7f69-4c06-9fd3-1a1553b3cd99" providerId="ADAL" clId="{6BE50A83-FB00-4F16-946D-4D67B486324D}" dt="2022-03-18T12:21:28.824" v="2"/>
        <pc:sldMkLst>
          <pc:docMk/>
          <pc:sldMk cId="3214831193" sldId="262"/>
        </pc:sldMkLst>
        <pc:picChg chg="add mod">
          <ac:chgData name="Laura Knight" userId="fcc6b1b8-7f69-4c06-9fd3-1a1553b3cd99" providerId="ADAL" clId="{6BE50A83-FB00-4F16-946D-4D67B486324D}" dt="2022-03-18T12:21:28.824" v="2"/>
          <ac:picMkLst>
            <pc:docMk/>
            <pc:sldMk cId="3214831193" sldId="262"/>
            <ac:picMk id="4" creationId="{CA0198D1-1E54-4099-AE4B-7197F1ED9784}"/>
          </ac:picMkLst>
        </pc:picChg>
      </pc:sldChg>
      <pc:sldChg chg="addSp modSp mod">
        <pc:chgData name="Laura Knight" userId="fcc6b1b8-7f69-4c06-9fd3-1a1553b3cd99" providerId="ADAL" clId="{6BE50A83-FB00-4F16-946D-4D67B486324D}" dt="2022-03-18T12:27:12.839" v="8" actId="20577"/>
        <pc:sldMkLst>
          <pc:docMk/>
          <pc:sldMk cId="3933899250" sldId="263"/>
        </pc:sldMkLst>
        <pc:spChg chg="mod">
          <ac:chgData name="Laura Knight" userId="fcc6b1b8-7f69-4c06-9fd3-1a1553b3cd99" providerId="ADAL" clId="{6BE50A83-FB00-4F16-946D-4D67B486324D}" dt="2022-03-18T12:27:12.839" v="8" actId="20577"/>
          <ac:spMkLst>
            <pc:docMk/>
            <pc:sldMk cId="3933899250" sldId="263"/>
            <ac:spMk id="8" creationId="{00000000-0000-0000-0000-000000000000}"/>
          </ac:spMkLst>
        </pc:spChg>
        <pc:picChg chg="add mod">
          <ac:chgData name="Laura Knight" userId="fcc6b1b8-7f69-4c06-9fd3-1a1553b3cd99" providerId="ADAL" clId="{6BE50A83-FB00-4F16-946D-4D67B486324D}" dt="2022-03-18T12:27:04.180" v="4"/>
          <ac:picMkLst>
            <pc:docMk/>
            <pc:sldMk cId="3933899250" sldId="263"/>
            <ac:picMk id="3" creationId="{EDBE8DF4-DEF2-4820-BD7F-0AB11D24D94F}"/>
          </ac:picMkLst>
        </pc:picChg>
      </pc:sldChg>
      <pc:sldChg chg="addSp modSp">
        <pc:chgData name="Laura Knight" userId="fcc6b1b8-7f69-4c06-9fd3-1a1553b3cd99" providerId="ADAL" clId="{6BE50A83-FB00-4F16-946D-4D67B486324D}" dt="2022-03-18T12:40:39.260" v="11"/>
        <pc:sldMkLst>
          <pc:docMk/>
          <pc:sldMk cId="588775301" sldId="264"/>
        </pc:sldMkLst>
        <pc:picChg chg="add mod">
          <ac:chgData name="Laura Knight" userId="fcc6b1b8-7f69-4c06-9fd3-1a1553b3cd99" providerId="ADAL" clId="{6BE50A83-FB00-4F16-946D-4D67B486324D}" dt="2022-03-18T12:40:39.260" v="11"/>
          <ac:picMkLst>
            <pc:docMk/>
            <pc:sldMk cId="588775301" sldId="264"/>
            <ac:picMk id="4" creationId="{AFB2009A-38FA-426D-B747-0F9834498D01}"/>
          </ac:picMkLst>
        </pc:picChg>
      </pc:sldChg>
      <pc:sldChg chg="addSp modSp">
        <pc:chgData name="Laura Knight" userId="fcc6b1b8-7f69-4c06-9fd3-1a1553b3cd99" providerId="ADAL" clId="{6BE50A83-FB00-4F16-946D-4D67B486324D}" dt="2022-03-18T12:40:39.260" v="11"/>
        <pc:sldMkLst>
          <pc:docMk/>
          <pc:sldMk cId="607785331" sldId="265"/>
        </pc:sldMkLst>
        <pc:picChg chg="add mod">
          <ac:chgData name="Laura Knight" userId="fcc6b1b8-7f69-4c06-9fd3-1a1553b3cd99" providerId="ADAL" clId="{6BE50A83-FB00-4F16-946D-4D67B486324D}" dt="2022-03-18T12:40:39.260" v="11"/>
          <ac:picMkLst>
            <pc:docMk/>
            <pc:sldMk cId="607785331" sldId="265"/>
            <ac:picMk id="6" creationId="{095BD15F-C6F7-4105-AC05-B349875C10B3}"/>
          </ac:picMkLst>
        </pc:picChg>
      </pc:sldChg>
      <pc:sldChg chg="addSp modSp mod">
        <pc:chgData name="Laura Knight" userId="fcc6b1b8-7f69-4c06-9fd3-1a1553b3cd99" providerId="ADAL" clId="{6BE50A83-FB00-4F16-946D-4D67B486324D}" dt="2022-03-18T12:21:33.820" v="3" actId="20577"/>
        <pc:sldMkLst>
          <pc:docMk/>
          <pc:sldMk cId="83047228" sldId="266"/>
        </pc:sldMkLst>
        <pc:graphicFrameChg chg="modGraphic">
          <ac:chgData name="Laura Knight" userId="fcc6b1b8-7f69-4c06-9fd3-1a1553b3cd99" providerId="ADAL" clId="{6BE50A83-FB00-4F16-946D-4D67B486324D}" dt="2022-03-18T12:21:33.820" v="3" actId="20577"/>
          <ac:graphicFrameMkLst>
            <pc:docMk/>
            <pc:sldMk cId="83047228" sldId="266"/>
            <ac:graphicFrameMk id="6" creationId="{00000000-0000-0000-0000-000000000000}"/>
          </ac:graphicFrameMkLst>
        </pc:graphicFrameChg>
        <pc:picChg chg="add mod">
          <ac:chgData name="Laura Knight" userId="fcc6b1b8-7f69-4c06-9fd3-1a1553b3cd99" providerId="ADAL" clId="{6BE50A83-FB00-4F16-946D-4D67B486324D}" dt="2022-03-18T12:21:28.824" v="2"/>
          <ac:picMkLst>
            <pc:docMk/>
            <pc:sldMk cId="83047228" sldId="266"/>
            <ac:picMk id="3" creationId="{D8A06191-9A4C-4EBC-B82C-A7D6E1372038}"/>
          </ac:picMkLst>
        </pc:picChg>
      </pc:sldChg>
      <pc:sldChg chg="addSp delSp modSp mod">
        <pc:chgData name="Laura Knight" userId="fcc6b1b8-7f69-4c06-9fd3-1a1553b3cd99" providerId="ADAL" clId="{6BE50A83-FB00-4F16-946D-4D67B486324D}" dt="2022-03-18T12:40:39.260" v="11"/>
        <pc:sldMkLst>
          <pc:docMk/>
          <pc:sldMk cId="1356290034" sldId="267"/>
        </pc:sldMkLst>
        <pc:spChg chg="mod">
          <ac:chgData name="Laura Knight" userId="fcc6b1b8-7f69-4c06-9fd3-1a1553b3cd99" providerId="ADAL" clId="{6BE50A83-FB00-4F16-946D-4D67B486324D}" dt="2022-03-18T12:27:24.493" v="9" actId="20577"/>
          <ac:spMkLst>
            <pc:docMk/>
            <pc:sldMk cId="1356290034" sldId="267"/>
            <ac:spMk id="3" creationId="{00000000-0000-0000-0000-000000000000}"/>
          </ac:spMkLst>
        </pc:spChg>
        <pc:picChg chg="add del mod">
          <ac:chgData name="Laura Knight" userId="fcc6b1b8-7f69-4c06-9fd3-1a1553b3cd99" providerId="ADAL" clId="{6BE50A83-FB00-4F16-946D-4D67B486324D}" dt="2022-03-18T12:27:46.896" v="10"/>
          <ac:picMkLst>
            <pc:docMk/>
            <pc:sldMk cId="1356290034" sldId="267"/>
            <ac:picMk id="4" creationId="{9304894E-1864-424A-9933-1C20DD7CE7F3}"/>
          </ac:picMkLst>
        </pc:picChg>
        <pc:picChg chg="add del mod">
          <ac:chgData name="Laura Knight" userId="fcc6b1b8-7f69-4c06-9fd3-1a1553b3cd99" providerId="ADAL" clId="{6BE50A83-FB00-4F16-946D-4D67B486324D}" dt="2022-03-18T12:40:39.260" v="11"/>
          <ac:picMkLst>
            <pc:docMk/>
            <pc:sldMk cId="1356290034" sldId="267"/>
            <ac:picMk id="5" creationId="{2B6C0290-B1DA-4C68-9BF2-A8B42AE4A73B}"/>
          </ac:picMkLst>
        </pc:picChg>
        <pc:picChg chg="add mod">
          <ac:chgData name="Laura Knight" userId="fcc6b1b8-7f69-4c06-9fd3-1a1553b3cd99" providerId="ADAL" clId="{6BE50A83-FB00-4F16-946D-4D67B486324D}" dt="2022-03-18T12:40:39.260" v="11"/>
          <ac:picMkLst>
            <pc:docMk/>
            <pc:sldMk cId="1356290034" sldId="267"/>
            <ac:picMk id="6" creationId="{5E5831DE-69C5-4B24-B5D9-C898F24B40FE}"/>
          </ac:picMkLst>
        </pc:picChg>
      </pc:sldChg>
      <pc:sldChg chg="addSp modSp">
        <pc:chgData name="Laura Knight" userId="fcc6b1b8-7f69-4c06-9fd3-1a1553b3cd99" providerId="ADAL" clId="{6BE50A83-FB00-4F16-946D-4D67B486324D}" dt="2022-03-18T12:40:39.260" v="11"/>
        <pc:sldMkLst>
          <pc:docMk/>
          <pc:sldMk cId="1501890663" sldId="268"/>
        </pc:sldMkLst>
        <pc:picChg chg="add mod">
          <ac:chgData name="Laura Knight" userId="fcc6b1b8-7f69-4c06-9fd3-1a1553b3cd99" providerId="ADAL" clId="{6BE50A83-FB00-4F16-946D-4D67B486324D}" dt="2022-03-18T12:40:39.260" v="11"/>
          <ac:picMkLst>
            <pc:docMk/>
            <pc:sldMk cId="1501890663" sldId="268"/>
            <ac:picMk id="2" creationId="{121CAC56-1D96-4E05-A0EA-6C85CE08DF47}"/>
          </ac:picMkLst>
        </pc:picChg>
      </pc:sldChg>
      <pc:sldChg chg="addSp modSp mod">
        <pc:chgData name="Laura Knight" userId="fcc6b1b8-7f69-4c06-9fd3-1a1553b3cd99" providerId="ADAL" clId="{6BE50A83-FB00-4F16-946D-4D67B486324D}" dt="2022-03-18T12:41:06.029" v="12" actId="20577"/>
        <pc:sldMkLst>
          <pc:docMk/>
          <pc:sldMk cId="2700205880" sldId="269"/>
        </pc:sldMkLst>
        <pc:spChg chg="mod">
          <ac:chgData name="Laura Knight" userId="fcc6b1b8-7f69-4c06-9fd3-1a1553b3cd99" providerId="ADAL" clId="{6BE50A83-FB00-4F16-946D-4D67B486324D}" dt="2022-03-18T12:41:06.029" v="12" actId="20577"/>
          <ac:spMkLst>
            <pc:docMk/>
            <pc:sldMk cId="2700205880" sldId="269"/>
            <ac:spMk id="3" creationId="{00000000-0000-0000-0000-000000000000}"/>
          </ac:spMkLst>
        </pc:spChg>
        <pc:picChg chg="add mod">
          <ac:chgData name="Laura Knight" userId="fcc6b1b8-7f69-4c06-9fd3-1a1553b3cd99" providerId="ADAL" clId="{6BE50A83-FB00-4F16-946D-4D67B486324D}" dt="2022-03-18T12:40:39.260" v="11"/>
          <ac:picMkLst>
            <pc:docMk/>
            <pc:sldMk cId="2700205880" sldId="269"/>
            <ac:picMk id="4" creationId="{0E7362F8-B890-40B9-979C-7BDABB3DE7A8}"/>
          </ac:picMkLst>
        </pc:picChg>
      </pc:sldChg>
      <pc:sldChg chg="addSp modSp del">
        <pc:chgData name="Laura Knight" userId="fcc6b1b8-7f69-4c06-9fd3-1a1553b3cd99" providerId="ADAL" clId="{6BE50A83-FB00-4F16-946D-4D67B486324D}" dt="2022-03-18T12:57:17.740" v="15" actId="47"/>
        <pc:sldMkLst>
          <pc:docMk/>
          <pc:sldMk cId="2708389614" sldId="270"/>
        </pc:sldMkLst>
        <pc:picChg chg="add mod">
          <ac:chgData name="Laura Knight" userId="fcc6b1b8-7f69-4c06-9fd3-1a1553b3cd99" providerId="ADAL" clId="{6BE50A83-FB00-4F16-946D-4D67B486324D}" dt="2022-03-18T12:56:19.391" v="13"/>
          <ac:picMkLst>
            <pc:docMk/>
            <pc:sldMk cId="2708389614" sldId="270"/>
            <ac:picMk id="5" creationId="{FD7B43AD-55FC-4E3E-B9CE-65D5E4C12884}"/>
          </ac:picMkLst>
        </pc:picChg>
      </pc:sldChg>
      <pc:sldChg chg="addSp modSp">
        <pc:chgData name="Laura Knight" userId="fcc6b1b8-7f69-4c06-9fd3-1a1553b3cd99" providerId="ADAL" clId="{6BE50A83-FB00-4F16-946D-4D67B486324D}" dt="2022-03-18T12:40:39.260" v="11"/>
        <pc:sldMkLst>
          <pc:docMk/>
          <pc:sldMk cId="3840161901" sldId="272"/>
        </pc:sldMkLst>
        <pc:picChg chg="add mod">
          <ac:chgData name="Laura Knight" userId="fcc6b1b8-7f69-4c06-9fd3-1a1553b3cd99" providerId="ADAL" clId="{6BE50A83-FB00-4F16-946D-4D67B486324D}" dt="2022-03-18T12:40:39.260" v="11"/>
          <ac:picMkLst>
            <pc:docMk/>
            <pc:sldMk cId="3840161901" sldId="272"/>
            <ac:picMk id="5" creationId="{22662376-A335-4EA2-94CA-3284DCE330CF}"/>
          </ac:picMkLst>
        </pc:picChg>
      </pc:sldChg>
      <pc:sldChg chg="addSp modSp">
        <pc:chgData name="Laura Knight" userId="fcc6b1b8-7f69-4c06-9fd3-1a1553b3cd99" providerId="ADAL" clId="{6BE50A83-FB00-4F16-946D-4D67B486324D}" dt="2022-03-18T12:56:19.391" v="13"/>
        <pc:sldMkLst>
          <pc:docMk/>
          <pc:sldMk cId="214550583" sldId="273"/>
        </pc:sldMkLst>
        <pc:picChg chg="add mod">
          <ac:chgData name="Laura Knight" userId="fcc6b1b8-7f69-4c06-9fd3-1a1553b3cd99" providerId="ADAL" clId="{6BE50A83-FB00-4F16-946D-4D67B486324D}" dt="2022-03-18T12:56:19.391" v="13"/>
          <ac:picMkLst>
            <pc:docMk/>
            <pc:sldMk cId="214550583" sldId="273"/>
            <ac:picMk id="4" creationId="{172BFAE0-B7B1-4C44-8427-996AD7FF1438}"/>
          </ac:picMkLst>
        </pc:picChg>
      </pc:sldChg>
      <pc:sldChg chg="addSp modSp">
        <pc:chgData name="Laura Knight" userId="fcc6b1b8-7f69-4c06-9fd3-1a1553b3cd99" providerId="ADAL" clId="{6BE50A83-FB00-4F16-946D-4D67B486324D}" dt="2022-03-18T12:56:19.391" v="13"/>
        <pc:sldMkLst>
          <pc:docMk/>
          <pc:sldMk cId="3547914457" sldId="274"/>
        </pc:sldMkLst>
        <pc:picChg chg="add mod">
          <ac:chgData name="Laura Knight" userId="fcc6b1b8-7f69-4c06-9fd3-1a1553b3cd99" providerId="ADAL" clId="{6BE50A83-FB00-4F16-946D-4D67B486324D}" dt="2022-03-18T12:56:19.391" v="13"/>
          <ac:picMkLst>
            <pc:docMk/>
            <pc:sldMk cId="3547914457" sldId="274"/>
            <ac:picMk id="5" creationId="{686A54E3-BE33-4499-92E6-C9C00B98859A}"/>
          </ac:picMkLst>
        </pc:picChg>
      </pc:sldChg>
      <pc:sldChg chg="addSp modSp">
        <pc:chgData name="Laura Knight" userId="fcc6b1b8-7f69-4c06-9fd3-1a1553b3cd99" providerId="ADAL" clId="{6BE50A83-FB00-4F16-946D-4D67B486324D}" dt="2022-03-18T12:56:19.391" v="13"/>
        <pc:sldMkLst>
          <pc:docMk/>
          <pc:sldMk cId="3952025249" sldId="275"/>
        </pc:sldMkLst>
        <pc:picChg chg="add mod">
          <ac:chgData name="Laura Knight" userId="fcc6b1b8-7f69-4c06-9fd3-1a1553b3cd99" providerId="ADAL" clId="{6BE50A83-FB00-4F16-946D-4D67B486324D}" dt="2022-03-18T12:56:19.391" v="13"/>
          <ac:picMkLst>
            <pc:docMk/>
            <pc:sldMk cId="3952025249" sldId="275"/>
            <ac:picMk id="4" creationId="{93788C30-D6BB-4524-997C-49106D6130FD}"/>
          </ac:picMkLst>
        </pc:picChg>
      </pc:sldChg>
      <pc:sldChg chg="addSp modSp">
        <pc:chgData name="Laura Knight" userId="fcc6b1b8-7f69-4c06-9fd3-1a1553b3cd99" providerId="ADAL" clId="{6BE50A83-FB00-4F16-946D-4D67B486324D}" dt="2022-03-18T12:56:19.391" v="13"/>
        <pc:sldMkLst>
          <pc:docMk/>
          <pc:sldMk cId="2689394356" sldId="276"/>
        </pc:sldMkLst>
        <pc:picChg chg="add mod">
          <ac:chgData name="Laura Knight" userId="fcc6b1b8-7f69-4c06-9fd3-1a1553b3cd99" providerId="ADAL" clId="{6BE50A83-FB00-4F16-946D-4D67B486324D}" dt="2022-03-18T12:56:19.391" v="13"/>
          <ac:picMkLst>
            <pc:docMk/>
            <pc:sldMk cId="2689394356" sldId="276"/>
            <ac:picMk id="4" creationId="{65133619-2028-47FF-BCB4-B4E63A47306D}"/>
          </ac:picMkLst>
        </pc:picChg>
      </pc:sldChg>
      <pc:sldChg chg="addSp modSp">
        <pc:chgData name="Laura Knight" userId="fcc6b1b8-7f69-4c06-9fd3-1a1553b3cd99" providerId="ADAL" clId="{6BE50A83-FB00-4F16-946D-4D67B486324D}" dt="2022-03-18T12:56:19.391" v="13"/>
        <pc:sldMkLst>
          <pc:docMk/>
          <pc:sldMk cId="1599175375" sldId="278"/>
        </pc:sldMkLst>
        <pc:picChg chg="add mod">
          <ac:chgData name="Laura Knight" userId="fcc6b1b8-7f69-4c06-9fd3-1a1553b3cd99" providerId="ADAL" clId="{6BE50A83-FB00-4F16-946D-4D67B486324D}" dt="2022-03-18T12:56:19.391" v="13"/>
          <ac:picMkLst>
            <pc:docMk/>
            <pc:sldMk cId="1599175375" sldId="278"/>
            <ac:picMk id="3" creationId="{8131C0F9-EC4D-42BA-823F-73CCD545207E}"/>
          </ac:picMkLst>
        </pc:picChg>
      </pc:sldChg>
      <pc:sldChg chg="del">
        <pc:chgData name="Laura Knight" userId="fcc6b1b8-7f69-4c06-9fd3-1a1553b3cd99" providerId="ADAL" clId="{6BE50A83-FB00-4F16-946D-4D67B486324D}" dt="2022-03-18T12:56:48.373" v="14" actId="47"/>
        <pc:sldMkLst>
          <pc:docMk/>
          <pc:sldMk cId="3628957396" sldId="279"/>
        </pc:sldMkLst>
      </pc:sldChg>
      <pc:sldChg chg="addSp modSp">
        <pc:chgData name="Laura Knight" userId="fcc6b1b8-7f69-4c06-9fd3-1a1553b3cd99" providerId="ADAL" clId="{6BE50A83-FB00-4F16-946D-4D67B486324D}" dt="2022-03-18T12:56:19.391" v="13"/>
        <pc:sldMkLst>
          <pc:docMk/>
          <pc:sldMk cId="1829451159" sldId="281"/>
        </pc:sldMkLst>
        <pc:picChg chg="add mod">
          <ac:chgData name="Laura Knight" userId="fcc6b1b8-7f69-4c06-9fd3-1a1553b3cd99" providerId="ADAL" clId="{6BE50A83-FB00-4F16-946D-4D67B486324D}" dt="2022-03-18T12:56:19.391" v="13"/>
          <ac:picMkLst>
            <pc:docMk/>
            <pc:sldMk cId="1829451159" sldId="281"/>
            <ac:picMk id="4" creationId="{9CB8D72A-64B0-4CFB-9887-2B6A7755AC07}"/>
          </ac:picMkLst>
        </pc:picChg>
      </pc:sldChg>
      <pc:sldChg chg="addSp modSp">
        <pc:chgData name="Laura Knight" userId="fcc6b1b8-7f69-4c06-9fd3-1a1553b3cd99" providerId="ADAL" clId="{6BE50A83-FB00-4F16-946D-4D67B486324D}" dt="2022-03-18T12:56:19.391" v="13"/>
        <pc:sldMkLst>
          <pc:docMk/>
          <pc:sldMk cId="1650643098" sldId="282"/>
        </pc:sldMkLst>
        <pc:picChg chg="add mod">
          <ac:chgData name="Laura Knight" userId="fcc6b1b8-7f69-4c06-9fd3-1a1553b3cd99" providerId="ADAL" clId="{6BE50A83-FB00-4F16-946D-4D67B486324D}" dt="2022-03-18T12:56:19.391" v="13"/>
          <ac:picMkLst>
            <pc:docMk/>
            <pc:sldMk cId="1650643098" sldId="282"/>
            <ac:picMk id="4" creationId="{206B0412-0B74-4077-8A09-A50B01A9BC64}"/>
          </ac:picMkLst>
        </pc:picChg>
      </pc:sldChg>
      <pc:sldChg chg="addSp modSp">
        <pc:chgData name="Laura Knight" userId="fcc6b1b8-7f69-4c06-9fd3-1a1553b3cd99" providerId="ADAL" clId="{6BE50A83-FB00-4F16-946D-4D67B486324D}" dt="2022-03-18T12:56:19.391" v="13"/>
        <pc:sldMkLst>
          <pc:docMk/>
          <pc:sldMk cId="1172703128" sldId="283"/>
        </pc:sldMkLst>
        <pc:picChg chg="add mod">
          <ac:chgData name="Laura Knight" userId="fcc6b1b8-7f69-4c06-9fd3-1a1553b3cd99" providerId="ADAL" clId="{6BE50A83-FB00-4F16-946D-4D67B486324D}" dt="2022-03-18T12:56:19.391" v="13"/>
          <ac:picMkLst>
            <pc:docMk/>
            <pc:sldMk cId="1172703128" sldId="283"/>
            <ac:picMk id="4" creationId="{41C1EF81-86D9-4A91-B0CE-4669BD2457E3}"/>
          </ac:picMkLst>
        </pc:picChg>
      </pc:sldChg>
      <pc:sldChg chg="addSp modSp">
        <pc:chgData name="Laura Knight" userId="fcc6b1b8-7f69-4c06-9fd3-1a1553b3cd99" providerId="ADAL" clId="{6BE50A83-FB00-4F16-946D-4D67B486324D}" dt="2022-03-18T12:56:19.391" v="13"/>
        <pc:sldMkLst>
          <pc:docMk/>
          <pc:sldMk cId="1665097835" sldId="284"/>
        </pc:sldMkLst>
        <pc:picChg chg="add mod">
          <ac:chgData name="Laura Knight" userId="fcc6b1b8-7f69-4c06-9fd3-1a1553b3cd99" providerId="ADAL" clId="{6BE50A83-FB00-4F16-946D-4D67B486324D}" dt="2022-03-18T12:56:19.391" v="13"/>
          <ac:picMkLst>
            <pc:docMk/>
            <pc:sldMk cId="1665097835" sldId="284"/>
            <ac:picMk id="4" creationId="{8FCA8047-B653-4014-BABF-660412B9D758}"/>
          </ac:picMkLst>
        </pc:picChg>
      </pc:sldChg>
      <pc:sldChg chg="addSp modSp">
        <pc:chgData name="Laura Knight" userId="fcc6b1b8-7f69-4c06-9fd3-1a1553b3cd99" providerId="ADAL" clId="{6BE50A83-FB00-4F16-946D-4D67B486324D}" dt="2022-03-18T12:56:19.391" v="13"/>
        <pc:sldMkLst>
          <pc:docMk/>
          <pc:sldMk cId="0" sldId="304"/>
        </pc:sldMkLst>
        <pc:picChg chg="add mod">
          <ac:chgData name="Laura Knight" userId="fcc6b1b8-7f69-4c06-9fd3-1a1553b3cd99" providerId="ADAL" clId="{6BE50A83-FB00-4F16-946D-4D67B486324D}" dt="2022-03-18T12:56:19.391" v="13"/>
          <ac:picMkLst>
            <pc:docMk/>
            <pc:sldMk cId="0" sldId="304"/>
            <ac:picMk id="4" creationId="{D2A936AD-2298-461C-BF72-598CD5F4BAD4}"/>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0" cy="4852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1699" y="0"/>
            <a:ext cx="2984870" cy="485232"/>
          </a:xfrm>
          <a:prstGeom prst="rect">
            <a:avLst/>
          </a:prstGeom>
        </p:spPr>
        <p:txBody>
          <a:bodyPr vert="horz" lIns="91440" tIns="45720" rIns="91440" bIns="45720" rtlCol="0"/>
          <a:lstStyle>
            <a:lvl1pPr algn="r">
              <a:defRPr sz="1200"/>
            </a:lvl1pPr>
          </a:lstStyle>
          <a:p>
            <a:fld id="{960A6F08-C7D0-4106-8A5C-C07178576F39}" type="datetimeFigureOut">
              <a:rPr lang="en-GB" smtClean="0"/>
              <a:t>18/03/2022</a:t>
            </a:fld>
            <a:endParaRPr lang="en-GB"/>
          </a:p>
        </p:txBody>
      </p:sp>
      <p:sp>
        <p:nvSpPr>
          <p:cNvPr id="4" name="Footer Placeholder 3"/>
          <p:cNvSpPr>
            <a:spLocks noGrp="1"/>
          </p:cNvSpPr>
          <p:nvPr>
            <p:ph type="ftr" sz="quarter" idx="2"/>
          </p:nvPr>
        </p:nvSpPr>
        <p:spPr>
          <a:xfrm>
            <a:off x="0" y="9185820"/>
            <a:ext cx="2984870" cy="48523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1699" y="9185820"/>
            <a:ext cx="2984870" cy="485231"/>
          </a:xfrm>
          <a:prstGeom prst="rect">
            <a:avLst/>
          </a:prstGeom>
        </p:spPr>
        <p:txBody>
          <a:bodyPr vert="horz" lIns="91440" tIns="45720" rIns="91440" bIns="45720" rtlCol="0" anchor="b"/>
          <a:lstStyle>
            <a:lvl1pPr algn="r">
              <a:defRPr sz="1200"/>
            </a:lvl1pPr>
          </a:lstStyle>
          <a:p>
            <a:fld id="{D50A83FF-F8DE-4272-AB2D-AAC226CD91E0}" type="slidenum">
              <a:rPr lang="en-GB" smtClean="0"/>
              <a:t>‹#›</a:t>
            </a:fld>
            <a:endParaRPr lang="en-GB"/>
          </a:p>
        </p:txBody>
      </p:sp>
    </p:spTree>
    <p:extLst>
      <p:ext uri="{BB962C8B-B14F-4D97-AF65-F5344CB8AC3E}">
        <p14:creationId xmlns:p14="http://schemas.microsoft.com/office/powerpoint/2010/main" val="7027283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0" cy="4852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1699" y="0"/>
            <a:ext cx="2984870" cy="485232"/>
          </a:xfrm>
          <a:prstGeom prst="rect">
            <a:avLst/>
          </a:prstGeom>
        </p:spPr>
        <p:txBody>
          <a:bodyPr vert="horz" lIns="91440" tIns="45720" rIns="91440" bIns="45720" rtlCol="0"/>
          <a:lstStyle>
            <a:lvl1pPr algn="r">
              <a:defRPr sz="1200"/>
            </a:lvl1pPr>
          </a:lstStyle>
          <a:p>
            <a:fld id="{934496CD-BA42-453C-B2E7-1D5627164E09}" type="datetimeFigureOut">
              <a:rPr lang="en-GB" smtClean="0"/>
              <a:t>18/03/2022</a:t>
            </a:fld>
            <a:endParaRPr lang="en-GB"/>
          </a:p>
        </p:txBody>
      </p:sp>
      <p:sp>
        <p:nvSpPr>
          <p:cNvPr id="4" name="Slide Image Placeholder 3"/>
          <p:cNvSpPr>
            <a:spLocks noGrp="1" noRot="1" noChangeAspect="1"/>
          </p:cNvSpPr>
          <p:nvPr>
            <p:ph type="sldImg" idx="2"/>
          </p:nvPr>
        </p:nvSpPr>
        <p:spPr>
          <a:xfrm>
            <a:off x="542925" y="1209675"/>
            <a:ext cx="5802313" cy="32639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817" y="4654193"/>
            <a:ext cx="5510530" cy="380797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85820"/>
            <a:ext cx="2984870" cy="48523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1699" y="9185820"/>
            <a:ext cx="2984870" cy="485231"/>
          </a:xfrm>
          <a:prstGeom prst="rect">
            <a:avLst/>
          </a:prstGeom>
        </p:spPr>
        <p:txBody>
          <a:bodyPr vert="horz" lIns="91440" tIns="45720" rIns="91440" bIns="45720" rtlCol="0" anchor="b"/>
          <a:lstStyle>
            <a:lvl1pPr algn="r">
              <a:defRPr sz="1200"/>
            </a:lvl1pPr>
          </a:lstStyle>
          <a:p>
            <a:fld id="{8CC206C8-8386-4917-8268-2A18F6901A2D}" type="slidenum">
              <a:rPr lang="en-GB" smtClean="0"/>
              <a:t>‹#›</a:t>
            </a:fld>
            <a:endParaRPr lang="en-GB"/>
          </a:p>
        </p:txBody>
      </p:sp>
    </p:spTree>
    <p:extLst>
      <p:ext uri="{BB962C8B-B14F-4D97-AF65-F5344CB8AC3E}">
        <p14:creationId xmlns:p14="http://schemas.microsoft.com/office/powerpoint/2010/main" val="1591155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1</a:t>
            </a:fld>
            <a:endParaRPr lang="en-GB"/>
          </a:p>
        </p:txBody>
      </p:sp>
    </p:spTree>
    <p:extLst>
      <p:ext uri="{BB962C8B-B14F-4D97-AF65-F5344CB8AC3E}">
        <p14:creationId xmlns:p14="http://schemas.microsoft.com/office/powerpoint/2010/main" val="452790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2</a:t>
            </a:fld>
            <a:endParaRPr lang="en-GB"/>
          </a:p>
        </p:txBody>
      </p:sp>
    </p:spTree>
    <p:extLst>
      <p:ext uri="{BB962C8B-B14F-4D97-AF65-F5344CB8AC3E}">
        <p14:creationId xmlns:p14="http://schemas.microsoft.com/office/powerpoint/2010/main" val="4165057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factors that despite the presence of all the other essential elements</a:t>
            </a:r>
            <a:r>
              <a:rPr lang="en-GB" baseline="0" dirty="0"/>
              <a:t> of a contract (offer, acceptance, consideration and intention to create legal relations) that can make a valid contract INVALID.</a:t>
            </a:r>
          </a:p>
          <a:p>
            <a:r>
              <a:rPr lang="en-GB" baseline="0" dirty="0"/>
              <a:t>Can also be called VITIATING factor.</a:t>
            </a:r>
          </a:p>
          <a:p>
            <a:endParaRPr lang="en-GB" baseline="0" dirty="0"/>
          </a:p>
          <a:p>
            <a:r>
              <a:rPr lang="en-GB" baseline="0" dirty="0"/>
              <a:t>Misrepresentation is an example of an invalidating factor.</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3</a:t>
            </a:fld>
            <a:endParaRPr lang="en-GB"/>
          </a:p>
        </p:txBody>
      </p:sp>
    </p:spTree>
    <p:extLst>
      <p:ext uri="{BB962C8B-B14F-4D97-AF65-F5344CB8AC3E}">
        <p14:creationId xmlns:p14="http://schemas.microsoft.com/office/powerpoint/2010/main" val="4172513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4</a:t>
            </a:fld>
            <a:endParaRPr lang="en-GB"/>
          </a:p>
        </p:txBody>
      </p:sp>
    </p:spTree>
    <p:extLst>
      <p:ext uri="{BB962C8B-B14F-4D97-AF65-F5344CB8AC3E}">
        <p14:creationId xmlns:p14="http://schemas.microsoft.com/office/powerpoint/2010/main" val="2535316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invalidating</a:t>
            </a:r>
            <a:r>
              <a:rPr lang="en-GB" baseline="0" dirty="0"/>
              <a:t> factor might affect the validity of a contract in two ways: it can make the contract VOID/VOIDABLE. It is important to draw a distinction between the two terms.</a:t>
            </a:r>
          </a:p>
          <a:p>
            <a:endParaRPr lang="en-GB" baseline="0" dirty="0"/>
          </a:p>
          <a:p>
            <a:r>
              <a:rPr lang="en-GB" baseline="0" dirty="0"/>
              <a:t>A contract that is affected by misrepresentation may be voidable.</a:t>
            </a:r>
          </a:p>
          <a:p>
            <a:endParaRPr lang="en-GB" baseline="0" dirty="0"/>
          </a:p>
          <a:p>
            <a:r>
              <a:rPr lang="en-GB" baseline="0" dirty="0"/>
              <a:t>In situations involving voidable contracts, the timing of the rescission is of vital importance. Normally a contract is rescinded by telling the other party that you want to end the contract. However, when the other party cannot be traced, this can be very difficult. In Car and Universal Finance v Caldwell [1964] it was held that in such a situation, the claimant can rescind the contract by conduct which shows that he wants to end the contract, for example,. By contacting the police and asking for his goods back. </a:t>
            </a:r>
          </a:p>
          <a:p>
            <a:r>
              <a:rPr lang="en-GB" dirty="0">
                <a:effectLst/>
              </a:rPr>
              <a:t> </a:t>
            </a:r>
            <a:endParaRPr lang="en-GB" dirty="0"/>
          </a:p>
          <a:p>
            <a:r>
              <a:rPr lang="en-GB" sz="1200" b="1" i="1" kern="1200" dirty="0">
                <a:solidFill>
                  <a:schemeClr val="tx1"/>
                </a:solidFill>
                <a:effectLst/>
                <a:latin typeface="+mn-lt"/>
                <a:ea typeface="+mn-ea"/>
                <a:cs typeface="+mn-cs"/>
              </a:rPr>
              <a:t>Car &amp; Universal Credit v Caldwell</a:t>
            </a:r>
            <a:r>
              <a:rPr lang="en-GB" sz="1200" b="1" kern="1200" dirty="0">
                <a:solidFill>
                  <a:schemeClr val="tx1"/>
                </a:solidFill>
                <a:effectLst/>
                <a:latin typeface="+mn-lt"/>
                <a:ea typeface="+mn-ea"/>
                <a:cs typeface="+mn-cs"/>
              </a:rPr>
              <a:t> [1964] 2 WLR 600</a:t>
            </a:r>
            <a:br>
              <a:rPr lang="en-GB" sz="1200" b="1"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Mr Caldwell sold his Jaguar car on 12th Jan to a rogue, Norris, who had paid £10 cash deposit and left another car as security and gave a cheque for £965. The following day Mr Caldwell went to cash the cheque and discovered it was fraudulent and the car left as deposit turned out to be stolen. Mr Caldwell reported the incident to the police and used his best endeavours to co-operate with the police to find Norris in order to rescind the contract of sale. He also contacted the Automobile Association to try to locate the car. Norris had acquired a voidable title to the car as the contract was induced by fraudulent misrepresentation. Norris sold the car on to a third party on 15th Jan. The question for the court was whether the actions taken by Mr Caldwell were sufficient to avoid the contract.</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Held:</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Mr Caldwell had successfully rescinded the contract. He had taken all steps possible to demonstrate that he no longer wished to be bound by the contract. He should not be prejudiced by the fact that his endeavours failed to locate Norris.</a:t>
            </a:r>
            <a:endParaRPr lang="en-GB" dirty="0"/>
          </a:p>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5</a:t>
            </a:fld>
            <a:endParaRPr lang="en-GB"/>
          </a:p>
        </p:txBody>
      </p:sp>
    </p:spTree>
    <p:extLst>
      <p:ext uri="{BB962C8B-B14F-4D97-AF65-F5344CB8AC3E}">
        <p14:creationId xmlns:p14="http://schemas.microsoft.com/office/powerpoint/2010/main" val="2996232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misrepresentation is an untrue statement of fact or law, made by one contracting party to another, which is intended to induce and does induce to enter into the contract by reliance on the statement.</a:t>
            </a:r>
          </a:p>
          <a:p>
            <a:endParaRPr lang="en-GB" dirty="0"/>
          </a:p>
          <a:p>
            <a:r>
              <a:rPr lang="en-GB" dirty="0"/>
              <a:t>If one</a:t>
            </a:r>
            <a:r>
              <a:rPr lang="en-GB" baseline="0" dirty="0"/>
              <a:t> party is misled in this way, the contract becomes voidable at his discretion, and he may also be able to claim damages.</a:t>
            </a:r>
          </a:p>
          <a:p>
            <a:endParaRPr lang="en-GB" baseline="0" dirty="0"/>
          </a:p>
          <a:p>
            <a:r>
              <a:rPr lang="en-GB" baseline="0" dirty="0"/>
              <a:t>“Spice Girls scooter appeal flops (BBC NEWS ONLINE, JANUARY 2002”</a:t>
            </a:r>
          </a:p>
          <a:p>
            <a:r>
              <a:rPr lang="en-GB" baseline="0" dirty="0"/>
              <a:t>The spice girls will have to pay an estimated £250,000 to an Italian scooter manufacturer after the Court of Appeal upheld a ruling against them in their long running legal battle with the company.</a:t>
            </a:r>
          </a:p>
          <a:p>
            <a:r>
              <a:rPr lang="en-GB" baseline="0" dirty="0"/>
              <a:t>In March 1998 the then five-member girl group signed a £500,000 deal with Aprilia but the planned marketing campaign – featuring advertising materials picturing all five women – failed when Geri </a:t>
            </a:r>
            <a:r>
              <a:rPr lang="en-GB" baseline="0" dirty="0" err="1"/>
              <a:t>Halliwell</a:t>
            </a:r>
            <a:r>
              <a:rPr lang="en-GB" baseline="0" dirty="0"/>
              <a:t> left the band in April of the same year.</a:t>
            </a:r>
          </a:p>
          <a:p>
            <a:r>
              <a:rPr lang="en-GB" baseline="0" dirty="0"/>
              <a:t>The court ruled that, as the band members had known of Ms </a:t>
            </a:r>
            <a:r>
              <a:rPr lang="en-GB" baseline="0" dirty="0" err="1"/>
              <a:t>Halliwell’s</a:t>
            </a:r>
            <a:r>
              <a:rPr lang="en-GB" baseline="0" dirty="0"/>
              <a:t> intention to leave Theban when they entered into the contract, there had been an actionable misrepresentation.</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6</a:t>
            </a:fld>
            <a:endParaRPr lang="en-GB"/>
          </a:p>
        </p:txBody>
      </p:sp>
    </p:spTree>
    <p:extLst>
      <p:ext uri="{BB962C8B-B14F-4D97-AF65-F5344CB8AC3E}">
        <p14:creationId xmlns:p14="http://schemas.microsoft.com/office/powerpoint/2010/main" val="341608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Originally a misrepresentation was originally a false statement of FACT.</a:t>
            </a:r>
          </a:p>
          <a:p>
            <a:r>
              <a:rPr lang="en-GB" dirty="0"/>
              <a:t>Since </a:t>
            </a:r>
            <a:r>
              <a:rPr lang="en-GB" dirty="0" err="1"/>
              <a:t>Panhkhania</a:t>
            </a:r>
            <a:r>
              <a:rPr lang="en-GB" dirty="0"/>
              <a:t> v Hackney London Borough Council [2002] – Statements of FACT &amp; LAW can now be misrepresentation.</a:t>
            </a:r>
          </a:p>
          <a:p>
            <a:endParaRPr lang="en-GB" dirty="0"/>
          </a:p>
          <a:p>
            <a:r>
              <a:rPr lang="en-GB" dirty="0"/>
              <a:t>- The statement does not necessarily have to be in words; it can be conduct:</a:t>
            </a:r>
            <a:r>
              <a:rPr lang="en-GB" baseline="0" dirty="0"/>
              <a: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Gordon v </a:t>
            </a:r>
            <a:r>
              <a:rPr lang="en-GB" dirty="0" err="1"/>
              <a:t>Selico</a:t>
            </a:r>
            <a:r>
              <a:rPr lang="en-GB" dirty="0"/>
              <a:t> [1985] the court said that it is just as much a misrepresentation to conceal dry rot in a house as it is to tell a prospective buyer that there is no dry rot. Further in Spice girls</a:t>
            </a:r>
            <a:r>
              <a:rPr lang="en-GB" baseline="0" dirty="0"/>
              <a:t> ltd v Aprilia there was found to have been misrepresentation via conduct; signing the contract as a five-member girl group.</a:t>
            </a:r>
            <a:endParaRPr lang="en-GB" dirty="0"/>
          </a:p>
          <a:p>
            <a:endParaRPr lang="en-GB" dirty="0"/>
          </a:p>
          <a:p>
            <a:r>
              <a:rPr lang="en-GB" dirty="0"/>
              <a:t>p143</a:t>
            </a:r>
          </a:p>
        </p:txBody>
      </p:sp>
      <p:sp>
        <p:nvSpPr>
          <p:cNvPr id="4" name="Slide Number Placeholder 3"/>
          <p:cNvSpPr>
            <a:spLocks noGrp="1"/>
          </p:cNvSpPr>
          <p:nvPr>
            <p:ph type="sldNum" sz="quarter" idx="10"/>
          </p:nvPr>
        </p:nvSpPr>
        <p:spPr/>
        <p:txBody>
          <a:bodyPr/>
          <a:lstStyle/>
          <a:p>
            <a:fld id="{8CC206C8-8386-4917-8268-2A18F6901A2D}" type="slidenum">
              <a:rPr lang="en-GB" smtClean="0"/>
              <a:t>7</a:t>
            </a:fld>
            <a:endParaRPr lang="en-GB"/>
          </a:p>
        </p:txBody>
      </p:sp>
    </p:spTree>
    <p:extLst>
      <p:ext uri="{BB962C8B-B14F-4D97-AF65-F5344CB8AC3E}">
        <p14:creationId xmlns:p14="http://schemas.microsoft.com/office/powerpoint/2010/main" val="2517794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144</a:t>
            </a:r>
          </a:p>
          <a:p>
            <a:endParaRPr lang="en-GB" b="1" u="sng" dirty="0"/>
          </a:p>
          <a:p>
            <a:r>
              <a:rPr lang="en-GB" b="1" u="sng" dirty="0"/>
              <a:t>STATEMENTS OF OPINIONS</a:t>
            </a:r>
          </a:p>
          <a:p>
            <a:endParaRPr lang="en-GB" dirty="0"/>
          </a:p>
          <a:p>
            <a:r>
              <a:rPr lang="en-GB" dirty="0" err="1"/>
              <a:t>Bissett</a:t>
            </a:r>
            <a:r>
              <a:rPr lang="en-GB" dirty="0"/>
              <a:t> v Wilkinson [1927]-</a:t>
            </a:r>
            <a:r>
              <a:rPr lang="en-GB" baseline="0" dirty="0"/>
              <a:t> the sellers statement that the land would support 2000 sheep was held to be an opinion, as he had never used it for that purpose.</a:t>
            </a:r>
          </a:p>
          <a:p>
            <a:endParaRPr lang="en-GB" dirty="0"/>
          </a:p>
          <a:p>
            <a:r>
              <a:rPr lang="en-GB" dirty="0"/>
              <a:t>However, if the person making the statement is</a:t>
            </a:r>
            <a:r>
              <a:rPr lang="en-GB" baseline="0" dirty="0"/>
              <a:t> in a better position to know the facts on which his ‘opinion’ is based, there may be implicit misrepresentation. This point can be illustrated by Smith v Land House Property Corp [1884] where the owner of a property told a potential buyer that Mr Fleck was a “most desirable tenant”. The owner was aware that Mr Fleck was not a desirable tenant as he was consistently in arrears with his rent. The owner was therefore not expressing an opinion but was making an untrue statement of fact, leading to misrepresentation.</a:t>
            </a:r>
          </a:p>
          <a:p>
            <a:r>
              <a:rPr lang="en-GB" baseline="0" dirty="0"/>
              <a:t>A newer illustration of this point can be found in </a:t>
            </a:r>
            <a:r>
              <a:rPr lang="en-GB" baseline="0" dirty="0" err="1"/>
              <a:t>Cherrilow</a:t>
            </a:r>
            <a:r>
              <a:rPr lang="en-GB" baseline="0" dirty="0"/>
              <a:t> ltd v Butler-</a:t>
            </a:r>
            <a:r>
              <a:rPr lang="en-GB" baseline="0" dirty="0" err="1"/>
              <a:t>Creagh</a:t>
            </a:r>
            <a:r>
              <a:rPr lang="en-GB" baseline="0" dirty="0"/>
              <a:t> [2011] where Mr BC, a property developer suggested that a property was worth £25m, when the true value of it was nearly £10m. As Mr BC had no belief in the truth of his statement, it could not be considered to be a mere opinion and was considered by the courts as an untrue statement of fact.</a:t>
            </a:r>
          </a:p>
          <a:p>
            <a:endParaRPr lang="en-GB" baseline="0" dirty="0"/>
          </a:p>
          <a:p>
            <a:endParaRPr lang="en-GB" b="1" u="sng" baseline="0" dirty="0"/>
          </a:p>
          <a:p>
            <a:r>
              <a:rPr lang="en-GB" b="1" u="sng" baseline="0" dirty="0"/>
              <a:t>STATEMENTS OF INTENTION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Statements of intention do not normally constitute misrepresentation, unless you</a:t>
            </a:r>
            <a:r>
              <a:rPr lang="en-GB" baseline="0" dirty="0"/>
              <a:t> state the intention of doing something that you do not intend to do.</a:t>
            </a:r>
            <a:endParaRPr lang="en-GB" dirty="0"/>
          </a:p>
          <a:p>
            <a:r>
              <a:rPr lang="en-GB" b="0" u="none" baseline="0" dirty="0"/>
              <a:t>For example, a decorator may say that he </a:t>
            </a:r>
            <a:r>
              <a:rPr lang="en-GB" b="1" u="none" baseline="0" dirty="0"/>
              <a:t>intends</a:t>
            </a:r>
            <a:r>
              <a:rPr lang="en-GB" b="0" u="none" baseline="0" dirty="0"/>
              <a:t> to use a certain brand of paint when decorating your house. As this is merely an intention, and no definite promise has been made, you cannot bring a claim against him if he uses a different brand of paint.</a:t>
            </a:r>
          </a:p>
          <a:p>
            <a:r>
              <a:rPr lang="en-GB" b="0" u="none" baseline="0" dirty="0"/>
              <a:t>If the decorator tell you that he </a:t>
            </a:r>
            <a:r>
              <a:rPr lang="en-GB" b="1" u="none" baseline="0" dirty="0"/>
              <a:t>intends</a:t>
            </a:r>
            <a:r>
              <a:rPr lang="en-GB" b="0" u="none" baseline="0" dirty="0"/>
              <a:t> to use a certain brand of paint but the statement is a lie (he had no intention of using such paint – then his initial statement could amount to misrepresentation, as he has made a statement which is factually untrue at the time of being made?</a:t>
            </a:r>
          </a:p>
          <a:p>
            <a:endParaRPr lang="en-GB" b="1" u="sng" baseline="0" dirty="0"/>
          </a:p>
          <a:p>
            <a:endParaRPr lang="en-GB" b="1" u="sng" baseline="0" dirty="0"/>
          </a:p>
          <a:p>
            <a:endParaRPr lang="en-GB" b="1" u="sng" baseline="0" dirty="0"/>
          </a:p>
          <a:p>
            <a:endParaRPr lang="en-GB" baseline="0" dirty="0"/>
          </a:p>
          <a:p>
            <a:endParaRPr lang="en-GB" baseline="0" dirty="0"/>
          </a:p>
          <a:p>
            <a:endParaRPr lang="en-GB" baseline="0" dirty="0"/>
          </a:p>
          <a:p>
            <a:endParaRPr lang="en-GB" baseline="0" dirty="0"/>
          </a:p>
          <a:p>
            <a:endParaRPr lang="en-GB" baseline="0" dirty="0"/>
          </a:p>
          <a:p>
            <a:endParaRPr lang="en-GB" baseline="0" dirty="0"/>
          </a:p>
          <a:p>
            <a:endParaRPr lang="en-GB" baseline="0" dirty="0"/>
          </a:p>
          <a:p>
            <a:endParaRPr lang="en-GB" baseline="0" dirty="0"/>
          </a:p>
          <a:p>
            <a:r>
              <a:rPr lang="en-GB" baseline="0" dirty="0"/>
              <a:t>3) A THIRD MATTER WHICH WILL NOT NORMALLY AMOUNT TO A MISREPRESENTATION IS EXTRAVAGANT ADVERTIEMENTS AND SALES TALK- will not be misrepresentations unless they claim to be based on facts and figures.</a:t>
            </a:r>
          </a:p>
        </p:txBody>
      </p:sp>
      <p:sp>
        <p:nvSpPr>
          <p:cNvPr id="4" name="Slide Number Placeholder 3"/>
          <p:cNvSpPr>
            <a:spLocks noGrp="1"/>
          </p:cNvSpPr>
          <p:nvPr>
            <p:ph type="sldNum" sz="quarter" idx="10"/>
          </p:nvPr>
        </p:nvSpPr>
        <p:spPr/>
        <p:txBody>
          <a:bodyPr/>
          <a:lstStyle/>
          <a:p>
            <a:fld id="{8CC206C8-8386-4917-8268-2A18F6901A2D}" type="slidenum">
              <a:rPr lang="en-GB" smtClean="0"/>
              <a:t>8</a:t>
            </a:fld>
            <a:endParaRPr lang="en-GB"/>
          </a:p>
        </p:txBody>
      </p:sp>
    </p:spTree>
    <p:extLst>
      <p:ext uri="{BB962C8B-B14F-4D97-AF65-F5344CB8AC3E}">
        <p14:creationId xmlns:p14="http://schemas.microsoft.com/office/powerpoint/2010/main" val="2946652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Silence does not normally</a:t>
            </a:r>
            <a:r>
              <a:rPr lang="en-GB" baseline="0" dirty="0"/>
              <a:t> amount to misrepresentation. It is an important principle of English law that neither party has an obligation to disclose facts that might affect the contract unless the other party enquires.</a:t>
            </a:r>
          </a:p>
          <a:p>
            <a:endParaRPr lang="en-GB" baseline="0" dirty="0"/>
          </a:p>
          <a:p>
            <a:r>
              <a:rPr lang="en-GB" baseline="0" dirty="0"/>
              <a:t>In the sales of goods contracts, the maxim caveat emptor (let the buyer beware) means that it is the responsibility of the buyer to find out about the goods before buying (although remedies are available if the goods are faulty or inaccurately described).</a:t>
            </a:r>
          </a:p>
          <a:p>
            <a:endParaRPr lang="en-GB" baseline="0" dirty="0"/>
          </a:p>
          <a:p>
            <a:r>
              <a:rPr lang="en-GB" baseline="0" dirty="0"/>
              <a:t>Two useful examples of the caveat emptor rule can be found in cases relating to property sale and purchase. </a:t>
            </a:r>
          </a:p>
          <a:p>
            <a:r>
              <a:rPr lang="en-GB" baseline="0" dirty="0"/>
              <a:t>Sykes v Taylor Rose [2004] there had been no misrepresentation when the seller of a house failed to disclose the fact that the house had been the scene of a horrific murder.</a:t>
            </a:r>
          </a:p>
          <a:p>
            <a:r>
              <a:rPr lang="en-GB" baseline="0" dirty="0"/>
              <a:t>Hardy v Griffiths [2014] the purchaser of a £3.6m house was found not to have been the victim of misrepresentation by the seller, even though the property was subject to both damp and rot.</a:t>
            </a:r>
          </a:p>
          <a:p>
            <a:endParaRPr lang="en-GB" baseline="0" dirty="0"/>
          </a:p>
          <a:p>
            <a:r>
              <a:rPr lang="en-GB" baseline="0" dirty="0"/>
              <a:t>In both of these cases it was held that the buyer should have taken more care, example getting the house surveyed in Hardy.</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9</a:t>
            </a:fld>
            <a:endParaRPr lang="en-GB"/>
          </a:p>
        </p:txBody>
      </p:sp>
    </p:spTree>
    <p:extLst>
      <p:ext uri="{BB962C8B-B14F-4D97-AF65-F5344CB8AC3E}">
        <p14:creationId xmlns:p14="http://schemas.microsoft.com/office/powerpoint/2010/main" val="1043761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p.141-42</a:t>
            </a:r>
          </a:p>
          <a:p>
            <a:r>
              <a:rPr lang="en-GB" dirty="0"/>
              <a:t>There are some</a:t>
            </a:r>
            <a:r>
              <a:rPr lang="en-GB" baseline="0" dirty="0"/>
              <a:t> exceptional situations where the contracting third party is obliged to disclose facts that ate known to him but not to the other party, even if he is not asked.</a:t>
            </a:r>
          </a:p>
          <a:p>
            <a:endParaRPr lang="en-GB" baseline="0" dirty="0"/>
          </a:p>
          <a:p>
            <a:endParaRPr lang="en-GB" baseline="0" dirty="0"/>
          </a:p>
          <a:p>
            <a:pPr>
              <a:buAutoNum type="arabicPeriod"/>
            </a:pPr>
            <a:r>
              <a:rPr lang="en-GB" sz="1200" b="0" dirty="0"/>
              <a:t>When one party has told a “half-truth” which he knows will give a false impression to the other party: </a:t>
            </a:r>
            <a:r>
              <a:rPr lang="en-GB" sz="1200" b="1" i="1" dirty="0">
                <a:solidFill>
                  <a:schemeClr val="accent2">
                    <a:lumMod val="60000"/>
                    <a:lumOff val="40000"/>
                  </a:schemeClr>
                </a:solidFill>
              </a:rPr>
              <a:t>Nottingham Patent Brick &amp;Tile Co v Butler [1886]. </a:t>
            </a:r>
            <a:r>
              <a:rPr lang="en-GB" sz="1200" b="0" i="0" dirty="0">
                <a:solidFill>
                  <a:schemeClr val="accent2">
                    <a:lumMod val="60000"/>
                    <a:lumOff val="40000"/>
                  </a:schemeClr>
                </a:solidFill>
              </a:rPr>
              <a:t>In</a:t>
            </a:r>
            <a:r>
              <a:rPr lang="en-GB" sz="1200" b="0" i="0" baseline="0" dirty="0">
                <a:solidFill>
                  <a:schemeClr val="accent2">
                    <a:lumMod val="60000"/>
                    <a:lumOff val="40000"/>
                  </a:schemeClr>
                </a:solidFill>
              </a:rPr>
              <a:t> this case, a solicitor told a prospective buyer that he was not aware of any respective covenants affecting the land he was selling, but did not add that this was only because he hadn’t gone on to check the rest of the paperwork. The court found that this was a misrepresentation.</a:t>
            </a:r>
            <a:endParaRPr lang="en-GB" sz="1200" b="1" i="1" dirty="0">
              <a:solidFill>
                <a:schemeClr val="accent2">
                  <a:lumMod val="60000"/>
                  <a:lumOff val="40000"/>
                </a:schemeClr>
              </a:solidFill>
            </a:endParaRPr>
          </a:p>
          <a:p>
            <a:pPr>
              <a:buAutoNum type="arabicPeriod"/>
            </a:pPr>
            <a:endParaRPr lang="en-GB" sz="1200" i="1" dirty="0">
              <a:solidFill>
                <a:schemeClr val="accent2">
                  <a:lumMod val="60000"/>
                  <a:lumOff val="40000"/>
                </a:schemeClr>
              </a:solidFill>
            </a:endParaRPr>
          </a:p>
          <a:p>
            <a:pPr>
              <a:buNone/>
            </a:pPr>
            <a:endParaRPr lang="en-GB" sz="1200" i="1" dirty="0">
              <a:solidFill>
                <a:schemeClr val="accent2">
                  <a:lumMod val="60000"/>
                  <a:lumOff val="40000"/>
                </a:schemeClr>
              </a:solidFill>
            </a:endParaRPr>
          </a:p>
          <a:p>
            <a:pPr>
              <a:buNone/>
            </a:pPr>
            <a:r>
              <a:rPr lang="en-GB" sz="1200" dirty="0">
                <a:solidFill>
                  <a:schemeClr val="tx1"/>
                </a:solidFill>
              </a:rPr>
              <a:t>2. If a statement is accurate when it is made, but circumstances change before the contract is finally settled. </a:t>
            </a:r>
            <a:r>
              <a:rPr lang="en-GB" sz="1200" i="1" dirty="0">
                <a:solidFill>
                  <a:schemeClr val="accent2">
                    <a:lumMod val="60000"/>
                    <a:lumOff val="40000"/>
                  </a:schemeClr>
                </a:solidFill>
              </a:rPr>
              <a:t>With v </a:t>
            </a:r>
            <a:r>
              <a:rPr lang="en-GB" sz="1200" i="1" dirty="0" err="1">
                <a:solidFill>
                  <a:schemeClr val="accent2">
                    <a:lumMod val="60000"/>
                    <a:lumOff val="40000"/>
                  </a:schemeClr>
                </a:solidFill>
              </a:rPr>
              <a:t>O’Flanagan</a:t>
            </a:r>
            <a:r>
              <a:rPr lang="en-GB" sz="1200" i="1" dirty="0">
                <a:solidFill>
                  <a:schemeClr val="accent2">
                    <a:lumMod val="60000"/>
                    <a:lumOff val="40000"/>
                  </a:schemeClr>
                </a:solidFill>
              </a:rPr>
              <a:t> [1936] The D was a</a:t>
            </a:r>
            <a:r>
              <a:rPr lang="en-GB" sz="1200" i="1" baseline="0" dirty="0">
                <a:solidFill>
                  <a:schemeClr val="accent2">
                    <a:lumMod val="60000"/>
                    <a:lumOff val="40000"/>
                  </a:schemeClr>
                </a:solidFill>
              </a:rPr>
              <a:t> doctor who was selling his practice. In January when the parties were negotiating the contract, he tod the claimant that the practice was worth £2,000 a year. This statement was true when made, but by the time the contract was finally signed in May, income had fallen to £5 a week. It was held that the D’s subsequent failure to inform the claimant of the drop in his income was a misrepresentation</a:t>
            </a:r>
            <a:endParaRPr lang="en-GB" sz="1200" i="1" dirty="0">
              <a:solidFill>
                <a:schemeClr val="accent2">
                  <a:lumMod val="60000"/>
                  <a:lumOff val="40000"/>
                </a:schemeClr>
              </a:solidFill>
            </a:endParaRPr>
          </a:p>
          <a:p>
            <a:pPr>
              <a:buAutoNum type="arabicPeriod"/>
            </a:pPr>
            <a:endParaRPr lang="en-GB" sz="1200" i="1" dirty="0">
              <a:solidFill>
                <a:schemeClr val="accent2">
                  <a:lumMod val="60000"/>
                  <a:lumOff val="40000"/>
                </a:schemeClr>
              </a:solidFill>
            </a:endParaRPr>
          </a:p>
          <a:p>
            <a:pPr>
              <a:buNone/>
            </a:pPr>
            <a:r>
              <a:rPr lang="en-GB" sz="1200" i="1" dirty="0">
                <a:solidFill>
                  <a:schemeClr val="accent2">
                    <a:lumMod val="60000"/>
                    <a:lumOff val="40000"/>
                  </a:schemeClr>
                </a:solidFill>
              </a:rPr>
              <a:t>3.</a:t>
            </a:r>
            <a:r>
              <a:rPr lang="en-GB" sz="1200" i="1" baseline="0" dirty="0">
                <a:solidFill>
                  <a:schemeClr val="accent2">
                    <a:lumMod val="60000"/>
                    <a:lumOff val="40000"/>
                  </a:schemeClr>
                </a:solidFill>
              </a:rPr>
              <a:t> </a:t>
            </a:r>
            <a:r>
              <a:rPr lang="en-GB" sz="1200" dirty="0">
                <a:solidFill>
                  <a:schemeClr val="tx1"/>
                </a:solidFill>
              </a:rPr>
              <a:t>Contracts of utmost good faith</a:t>
            </a:r>
            <a:r>
              <a:rPr lang="en-GB" sz="1200" baseline="0" dirty="0">
                <a:solidFill>
                  <a:schemeClr val="tx1"/>
                </a:solidFill>
              </a:rPr>
              <a:t> is where one party must reveal all relevant facts to the other, even if he is not asked: failure to disclose all material facts to the other, even if he is not asked: failure to disclose these facts makes the contract voidable.</a:t>
            </a:r>
          </a:p>
          <a:p>
            <a:pPr>
              <a:buNone/>
            </a:pPr>
            <a:r>
              <a:rPr lang="en-GB" sz="1200" baseline="0" dirty="0">
                <a:solidFill>
                  <a:schemeClr val="tx1"/>
                </a:solidFill>
              </a:rPr>
              <a:t>This situation commonly arises in relation to contracts of insurance, for example, when phoning insurance companies to obtain quotations for car insurance, we are generally expected to not only answer all questions asked of us truthfully and honestly, but also to inform the insurance company of any facts they have not asked us about.</a:t>
            </a:r>
            <a:endParaRPr lang="en-GB" sz="1200" dirty="0">
              <a:solidFill>
                <a:schemeClr val="tx1"/>
              </a:solidFill>
            </a:endParaRPr>
          </a:p>
          <a:p>
            <a:pPr>
              <a:buNone/>
            </a:pPr>
            <a:endParaRPr lang="en-GB" sz="1200" dirty="0">
              <a:solidFill>
                <a:schemeClr val="tx1"/>
              </a:solidFill>
            </a:endParaRPr>
          </a:p>
          <a:p>
            <a:pPr>
              <a:buNone/>
            </a:pPr>
            <a:endParaRPr lang="en-GB" sz="1200" dirty="0">
              <a:solidFill>
                <a:schemeClr val="tx1"/>
              </a:solidFill>
            </a:endParaRPr>
          </a:p>
          <a:p>
            <a:pPr>
              <a:buNone/>
            </a:pPr>
            <a:r>
              <a:rPr lang="en-GB" sz="1200" dirty="0">
                <a:solidFill>
                  <a:schemeClr val="tx1"/>
                </a:solidFill>
              </a:rPr>
              <a:t>4. Where the parties have a </a:t>
            </a:r>
            <a:r>
              <a:rPr lang="en-GB" sz="1200" b="1" dirty="0">
                <a:solidFill>
                  <a:schemeClr val="accent2">
                    <a:lumMod val="60000"/>
                    <a:lumOff val="40000"/>
                  </a:schemeClr>
                </a:solidFill>
              </a:rPr>
              <a:t>fiduciary relationship (fi-</a:t>
            </a:r>
            <a:r>
              <a:rPr lang="en-GB" sz="1200" b="1" dirty="0" err="1">
                <a:solidFill>
                  <a:schemeClr val="accent2">
                    <a:lumMod val="60000"/>
                    <a:lumOff val="40000"/>
                  </a:schemeClr>
                </a:solidFill>
              </a:rPr>
              <a:t>ju</a:t>
            </a:r>
            <a:r>
              <a:rPr lang="en-GB" sz="1200" b="1" dirty="0">
                <a:solidFill>
                  <a:schemeClr val="accent2">
                    <a:lumMod val="60000"/>
                    <a:lumOff val="40000"/>
                  </a:schemeClr>
                </a:solidFill>
              </a:rPr>
              <a:t>-</a:t>
            </a:r>
            <a:r>
              <a:rPr lang="en-GB" sz="1200" b="1" dirty="0" err="1">
                <a:solidFill>
                  <a:schemeClr val="accent2">
                    <a:lumMod val="60000"/>
                    <a:lumOff val="40000"/>
                  </a:schemeClr>
                </a:solidFill>
              </a:rPr>
              <a:t>sary</a:t>
            </a:r>
            <a:r>
              <a:rPr lang="en-GB" sz="1200" b="1" dirty="0">
                <a:solidFill>
                  <a:schemeClr val="accent2">
                    <a:lumMod val="60000"/>
                    <a:lumOff val="40000"/>
                  </a:schemeClr>
                </a:solidFill>
              </a:rPr>
              <a:t>). </a:t>
            </a:r>
            <a:r>
              <a:rPr lang="en-GB" sz="1200" b="0" dirty="0">
                <a:solidFill>
                  <a:schemeClr val="accent2">
                    <a:lumMod val="60000"/>
                    <a:lumOff val="40000"/>
                  </a:schemeClr>
                </a:solidFill>
              </a:rPr>
              <a:t>This a relationship</a:t>
            </a:r>
            <a:r>
              <a:rPr lang="en-GB" sz="1200" b="0" baseline="0" dirty="0">
                <a:solidFill>
                  <a:schemeClr val="accent2">
                    <a:lumMod val="60000"/>
                    <a:lumOff val="40000"/>
                  </a:schemeClr>
                </a:solidFill>
              </a:rPr>
              <a:t> where one party has complete trust and confidence in the other, such as between a lawyer and his client, there is usually considered to be a duty of disclosure between the parties. </a:t>
            </a:r>
            <a:endParaRPr lang="en-GB" sz="1200" b="0" dirty="0">
              <a:solidFill>
                <a:schemeClr val="accent2">
                  <a:lumMod val="60000"/>
                  <a:lumOff val="40000"/>
                </a:schemeClr>
              </a:solidFill>
            </a:endParaRPr>
          </a:p>
          <a:p>
            <a:pPr>
              <a:buNone/>
            </a:pPr>
            <a:endParaRPr lang="en-GB" sz="1200" b="1" dirty="0">
              <a:solidFill>
                <a:schemeClr val="accent2">
                  <a:lumMod val="60000"/>
                  <a:lumOff val="40000"/>
                </a:schemeClr>
              </a:solidFill>
            </a:endParaRPr>
          </a:p>
          <a:p>
            <a:pPr>
              <a:buNone/>
            </a:pPr>
            <a:endParaRPr lang="en-GB" sz="1200" b="1" dirty="0">
              <a:solidFill>
                <a:schemeClr val="accent2">
                  <a:lumMod val="60000"/>
                  <a:lumOff val="40000"/>
                </a:schemeClr>
              </a:solidFill>
            </a:endParaRPr>
          </a:p>
          <a:p>
            <a:pPr>
              <a:buNone/>
            </a:pPr>
            <a:endParaRPr lang="en-GB" sz="1200" b="1" dirty="0">
              <a:solidFill>
                <a:schemeClr val="accent2">
                  <a:lumMod val="60000"/>
                  <a:lumOff val="40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5. It was confirmed in </a:t>
            </a:r>
            <a:r>
              <a:rPr lang="en-GB" sz="1200" b="1" dirty="0">
                <a:solidFill>
                  <a:schemeClr val="accent2">
                    <a:lumMod val="60000"/>
                    <a:lumOff val="40000"/>
                  </a:schemeClr>
                </a:solidFill>
              </a:rPr>
              <a:t>Hamilton v Allied Domecq [2007] </a:t>
            </a:r>
            <a:r>
              <a:rPr lang="en-GB" sz="1200" dirty="0">
                <a:solidFill>
                  <a:schemeClr val="tx1"/>
                </a:solidFill>
              </a:rPr>
              <a:t>that, to find a business liable for non-disclosure, it must be shown that there was a voluntary assumption of responsibility by the party that remains silent, on which the other party relies. It was held in that case that there has been</a:t>
            </a:r>
            <a:r>
              <a:rPr lang="en-GB" sz="1200" baseline="0" dirty="0">
                <a:solidFill>
                  <a:schemeClr val="tx1"/>
                </a:solidFill>
              </a:rPr>
              <a:t> no such assumption of responsibility and, as a result, no duty to disclose.</a:t>
            </a:r>
            <a:endParaRPr lang="en-GB" sz="1200" dirty="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10</a:t>
            </a:fld>
            <a:endParaRPr lang="en-GB"/>
          </a:p>
        </p:txBody>
      </p:sp>
    </p:spTree>
    <p:extLst>
      <p:ext uri="{BB962C8B-B14F-4D97-AF65-F5344CB8AC3E}">
        <p14:creationId xmlns:p14="http://schemas.microsoft.com/office/powerpoint/2010/main" val="250494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Representor</a:t>
            </a:r>
            <a:r>
              <a:rPr lang="en-GB" baseline="0" dirty="0"/>
              <a:t> is the person who has made the false statement.</a:t>
            </a:r>
          </a:p>
          <a:p>
            <a:r>
              <a:rPr lang="en-GB" baseline="0" dirty="0" err="1"/>
              <a:t>Representee</a:t>
            </a:r>
            <a:r>
              <a:rPr lang="en-GB" baseline="0" dirty="0"/>
              <a:t> is the person who has relied on the false statement.</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11</a:t>
            </a:fld>
            <a:endParaRPr lang="en-GB"/>
          </a:p>
        </p:txBody>
      </p:sp>
    </p:spTree>
    <p:extLst>
      <p:ext uri="{BB962C8B-B14F-4D97-AF65-F5344CB8AC3E}">
        <p14:creationId xmlns:p14="http://schemas.microsoft.com/office/powerpoint/2010/main" val="30334332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p144</a:t>
            </a:r>
          </a:p>
        </p:txBody>
      </p:sp>
      <p:sp>
        <p:nvSpPr>
          <p:cNvPr id="4" name="Slide Number Placeholder 3"/>
          <p:cNvSpPr>
            <a:spLocks noGrp="1"/>
          </p:cNvSpPr>
          <p:nvPr>
            <p:ph type="sldNum" sz="quarter" idx="10"/>
          </p:nvPr>
        </p:nvSpPr>
        <p:spPr/>
        <p:txBody>
          <a:bodyPr/>
          <a:lstStyle/>
          <a:p>
            <a:fld id="{8CC206C8-8386-4917-8268-2A18F6901A2D}" type="slidenum">
              <a:rPr lang="en-GB" smtClean="0"/>
              <a:t>12</a:t>
            </a:fld>
            <a:endParaRPr lang="en-GB"/>
          </a:p>
        </p:txBody>
      </p:sp>
    </p:spTree>
    <p:extLst>
      <p:ext uri="{BB962C8B-B14F-4D97-AF65-F5344CB8AC3E}">
        <p14:creationId xmlns:p14="http://schemas.microsoft.com/office/powerpoint/2010/main" val="1952845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 145</a:t>
            </a:r>
          </a:p>
          <a:p>
            <a:endParaRPr lang="en-GB" dirty="0"/>
          </a:p>
          <a:p>
            <a:r>
              <a:rPr lang="en-GB" dirty="0"/>
              <a:t>The following circumstances d</a:t>
            </a:r>
            <a:r>
              <a:rPr lang="en-GB" baseline="0" dirty="0"/>
              <a:t>o therefore not amount to misrepresentation:</a:t>
            </a:r>
          </a:p>
          <a:p>
            <a:endParaRPr lang="en-GB" baseline="0" dirty="0"/>
          </a:p>
          <a:p>
            <a:pPr marL="228600" indent="-228600">
              <a:buAutoNum type="arabicParenBoth"/>
            </a:pPr>
            <a:r>
              <a:rPr lang="en-GB" baseline="0" dirty="0"/>
              <a:t>The claimant was unaware of the existence of false statements at the time of entering into the contract. In Re Northumberland &amp; Durham Banking Co [1858], the untrue statement was put into a report but the person it was intended to induce did not read the report, so misrepresentation did not occur.</a:t>
            </a:r>
          </a:p>
          <a:p>
            <a:pPr marL="228600" indent="-228600">
              <a:buAutoNum type="arabicParenBoth"/>
            </a:pPr>
            <a:endParaRPr lang="en-GB" baseline="0" dirty="0"/>
          </a:p>
          <a:p>
            <a:pPr marL="228600" indent="-228600">
              <a:buAutoNum type="arabicParenBoth"/>
            </a:pPr>
            <a:r>
              <a:rPr lang="en-GB" baseline="0" dirty="0"/>
              <a:t>A false statement was made but the </a:t>
            </a:r>
            <a:r>
              <a:rPr lang="en-GB" baseline="0" dirty="0" err="1"/>
              <a:t>representee</a:t>
            </a:r>
            <a:r>
              <a:rPr lang="en-GB" baseline="0" dirty="0"/>
              <a:t> did not rely on it because he had checked all the facts for himself. If someone does check a statement and decides (wrongly) that it is true, there may be no actionable </a:t>
            </a:r>
            <a:r>
              <a:rPr lang="en-GB" baseline="0" dirty="0" err="1"/>
              <a:t>misrep</a:t>
            </a:r>
            <a:r>
              <a:rPr lang="en-GB" baseline="0" dirty="0"/>
              <a:t>.</a:t>
            </a:r>
          </a:p>
          <a:p>
            <a:pPr marL="0" indent="0">
              <a:buNone/>
            </a:pPr>
            <a:r>
              <a:rPr lang="en-GB" baseline="0" dirty="0"/>
              <a:t>In Attwood v Small, incorrect statements were made regarding the earning capacity of a mine were not viewed as </a:t>
            </a:r>
            <a:r>
              <a:rPr lang="en-GB" baseline="0" dirty="0" err="1"/>
              <a:t>misrep</a:t>
            </a:r>
            <a:r>
              <a:rPr lang="en-GB" baseline="0" dirty="0"/>
              <a:t> as the buyers undertook and relied on their own investigations into this matter.</a:t>
            </a:r>
          </a:p>
          <a:p>
            <a:pPr marL="0" indent="0">
              <a:buNone/>
            </a:pPr>
            <a:endParaRPr lang="en-GB" baseline="0" dirty="0"/>
          </a:p>
          <a:p>
            <a:pPr marL="0" indent="0">
              <a:buNone/>
            </a:pPr>
            <a:r>
              <a:rPr lang="en-GB" baseline="0" dirty="0"/>
              <a:t>(3) If the </a:t>
            </a:r>
            <a:r>
              <a:rPr lang="en-GB" baseline="0" dirty="0" err="1"/>
              <a:t>representee</a:t>
            </a:r>
            <a:r>
              <a:rPr lang="en-GB" baseline="0" dirty="0"/>
              <a:t> knows that the statement is false but decides to contract on this anyway.</a:t>
            </a:r>
          </a:p>
          <a:p>
            <a:pPr marL="0" indent="0">
              <a:buNone/>
            </a:pPr>
            <a:r>
              <a:rPr lang="en-GB" baseline="0" dirty="0"/>
              <a:t>If he does not bother to check the truth of the statement, he can generally sue for misrepresentation if the statement is untrue. In </a:t>
            </a:r>
            <a:r>
              <a:rPr lang="en-GB" baseline="0" dirty="0" err="1"/>
              <a:t>Regdgrave</a:t>
            </a:r>
            <a:r>
              <a:rPr lang="en-GB" baseline="0" dirty="0"/>
              <a:t> v Hurd the claimant succeeded In proving </a:t>
            </a:r>
            <a:r>
              <a:rPr lang="en-GB" baseline="0" dirty="0" err="1"/>
              <a:t>misrep</a:t>
            </a:r>
            <a:r>
              <a:rPr lang="en-GB" baseline="0" dirty="0"/>
              <a:t> when he chose to believe what the D had told him rather than checking the documents the D had offered him, which would have shown the verbal statement to be untrue. Although this may seem unfair on the defendant, the point is that by clearly not checking the documents – the C has clearly relied on, and been induced by the defendants statement.</a:t>
            </a:r>
          </a:p>
          <a:p>
            <a:pPr marL="0" indent="0">
              <a:buNone/>
            </a:pPr>
            <a:endParaRPr lang="en-GB" baseline="0" dirty="0"/>
          </a:p>
        </p:txBody>
      </p:sp>
      <p:sp>
        <p:nvSpPr>
          <p:cNvPr id="4" name="Slide Number Placeholder 3"/>
          <p:cNvSpPr>
            <a:spLocks noGrp="1"/>
          </p:cNvSpPr>
          <p:nvPr>
            <p:ph type="sldNum" sz="quarter" idx="10"/>
          </p:nvPr>
        </p:nvSpPr>
        <p:spPr/>
        <p:txBody>
          <a:bodyPr/>
          <a:lstStyle/>
          <a:p>
            <a:fld id="{8CC206C8-8386-4917-8268-2A18F6901A2D}" type="slidenum">
              <a:rPr lang="en-GB" smtClean="0"/>
              <a:t>13</a:t>
            </a:fld>
            <a:endParaRPr lang="en-GB"/>
          </a:p>
        </p:txBody>
      </p:sp>
    </p:spTree>
    <p:extLst>
      <p:ext uri="{BB962C8B-B14F-4D97-AF65-F5344CB8AC3E}">
        <p14:creationId xmlns:p14="http://schemas.microsoft.com/office/powerpoint/2010/main" val="12505804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p.147 It</a:t>
            </a:r>
            <a:r>
              <a:rPr lang="en-GB" baseline="0" dirty="0"/>
              <a:t> is important to identify which types is involved, because this may affect the remedy available.</a:t>
            </a:r>
          </a:p>
          <a:p>
            <a:endParaRPr lang="en-GB" baseline="0" dirty="0"/>
          </a:p>
          <a:p>
            <a:r>
              <a:rPr lang="en-GB" baseline="0" dirty="0"/>
              <a:t>It should be noted that the Misrepresentation Act 1967 has improved the remedies for misrepresentation.</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14</a:t>
            </a:fld>
            <a:endParaRPr lang="en-GB"/>
          </a:p>
        </p:txBody>
      </p:sp>
    </p:spTree>
    <p:extLst>
      <p:ext uri="{BB962C8B-B14F-4D97-AF65-F5344CB8AC3E}">
        <p14:creationId xmlns:p14="http://schemas.microsoft.com/office/powerpoint/2010/main" val="1129361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p.147</a:t>
            </a:r>
          </a:p>
          <a:p>
            <a:r>
              <a:rPr lang="en-GB" dirty="0"/>
              <a:t>In Derry v Peek, a tramway</a:t>
            </a:r>
            <a:r>
              <a:rPr lang="en-GB" baseline="0" dirty="0"/>
              <a:t> company stated in its prospectus that it had permission to use steam instead of horse power to pull its trams. In fact, it had applied for such permission but had not yet received it. Because the company honestly thought that the permission was a formality, the House of Lords found that the </a:t>
            </a:r>
            <a:r>
              <a:rPr lang="en-GB" baseline="0" dirty="0" err="1"/>
              <a:t>misrep</a:t>
            </a:r>
            <a:r>
              <a:rPr lang="en-GB" baseline="0" dirty="0"/>
              <a:t> was not fraudulent. </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15</a:t>
            </a:fld>
            <a:endParaRPr lang="en-GB"/>
          </a:p>
        </p:txBody>
      </p:sp>
    </p:spTree>
    <p:extLst>
      <p:ext uri="{BB962C8B-B14F-4D97-AF65-F5344CB8AC3E}">
        <p14:creationId xmlns:p14="http://schemas.microsoft.com/office/powerpoint/2010/main" val="5907595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u="sng" dirty="0">
                <a:latin typeface="Arial" panose="020B0604020202020204" pitchFamily="34" charset="0"/>
                <a:cs typeface="Arial" panose="020B0604020202020204" pitchFamily="34" charset="0"/>
              </a:rPr>
              <a:t>DAMAGES</a:t>
            </a:r>
          </a:p>
          <a:p>
            <a:pPr>
              <a:buFontTx/>
              <a:buChar char="-"/>
            </a:pPr>
            <a:r>
              <a:rPr lang="en-GB" sz="1200" dirty="0">
                <a:latin typeface="Arial" panose="020B0604020202020204" pitchFamily="34" charset="0"/>
                <a:cs typeface="Arial" panose="020B0604020202020204" pitchFamily="34" charset="0"/>
              </a:rPr>
              <a:t>Tort of deceit: aims at putting the claimant in the position he would have been but for the </a:t>
            </a:r>
            <a:r>
              <a:rPr lang="en-GB" sz="1200" dirty="0" err="1">
                <a:latin typeface="Arial" panose="020B0604020202020204" pitchFamily="34" charset="0"/>
                <a:cs typeface="Arial" panose="020B0604020202020204" pitchFamily="34" charset="0"/>
              </a:rPr>
              <a:t>misrep</a:t>
            </a:r>
            <a:r>
              <a:rPr lang="en-GB" sz="1200" dirty="0">
                <a:latin typeface="Arial" panose="020B0604020202020204" pitchFamily="34" charset="0"/>
                <a:cs typeface="Arial" panose="020B0604020202020204" pitchFamily="34" charset="0"/>
              </a:rPr>
              <a:t>.</a:t>
            </a:r>
          </a:p>
          <a:p>
            <a:pPr>
              <a:buFontTx/>
              <a:buChar char="-"/>
            </a:pPr>
            <a:r>
              <a:rPr lang="en-GB" sz="1200" i="1" dirty="0">
                <a:solidFill>
                  <a:srgbClr val="FF0000"/>
                </a:solidFill>
                <a:latin typeface="Arial" panose="020B0604020202020204" pitchFamily="34" charset="0"/>
                <a:cs typeface="Arial" panose="020B0604020202020204" pitchFamily="34" charset="0"/>
              </a:rPr>
              <a:t>Smith &amp; New Court Securities Ltd v </a:t>
            </a:r>
            <a:r>
              <a:rPr lang="en-GB" sz="1200" i="1" dirty="0" err="1">
                <a:solidFill>
                  <a:srgbClr val="FF0000"/>
                </a:solidFill>
                <a:latin typeface="Arial" panose="020B0604020202020204" pitchFamily="34" charset="0"/>
                <a:cs typeface="Arial" panose="020B0604020202020204" pitchFamily="34" charset="0"/>
              </a:rPr>
              <a:t>Scrimgeour</a:t>
            </a:r>
            <a:r>
              <a:rPr lang="en-GB" sz="1200" i="1" dirty="0">
                <a:solidFill>
                  <a:srgbClr val="FF0000"/>
                </a:solidFill>
                <a:latin typeface="Arial" panose="020B0604020202020204" pitchFamily="34" charset="0"/>
                <a:cs typeface="Arial" panose="020B0604020202020204" pitchFamily="34" charset="0"/>
              </a:rPr>
              <a:t> Vickers [1996]</a:t>
            </a:r>
          </a:p>
          <a:p>
            <a:endParaRPr lang="en-GB" dirty="0"/>
          </a:p>
          <a:p>
            <a:r>
              <a:rPr lang="en-GB" dirty="0"/>
              <a:t>This measure</a:t>
            </a:r>
            <a:r>
              <a:rPr lang="en-GB" baseline="0" dirty="0"/>
              <a:t> allows the C to potentially recover all damages which result from the misrepresentation, provided that a causal link can be established (the </a:t>
            </a:r>
            <a:r>
              <a:rPr lang="en-GB" baseline="0" dirty="0" err="1"/>
              <a:t>misrep</a:t>
            </a:r>
            <a:r>
              <a:rPr lang="en-GB" baseline="0" dirty="0"/>
              <a:t> caused the loss that has been claimed for). </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17</a:t>
            </a:fld>
            <a:endParaRPr lang="en-GB"/>
          </a:p>
        </p:txBody>
      </p:sp>
    </p:spTree>
    <p:extLst>
      <p:ext uri="{BB962C8B-B14F-4D97-AF65-F5344CB8AC3E}">
        <p14:creationId xmlns:p14="http://schemas.microsoft.com/office/powerpoint/2010/main" val="4141053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 150-51</a:t>
            </a:r>
          </a:p>
          <a:p>
            <a:r>
              <a:rPr lang="en-GB" dirty="0"/>
              <a:t> The remedy</a:t>
            </a:r>
            <a:r>
              <a:rPr lang="en-GB" baseline="0" dirty="0"/>
              <a:t> of rescission aims to put the parties back in the position they were in before the contract was made. For example, a return of goods and money.</a:t>
            </a:r>
          </a:p>
          <a:p>
            <a:endParaRPr lang="en-GB" baseline="0" dirty="0"/>
          </a:p>
          <a:p>
            <a:r>
              <a:rPr lang="en-GB" baseline="0" dirty="0"/>
              <a:t>The remedy can be lost in the following circumstances:</a:t>
            </a:r>
          </a:p>
          <a:p>
            <a:pPr marL="171450" indent="-171450">
              <a:buFontTx/>
              <a:buChar char="-"/>
            </a:pPr>
            <a:r>
              <a:rPr lang="en-GB" baseline="0" dirty="0"/>
              <a:t>If the contract has been affirmed; that is, the party entitled to rescind has decided to continue with the contract.</a:t>
            </a:r>
          </a:p>
          <a:p>
            <a:pPr marL="171450" indent="-171450">
              <a:buFontTx/>
              <a:buChar char="-"/>
            </a:pPr>
            <a:r>
              <a:rPr lang="en-GB" baseline="0" dirty="0"/>
              <a:t>If the parties cannot be restored to their original position, because, for example the goods have been consumed.</a:t>
            </a:r>
          </a:p>
          <a:p>
            <a:pPr marL="171450" indent="-171450">
              <a:buFontTx/>
              <a:buChar char="-"/>
            </a:pPr>
            <a:r>
              <a:rPr lang="en-GB" baseline="0" dirty="0"/>
              <a:t>If an innocent third party has acquired rights in the subject matter of the contract provided that he gave something for the goods and acted in good faith, unware of the </a:t>
            </a:r>
            <a:r>
              <a:rPr lang="en-GB" baseline="0" dirty="0" err="1"/>
              <a:t>misrep</a:t>
            </a:r>
            <a:r>
              <a:rPr lang="en-GB" baseline="0" dirty="0"/>
              <a:t>.</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18</a:t>
            </a:fld>
            <a:endParaRPr lang="en-GB"/>
          </a:p>
        </p:txBody>
      </p:sp>
    </p:spTree>
    <p:extLst>
      <p:ext uri="{BB962C8B-B14F-4D97-AF65-F5344CB8AC3E}">
        <p14:creationId xmlns:p14="http://schemas.microsoft.com/office/powerpoint/2010/main" val="8149140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p.148 Claims</a:t>
            </a:r>
            <a:r>
              <a:rPr lang="en-GB" baseline="0" dirty="0"/>
              <a:t> for negligent </a:t>
            </a:r>
            <a:r>
              <a:rPr lang="en-GB" baseline="0" dirty="0" err="1"/>
              <a:t>misrep</a:t>
            </a:r>
            <a:r>
              <a:rPr lang="en-GB" baseline="0" dirty="0"/>
              <a:t> are often made under s2(1)MA 1967.</a:t>
            </a:r>
          </a:p>
          <a:p>
            <a:endParaRPr lang="en-GB" baseline="0" dirty="0"/>
          </a:p>
          <a:p>
            <a:r>
              <a:rPr lang="en-GB" baseline="0" dirty="0"/>
              <a:t>Howard Marine &amp; Dredging [1978]</a:t>
            </a:r>
          </a:p>
          <a:p>
            <a:r>
              <a:rPr lang="en-GB" baseline="0" dirty="0"/>
              <a:t>The D hired a barge from the C</a:t>
            </a:r>
          </a:p>
          <a:p>
            <a:r>
              <a:rPr lang="en-GB" baseline="0" dirty="0"/>
              <a:t>The C’s manager told him how much the barge could carry (based on a figure given in Lloyds register).</a:t>
            </a:r>
          </a:p>
          <a:p>
            <a:r>
              <a:rPr lang="en-GB" baseline="0" dirty="0"/>
              <a:t>The Register was wrong and the correct figure was given in the shipping documents relating to the barge, which the manager had seen.</a:t>
            </a:r>
          </a:p>
          <a:p>
            <a:r>
              <a:rPr lang="en-GB" baseline="0" dirty="0"/>
              <a:t>The D discovered the inaccuracy and stopped paying the hire fees, and the claimant sued.</a:t>
            </a:r>
          </a:p>
          <a:p>
            <a:r>
              <a:rPr lang="en-GB" baseline="0" dirty="0"/>
              <a:t>The CoA held that the claimant had made a negligent </a:t>
            </a:r>
            <a:r>
              <a:rPr lang="en-GB" baseline="0" dirty="0" err="1"/>
              <a:t>misrep</a:t>
            </a:r>
            <a:r>
              <a:rPr lang="en-GB" baseline="0" dirty="0"/>
              <a:t> as the manager had no reasonable grounds for relying on the Lloyds figure rather than those in the shipping documents.</a:t>
            </a:r>
          </a:p>
          <a:p>
            <a:endParaRPr lang="en-GB" baseline="0" dirty="0"/>
          </a:p>
        </p:txBody>
      </p:sp>
      <p:sp>
        <p:nvSpPr>
          <p:cNvPr id="4" name="Slide Number Placeholder 3"/>
          <p:cNvSpPr>
            <a:spLocks noGrp="1"/>
          </p:cNvSpPr>
          <p:nvPr>
            <p:ph type="sldNum" sz="quarter" idx="10"/>
          </p:nvPr>
        </p:nvSpPr>
        <p:spPr/>
        <p:txBody>
          <a:bodyPr/>
          <a:lstStyle/>
          <a:p>
            <a:fld id="{8CC206C8-8386-4917-8268-2A18F6901A2D}" type="slidenum">
              <a:rPr lang="en-GB" smtClean="0"/>
              <a:t>19</a:t>
            </a:fld>
            <a:endParaRPr lang="en-GB"/>
          </a:p>
        </p:txBody>
      </p:sp>
    </p:spTree>
    <p:extLst>
      <p:ext uri="{BB962C8B-B14F-4D97-AF65-F5344CB8AC3E}">
        <p14:creationId xmlns:p14="http://schemas.microsoft.com/office/powerpoint/2010/main" val="26543276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20</a:t>
            </a:fld>
            <a:endParaRPr lang="en-GB"/>
          </a:p>
        </p:txBody>
      </p:sp>
    </p:spTree>
    <p:extLst>
      <p:ext uri="{BB962C8B-B14F-4D97-AF65-F5344CB8AC3E}">
        <p14:creationId xmlns:p14="http://schemas.microsoft.com/office/powerpoint/2010/main" val="17546184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p.155</a:t>
            </a:r>
          </a:p>
        </p:txBody>
      </p:sp>
      <p:sp>
        <p:nvSpPr>
          <p:cNvPr id="4" name="Slide Number Placeholder 3"/>
          <p:cNvSpPr>
            <a:spLocks noGrp="1"/>
          </p:cNvSpPr>
          <p:nvPr>
            <p:ph type="sldNum" sz="quarter" idx="5"/>
          </p:nvPr>
        </p:nvSpPr>
        <p:spPr/>
        <p:txBody>
          <a:bodyPr/>
          <a:lstStyle/>
          <a:p>
            <a:fld id="{8CC206C8-8386-4917-8268-2A18F6901A2D}" type="slidenum">
              <a:rPr lang="en-GB" smtClean="0"/>
              <a:t>21</a:t>
            </a:fld>
            <a:endParaRPr lang="en-GB"/>
          </a:p>
        </p:txBody>
      </p:sp>
    </p:spTree>
    <p:extLst>
      <p:ext uri="{BB962C8B-B14F-4D97-AF65-F5344CB8AC3E}">
        <p14:creationId xmlns:p14="http://schemas.microsoft.com/office/powerpoint/2010/main" val="10931258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Innocent</a:t>
            </a:r>
            <a:r>
              <a:rPr lang="en-GB" baseline="0" dirty="0"/>
              <a:t> misrepresentation is one that is neither fraudulent or negligent. S2(1)MA 1967.</a:t>
            </a:r>
          </a:p>
          <a:p>
            <a:endParaRPr lang="en-GB" baseline="0" dirty="0"/>
          </a:p>
          <a:p>
            <a:r>
              <a:rPr lang="en-GB" baseline="0" dirty="0"/>
              <a:t>It is a false statement made by someone who knows that it is true when he made it.</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22</a:t>
            </a:fld>
            <a:endParaRPr lang="en-GB"/>
          </a:p>
        </p:txBody>
      </p:sp>
    </p:spTree>
    <p:extLst>
      <p:ext uri="{BB962C8B-B14F-4D97-AF65-F5344CB8AC3E}">
        <p14:creationId xmlns:p14="http://schemas.microsoft.com/office/powerpoint/2010/main" val="4629017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CC206C8-8386-4917-8268-2A18F6901A2D}" type="slidenum">
              <a:rPr lang="en-GB" smtClean="0"/>
              <a:t>23</a:t>
            </a:fld>
            <a:endParaRPr lang="en-GB"/>
          </a:p>
        </p:txBody>
      </p:sp>
    </p:spTree>
    <p:extLst>
      <p:ext uri="{BB962C8B-B14F-4D97-AF65-F5344CB8AC3E}">
        <p14:creationId xmlns:p14="http://schemas.microsoft.com/office/powerpoint/2010/main" val="21494205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to award</a:t>
            </a:r>
            <a:r>
              <a:rPr lang="en-GB" baseline="0" dirty="0"/>
              <a:t> damages in lieu is the courts discretion. </a:t>
            </a:r>
          </a:p>
          <a:p>
            <a:endParaRPr lang="en-GB" baseline="0" dirty="0"/>
          </a:p>
          <a:p>
            <a:r>
              <a:rPr lang="en-GB" baseline="0" dirty="0"/>
              <a:t>Court cannot award both remedies under s2(2) MA- this effectively means the victim of an innocent </a:t>
            </a:r>
            <a:r>
              <a:rPr lang="en-GB" baseline="0" dirty="0" err="1"/>
              <a:t>misrep</a:t>
            </a:r>
            <a:r>
              <a:rPr lang="en-GB" baseline="0" dirty="0"/>
              <a:t> may have no remedy at all, unless he can prove that the statement became a term of the contract. </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24</a:t>
            </a:fld>
            <a:endParaRPr lang="en-GB"/>
          </a:p>
        </p:txBody>
      </p:sp>
    </p:spTree>
    <p:extLst>
      <p:ext uri="{BB962C8B-B14F-4D97-AF65-F5344CB8AC3E}">
        <p14:creationId xmlns:p14="http://schemas.microsoft.com/office/powerpoint/2010/main" val="3773459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p.149 </a:t>
            </a:r>
          </a:p>
        </p:txBody>
      </p:sp>
      <p:sp>
        <p:nvSpPr>
          <p:cNvPr id="4" name="Slide Number Placeholder 3"/>
          <p:cNvSpPr>
            <a:spLocks noGrp="1"/>
          </p:cNvSpPr>
          <p:nvPr>
            <p:ph type="sldNum" sz="quarter" idx="10"/>
          </p:nvPr>
        </p:nvSpPr>
        <p:spPr/>
        <p:txBody>
          <a:bodyPr/>
          <a:lstStyle/>
          <a:p>
            <a:fld id="{8CC206C8-8386-4917-8268-2A18F6901A2D}" type="slidenum">
              <a:rPr lang="en-GB" smtClean="0"/>
              <a:t>26</a:t>
            </a:fld>
            <a:endParaRPr lang="en-GB"/>
          </a:p>
        </p:txBody>
      </p:sp>
    </p:spTree>
    <p:extLst>
      <p:ext uri="{BB962C8B-B14F-4D97-AF65-F5344CB8AC3E}">
        <p14:creationId xmlns:p14="http://schemas.microsoft.com/office/powerpoint/2010/main" val="4038227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6349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438605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3019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3/18/2022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551839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1368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66995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7386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3/18/2022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888713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0814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514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4577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701048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627578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4945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8258819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56587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3/18/2022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489254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png"/><Relationship Id="rId4" Type="http://schemas.openxmlformats.org/officeDocument/2006/relationships/notesSlide" Target="../notesSlides/notesSlide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MISREPRESENTATION	</a:t>
            </a:r>
          </a:p>
        </p:txBody>
      </p:sp>
      <p:sp>
        <p:nvSpPr>
          <p:cNvPr id="3" name="Subtitle 2"/>
          <p:cNvSpPr>
            <a:spLocks noGrp="1"/>
          </p:cNvSpPr>
          <p:nvPr>
            <p:ph type="subTitle" idx="1"/>
          </p:nvPr>
        </p:nvSpPr>
        <p:spPr/>
        <p:txBody>
          <a:bodyPr/>
          <a:lstStyle/>
          <a:p>
            <a:r>
              <a:rPr lang="en-GB" dirty="0"/>
              <a:t>LAURA KNIGHT</a:t>
            </a:r>
          </a:p>
        </p:txBody>
      </p:sp>
      <p:pic>
        <p:nvPicPr>
          <p:cNvPr id="4" name="Audio 3">
            <a:hlinkClick r:id="" action="ppaction://media"/>
            <a:extLst>
              <a:ext uri="{FF2B5EF4-FFF2-40B4-BE49-F238E27FC236}">
                <a16:creationId xmlns:a16="http://schemas.microsoft.com/office/drawing/2014/main" id="{2EAE649B-BFA4-4639-B4FE-109877F53A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37208538"/>
      </p:ext>
    </p:extLst>
  </p:cSld>
  <p:clrMapOvr>
    <a:masterClrMapping/>
  </p:clrMapOvr>
  <mc:AlternateContent xmlns:mc="http://schemas.openxmlformats.org/markup-compatibility/2006">
    <mc:Choice xmlns:p14="http://schemas.microsoft.com/office/powerpoint/2010/main" Requires="p14">
      <p:transition spd="slow" p14:dur="2000" advTm="8010"/>
    </mc:Choice>
    <mc:Fallback>
      <p:transition spd="slow" advTm="8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pPr marL="0" indent="0">
              <a:buNone/>
            </a:pPr>
            <a:r>
              <a:rPr lang="en-GB" sz="2800" dirty="0"/>
              <a:t>BY THE END OF THIS SESSION, YOU SHOULD BE ABLE TO . . .</a:t>
            </a:r>
          </a:p>
          <a:p>
            <a:endParaRPr lang="en-GB" sz="2800" dirty="0"/>
          </a:p>
          <a:p>
            <a:r>
              <a:rPr lang="en-GB" sz="2800" dirty="0"/>
              <a:t>Define what misrepresentation is</a:t>
            </a:r>
          </a:p>
          <a:p>
            <a:r>
              <a:rPr lang="en-GB" sz="2800" dirty="0"/>
              <a:t>Explain the consequences of misrepresentation of contract</a:t>
            </a:r>
          </a:p>
        </p:txBody>
      </p:sp>
      <p:pic>
        <p:nvPicPr>
          <p:cNvPr id="4" name="Audio 3">
            <a:hlinkClick r:id="" action="ppaction://media"/>
            <a:extLst>
              <a:ext uri="{FF2B5EF4-FFF2-40B4-BE49-F238E27FC236}">
                <a16:creationId xmlns:a16="http://schemas.microsoft.com/office/drawing/2014/main" id="{8BC4508D-52A3-4982-A824-5A9F0BA928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69962610"/>
      </p:ext>
    </p:extLst>
  </p:cSld>
  <p:clrMapOvr>
    <a:masterClrMapping/>
  </p:clrMapOvr>
  <mc:AlternateContent xmlns:mc="http://schemas.openxmlformats.org/markup-compatibility/2006">
    <mc:Choice xmlns:p14="http://schemas.microsoft.com/office/powerpoint/2010/main" Requires="p14">
      <p:transition spd="slow" p14:dur="2000" advTm="18668"/>
    </mc:Choice>
    <mc:Fallback>
      <p:transition spd="slow" advTm="18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normAutofit/>
          </a:bodyPr>
          <a:lstStyle/>
          <a:p>
            <a:pPr marL="0" indent="0" algn="ctr">
              <a:buNone/>
            </a:pPr>
            <a:r>
              <a:rPr lang="en-GB" sz="4400" dirty="0"/>
              <a:t>WHAT IS AN INVALIDATING FACTOR IN RELATION TO A CONTRACT?</a:t>
            </a:r>
          </a:p>
        </p:txBody>
      </p:sp>
      <p:pic>
        <p:nvPicPr>
          <p:cNvPr id="4" name="Audio 3">
            <a:hlinkClick r:id="" action="ppaction://media"/>
            <a:extLst>
              <a:ext uri="{FF2B5EF4-FFF2-40B4-BE49-F238E27FC236}">
                <a16:creationId xmlns:a16="http://schemas.microsoft.com/office/drawing/2014/main" id="{D490CF27-FF07-4C55-8FED-7CFE0D9215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19698250"/>
      </p:ext>
    </p:extLst>
  </p:cSld>
  <p:clrMapOvr>
    <a:masterClrMapping/>
  </p:clrMapOvr>
  <mc:AlternateContent xmlns:mc="http://schemas.openxmlformats.org/markup-compatibility/2006">
    <mc:Choice xmlns:p14="http://schemas.microsoft.com/office/powerpoint/2010/main" Requires="p14">
      <p:transition spd="slow" p14:dur="2000" advTm="37616"/>
    </mc:Choice>
    <mc:Fallback>
      <p:transition spd="slow" advTm="37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will discuss</a:t>
            </a:r>
          </a:p>
        </p:txBody>
      </p:sp>
      <p:sp>
        <p:nvSpPr>
          <p:cNvPr id="3" name="Content Placeholder 2"/>
          <p:cNvSpPr>
            <a:spLocks noGrp="1"/>
          </p:cNvSpPr>
          <p:nvPr>
            <p:ph idx="1"/>
          </p:nvPr>
        </p:nvSpPr>
        <p:spPr>
          <a:xfrm>
            <a:off x="677334" y="1631093"/>
            <a:ext cx="8596668" cy="4410270"/>
          </a:xfrm>
        </p:spPr>
        <p:txBody>
          <a:bodyPr>
            <a:noAutofit/>
          </a:bodyPr>
          <a:lstStyle/>
          <a:p>
            <a:r>
              <a:rPr lang="en-GB" sz="2400" dirty="0"/>
              <a:t>The effect that an invalidating factor might have on an otherwise valid contract</a:t>
            </a:r>
          </a:p>
          <a:p>
            <a:r>
              <a:rPr lang="en-GB" sz="2400" dirty="0"/>
              <a:t>The requirements for establishing a misrepresentation</a:t>
            </a:r>
          </a:p>
          <a:p>
            <a:r>
              <a:rPr lang="en-GB" sz="2400" dirty="0"/>
              <a:t>The different types of misrepresentation recognised by the courts</a:t>
            </a:r>
          </a:p>
          <a:p>
            <a:r>
              <a:rPr lang="en-GB" sz="2400" dirty="0"/>
              <a:t>The available remedies in the event of misrepresentation occurring; and</a:t>
            </a:r>
          </a:p>
          <a:p>
            <a:r>
              <a:rPr lang="en-GB" sz="2400" dirty="0"/>
              <a:t>The effects of the </a:t>
            </a:r>
            <a:r>
              <a:rPr lang="en-GB" sz="2400" dirty="0">
                <a:solidFill>
                  <a:srgbClr val="FF0000"/>
                </a:solidFill>
              </a:rPr>
              <a:t>Misrepresentation Act 1967 </a:t>
            </a:r>
            <a:r>
              <a:rPr lang="en-GB" sz="2400" dirty="0"/>
              <a:t>on actions for misrepresentation.</a:t>
            </a:r>
          </a:p>
        </p:txBody>
      </p:sp>
      <p:pic>
        <p:nvPicPr>
          <p:cNvPr id="4" name="Audio 3">
            <a:hlinkClick r:id="" action="ppaction://media"/>
            <a:extLst>
              <a:ext uri="{FF2B5EF4-FFF2-40B4-BE49-F238E27FC236}">
                <a16:creationId xmlns:a16="http://schemas.microsoft.com/office/drawing/2014/main" id="{5AD40F1C-8FEC-4DEE-97F9-A4CA4560A8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8294382"/>
      </p:ext>
    </p:extLst>
  </p:cSld>
  <p:clrMapOvr>
    <a:masterClrMapping/>
  </p:clrMapOvr>
  <mc:AlternateContent xmlns:mc="http://schemas.openxmlformats.org/markup-compatibility/2006">
    <mc:Choice xmlns:p14="http://schemas.microsoft.com/office/powerpoint/2010/main" Requires="p14">
      <p:transition spd="slow" p14:dur="2000" advTm="32717"/>
    </mc:Choice>
    <mc:Fallback>
      <p:transition spd="slow" advTm="32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714" y="215143"/>
            <a:ext cx="8596668" cy="1320800"/>
          </a:xfrm>
        </p:spPr>
        <p:txBody>
          <a:bodyPr/>
          <a:lstStyle/>
          <a:p>
            <a:r>
              <a:rPr lang="en-GB" dirty="0"/>
              <a:t>EFFECT OF INVALIDATION</a:t>
            </a:r>
          </a:p>
        </p:txBody>
      </p:sp>
      <p:sp>
        <p:nvSpPr>
          <p:cNvPr id="3" name="Content Placeholder 2"/>
          <p:cNvSpPr>
            <a:spLocks noGrp="1"/>
          </p:cNvSpPr>
          <p:nvPr>
            <p:ph idx="1"/>
          </p:nvPr>
        </p:nvSpPr>
        <p:spPr>
          <a:xfrm>
            <a:off x="379694" y="1127778"/>
            <a:ext cx="8737554" cy="4224754"/>
          </a:xfrm>
        </p:spPr>
        <p:txBody>
          <a:bodyPr>
            <a:normAutofit/>
          </a:bodyPr>
          <a:lstStyle/>
          <a:p>
            <a:pPr marL="0" indent="0">
              <a:buNone/>
            </a:pPr>
            <a:r>
              <a:rPr lang="en-GB" sz="2800" dirty="0">
                <a:solidFill>
                  <a:srgbClr val="00B050"/>
                </a:solidFill>
                <a:latin typeface="Arial" panose="020B0604020202020204" pitchFamily="34" charset="0"/>
                <a:cs typeface="Arial" panose="020B0604020202020204" pitchFamily="34" charset="0"/>
              </a:rPr>
              <a:t>VOID: </a:t>
            </a:r>
            <a:r>
              <a:rPr lang="en-GB" sz="2800" dirty="0">
                <a:latin typeface="Arial" panose="020B0604020202020204" pitchFamily="34" charset="0"/>
                <a:cs typeface="Arial" panose="020B0604020202020204" pitchFamily="34" charset="0"/>
              </a:rPr>
              <a:t>A contract is treated as if it never existed. This means that no rights or duties can be passed under a void contract.</a:t>
            </a:r>
          </a:p>
          <a:p>
            <a:pPr marL="0" indent="0">
              <a:buNone/>
            </a:pPr>
            <a:r>
              <a:rPr lang="en-GB" sz="4000" dirty="0">
                <a:solidFill>
                  <a:srgbClr val="00B050"/>
                </a:solidFill>
                <a:latin typeface="Arial" panose="020B0604020202020204" pitchFamily="34" charset="0"/>
                <a:cs typeface="Arial" panose="020B0604020202020204" pitchFamily="34" charset="0"/>
              </a:rPr>
              <a:t>VOIDABLE: </a:t>
            </a:r>
            <a:r>
              <a:rPr lang="en-GB" sz="2800" dirty="0">
                <a:latin typeface="Arial" panose="020B0604020202020204" pitchFamily="34" charset="0"/>
                <a:cs typeface="Arial" panose="020B0604020202020204" pitchFamily="34" charset="0"/>
              </a:rPr>
              <a:t>A voidable contract is one which does exist and will continue to exist unless one of the parties decides to bring it to an end </a:t>
            </a:r>
            <a:r>
              <a:rPr lang="en-GB" sz="2800" b="1" dirty="0">
                <a:latin typeface="Arial" panose="020B0604020202020204" pitchFamily="34" charset="0"/>
                <a:cs typeface="Arial" panose="020B0604020202020204" pitchFamily="34" charset="0"/>
              </a:rPr>
              <a:t>(rescind). </a:t>
            </a:r>
          </a:p>
        </p:txBody>
      </p:sp>
      <p:sp>
        <p:nvSpPr>
          <p:cNvPr id="4" name="Left Arrow Callout 3"/>
          <p:cNvSpPr/>
          <p:nvPr/>
        </p:nvSpPr>
        <p:spPr>
          <a:xfrm>
            <a:off x="9053199" y="2448578"/>
            <a:ext cx="2830912" cy="1759132"/>
          </a:xfrm>
          <a:prstGeom prst="leftArrow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016382" y="2978545"/>
            <a:ext cx="2011680" cy="523220"/>
          </a:xfrm>
          <a:prstGeom prst="rect">
            <a:avLst/>
          </a:prstGeom>
          <a:noFill/>
        </p:spPr>
        <p:txBody>
          <a:bodyPr wrap="square" rtlCol="0">
            <a:spAutoFit/>
          </a:bodyPr>
          <a:lstStyle/>
          <a:p>
            <a:r>
              <a:rPr lang="en-GB" sz="1400" dirty="0"/>
              <a:t>THIS APPLIES TO MISREPRESENTATION</a:t>
            </a:r>
          </a:p>
        </p:txBody>
      </p:sp>
      <p:sp>
        <p:nvSpPr>
          <p:cNvPr id="6" name="TextBox 5"/>
          <p:cNvSpPr txBox="1"/>
          <p:nvPr/>
        </p:nvSpPr>
        <p:spPr>
          <a:xfrm>
            <a:off x="536448" y="4752369"/>
            <a:ext cx="5181600" cy="1569660"/>
          </a:xfrm>
          <a:prstGeom prst="rect">
            <a:avLst/>
          </a:prstGeom>
          <a:solidFill>
            <a:srgbClr val="FFFF00"/>
          </a:solidFill>
        </p:spPr>
        <p:txBody>
          <a:bodyPr wrap="square" rtlCol="0">
            <a:spAutoFit/>
          </a:bodyPr>
          <a:lstStyle/>
          <a:p>
            <a:r>
              <a:rPr lang="en-GB" sz="2400" dirty="0"/>
              <a:t>Normally, a contract is rescinded by telling the other party that you want to end the contract. What if the other party cannot be traced?</a:t>
            </a:r>
          </a:p>
        </p:txBody>
      </p:sp>
      <p:sp>
        <p:nvSpPr>
          <p:cNvPr id="7" name="TextBox 6"/>
          <p:cNvSpPr txBox="1"/>
          <p:nvPr/>
        </p:nvSpPr>
        <p:spPr>
          <a:xfrm>
            <a:off x="5718048" y="5352532"/>
            <a:ext cx="2755392" cy="646331"/>
          </a:xfrm>
          <a:prstGeom prst="rect">
            <a:avLst/>
          </a:prstGeom>
          <a:noFill/>
        </p:spPr>
        <p:txBody>
          <a:bodyPr wrap="square" rtlCol="0">
            <a:spAutoFit/>
          </a:bodyPr>
          <a:lstStyle/>
          <a:p>
            <a:pPr algn="ctr"/>
            <a:r>
              <a:rPr lang="en-GB" i="1" dirty="0">
                <a:solidFill>
                  <a:srgbClr val="FF0000"/>
                </a:solidFill>
              </a:rPr>
              <a:t>Car and Universal Credit v Caldwell [1964]</a:t>
            </a:r>
          </a:p>
        </p:txBody>
      </p:sp>
      <p:pic>
        <p:nvPicPr>
          <p:cNvPr id="8" name="Picture 7"/>
          <p:cNvPicPr>
            <a:picLocks noChangeAspect="1"/>
          </p:cNvPicPr>
          <p:nvPr/>
        </p:nvPicPr>
        <p:blipFill>
          <a:blip r:embed="rId5"/>
          <a:stretch>
            <a:fillRect/>
          </a:stretch>
        </p:blipFill>
        <p:spPr>
          <a:xfrm>
            <a:off x="8714912" y="4937509"/>
            <a:ext cx="3105150" cy="1476375"/>
          </a:xfrm>
          <a:prstGeom prst="rect">
            <a:avLst/>
          </a:prstGeom>
        </p:spPr>
      </p:pic>
      <p:pic>
        <p:nvPicPr>
          <p:cNvPr id="9" name="Audio 8">
            <a:hlinkClick r:id="" action="ppaction://media"/>
            <a:extLst>
              <a:ext uri="{FF2B5EF4-FFF2-40B4-BE49-F238E27FC236}">
                <a16:creationId xmlns:a16="http://schemas.microsoft.com/office/drawing/2014/main" id="{B4FDFE38-0164-4C73-B8D5-DAEE7F4F24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09469950"/>
      </p:ext>
    </p:extLst>
  </p:cSld>
  <p:clrMapOvr>
    <a:masterClrMapping/>
  </p:clrMapOvr>
  <mc:AlternateContent xmlns:mc="http://schemas.openxmlformats.org/markup-compatibility/2006">
    <mc:Choice xmlns:p14="http://schemas.microsoft.com/office/powerpoint/2010/main" Requires="p14">
      <p:transition spd="slow" p14:dur="2000" advTm="200978"/>
    </mc:Choice>
    <mc:Fallback>
      <p:transition spd="slow" advTm="200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MISREPRESENTATION DEFINED</a:t>
            </a:r>
          </a:p>
        </p:txBody>
      </p:sp>
      <p:pic>
        <p:nvPicPr>
          <p:cNvPr id="4" name="Content Placeholder 3"/>
          <p:cNvPicPr>
            <a:picLocks noGrp="1" noChangeAspect="1"/>
          </p:cNvPicPr>
          <p:nvPr>
            <p:ph idx="1"/>
          </p:nvPr>
        </p:nvPicPr>
        <p:blipFill>
          <a:blip r:embed="rId5"/>
          <a:stretch>
            <a:fillRect/>
          </a:stretch>
        </p:blipFill>
        <p:spPr>
          <a:xfrm>
            <a:off x="1513300" y="4564300"/>
            <a:ext cx="2819813" cy="1876457"/>
          </a:xfrm>
          <a:prstGeom prst="rect">
            <a:avLst/>
          </a:prstGeom>
        </p:spPr>
      </p:pic>
      <p:sp>
        <p:nvSpPr>
          <p:cNvPr id="5" name="TextBox 4"/>
          <p:cNvSpPr txBox="1"/>
          <p:nvPr/>
        </p:nvSpPr>
        <p:spPr>
          <a:xfrm>
            <a:off x="5023104" y="5047488"/>
            <a:ext cx="1024128" cy="369332"/>
          </a:xfrm>
          <a:prstGeom prst="rect">
            <a:avLst/>
          </a:prstGeom>
          <a:noFill/>
        </p:spPr>
        <p:txBody>
          <a:bodyPr wrap="square" rtlCol="0">
            <a:spAutoFit/>
          </a:bodyPr>
          <a:lstStyle/>
          <a:p>
            <a:r>
              <a:rPr lang="en-GB" dirty="0"/>
              <a:t>VS</a:t>
            </a:r>
          </a:p>
        </p:txBody>
      </p:sp>
      <p:pic>
        <p:nvPicPr>
          <p:cNvPr id="6" name="Picture 5"/>
          <p:cNvPicPr>
            <a:picLocks noChangeAspect="1"/>
          </p:cNvPicPr>
          <p:nvPr/>
        </p:nvPicPr>
        <p:blipFill rotWithShape="1">
          <a:blip r:embed="rId6"/>
          <a:srcRect l="8975" b="12108"/>
          <a:stretch/>
        </p:blipFill>
        <p:spPr>
          <a:xfrm>
            <a:off x="6181343" y="4516858"/>
            <a:ext cx="2028825" cy="1799924"/>
          </a:xfrm>
          <a:prstGeom prst="rect">
            <a:avLst/>
          </a:prstGeom>
        </p:spPr>
      </p:pic>
      <p:sp>
        <p:nvSpPr>
          <p:cNvPr id="7" name="TextBox 6"/>
          <p:cNvSpPr txBox="1"/>
          <p:nvPr/>
        </p:nvSpPr>
        <p:spPr>
          <a:xfrm>
            <a:off x="1367559" y="1796438"/>
            <a:ext cx="8335218" cy="1569660"/>
          </a:xfrm>
          <a:prstGeom prst="rect">
            <a:avLst/>
          </a:prstGeom>
          <a:noFill/>
        </p:spPr>
        <p:txBody>
          <a:bodyPr wrap="square" rtlCol="0">
            <a:spAutoFit/>
          </a:bodyPr>
          <a:lstStyle/>
          <a:p>
            <a:pPr algn="ctr"/>
            <a:r>
              <a:rPr lang="en-GB" sz="2400" i="1" dirty="0"/>
              <a:t>A misrepresentation is an untrue statement of fact or law, made by one contracting party to another, which is intended to induce and does induce the other party to enter into the contract by reliance on the statement.</a:t>
            </a:r>
          </a:p>
        </p:txBody>
      </p:sp>
      <p:pic>
        <p:nvPicPr>
          <p:cNvPr id="3" name="Audio 2">
            <a:hlinkClick r:id="" action="ppaction://media"/>
            <a:extLst>
              <a:ext uri="{FF2B5EF4-FFF2-40B4-BE49-F238E27FC236}">
                <a16:creationId xmlns:a16="http://schemas.microsoft.com/office/drawing/2014/main" id="{83C6F9A7-5D16-4B0C-8152-5CCEEF763F8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59600483"/>
      </p:ext>
    </p:extLst>
  </p:cSld>
  <p:clrMapOvr>
    <a:masterClrMapping/>
  </p:clrMapOvr>
  <mc:AlternateContent xmlns:mc="http://schemas.openxmlformats.org/markup-compatibility/2006">
    <mc:Choice xmlns:p14="http://schemas.microsoft.com/office/powerpoint/2010/main" Requires="p14">
      <p:transition spd="slow" p14:dur="2000" advTm="99939"/>
    </mc:Choice>
    <mc:Fallback>
      <p:transition spd="slow" advTm="99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STATEMENT OF FACT OR LAW</a:t>
            </a:r>
          </a:p>
        </p:txBody>
      </p:sp>
      <p:sp>
        <p:nvSpPr>
          <p:cNvPr id="3" name="Content Placeholder 2"/>
          <p:cNvSpPr>
            <a:spLocks noGrp="1"/>
          </p:cNvSpPr>
          <p:nvPr>
            <p:ph idx="1"/>
          </p:nvPr>
        </p:nvSpPr>
        <p:spPr>
          <a:xfrm>
            <a:off x="677334" y="1504951"/>
            <a:ext cx="8596668" cy="4536412"/>
          </a:xfrm>
        </p:spPr>
        <p:txBody>
          <a:bodyPr>
            <a:normAutofit/>
          </a:bodyPr>
          <a:lstStyle/>
          <a:p>
            <a:pPr marL="0" indent="0">
              <a:buNone/>
            </a:pPr>
            <a:r>
              <a:rPr lang="en-GB" sz="2800" dirty="0">
                <a:latin typeface="Arial" panose="020B0604020202020204" pitchFamily="34" charset="0"/>
                <a:cs typeface="Arial" panose="020B0604020202020204" pitchFamily="34" charset="0"/>
              </a:rPr>
              <a:t>Originally a misrepresentation was a false statement of FACT.</a:t>
            </a:r>
          </a:p>
          <a:p>
            <a:pPr marL="0" indent="0">
              <a:buNone/>
            </a:pPr>
            <a:r>
              <a:rPr lang="en-GB" sz="2800" dirty="0">
                <a:latin typeface="Arial" panose="020B0604020202020204" pitchFamily="34" charset="0"/>
                <a:cs typeface="Arial" panose="020B0604020202020204" pitchFamily="34" charset="0"/>
              </a:rPr>
              <a:t>Since </a:t>
            </a:r>
            <a:r>
              <a:rPr lang="en-GB" sz="2800" i="1" dirty="0" err="1">
                <a:solidFill>
                  <a:srgbClr val="FF0000"/>
                </a:solidFill>
                <a:latin typeface="Arial" panose="020B0604020202020204" pitchFamily="34" charset="0"/>
                <a:cs typeface="Arial" panose="020B0604020202020204" pitchFamily="34" charset="0"/>
              </a:rPr>
              <a:t>Panhkhania</a:t>
            </a:r>
            <a:r>
              <a:rPr lang="en-GB" sz="2800" i="1" dirty="0">
                <a:solidFill>
                  <a:srgbClr val="FF0000"/>
                </a:solidFill>
                <a:latin typeface="Arial" panose="020B0604020202020204" pitchFamily="34" charset="0"/>
                <a:cs typeface="Arial" panose="020B0604020202020204" pitchFamily="34" charset="0"/>
              </a:rPr>
              <a:t> v Hackney London Borough Council [2002] </a:t>
            </a:r>
            <a:r>
              <a:rPr lang="en-GB" sz="2800" dirty="0">
                <a:latin typeface="Arial" panose="020B0604020202020204" pitchFamily="34" charset="0"/>
                <a:cs typeface="Arial" panose="020B0604020202020204" pitchFamily="34" charset="0"/>
              </a:rPr>
              <a:t>– Statements of FACT &amp; LAW can now be actionable for misrepresentation.</a:t>
            </a:r>
          </a:p>
          <a:p>
            <a:pPr marL="0" indent="0">
              <a:buNone/>
            </a:pPr>
            <a:endParaRPr lang="en-GB" sz="2800" dirty="0">
              <a:latin typeface="Arial" panose="020B0604020202020204" pitchFamily="34" charset="0"/>
              <a:cs typeface="Arial" panose="020B0604020202020204" pitchFamily="34" charset="0"/>
            </a:endParaRPr>
          </a:p>
          <a:p>
            <a:pPr>
              <a:buFontTx/>
              <a:buChar char="-"/>
            </a:pPr>
            <a:r>
              <a:rPr lang="en-GB" sz="2800" dirty="0">
                <a:latin typeface="Arial" panose="020B0604020202020204" pitchFamily="34" charset="0"/>
                <a:cs typeface="Arial" panose="020B0604020202020204" pitchFamily="34" charset="0"/>
              </a:rPr>
              <a:t>The statement does not necessarily have to be in words; it can be conduct. </a:t>
            </a:r>
            <a:r>
              <a:rPr lang="en-GB" sz="2800" i="1" dirty="0">
                <a:solidFill>
                  <a:srgbClr val="FF0000"/>
                </a:solidFill>
                <a:latin typeface="Arial" panose="020B0604020202020204" pitchFamily="34" charset="0"/>
                <a:cs typeface="Arial" panose="020B0604020202020204" pitchFamily="34" charset="0"/>
              </a:rPr>
              <a:t>Gordon v </a:t>
            </a:r>
            <a:r>
              <a:rPr lang="en-GB" sz="2800" i="1" dirty="0" err="1">
                <a:solidFill>
                  <a:srgbClr val="FF0000"/>
                </a:solidFill>
                <a:latin typeface="Arial" panose="020B0604020202020204" pitchFamily="34" charset="0"/>
                <a:cs typeface="Arial" panose="020B0604020202020204" pitchFamily="34" charset="0"/>
              </a:rPr>
              <a:t>Selico</a:t>
            </a:r>
            <a:r>
              <a:rPr lang="en-GB" sz="2800" i="1" dirty="0">
                <a:solidFill>
                  <a:srgbClr val="FF0000"/>
                </a:solidFill>
                <a:latin typeface="Arial" panose="020B0604020202020204" pitchFamily="34" charset="0"/>
                <a:cs typeface="Arial" panose="020B0604020202020204" pitchFamily="34" charset="0"/>
              </a:rPr>
              <a:t> [1985], Spice Girls ltd v Aprilia World Service [2002]</a:t>
            </a:r>
          </a:p>
          <a:p>
            <a:pPr>
              <a:buFontTx/>
              <a:buChar char="-"/>
            </a:pPr>
            <a:endParaRPr lang="en-GB" i="1" dirty="0">
              <a:solidFill>
                <a:srgbClr val="FF0000"/>
              </a:solidFill>
            </a:endParaRPr>
          </a:p>
          <a:p>
            <a:pPr marL="0" indent="0">
              <a:buNone/>
            </a:pPr>
            <a:endParaRPr lang="en-GB" i="1" dirty="0">
              <a:solidFill>
                <a:srgbClr val="FF0000"/>
              </a:solidFill>
            </a:endParaRPr>
          </a:p>
        </p:txBody>
      </p:sp>
      <p:pic>
        <p:nvPicPr>
          <p:cNvPr id="4" name="Audio 3">
            <a:hlinkClick r:id="" action="ppaction://media"/>
            <a:extLst>
              <a:ext uri="{FF2B5EF4-FFF2-40B4-BE49-F238E27FC236}">
                <a16:creationId xmlns:a16="http://schemas.microsoft.com/office/drawing/2014/main" id="{CA0198D1-1E54-4099-AE4B-7197F1ED97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14831193"/>
      </p:ext>
    </p:extLst>
  </p:cSld>
  <p:clrMapOvr>
    <a:masterClrMapping/>
  </p:clrMapOvr>
  <mc:AlternateContent xmlns:mc="http://schemas.openxmlformats.org/markup-compatibility/2006">
    <mc:Choice xmlns:p14="http://schemas.microsoft.com/office/powerpoint/2010/main" Requires="p14">
      <p:transition spd="slow" p14:dur="2000" advTm="82222"/>
    </mc:Choice>
    <mc:Fallback>
      <p:transition spd="slow" advTm="82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9126" y="38671"/>
            <a:ext cx="8596668" cy="1320800"/>
          </a:xfrm>
        </p:spPr>
        <p:txBody>
          <a:bodyPr/>
          <a:lstStyle/>
          <a:p>
            <a:r>
              <a:rPr lang="en-GB" dirty="0"/>
              <a:t>The following matter are NOT normally misrepresentations . . .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848576658"/>
              </p:ext>
            </p:extLst>
          </p:nvPr>
        </p:nvGraphicFramePr>
        <p:xfrm>
          <a:off x="182879" y="1359471"/>
          <a:ext cx="11180064" cy="5358321"/>
        </p:xfrm>
        <a:graphic>
          <a:graphicData uri="http://schemas.openxmlformats.org/drawingml/2006/table">
            <a:tbl>
              <a:tblPr firstRow="1" bandRow="1">
                <a:tableStyleId>{5C22544A-7EE6-4342-B048-85BDC9FD1C3A}</a:tableStyleId>
              </a:tblPr>
              <a:tblGrid>
                <a:gridCol w="5590032">
                  <a:extLst>
                    <a:ext uri="{9D8B030D-6E8A-4147-A177-3AD203B41FA5}">
                      <a16:colId xmlns:a16="http://schemas.microsoft.com/office/drawing/2014/main" val="20000"/>
                    </a:ext>
                  </a:extLst>
                </a:gridCol>
                <a:gridCol w="5590032">
                  <a:extLst>
                    <a:ext uri="{9D8B030D-6E8A-4147-A177-3AD203B41FA5}">
                      <a16:colId xmlns:a16="http://schemas.microsoft.com/office/drawing/2014/main" val="20001"/>
                    </a:ext>
                  </a:extLst>
                </a:gridCol>
              </a:tblGrid>
              <a:tr h="571032">
                <a:tc>
                  <a:txBody>
                    <a:bodyPr/>
                    <a:lstStyle/>
                    <a:p>
                      <a:r>
                        <a:rPr lang="en-GB" dirty="0"/>
                        <a:t>STATEMENT</a:t>
                      </a:r>
                      <a:r>
                        <a:rPr lang="en-GB" baseline="0" dirty="0"/>
                        <a:t> OF OPINIONS </a:t>
                      </a:r>
                      <a:endParaRPr lang="en-GB" dirty="0"/>
                    </a:p>
                  </a:txBody>
                  <a:tcPr/>
                </a:tc>
                <a:tc>
                  <a:txBody>
                    <a:bodyPr/>
                    <a:lstStyle/>
                    <a:p>
                      <a:r>
                        <a:rPr lang="en-GB" dirty="0"/>
                        <a:t>STATEMENTS OF INTENTION</a:t>
                      </a:r>
                    </a:p>
                  </a:txBody>
                  <a:tcPr/>
                </a:tc>
                <a:extLst>
                  <a:ext uri="{0D108BD9-81ED-4DB2-BD59-A6C34878D82A}">
                    <a16:rowId xmlns:a16="http://schemas.microsoft.com/office/drawing/2014/main" val="10000"/>
                  </a:ext>
                </a:extLst>
              </a:tr>
              <a:tr h="4787289">
                <a:tc>
                  <a:txBody>
                    <a:bodyPr/>
                    <a:lstStyle/>
                    <a:p>
                      <a:r>
                        <a:rPr lang="en-GB" sz="2000" b="1" i="1" dirty="0" err="1">
                          <a:solidFill>
                            <a:srgbClr val="FF0000"/>
                          </a:solidFill>
                        </a:rPr>
                        <a:t>Bissett</a:t>
                      </a:r>
                      <a:r>
                        <a:rPr lang="en-GB" sz="2000" b="1" i="1" baseline="0" dirty="0">
                          <a:solidFill>
                            <a:srgbClr val="FF0000"/>
                          </a:solidFill>
                        </a:rPr>
                        <a:t> v Wilkinson [1927]</a:t>
                      </a:r>
                    </a:p>
                    <a:p>
                      <a:endParaRPr lang="en-GB" sz="2000" b="1" i="1" baseline="0" dirty="0">
                        <a:solidFill>
                          <a:srgbClr val="FF0000"/>
                        </a:solidFill>
                      </a:endParaRPr>
                    </a:p>
                    <a:p>
                      <a:endParaRPr lang="en-GB" sz="2000" baseline="0" dirty="0"/>
                    </a:p>
                    <a:p>
                      <a:endParaRPr lang="en-GB" sz="2000" baseline="0" dirty="0"/>
                    </a:p>
                    <a:p>
                      <a:endParaRPr lang="en-GB" sz="2000" baseline="0" dirty="0"/>
                    </a:p>
                    <a:p>
                      <a:endParaRPr lang="en-GB" sz="2000" baseline="0" dirty="0"/>
                    </a:p>
                    <a:p>
                      <a:r>
                        <a:rPr lang="en-GB" sz="2000" baseline="0" dirty="0"/>
                        <a:t>However, </a:t>
                      </a:r>
                    </a:p>
                    <a:p>
                      <a:r>
                        <a:rPr lang="en-GB" sz="2000" baseline="0" dirty="0"/>
                        <a:t>If the person making the statement is in a better position to know the facts on which his opinion is based, there may be IMPLICIT REPRESENTATION.</a:t>
                      </a:r>
                    </a:p>
                    <a:p>
                      <a:endParaRPr lang="en-GB" sz="2000" b="1" i="1" baseline="0" dirty="0">
                        <a:solidFill>
                          <a:srgbClr val="FF0000"/>
                        </a:solidFill>
                      </a:endParaRPr>
                    </a:p>
                    <a:p>
                      <a:r>
                        <a:rPr lang="en-GB" sz="2000" b="1" i="1" baseline="0" dirty="0">
                          <a:solidFill>
                            <a:srgbClr val="FF0000"/>
                          </a:solidFill>
                        </a:rPr>
                        <a:t>Smith v Land House Property Corp [1884]</a:t>
                      </a:r>
                    </a:p>
                    <a:p>
                      <a:r>
                        <a:rPr lang="en-GB" sz="2000" b="1" i="1" baseline="0" dirty="0" err="1">
                          <a:solidFill>
                            <a:srgbClr val="FF0000"/>
                          </a:solidFill>
                        </a:rPr>
                        <a:t>Cherrilow</a:t>
                      </a:r>
                      <a:r>
                        <a:rPr lang="en-GB" sz="2000" b="1" i="1" baseline="0" dirty="0">
                          <a:solidFill>
                            <a:srgbClr val="FF0000"/>
                          </a:solidFill>
                        </a:rPr>
                        <a:t> Ltd v Butler-</a:t>
                      </a:r>
                      <a:r>
                        <a:rPr lang="en-GB" sz="2000" b="1" i="1" baseline="0" dirty="0" err="1">
                          <a:solidFill>
                            <a:srgbClr val="FF0000"/>
                          </a:solidFill>
                        </a:rPr>
                        <a:t>Creagh</a:t>
                      </a:r>
                      <a:r>
                        <a:rPr lang="en-GB" sz="2000" b="1" i="1" baseline="0" dirty="0">
                          <a:solidFill>
                            <a:srgbClr val="FF0000"/>
                          </a:solidFill>
                        </a:rPr>
                        <a:t> [2011]</a:t>
                      </a:r>
                    </a:p>
                  </a:txBody>
                  <a:tcPr/>
                </a:tc>
                <a:tc>
                  <a:txBody>
                    <a:bodyPr/>
                    <a:lstStyle/>
                    <a:p>
                      <a:r>
                        <a:rPr lang="en-GB" sz="2400" dirty="0"/>
                        <a:t>Statements of intention do not normally constitute misrepresentation, unless you</a:t>
                      </a:r>
                      <a:r>
                        <a:rPr lang="en-GB" sz="2400" baseline="0" dirty="0"/>
                        <a:t> state the intention of doing something that you do not intend to do.</a:t>
                      </a:r>
                    </a:p>
                    <a:p>
                      <a:endParaRPr lang="en-GB" baseline="0" dirty="0"/>
                    </a:p>
                    <a:p>
                      <a:endParaRPr lang="en-GB" baseline="0" dirty="0"/>
                    </a:p>
                    <a:p>
                      <a:r>
                        <a:rPr lang="en-GB" i="1" dirty="0">
                          <a:solidFill>
                            <a:schemeClr val="accent5"/>
                          </a:solidFill>
                        </a:rPr>
                        <a:t>Edgington v Fitzmaurice [1885]</a:t>
                      </a:r>
                    </a:p>
                  </a:txBody>
                  <a:tcPr/>
                </a:tc>
                <a:extLst>
                  <a:ext uri="{0D108BD9-81ED-4DB2-BD59-A6C34878D82A}">
                    <a16:rowId xmlns:a16="http://schemas.microsoft.com/office/drawing/2014/main" val="10001"/>
                  </a:ext>
                </a:extLst>
              </a:tr>
            </a:tbl>
          </a:graphicData>
        </a:graphic>
      </p:graphicFrame>
      <p:pic>
        <p:nvPicPr>
          <p:cNvPr id="7" name="Picture 6"/>
          <p:cNvPicPr>
            <a:picLocks noChangeAspect="1"/>
          </p:cNvPicPr>
          <p:nvPr/>
        </p:nvPicPr>
        <p:blipFill>
          <a:blip r:embed="rId5"/>
          <a:stretch>
            <a:fillRect/>
          </a:stretch>
        </p:blipFill>
        <p:spPr>
          <a:xfrm>
            <a:off x="3475939" y="2035142"/>
            <a:ext cx="1548308" cy="1290257"/>
          </a:xfrm>
          <a:prstGeom prst="rect">
            <a:avLst/>
          </a:prstGeom>
        </p:spPr>
      </p:pic>
      <p:pic>
        <p:nvPicPr>
          <p:cNvPr id="8" name="Picture 7"/>
          <p:cNvPicPr>
            <a:picLocks noChangeAspect="1"/>
          </p:cNvPicPr>
          <p:nvPr/>
        </p:nvPicPr>
        <p:blipFill>
          <a:blip r:embed="rId6"/>
          <a:stretch>
            <a:fillRect/>
          </a:stretch>
        </p:blipFill>
        <p:spPr>
          <a:xfrm>
            <a:off x="7547494" y="5174866"/>
            <a:ext cx="2266950" cy="1247775"/>
          </a:xfrm>
          <a:prstGeom prst="rect">
            <a:avLst/>
          </a:prstGeom>
        </p:spPr>
      </p:pic>
      <p:pic>
        <p:nvPicPr>
          <p:cNvPr id="3" name="Audio 2">
            <a:hlinkClick r:id="" action="ppaction://media"/>
            <a:extLst>
              <a:ext uri="{FF2B5EF4-FFF2-40B4-BE49-F238E27FC236}">
                <a16:creationId xmlns:a16="http://schemas.microsoft.com/office/drawing/2014/main" id="{D8A06191-9A4C-4EBC-B82C-A7D6E13720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3047228"/>
      </p:ext>
    </p:extLst>
  </p:cSld>
  <p:clrMapOvr>
    <a:masterClrMapping/>
  </p:clrMapOvr>
  <mc:AlternateContent xmlns:mc="http://schemas.openxmlformats.org/markup-compatibility/2006">
    <mc:Choice xmlns:p14="http://schemas.microsoft.com/office/powerpoint/2010/main" Requires="p14">
      <p:transition spd="slow" p14:dur="2000" advTm="253290"/>
    </mc:Choice>
    <mc:Fallback>
      <p:transition spd="slow" advTm="253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NON-DISCLOSURE</a:t>
            </a:r>
          </a:p>
        </p:txBody>
      </p:sp>
      <p:pic>
        <p:nvPicPr>
          <p:cNvPr id="6" name="Content Placeholder 5"/>
          <p:cNvPicPr>
            <a:picLocks noGrp="1" noChangeAspect="1"/>
          </p:cNvPicPr>
          <p:nvPr>
            <p:ph idx="1"/>
          </p:nvPr>
        </p:nvPicPr>
        <p:blipFill>
          <a:blip r:embed="rId5"/>
          <a:stretch>
            <a:fillRect/>
          </a:stretch>
        </p:blipFill>
        <p:spPr>
          <a:xfrm>
            <a:off x="479636" y="2118582"/>
            <a:ext cx="5839790" cy="3270282"/>
          </a:xfrm>
          <a:prstGeom prst="rect">
            <a:avLst/>
          </a:prstGeom>
        </p:spPr>
      </p:pic>
      <p:sp>
        <p:nvSpPr>
          <p:cNvPr id="7" name="TextBox 6"/>
          <p:cNvSpPr txBox="1"/>
          <p:nvPr/>
        </p:nvSpPr>
        <p:spPr>
          <a:xfrm>
            <a:off x="6595872" y="1145570"/>
            <a:ext cx="3108960" cy="1569660"/>
          </a:xfrm>
          <a:prstGeom prst="rect">
            <a:avLst/>
          </a:prstGeom>
          <a:noFill/>
        </p:spPr>
        <p:txBody>
          <a:bodyPr wrap="square" rtlCol="0">
            <a:spAutoFit/>
          </a:bodyPr>
          <a:lstStyle/>
          <a:p>
            <a:pPr algn="ctr"/>
            <a:r>
              <a:rPr lang="en-GB" sz="2400" dirty="0"/>
              <a:t>It is the buyers responsibility to find out about the goods before buying</a:t>
            </a:r>
          </a:p>
        </p:txBody>
      </p:sp>
      <p:sp>
        <p:nvSpPr>
          <p:cNvPr id="8" name="TextBox 7"/>
          <p:cNvSpPr txBox="1"/>
          <p:nvPr/>
        </p:nvSpPr>
        <p:spPr>
          <a:xfrm>
            <a:off x="6595872" y="3267456"/>
            <a:ext cx="3608832" cy="2246769"/>
          </a:xfrm>
          <a:prstGeom prst="rect">
            <a:avLst/>
          </a:prstGeom>
          <a:noFill/>
        </p:spPr>
        <p:txBody>
          <a:bodyPr wrap="square" rtlCol="0">
            <a:spAutoFit/>
          </a:bodyPr>
          <a:lstStyle/>
          <a:p>
            <a:r>
              <a:rPr lang="en-GB" sz="2800" b="1" i="1" dirty="0">
                <a:solidFill>
                  <a:srgbClr val="FF0000"/>
                </a:solidFill>
              </a:rPr>
              <a:t>Sykes v Taylor Rose [2004]</a:t>
            </a:r>
          </a:p>
          <a:p>
            <a:endParaRPr lang="en-GB" sz="2800" b="1" i="1" dirty="0">
              <a:solidFill>
                <a:srgbClr val="FF0000"/>
              </a:solidFill>
            </a:endParaRPr>
          </a:p>
          <a:p>
            <a:r>
              <a:rPr lang="en-GB" sz="2800" b="1" i="1" dirty="0">
                <a:solidFill>
                  <a:srgbClr val="FF0000"/>
                </a:solidFill>
              </a:rPr>
              <a:t>Hardy v Griffiths [2014]</a:t>
            </a:r>
          </a:p>
        </p:txBody>
      </p:sp>
      <p:pic>
        <p:nvPicPr>
          <p:cNvPr id="3" name="Audio 2">
            <a:hlinkClick r:id="" action="ppaction://media"/>
            <a:extLst>
              <a:ext uri="{FF2B5EF4-FFF2-40B4-BE49-F238E27FC236}">
                <a16:creationId xmlns:a16="http://schemas.microsoft.com/office/drawing/2014/main" id="{EDBE8DF4-DEF2-4820-BD7F-0AB11D24D9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33899250"/>
      </p:ext>
    </p:extLst>
  </p:cSld>
  <p:clrMapOvr>
    <a:masterClrMapping/>
  </p:clrMapOvr>
  <mc:AlternateContent xmlns:mc="http://schemas.openxmlformats.org/markup-compatibility/2006">
    <mc:Choice xmlns:p14="http://schemas.microsoft.com/office/powerpoint/2010/main" Requires="p14">
      <p:transition spd="slow" p14:dur="2000" advTm="161332"/>
    </mc:Choice>
    <mc:Fallback>
      <p:transition spd="slow" advTm="161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normAutofit/>
          </a:bodyPr>
          <a:lstStyle/>
          <a:p>
            <a:pPr algn="ctr"/>
            <a:r>
              <a:rPr lang="en-GB" sz="4800" dirty="0">
                <a:solidFill>
                  <a:schemeClr val="tx1"/>
                </a:solidFill>
              </a:rPr>
              <a:t>Caveat Emptor: </a:t>
            </a:r>
            <a:r>
              <a:rPr lang="en-GB" sz="4800" u="sng" dirty="0">
                <a:solidFill>
                  <a:schemeClr val="tx1"/>
                </a:solidFill>
              </a:rPr>
              <a:t>EXCEPTIONS</a:t>
            </a:r>
          </a:p>
        </p:txBody>
      </p:sp>
      <p:sp>
        <p:nvSpPr>
          <p:cNvPr id="3" name="Content Placeholder 2"/>
          <p:cNvSpPr>
            <a:spLocks noGrp="1"/>
          </p:cNvSpPr>
          <p:nvPr>
            <p:ph idx="1"/>
          </p:nvPr>
        </p:nvSpPr>
        <p:spPr>
          <a:xfrm>
            <a:off x="409110" y="1320800"/>
            <a:ext cx="10490538" cy="4803648"/>
          </a:xfrm>
          <a:solidFill>
            <a:schemeClr val="bg1"/>
          </a:solidFill>
        </p:spPr>
        <p:txBody>
          <a:bodyPr>
            <a:normAutofit fontScale="85000" lnSpcReduction="20000"/>
          </a:bodyPr>
          <a:lstStyle/>
          <a:p>
            <a:pPr marL="514350" indent="-514350">
              <a:buAutoNum type="arabicPeriod"/>
            </a:pPr>
            <a:r>
              <a:rPr lang="en-GB" sz="2800" dirty="0">
                <a:latin typeface="Arial" panose="020B0604020202020204" pitchFamily="34" charset="0"/>
                <a:cs typeface="Arial" panose="020B0604020202020204" pitchFamily="34" charset="0"/>
              </a:rPr>
              <a:t>When one party has told a “half-truth” which he knows will give a false impression to the other party: </a:t>
            </a:r>
            <a:r>
              <a:rPr lang="en-GB" sz="2800" i="1" dirty="0">
                <a:solidFill>
                  <a:schemeClr val="accent2">
                    <a:lumMod val="60000"/>
                    <a:lumOff val="40000"/>
                  </a:schemeClr>
                </a:solidFill>
                <a:latin typeface="Arial" panose="020B0604020202020204" pitchFamily="34" charset="0"/>
                <a:cs typeface="Arial" panose="020B0604020202020204" pitchFamily="34" charset="0"/>
              </a:rPr>
              <a:t>Nottingham Patent Brick &amp;Tile Co v Butler [1886] , Webster and Others v </a:t>
            </a:r>
            <a:r>
              <a:rPr lang="en-GB" sz="2800" i="1" dirty="0" err="1">
                <a:solidFill>
                  <a:schemeClr val="accent2">
                    <a:lumMod val="60000"/>
                    <a:lumOff val="40000"/>
                  </a:schemeClr>
                </a:solidFill>
                <a:latin typeface="Arial" panose="020B0604020202020204" pitchFamily="34" charset="0"/>
                <a:cs typeface="Arial" panose="020B0604020202020204" pitchFamily="34" charset="0"/>
              </a:rPr>
              <a:t>Liddington</a:t>
            </a:r>
            <a:r>
              <a:rPr lang="en-GB" sz="2800" i="1" dirty="0">
                <a:solidFill>
                  <a:schemeClr val="accent2">
                    <a:lumMod val="60000"/>
                    <a:lumOff val="40000"/>
                  </a:schemeClr>
                </a:solidFill>
                <a:latin typeface="Arial" panose="020B0604020202020204" pitchFamily="34" charset="0"/>
                <a:cs typeface="Arial" panose="020B0604020202020204" pitchFamily="34" charset="0"/>
              </a:rPr>
              <a:t> and Others [2014]</a:t>
            </a:r>
          </a:p>
          <a:p>
            <a:pPr marL="0" indent="0">
              <a:buNone/>
            </a:pPr>
            <a:endParaRPr lang="en-GB" sz="2800" i="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2. If a statement is accurate when it is made, but circumstances change before the contract is finally settled. </a:t>
            </a:r>
            <a:r>
              <a:rPr lang="en-GB" sz="2800" i="1" dirty="0">
                <a:solidFill>
                  <a:schemeClr val="accent2">
                    <a:lumMod val="60000"/>
                    <a:lumOff val="40000"/>
                  </a:schemeClr>
                </a:solidFill>
                <a:latin typeface="Arial" panose="020B0604020202020204" pitchFamily="34" charset="0"/>
                <a:cs typeface="Arial" panose="020B0604020202020204" pitchFamily="34" charset="0"/>
              </a:rPr>
              <a:t>With v </a:t>
            </a:r>
            <a:r>
              <a:rPr lang="en-GB" sz="2800" i="1" dirty="0" err="1">
                <a:solidFill>
                  <a:schemeClr val="accent2">
                    <a:lumMod val="60000"/>
                    <a:lumOff val="40000"/>
                  </a:schemeClr>
                </a:solidFill>
                <a:latin typeface="Arial" panose="020B0604020202020204" pitchFamily="34" charset="0"/>
                <a:cs typeface="Arial" panose="020B0604020202020204" pitchFamily="34" charset="0"/>
              </a:rPr>
              <a:t>O’Flanagan</a:t>
            </a:r>
            <a:r>
              <a:rPr lang="en-GB" sz="2800" i="1" dirty="0">
                <a:solidFill>
                  <a:schemeClr val="accent2">
                    <a:lumMod val="60000"/>
                    <a:lumOff val="40000"/>
                  </a:schemeClr>
                </a:solidFill>
                <a:latin typeface="Arial" panose="020B0604020202020204" pitchFamily="34" charset="0"/>
                <a:cs typeface="Arial" panose="020B0604020202020204" pitchFamily="34" charset="0"/>
              </a:rPr>
              <a:t> [1936]</a:t>
            </a:r>
          </a:p>
          <a:p>
            <a:pPr marL="0" indent="0">
              <a:buNone/>
            </a:pPr>
            <a:endParaRPr lang="en-GB" sz="2800" i="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3. Contracts of utmost good faith (</a:t>
            </a:r>
            <a:r>
              <a:rPr lang="en-GB" sz="2800" dirty="0" err="1">
                <a:solidFill>
                  <a:schemeClr val="tx1"/>
                </a:solidFill>
                <a:latin typeface="Arial" panose="020B0604020202020204" pitchFamily="34" charset="0"/>
                <a:cs typeface="Arial" panose="020B0604020202020204" pitchFamily="34" charset="0"/>
              </a:rPr>
              <a:t>Uberrimae</a:t>
            </a:r>
            <a:r>
              <a:rPr lang="en-GB" sz="2800" dirty="0">
                <a:solidFill>
                  <a:schemeClr val="tx1"/>
                </a:solidFill>
                <a:latin typeface="Arial" panose="020B0604020202020204" pitchFamily="34" charset="0"/>
                <a:cs typeface="Arial" panose="020B0604020202020204" pitchFamily="34" charset="0"/>
              </a:rPr>
              <a:t> fidei) </a:t>
            </a:r>
            <a:r>
              <a:rPr lang="en-GB" sz="2800" b="1" i="1" dirty="0">
                <a:solidFill>
                  <a:schemeClr val="accent1">
                    <a:lumMod val="40000"/>
                    <a:lumOff val="60000"/>
                  </a:schemeClr>
                </a:solidFill>
                <a:latin typeface="Arial" panose="020B0604020202020204" pitchFamily="34" charset="0"/>
                <a:cs typeface="Arial" panose="020B0604020202020204" pitchFamily="34" charset="0"/>
              </a:rPr>
              <a:t>Conlon v Simms [2008]</a:t>
            </a:r>
          </a:p>
          <a:p>
            <a:pPr>
              <a:buAutoNum type="arabicPeriod"/>
            </a:pPr>
            <a:endParaRPr lang="en-GB" sz="2800" dirty="0">
              <a:solidFill>
                <a:schemeClr val="tx1"/>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4. Where the parties have a </a:t>
            </a:r>
            <a:r>
              <a:rPr lang="en-GB" sz="2800" b="1" dirty="0">
                <a:solidFill>
                  <a:schemeClr val="accent2">
                    <a:lumMod val="60000"/>
                    <a:lumOff val="40000"/>
                  </a:schemeClr>
                </a:solidFill>
                <a:latin typeface="Arial" panose="020B0604020202020204" pitchFamily="34" charset="0"/>
                <a:cs typeface="Arial" panose="020B0604020202020204" pitchFamily="34" charset="0"/>
              </a:rPr>
              <a:t>fiduciary relationship</a:t>
            </a:r>
          </a:p>
          <a:p>
            <a:pPr marL="0" indent="0">
              <a:buNone/>
            </a:pPr>
            <a:endParaRPr lang="en-GB" sz="2800" b="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5. </a:t>
            </a:r>
            <a:r>
              <a:rPr lang="en-GB" sz="2800" b="1" i="1" dirty="0">
                <a:solidFill>
                  <a:schemeClr val="accent2">
                    <a:lumMod val="60000"/>
                    <a:lumOff val="40000"/>
                  </a:schemeClr>
                </a:solidFill>
                <a:latin typeface="Arial" panose="020B0604020202020204" pitchFamily="34" charset="0"/>
                <a:cs typeface="Arial" panose="020B0604020202020204" pitchFamily="34" charset="0"/>
              </a:rPr>
              <a:t>Hamilton v Allied Domecq [2007] </a:t>
            </a:r>
          </a:p>
          <a:p>
            <a:pPr>
              <a:buAutoNum type="arabicPeriod"/>
            </a:pPr>
            <a:endParaRPr lang="en-GB" dirty="0"/>
          </a:p>
        </p:txBody>
      </p:sp>
      <p:pic>
        <p:nvPicPr>
          <p:cNvPr id="6" name="Audio 5">
            <a:hlinkClick r:id="" action="ppaction://media"/>
            <a:extLst>
              <a:ext uri="{FF2B5EF4-FFF2-40B4-BE49-F238E27FC236}">
                <a16:creationId xmlns:a16="http://schemas.microsoft.com/office/drawing/2014/main" id="{5E5831DE-69C5-4B24-B5D9-C898F24B40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56290034"/>
      </p:ext>
    </p:extLst>
  </p:cSld>
  <p:clrMapOvr>
    <a:masterClrMapping/>
  </p:clrMapOvr>
  <mc:AlternateContent xmlns:mc="http://schemas.openxmlformats.org/markup-compatibility/2006">
    <mc:Choice xmlns:p14="http://schemas.microsoft.com/office/powerpoint/2010/main" Requires="p14">
      <p:transition spd="slow" p14:dur="2000" advTm="227301"/>
    </mc:Choice>
    <mc:Fallback>
      <p:transition spd="slow" advTm="227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3600" dirty="0">
                <a:solidFill>
                  <a:srgbClr val="7030A0"/>
                </a:solidFill>
              </a:rPr>
              <a:t>WHAT IS A </a:t>
            </a:r>
          </a:p>
          <a:p>
            <a:pPr marL="0" indent="0" algn="ctr">
              <a:buNone/>
            </a:pPr>
            <a:r>
              <a:rPr lang="en-GB" sz="3600" dirty="0">
                <a:solidFill>
                  <a:srgbClr val="7030A0"/>
                </a:solidFill>
              </a:rPr>
              <a:t>a) REPRESENTOR</a:t>
            </a:r>
          </a:p>
          <a:p>
            <a:pPr marL="0" indent="0" algn="ctr">
              <a:buNone/>
            </a:pPr>
            <a:r>
              <a:rPr lang="en-GB" sz="3600" dirty="0">
                <a:solidFill>
                  <a:srgbClr val="7030A0"/>
                </a:solidFill>
              </a:rPr>
              <a:t>b) REPRESENTEE</a:t>
            </a:r>
          </a:p>
          <a:p>
            <a:pPr marL="0" indent="0" algn="ctr">
              <a:buNone/>
            </a:pPr>
            <a:r>
              <a:rPr lang="en-GB" sz="3600" dirty="0">
                <a:solidFill>
                  <a:srgbClr val="7030A0"/>
                </a:solidFill>
              </a:rPr>
              <a:t>IN RELATION TO MISREPRESENTATION?</a:t>
            </a:r>
          </a:p>
        </p:txBody>
      </p:sp>
      <p:pic>
        <p:nvPicPr>
          <p:cNvPr id="2" name="Audio 1">
            <a:hlinkClick r:id="" action="ppaction://media"/>
            <a:extLst>
              <a:ext uri="{FF2B5EF4-FFF2-40B4-BE49-F238E27FC236}">
                <a16:creationId xmlns:a16="http://schemas.microsoft.com/office/drawing/2014/main" id="{121CAC56-1D96-4E05-A0EA-6C85CE08DF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01890663"/>
      </p:ext>
    </p:extLst>
  </p:cSld>
  <p:clrMapOvr>
    <a:masterClrMapping/>
  </p:clrMapOvr>
  <mc:AlternateContent xmlns:mc="http://schemas.openxmlformats.org/markup-compatibility/2006">
    <mc:Choice xmlns:p14="http://schemas.microsoft.com/office/powerpoint/2010/main" Requires="p14">
      <p:transition spd="slow" p14:dur="2000" advTm="31997"/>
    </mc:Choice>
    <mc:Fallback>
      <p:transition spd="slow" advTm="31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2834" y="88900"/>
            <a:ext cx="8596668" cy="1320800"/>
          </a:xfrm>
        </p:spPr>
        <p:txBody>
          <a:bodyPr/>
          <a:lstStyle/>
          <a:p>
            <a:r>
              <a:rPr lang="en-GB" dirty="0"/>
              <a:t>INDUCEMENT</a:t>
            </a:r>
          </a:p>
        </p:txBody>
      </p:sp>
      <p:sp>
        <p:nvSpPr>
          <p:cNvPr id="3" name="Content Placeholder 2"/>
          <p:cNvSpPr>
            <a:spLocks noGrp="1"/>
          </p:cNvSpPr>
          <p:nvPr>
            <p:ph idx="1"/>
          </p:nvPr>
        </p:nvSpPr>
        <p:spPr>
          <a:xfrm>
            <a:off x="419100" y="1409700"/>
            <a:ext cx="8854902" cy="4631663"/>
          </a:xfrm>
        </p:spPr>
        <p:txBody>
          <a:bodyPr>
            <a:normAutofit/>
          </a:bodyPr>
          <a:lstStyle/>
          <a:p>
            <a:pPr marL="857250" indent="-857250">
              <a:buAutoNum type="romanLcParenR"/>
            </a:pPr>
            <a:r>
              <a:rPr lang="en-GB" sz="3600" dirty="0">
                <a:latin typeface="Arial" panose="020B0604020202020204" pitchFamily="34" charset="0"/>
                <a:cs typeface="Arial" panose="020B0604020202020204" pitchFamily="34" charset="0"/>
              </a:rPr>
              <a:t>The representor must</a:t>
            </a:r>
            <a:r>
              <a:rPr lang="en-GB" sz="3600" b="1" dirty="0">
                <a:latin typeface="Arial" panose="020B0604020202020204" pitchFamily="34" charset="0"/>
                <a:cs typeface="Arial" panose="020B0604020202020204" pitchFamily="34" charset="0"/>
              </a:rPr>
              <a:t> intend </a:t>
            </a:r>
            <a:r>
              <a:rPr lang="en-GB" sz="3600" dirty="0">
                <a:latin typeface="Arial" panose="020B0604020202020204" pitchFamily="34" charset="0"/>
                <a:cs typeface="Arial" panose="020B0604020202020204" pitchFamily="34" charset="0"/>
              </a:rPr>
              <a:t>that this false statement will induce the other party to enter into the contract; </a:t>
            </a:r>
            <a:r>
              <a:rPr lang="en-GB" sz="3600" b="1" dirty="0">
                <a:latin typeface="Arial" panose="020B0604020202020204" pitchFamily="34" charset="0"/>
                <a:cs typeface="Arial" panose="020B0604020202020204" pitchFamily="34" charset="0"/>
              </a:rPr>
              <a:t>and</a:t>
            </a:r>
          </a:p>
          <a:p>
            <a:pPr marL="0" indent="0">
              <a:buNone/>
            </a:pPr>
            <a:endParaRPr lang="en-GB" sz="3600" b="1" dirty="0">
              <a:latin typeface="Arial" panose="020B0604020202020204" pitchFamily="34" charset="0"/>
              <a:cs typeface="Arial" panose="020B0604020202020204" pitchFamily="34" charset="0"/>
            </a:endParaRPr>
          </a:p>
          <a:p>
            <a:pPr marL="0" indent="0">
              <a:buNone/>
            </a:pPr>
            <a:r>
              <a:rPr lang="en-GB" sz="3600" dirty="0">
                <a:latin typeface="Arial" panose="020B0604020202020204" pitchFamily="34" charset="0"/>
                <a:cs typeface="Arial" panose="020B0604020202020204" pitchFamily="34" charset="0"/>
              </a:rPr>
              <a:t>ii)    The false statement must </a:t>
            </a:r>
            <a:r>
              <a:rPr lang="en-GB" sz="3600" b="1" dirty="0">
                <a:latin typeface="Arial" panose="020B0604020202020204" pitchFamily="34" charset="0"/>
                <a:cs typeface="Arial" panose="020B0604020202020204" pitchFamily="34" charset="0"/>
              </a:rPr>
              <a:t>actually induce </a:t>
            </a:r>
            <a:r>
              <a:rPr lang="en-GB" sz="3600" dirty="0">
                <a:latin typeface="Arial" panose="020B0604020202020204" pitchFamily="34" charset="0"/>
                <a:cs typeface="Arial" panose="020B0604020202020204" pitchFamily="34" charset="0"/>
              </a:rPr>
              <a:t>the </a:t>
            </a:r>
            <a:r>
              <a:rPr lang="en-GB" sz="3600" dirty="0" err="1">
                <a:latin typeface="Arial" panose="020B0604020202020204" pitchFamily="34" charset="0"/>
                <a:cs typeface="Arial" panose="020B0604020202020204" pitchFamily="34" charset="0"/>
              </a:rPr>
              <a:t>representee</a:t>
            </a:r>
            <a:r>
              <a:rPr lang="en-GB" sz="3600" dirty="0">
                <a:latin typeface="Arial" panose="020B0604020202020204" pitchFamily="34" charset="0"/>
                <a:cs typeface="Arial" panose="020B0604020202020204" pitchFamily="34" charset="0"/>
              </a:rPr>
              <a:t> to enter into the contract.</a:t>
            </a:r>
          </a:p>
        </p:txBody>
      </p:sp>
      <p:pic>
        <p:nvPicPr>
          <p:cNvPr id="4" name="Audio 3">
            <a:hlinkClick r:id="" action="ppaction://media"/>
            <a:extLst>
              <a:ext uri="{FF2B5EF4-FFF2-40B4-BE49-F238E27FC236}">
                <a16:creationId xmlns:a16="http://schemas.microsoft.com/office/drawing/2014/main" id="{AFB2009A-38FA-426D-B747-0F9834498D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88775301"/>
      </p:ext>
    </p:extLst>
  </p:cSld>
  <p:clrMapOvr>
    <a:masterClrMapping/>
  </p:clrMapOvr>
  <mc:AlternateContent xmlns:mc="http://schemas.openxmlformats.org/markup-compatibility/2006">
    <mc:Choice xmlns:p14="http://schemas.microsoft.com/office/powerpoint/2010/main" Requires="p14">
      <p:transition spd="slow" p14:dur="2000" advTm="30952"/>
    </mc:Choice>
    <mc:Fallback>
      <p:transition spd="slow" advTm="30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9084" y="0"/>
            <a:ext cx="8596668" cy="1320800"/>
          </a:xfrm>
        </p:spPr>
        <p:txBody>
          <a:bodyPr/>
          <a:lstStyle/>
          <a:p>
            <a:r>
              <a:rPr lang="en-GB" dirty="0"/>
              <a:t>INDUCEMENT . . .</a:t>
            </a:r>
          </a:p>
        </p:txBody>
      </p:sp>
      <p:sp>
        <p:nvSpPr>
          <p:cNvPr id="3" name="Content Placeholder 2"/>
          <p:cNvSpPr>
            <a:spLocks noGrp="1"/>
          </p:cNvSpPr>
          <p:nvPr>
            <p:ph idx="1"/>
          </p:nvPr>
        </p:nvSpPr>
        <p:spPr>
          <a:xfrm>
            <a:off x="476250" y="819150"/>
            <a:ext cx="9753600" cy="5543549"/>
          </a:xfrm>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following circumstances do not therefore lead to misrepresentation:</a:t>
            </a:r>
          </a:p>
          <a:p>
            <a:pPr marL="0" indent="0">
              <a:buNone/>
            </a:pPr>
            <a:r>
              <a:rPr lang="en-GB" sz="2400" b="1" dirty="0">
                <a:latin typeface="Arial" panose="020B0604020202020204" pitchFamily="34" charset="0"/>
                <a:cs typeface="Arial" panose="020B0604020202020204" pitchFamily="34" charset="0"/>
              </a:rPr>
              <a:t>1. The C was unaware of the existence of false statements </a:t>
            </a:r>
          </a:p>
          <a:p>
            <a:pPr marL="0" indent="0">
              <a:buNone/>
            </a:pPr>
            <a:r>
              <a:rPr lang="en-GB" sz="2400" i="1" dirty="0">
                <a:solidFill>
                  <a:srgbClr val="FF0000"/>
                </a:solidFill>
                <a:latin typeface="Arial" panose="020B0604020202020204" pitchFamily="34" charset="0"/>
                <a:cs typeface="Arial" panose="020B0604020202020204" pitchFamily="34" charset="0"/>
              </a:rPr>
              <a:t>Re Northumberland &amp; Durham Banking Co [1858]</a:t>
            </a:r>
          </a:p>
          <a:p>
            <a:pPr marL="0" indent="0">
              <a:buNone/>
            </a:pPr>
            <a:r>
              <a:rPr lang="en-GB" sz="2400" i="1" dirty="0">
                <a:solidFill>
                  <a:srgbClr val="FF0000"/>
                </a:solidFill>
                <a:latin typeface="Arial" panose="020B0604020202020204" pitchFamily="34" charset="0"/>
                <a:cs typeface="Arial" panose="020B0604020202020204" pitchFamily="34" charset="0"/>
              </a:rPr>
              <a:t>Horsfall v Thomas [1862]</a:t>
            </a:r>
          </a:p>
          <a:p>
            <a:pPr marL="0" indent="0">
              <a:buNone/>
            </a:pPr>
            <a:r>
              <a:rPr lang="en-GB" sz="2400" b="1" dirty="0">
                <a:latin typeface="Arial" panose="020B0604020202020204" pitchFamily="34" charset="0"/>
                <a:cs typeface="Arial" panose="020B0604020202020204" pitchFamily="34" charset="0"/>
              </a:rPr>
              <a:t>2.  A statement was not relied upon because the representee had checked the facts for himself.</a:t>
            </a:r>
          </a:p>
          <a:p>
            <a:pPr marL="0" indent="0">
              <a:buNone/>
            </a:pPr>
            <a:r>
              <a:rPr lang="en-GB" sz="2400" i="1" dirty="0">
                <a:solidFill>
                  <a:srgbClr val="FF0000"/>
                </a:solidFill>
                <a:latin typeface="Arial" panose="020B0604020202020204" pitchFamily="34" charset="0"/>
                <a:cs typeface="Arial" panose="020B0604020202020204" pitchFamily="34" charset="0"/>
              </a:rPr>
              <a:t>Attwood v Small [1838]</a:t>
            </a:r>
          </a:p>
          <a:p>
            <a:pPr marL="0" indent="0">
              <a:buNone/>
            </a:pPr>
            <a:r>
              <a:rPr lang="en-GB" sz="2400" b="1" dirty="0">
                <a:latin typeface="Arial" panose="020B0604020202020204" pitchFamily="34" charset="0"/>
                <a:cs typeface="Arial" panose="020B0604020202020204" pitchFamily="34" charset="0"/>
              </a:rPr>
              <a:t>3.  If the </a:t>
            </a:r>
            <a:r>
              <a:rPr lang="en-GB" sz="2400" b="1" dirty="0" err="1">
                <a:latin typeface="Arial" panose="020B0604020202020204" pitchFamily="34" charset="0"/>
                <a:cs typeface="Arial" panose="020B0604020202020204" pitchFamily="34" charset="0"/>
              </a:rPr>
              <a:t>representee</a:t>
            </a:r>
            <a:r>
              <a:rPr lang="en-GB" sz="2400" b="1" dirty="0">
                <a:latin typeface="Arial" panose="020B0604020202020204" pitchFamily="34" charset="0"/>
                <a:cs typeface="Arial" panose="020B0604020202020204" pitchFamily="34" charset="0"/>
              </a:rPr>
              <a:t> knows the statement is false, but decides to contract anyway.</a:t>
            </a:r>
          </a:p>
          <a:p>
            <a:pPr marL="0" indent="0">
              <a:buNone/>
            </a:pPr>
            <a:r>
              <a:rPr lang="en-GB" sz="2400" i="1" dirty="0">
                <a:solidFill>
                  <a:srgbClr val="FF0000"/>
                </a:solidFill>
                <a:latin typeface="Arial" panose="020B0604020202020204" pitchFamily="34" charset="0"/>
                <a:cs typeface="Arial" panose="020B0604020202020204" pitchFamily="34" charset="0"/>
              </a:rPr>
              <a:t>Redgrave v Hurd [1881]</a:t>
            </a:r>
          </a:p>
          <a:p>
            <a:pPr marL="0" indent="0">
              <a:buNone/>
            </a:pPr>
            <a:endParaRPr lang="en-GB" dirty="0"/>
          </a:p>
        </p:txBody>
      </p:sp>
      <p:pic>
        <p:nvPicPr>
          <p:cNvPr id="4" name="Audio 3">
            <a:hlinkClick r:id="" action="ppaction://media"/>
            <a:extLst>
              <a:ext uri="{FF2B5EF4-FFF2-40B4-BE49-F238E27FC236}">
                <a16:creationId xmlns:a16="http://schemas.microsoft.com/office/drawing/2014/main" id="{0E7362F8-B890-40B9-979C-7BDABB3DE7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00205880"/>
      </p:ext>
    </p:extLst>
  </p:cSld>
  <p:clrMapOvr>
    <a:masterClrMapping/>
  </p:clrMapOvr>
  <mc:AlternateContent xmlns:mc="http://schemas.openxmlformats.org/markup-compatibility/2006">
    <mc:Choice xmlns:p14="http://schemas.microsoft.com/office/powerpoint/2010/main" Requires="p14">
      <p:transition spd="slow" p14:dur="2000" advTm="191310"/>
    </mc:Choice>
    <mc:Fallback>
      <p:transition spd="slow" advTm="191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70560" y="1682496"/>
            <a:ext cx="9046464" cy="2308324"/>
          </a:xfrm>
          <a:prstGeom prst="rect">
            <a:avLst/>
          </a:prstGeom>
          <a:noFill/>
        </p:spPr>
        <p:txBody>
          <a:bodyPr wrap="square" rtlCol="0">
            <a:spAutoFit/>
          </a:bodyPr>
          <a:lstStyle/>
          <a:p>
            <a:pPr algn="ctr"/>
            <a:r>
              <a:rPr lang="en-GB" sz="7200" dirty="0"/>
              <a:t>TYPES OF MISREPRESENTATION</a:t>
            </a:r>
          </a:p>
        </p:txBody>
      </p:sp>
      <p:sp>
        <p:nvSpPr>
          <p:cNvPr id="3" name="TextBox 2"/>
          <p:cNvSpPr txBox="1"/>
          <p:nvPr/>
        </p:nvSpPr>
        <p:spPr>
          <a:xfrm>
            <a:off x="2657856" y="4255008"/>
            <a:ext cx="4962144" cy="923330"/>
          </a:xfrm>
          <a:prstGeom prst="rect">
            <a:avLst/>
          </a:prstGeom>
          <a:noFill/>
        </p:spPr>
        <p:txBody>
          <a:bodyPr wrap="square" rtlCol="0">
            <a:spAutoFit/>
          </a:bodyPr>
          <a:lstStyle/>
          <a:p>
            <a:r>
              <a:rPr lang="en-GB" dirty="0"/>
              <a:t>1. FRAUDULENT</a:t>
            </a:r>
          </a:p>
          <a:p>
            <a:r>
              <a:rPr lang="en-GB" dirty="0"/>
              <a:t>2. NEGLIGENT</a:t>
            </a:r>
          </a:p>
          <a:p>
            <a:r>
              <a:rPr lang="en-GB" dirty="0"/>
              <a:t>3. INNOCENT</a:t>
            </a:r>
          </a:p>
        </p:txBody>
      </p:sp>
      <p:sp>
        <p:nvSpPr>
          <p:cNvPr id="4" name="Rounded Rectangle 3"/>
          <p:cNvSpPr/>
          <p:nvPr/>
        </p:nvSpPr>
        <p:spPr>
          <a:xfrm>
            <a:off x="5886450" y="4572000"/>
            <a:ext cx="6305550" cy="1885950"/>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762750" y="4914900"/>
            <a:ext cx="4476750" cy="1077218"/>
          </a:xfrm>
          <a:prstGeom prst="rect">
            <a:avLst/>
          </a:prstGeom>
          <a:noFill/>
        </p:spPr>
        <p:txBody>
          <a:bodyPr wrap="square" rtlCol="0">
            <a:spAutoFit/>
          </a:bodyPr>
          <a:lstStyle/>
          <a:p>
            <a:pPr algn="ctr"/>
            <a:r>
              <a:rPr lang="en-GB" sz="3200" dirty="0">
                <a:solidFill>
                  <a:srgbClr val="0070C0"/>
                </a:solidFill>
                <a:latin typeface="Times New Roman" panose="02020603050405020304" pitchFamily="18" charset="0"/>
                <a:cs typeface="Times New Roman" panose="02020603050405020304" pitchFamily="18" charset="0"/>
              </a:rPr>
              <a:t>MISREPRESENTATION ACT 1967</a:t>
            </a:r>
          </a:p>
        </p:txBody>
      </p:sp>
      <p:pic>
        <p:nvPicPr>
          <p:cNvPr id="6" name="Audio 5">
            <a:hlinkClick r:id="" action="ppaction://media"/>
            <a:extLst>
              <a:ext uri="{FF2B5EF4-FFF2-40B4-BE49-F238E27FC236}">
                <a16:creationId xmlns:a16="http://schemas.microsoft.com/office/drawing/2014/main" id="{095BD15F-C6F7-4105-AC05-B349875C10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07785331"/>
      </p:ext>
    </p:extLst>
  </p:cSld>
  <p:clrMapOvr>
    <a:masterClrMapping/>
  </p:clrMapOvr>
  <mc:AlternateContent xmlns:mc="http://schemas.openxmlformats.org/markup-compatibility/2006">
    <mc:Choice xmlns:p14="http://schemas.microsoft.com/office/powerpoint/2010/main" Requires="p14">
      <p:transition spd="slow" p14:dur="2000" advTm="42005"/>
    </mc:Choice>
    <mc:Fallback>
      <p:transition spd="slow" advTm="42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FRAUDULENT MISREP</a:t>
            </a:r>
          </a:p>
        </p:txBody>
      </p:sp>
      <p:sp>
        <p:nvSpPr>
          <p:cNvPr id="3" name="Content Placeholder 2"/>
          <p:cNvSpPr>
            <a:spLocks noGrp="1"/>
          </p:cNvSpPr>
          <p:nvPr>
            <p:ph idx="1"/>
          </p:nvPr>
        </p:nvSpPr>
        <p:spPr/>
        <p:txBody>
          <a:bodyPr>
            <a:noAutofit/>
          </a:bodyPr>
          <a:lstStyle/>
          <a:p>
            <a:pPr marL="0" indent="0">
              <a:buNone/>
            </a:pPr>
            <a:r>
              <a:rPr lang="en-GB" sz="3200" dirty="0">
                <a:latin typeface="Arial" panose="020B0604020202020204" pitchFamily="34" charset="0"/>
                <a:cs typeface="Arial" panose="020B0604020202020204" pitchFamily="34" charset="0"/>
              </a:rPr>
              <a:t>Defined in </a:t>
            </a:r>
            <a:r>
              <a:rPr lang="en-GB" sz="3200" i="1" dirty="0">
                <a:solidFill>
                  <a:srgbClr val="0070C0"/>
                </a:solidFill>
                <a:latin typeface="Arial" panose="020B0604020202020204" pitchFamily="34" charset="0"/>
                <a:cs typeface="Arial" panose="020B0604020202020204" pitchFamily="34" charset="0"/>
              </a:rPr>
              <a:t>Derry v Peek [1889]: </a:t>
            </a:r>
            <a:r>
              <a:rPr lang="en-GB" sz="3200" dirty="0">
                <a:latin typeface="Arial" panose="020B0604020202020204" pitchFamily="34" charset="0"/>
                <a:cs typeface="Arial" panose="020B0604020202020204" pitchFamily="34" charset="0"/>
              </a:rPr>
              <a:t>fraudulent </a:t>
            </a:r>
            <a:r>
              <a:rPr lang="en-GB" sz="3200" dirty="0" err="1">
                <a:latin typeface="Arial" panose="020B0604020202020204" pitchFamily="34" charset="0"/>
                <a:cs typeface="Arial" panose="020B0604020202020204" pitchFamily="34" charset="0"/>
              </a:rPr>
              <a:t>misrep</a:t>
            </a:r>
            <a:r>
              <a:rPr lang="en-GB" sz="3200" dirty="0">
                <a:latin typeface="Arial" panose="020B0604020202020204" pitchFamily="34" charset="0"/>
                <a:cs typeface="Arial" panose="020B0604020202020204" pitchFamily="34" charset="0"/>
              </a:rPr>
              <a:t> arises where:</a:t>
            </a:r>
          </a:p>
          <a:p>
            <a:pPr>
              <a:buFontTx/>
              <a:buChar char="-"/>
            </a:pPr>
            <a:r>
              <a:rPr lang="en-GB" sz="3200" dirty="0">
                <a:solidFill>
                  <a:srgbClr val="0070C0"/>
                </a:solidFill>
                <a:latin typeface="Arial" panose="020B0604020202020204" pitchFamily="34" charset="0"/>
                <a:cs typeface="Arial" panose="020B0604020202020204" pitchFamily="34" charset="0"/>
              </a:rPr>
              <a:t>A knowingly false statement is made; or</a:t>
            </a:r>
          </a:p>
          <a:p>
            <a:pPr>
              <a:buFontTx/>
              <a:buChar char="-"/>
            </a:pPr>
            <a:r>
              <a:rPr lang="en-GB" sz="3200" dirty="0">
                <a:solidFill>
                  <a:srgbClr val="0070C0"/>
                </a:solidFill>
                <a:latin typeface="Arial" panose="020B0604020202020204" pitchFamily="34" charset="0"/>
                <a:cs typeface="Arial" panose="020B0604020202020204" pitchFamily="34" charset="0"/>
              </a:rPr>
              <a:t>The statement is made without belief in its truth; or</a:t>
            </a:r>
          </a:p>
          <a:p>
            <a:pPr>
              <a:buFontTx/>
              <a:buChar char="-"/>
            </a:pPr>
            <a:r>
              <a:rPr lang="en-GB" sz="3200" dirty="0">
                <a:solidFill>
                  <a:srgbClr val="0070C0"/>
                </a:solidFill>
                <a:latin typeface="Arial" panose="020B0604020202020204" pitchFamily="34" charset="0"/>
                <a:cs typeface="Arial" panose="020B0604020202020204" pitchFamily="34" charset="0"/>
              </a:rPr>
              <a:t>The statement is made with reckless carelessness as to whether it is true or false.</a:t>
            </a:r>
          </a:p>
        </p:txBody>
      </p:sp>
      <p:pic>
        <p:nvPicPr>
          <p:cNvPr id="4" name="Picture 3"/>
          <p:cNvPicPr>
            <a:picLocks noChangeAspect="1"/>
          </p:cNvPicPr>
          <p:nvPr/>
        </p:nvPicPr>
        <p:blipFill>
          <a:blip r:embed="rId5"/>
          <a:stretch>
            <a:fillRect/>
          </a:stretch>
        </p:blipFill>
        <p:spPr>
          <a:xfrm>
            <a:off x="8858250" y="311150"/>
            <a:ext cx="2819400" cy="1619250"/>
          </a:xfrm>
          <a:prstGeom prst="rect">
            <a:avLst/>
          </a:prstGeom>
        </p:spPr>
      </p:pic>
      <p:pic>
        <p:nvPicPr>
          <p:cNvPr id="5" name="Audio 4">
            <a:hlinkClick r:id="" action="ppaction://media"/>
            <a:extLst>
              <a:ext uri="{FF2B5EF4-FFF2-40B4-BE49-F238E27FC236}">
                <a16:creationId xmlns:a16="http://schemas.microsoft.com/office/drawing/2014/main" id="{22662376-A335-4EA2-94CA-3284DCE330C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40161901"/>
      </p:ext>
    </p:extLst>
  </p:cSld>
  <p:clrMapOvr>
    <a:masterClrMapping/>
  </p:clrMapOvr>
  <mc:AlternateContent xmlns:mc="http://schemas.openxmlformats.org/markup-compatibility/2006">
    <mc:Choice xmlns:p14="http://schemas.microsoft.com/office/powerpoint/2010/main" Requires="p14">
      <p:transition spd="slow" p14:dur="2000" advTm="140223"/>
    </mc:Choice>
    <mc:Fallback>
      <p:transition spd="slow" advTm="140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8C35B-1D5E-45D9-858E-E0E232620449}"/>
              </a:ext>
            </a:extLst>
          </p:cNvPr>
          <p:cNvSpPr txBox="1">
            <a:spLocks noGrp="1"/>
          </p:cNvSpPr>
          <p:nvPr>
            <p:ph type="title"/>
          </p:nvPr>
        </p:nvSpPr>
        <p:spPr/>
        <p:txBody>
          <a:bodyPr/>
          <a:lstStyle/>
          <a:p>
            <a:pPr lvl="0"/>
            <a:r>
              <a:rPr lang="en-GB" b="1" i="1"/>
              <a:t>Hayward v zurich insurance co plc [2016]</a:t>
            </a:r>
          </a:p>
        </p:txBody>
      </p:sp>
      <p:sp>
        <p:nvSpPr>
          <p:cNvPr id="3" name="Content Placeholder 2">
            <a:extLst>
              <a:ext uri="{FF2B5EF4-FFF2-40B4-BE49-F238E27FC236}">
                <a16:creationId xmlns:a16="http://schemas.microsoft.com/office/drawing/2014/main" id="{5F167D0F-BA6D-4D5A-93CD-79C41345FB0D}"/>
              </a:ext>
            </a:extLst>
          </p:cNvPr>
          <p:cNvSpPr txBox="1">
            <a:spLocks noGrp="1"/>
          </p:cNvSpPr>
          <p:nvPr>
            <p:ph idx="1"/>
          </p:nvPr>
        </p:nvSpPr>
        <p:spPr/>
        <p:txBody>
          <a:bodyPr/>
          <a:lstStyle/>
          <a:p>
            <a:pPr marL="0" lvl="0" indent="0">
              <a:buNone/>
            </a:pPr>
            <a:r>
              <a:rPr lang="en-GB" sz="2800"/>
              <a:t>This case confirmed that to succeed in a claim for a fraudulent misrepresentation, the innocent party does not need to show that he believed the misrepresentations to be factually accurate but only needs to demonstrate that he has </a:t>
            </a:r>
            <a:r>
              <a:rPr lang="en-GB" sz="2800" i="1"/>
              <a:t>“…been influenced by the misrepresentation.”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Fraudulent </a:t>
            </a:r>
            <a:r>
              <a:rPr lang="en-GB" dirty="0" err="1"/>
              <a:t>misrep</a:t>
            </a:r>
            <a:r>
              <a:rPr lang="en-GB" dirty="0"/>
              <a:t>: REMEDIES</a:t>
            </a:r>
          </a:p>
        </p:txBody>
      </p:sp>
      <p:sp>
        <p:nvSpPr>
          <p:cNvPr id="3" name="Content Placeholder 2"/>
          <p:cNvSpPr>
            <a:spLocks noGrp="1"/>
          </p:cNvSpPr>
          <p:nvPr>
            <p:ph idx="1"/>
          </p:nvPr>
        </p:nvSpPr>
        <p:spPr>
          <a:xfrm>
            <a:off x="361950" y="1657351"/>
            <a:ext cx="8912052" cy="4384012"/>
          </a:xfrm>
        </p:spPr>
        <p:txBody>
          <a:bodyPr/>
          <a:lstStyle/>
          <a:p>
            <a:r>
              <a:rPr lang="en-GB" sz="2800" dirty="0">
                <a:latin typeface="Arial" panose="020B0604020202020204" pitchFamily="34" charset="0"/>
                <a:cs typeface="Arial" panose="020B0604020202020204" pitchFamily="34" charset="0"/>
              </a:rPr>
              <a:t>Sue for </a:t>
            </a:r>
            <a:r>
              <a:rPr lang="en-GB" sz="2800" b="1" dirty="0">
                <a:latin typeface="Arial" panose="020B0604020202020204" pitchFamily="34" charset="0"/>
                <a:cs typeface="Arial" panose="020B0604020202020204" pitchFamily="34" charset="0"/>
              </a:rPr>
              <a:t>DAMAGES</a:t>
            </a:r>
            <a:r>
              <a:rPr lang="en-GB" sz="2800" dirty="0">
                <a:latin typeface="Arial" panose="020B0604020202020204" pitchFamily="34" charset="0"/>
                <a:cs typeface="Arial" panose="020B0604020202020204" pitchFamily="34" charset="0"/>
              </a:rPr>
              <a:t> and/or seek </a:t>
            </a:r>
            <a:r>
              <a:rPr lang="en-GB" sz="2800" b="1" dirty="0">
                <a:latin typeface="Arial" panose="020B0604020202020204" pitchFamily="34" charset="0"/>
                <a:cs typeface="Arial" panose="020B0604020202020204" pitchFamily="34" charset="0"/>
              </a:rPr>
              <a:t>RESCISSION</a:t>
            </a:r>
            <a:r>
              <a:rPr lang="en-GB" sz="2800" dirty="0">
                <a:latin typeface="Arial" panose="020B0604020202020204" pitchFamily="34" charset="0"/>
                <a:cs typeface="Arial" panose="020B0604020202020204" pitchFamily="34" charset="0"/>
              </a:rPr>
              <a:t> of the contract.</a:t>
            </a:r>
          </a:p>
          <a:p>
            <a:endParaRPr lang="en-GB" dirty="0">
              <a:latin typeface="Arial" panose="020B0604020202020204" pitchFamily="34" charset="0"/>
              <a:cs typeface="Arial" panose="020B0604020202020204" pitchFamily="34" charset="0"/>
            </a:endParaRPr>
          </a:p>
          <a:p>
            <a:pPr marL="0" indent="0">
              <a:buNone/>
            </a:pPr>
            <a:r>
              <a:rPr lang="en-GB" sz="2800" b="1" u="sng" dirty="0">
                <a:latin typeface="Arial" panose="020B0604020202020204" pitchFamily="34" charset="0"/>
                <a:cs typeface="Arial" panose="020B0604020202020204" pitchFamily="34" charset="0"/>
              </a:rPr>
              <a:t>DAMAGES</a:t>
            </a:r>
          </a:p>
          <a:p>
            <a:pPr>
              <a:buFontTx/>
              <a:buChar char="-"/>
            </a:pPr>
            <a:r>
              <a:rPr lang="en-GB" sz="2800" dirty="0">
                <a:latin typeface="Arial" panose="020B0604020202020204" pitchFamily="34" charset="0"/>
                <a:cs typeface="Arial" panose="020B0604020202020204" pitchFamily="34" charset="0"/>
              </a:rPr>
              <a:t>Tort of deceit: aims at putting the claimant in the position he would have been but for the </a:t>
            </a:r>
            <a:r>
              <a:rPr lang="en-GB" sz="2800" dirty="0" err="1">
                <a:latin typeface="Arial" panose="020B0604020202020204" pitchFamily="34" charset="0"/>
                <a:cs typeface="Arial" panose="020B0604020202020204" pitchFamily="34" charset="0"/>
              </a:rPr>
              <a:t>misrep</a:t>
            </a:r>
            <a:r>
              <a:rPr lang="en-GB" sz="2800" dirty="0">
                <a:latin typeface="Arial" panose="020B0604020202020204" pitchFamily="34" charset="0"/>
                <a:cs typeface="Arial" panose="020B0604020202020204" pitchFamily="34" charset="0"/>
              </a:rPr>
              <a:t>.</a:t>
            </a:r>
          </a:p>
          <a:p>
            <a:pPr>
              <a:buFontTx/>
              <a:buChar char="-"/>
            </a:pPr>
            <a:r>
              <a:rPr lang="en-GB" sz="2800" i="1" dirty="0">
                <a:solidFill>
                  <a:srgbClr val="FF0000"/>
                </a:solidFill>
                <a:latin typeface="Arial" panose="020B0604020202020204" pitchFamily="34" charset="0"/>
                <a:cs typeface="Arial" panose="020B0604020202020204" pitchFamily="34" charset="0"/>
              </a:rPr>
              <a:t>Smith &amp; New Court Securities Ltd v </a:t>
            </a:r>
            <a:r>
              <a:rPr lang="en-GB" sz="2800" i="1" dirty="0" err="1">
                <a:solidFill>
                  <a:srgbClr val="FF0000"/>
                </a:solidFill>
                <a:latin typeface="Arial" panose="020B0604020202020204" pitchFamily="34" charset="0"/>
                <a:cs typeface="Arial" panose="020B0604020202020204" pitchFamily="34" charset="0"/>
              </a:rPr>
              <a:t>Scrimgeour</a:t>
            </a:r>
            <a:r>
              <a:rPr lang="en-GB" sz="2800" i="1" dirty="0">
                <a:solidFill>
                  <a:srgbClr val="FF0000"/>
                </a:solidFill>
                <a:latin typeface="Arial" panose="020B0604020202020204" pitchFamily="34" charset="0"/>
                <a:cs typeface="Arial" panose="020B0604020202020204" pitchFamily="34" charset="0"/>
              </a:rPr>
              <a:t> Vickers [1996]</a:t>
            </a:r>
          </a:p>
        </p:txBody>
      </p:sp>
      <p:pic>
        <p:nvPicPr>
          <p:cNvPr id="4" name="Audio 3">
            <a:hlinkClick r:id="" action="ppaction://media"/>
            <a:extLst>
              <a:ext uri="{FF2B5EF4-FFF2-40B4-BE49-F238E27FC236}">
                <a16:creationId xmlns:a16="http://schemas.microsoft.com/office/drawing/2014/main" id="{172BFAE0-B7B1-4C44-8427-996AD7FF14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4550583"/>
      </p:ext>
    </p:extLst>
  </p:cSld>
  <p:clrMapOvr>
    <a:masterClrMapping/>
  </p:clrMapOvr>
  <mc:AlternateContent xmlns:mc="http://schemas.openxmlformats.org/markup-compatibility/2006">
    <mc:Choice xmlns:p14="http://schemas.microsoft.com/office/powerpoint/2010/main" Requires="p14">
      <p:transition spd="slow" p14:dur="2000" advTm="73700"/>
    </mc:Choice>
    <mc:Fallback>
      <p:transition spd="slow" advTm="73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784" y="0"/>
            <a:ext cx="8596668" cy="1320800"/>
          </a:xfrm>
        </p:spPr>
        <p:txBody>
          <a:bodyPr/>
          <a:lstStyle/>
          <a:p>
            <a:r>
              <a:rPr lang="en-GB" dirty="0"/>
              <a:t>Fraudulent </a:t>
            </a:r>
            <a:r>
              <a:rPr lang="en-GB" dirty="0" err="1"/>
              <a:t>misrep</a:t>
            </a:r>
            <a:r>
              <a:rPr lang="en-GB" dirty="0"/>
              <a:t>: REMEDIES</a:t>
            </a:r>
          </a:p>
        </p:txBody>
      </p:sp>
      <p:sp>
        <p:nvSpPr>
          <p:cNvPr id="3" name="Content Placeholder 2"/>
          <p:cNvSpPr>
            <a:spLocks noGrp="1"/>
          </p:cNvSpPr>
          <p:nvPr>
            <p:ph idx="1"/>
          </p:nvPr>
        </p:nvSpPr>
        <p:spPr>
          <a:xfrm>
            <a:off x="505884" y="1079500"/>
            <a:ext cx="10886016" cy="5397500"/>
          </a:xfrm>
          <a:solidFill>
            <a:schemeClr val="bg1"/>
          </a:solidFill>
        </p:spPr>
        <p:txBody>
          <a:bodyPr>
            <a:normAutofit fontScale="92500" lnSpcReduction="10000"/>
          </a:bodyPr>
          <a:lstStyle/>
          <a:p>
            <a:pPr marL="0" indent="0">
              <a:buNone/>
            </a:pPr>
            <a:r>
              <a:rPr lang="en-GB" sz="3200" b="1" u="sng" dirty="0">
                <a:latin typeface="Arial" panose="020B0604020202020204" pitchFamily="34" charset="0"/>
                <a:cs typeface="Arial" panose="020B0604020202020204" pitchFamily="34" charset="0"/>
              </a:rPr>
              <a:t>RESCISSION (cancel)</a:t>
            </a:r>
          </a:p>
          <a:p>
            <a:pPr marL="0" indent="0">
              <a:buNone/>
            </a:pPr>
            <a:r>
              <a:rPr lang="en-GB" sz="3200" dirty="0">
                <a:latin typeface="Arial" panose="020B0604020202020204" pitchFamily="34" charset="0"/>
                <a:cs typeface="Arial" panose="020B0604020202020204" pitchFamily="34" charset="0"/>
              </a:rPr>
              <a:t>Aim: to put the parties back in the position they were in before the contract was made</a:t>
            </a:r>
            <a:r>
              <a:rPr lang="en-GB" sz="3200" i="1" dirty="0">
                <a:solidFill>
                  <a:schemeClr val="accent5"/>
                </a:solidFill>
                <a:latin typeface="Arial" panose="020B0604020202020204" pitchFamily="34" charset="0"/>
                <a:cs typeface="Arial" panose="020B0604020202020204" pitchFamily="34" charset="0"/>
              </a:rPr>
              <a:t> Car &amp; Universal Finance Co Ltd v Caldwell [1961]</a:t>
            </a:r>
          </a:p>
          <a:p>
            <a:pPr marL="0" indent="0">
              <a:buNone/>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The remedy will not be allowed in the following circumstances:</a:t>
            </a:r>
          </a:p>
          <a:p>
            <a:pPr>
              <a:buFontTx/>
              <a:buChar char="-"/>
            </a:pPr>
            <a:r>
              <a:rPr lang="en-GB" sz="3200" dirty="0">
                <a:latin typeface="Arial" panose="020B0604020202020204" pitchFamily="34" charset="0"/>
                <a:cs typeface="Arial" panose="020B0604020202020204" pitchFamily="34" charset="0"/>
              </a:rPr>
              <a:t>Contract has been affirmed </a:t>
            </a:r>
            <a:r>
              <a:rPr lang="en-GB" sz="3200" i="1" dirty="0">
                <a:solidFill>
                  <a:schemeClr val="accent5"/>
                </a:solidFill>
                <a:latin typeface="Arial" panose="020B0604020202020204" pitchFamily="34" charset="0"/>
                <a:cs typeface="Arial" panose="020B0604020202020204" pitchFamily="34" charset="0"/>
              </a:rPr>
              <a:t>Long v Lloyd [1958]</a:t>
            </a:r>
          </a:p>
          <a:p>
            <a:pPr>
              <a:buFontTx/>
              <a:buChar char="-"/>
            </a:pPr>
            <a:r>
              <a:rPr lang="en-GB" sz="3200" dirty="0">
                <a:latin typeface="Arial" panose="020B0604020202020204" pitchFamily="34" charset="0"/>
                <a:cs typeface="Arial" panose="020B0604020202020204" pitchFamily="34" charset="0"/>
              </a:rPr>
              <a:t>If the parties cannot be restored to their original positions</a:t>
            </a:r>
          </a:p>
          <a:p>
            <a:pPr>
              <a:buFontTx/>
              <a:buChar char="-"/>
            </a:pPr>
            <a:r>
              <a:rPr lang="en-GB" sz="3200" dirty="0">
                <a:latin typeface="Arial" panose="020B0604020202020204" pitchFamily="34" charset="0"/>
                <a:cs typeface="Arial" panose="020B0604020202020204" pitchFamily="34" charset="0"/>
              </a:rPr>
              <a:t>If a third party has acquired rights </a:t>
            </a:r>
            <a:r>
              <a:rPr lang="en-GB" sz="3200" i="1" dirty="0" err="1">
                <a:solidFill>
                  <a:schemeClr val="accent5"/>
                </a:solidFill>
                <a:latin typeface="Arial" panose="020B0604020202020204" pitchFamily="34" charset="0"/>
                <a:cs typeface="Arial" panose="020B0604020202020204" pitchFamily="34" charset="0"/>
              </a:rPr>
              <a:t>Vigers</a:t>
            </a:r>
            <a:r>
              <a:rPr lang="en-GB" sz="3200" i="1" dirty="0">
                <a:solidFill>
                  <a:schemeClr val="accent5"/>
                </a:solidFill>
                <a:latin typeface="Arial" panose="020B0604020202020204" pitchFamily="34" charset="0"/>
                <a:cs typeface="Arial" panose="020B0604020202020204" pitchFamily="34" charset="0"/>
              </a:rPr>
              <a:t> v Pike [1842]</a:t>
            </a:r>
          </a:p>
          <a:p>
            <a:pPr>
              <a:buFontTx/>
              <a:buChar char="-"/>
            </a:pPr>
            <a:r>
              <a:rPr lang="en-GB" sz="3200" dirty="0">
                <a:latin typeface="Arial" panose="020B0604020202020204" pitchFamily="34" charset="0"/>
                <a:cs typeface="Arial" panose="020B0604020202020204" pitchFamily="34" charset="0"/>
              </a:rPr>
              <a:t>Time lapse/delay: </a:t>
            </a:r>
            <a:r>
              <a:rPr lang="en-GB" sz="3200" i="1" dirty="0">
                <a:solidFill>
                  <a:srgbClr val="FF0000"/>
                </a:solidFill>
                <a:latin typeface="Arial" panose="020B0604020202020204" pitchFamily="34" charset="0"/>
                <a:cs typeface="Arial" panose="020B0604020202020204" pitchFamily="34" charset="0"/>
              </a:rPr>
              <a:t>Leaf v International Galleries [1950]</a:t>
            </a:r>
          </a:p>
        </p:txBody>
      </p:sp>
      <p:pic>
        <p:nvPicPr>
          <p:cNvPr id="4" name="Audio 3">
            <a:hlinkClick r:id="" action="ppaction://media"/>
            <a:extLst>
              <a:ext uri="{FF2B5EF4-FFF2-40B4-BE49-F238E27FC236}">
                <a16:creationId xmlns:a16="http://schemas.microsoft.com/office/drawing/2014/main" id="{9CB8D72A-64B0-4CFB-9887-2B6A7755AC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29451159"/>
      </p:ext>
    </p:extLst>
  </p:cSld>
  <p:clrMapOvr>
    <a:masterClrMapping/>
  </p:clrMapOvr>
  <mc:AlternateContent xmlns:mc="http://schemas.openxmlformats.org/markup-compatibility/2006">
    <mc:Choice xmlns:p14="http://schemas.microsoft.com/office/powerpoint/2010/main" Requires="p14">
      <p:transition spd="slow" p14:dur="2000" advTm="241070"/>
    </mc:Choice>
    <mc:Fallback>
      <p:transition spd="slow" advTm="241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Negligent Misrepresentation</a:t>
            </a:r>
          </a:p>
        </p:txBody>
      </p:sp>
      <p:sp>
        <p:nvSpPr>
          <p:cNvPr id="3" name="Content Placeholder 2"/>
          <p:cNvSpPr>
            <a:spLocks noGrp="1"/>
          </p:cNvSpPr>
          <p:nvPr>
            <p:ph idx="1"/>
          </p:nvPr>
        </p:nvSpPr>
        <p:spPr>
          <a:xfrm>
            <a:off x="677334" y="1543050"/>
            <a:ext cx="8981016" cy="4991099"/>
          </a:xfrm>
        </p:spPr>
        <p:txBody>
          <a:bodyPr>
            <a:normAutofit/>
          </a:bodyPr>
          <a:lstStyle/>
          <a:p>
            <a:r>
              <a:rPr lang="en-GB" sz="3200" b="1" dirty="0">
                <a:latin typeface="Arial" panose="020B0604020202020204" pitchFamily="34" charset="0"/>
                <a:cs typeface="Arial" panose="020B0604020202020204" pitchFamily="34" charset="0"/>
              </a:rPr>
              <a:t>S2(1) MA 1967</a:t>
            </a:r>
          </a:p>
          <a:p>
            <a:r>
              <a:rPr lang="en-GB" sz="3200" dirty="0">
                <a:latin typeface="Arial" panose="020B0604020202020204" pitchFamily="34" charset="0"/>
                <a:cs typeface="Arial" panose="020B0604020202020204" pitchFamily="34" charset="0"/>
              </a:rPr>
              <a:t>The person making the statement must prove that he had reasonable grounds to believe, and did believe, that the statement was true.</a:t>
            </a:r>
          </a:p>
          <a:p>
            <a:pPr marL="0" indent="0">
              <a:buNone/>
            </a:pPr>
            <a:r>
              <a:rPr lang="en-GB" sz="3200" dirty="0">
                <a:latin typeface="Arial" panose="020B0604020202020204" pitchFamily="34" charset="0"/>
                <a:cs typeface="Arial" panose="020B0604020202020204" pitchFamily="34" charset="0"/>
              </a:rPr>
              <a:t>Cannot prove this = </a:t>
            </a:r>
            <a:r>
              <a:rPr lang="en-GB" sz="3200" b="1" dirty="0">
                <a:latin typeface="Arial" panose="020B0604020202020204" pitchFamily="34" charset="0"/>
                <a:cs typeface="Arial" panose="020B0604020202020204" pitchFamily="34" charset="0"/>
              </a:rPr>
              <a:t>negligent </a:t>
            </a:r>
            <a:r>
              <a:rPr lang="en-GB" sz="3200" b="1" dirty="0" err="1">
                <a:latin typeface="Arial" panose="020B0604020202020204" pitchFamily="34" charset="0"/>
                <a:cs typeface="Arial" panose="020B0604020202020204" pitchFamily="34" charset="0"/>
              </a:rPr>
              <a:t>misrep</a:t>
            </a:r>
            <a:endParaRPr lang="en-GB" sz="3200" b="1"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Can prove this = </a:t>
            </a:r>
            <a:r>
              <a:rPr lang="en-GB" sz="3200" b="1" dirty="0">
                <a:latin typeface="Arial" panose="020B0604020202020204" pitchFamily="34" charset="0"/>
                <a:cs typeface="Arial" panose="020B0604020202020204" pitchFamily="34" charset="0"/>
              </a:rPr>
              <a:t>innocent </a:t>
            </a:r>
            <a:r>
              <a:rPr lang="en-GB" sz="3200" b="1" dirty="0" err="1">
                <a:latin typeface="Arial" panose="020B0604020202020204" pitchFamily="34" charset="0"/>
                <a:cs typeface="Arial" panose="020B0604020202020204" pitchFamily="34" charset="0"/>
              </a:rPr>
              <a:t>misrep</a:t>
            </a:r>
            <a:endParaRPr lang="en-GB" sz="3200" b="1" dirty="0">
              <a:latin typeface="Arial" panose="020B0604020202020204" pitchFamily="34" charset="0"/>
              <a:cs typeface="Arial" panose="020B0604020202020204" pitchFamily="34" charset="0"/>
            </a:endParaRPr>
          </a:p>
          <a:p>
            <a:r>
              <a:rPr lang="en-GB" sz="3200" i="1" dirty="0">
                <a:solidFill>
                  <a:srgbClr val="FF0000"/>
                </a:solidFill>
                <a:latin typeface="Arial" panose="020B0604020202020204" pitchFamily="34" charset="0"/>
                <a:cs typeface="Arial" panose="020B0604020202020204" pitchFamily="34" charset="0"/>
              </a:rPr>
              <a:t>Howard Marine &amp; Dredging Co Ltd v A Ogden &amp; Sons (Excavations) Ltd [1978]</a:t>
            </a:r>
          </a:p>
        </p:txBody>
      </p:sp>
      <p:pic>
        <p:nvPicPr>
          <p:cNvPr id="4" name="Picture 3"/>
          <p:cNvPicPr>
            <a:picLocks noChangeAspect="1"/>
          </p:cNvPicPr>
          <p:nvPr/>
        </p:nvPicPr>
        <p:blipFill>
          <a:blip r:embed="rId5"/>
          <a:stretch>
            <a:fillRect/>
          </a:stretch>
        </p:blipFill>
        <p:spPr>
          <a:xfrm>
            <a:off x="9407352" y="5095874"/>
            <a:ext cx="2625285" cy="1438275"/>
          </a:xfrm>
          <a:prstGeom prst="rect">
            <a:avLst/>
          </a:prstGeom>
        </p:spPr>
      </p:pic>
      <p:pic>
        <p:nvPicPr>
          <p:cNvPr id="5" name="Audio 4">
            <a:hlinkClick r:id="" action="ppaction://media"/>
            <a:extLst>
              <a:ext uri="{FF2B5EF4-FFF2-40B4-BE49-F238E27FC236}">
                <a16:creationId xmlns:a16="http://schemas.microsoft.com/office/drawing/2014/main" id="{686A54E3-BE33-4499-92E6-C9C00B9885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47914457"/>
      </p:ext>
    </p:extLst>
  </p:cSld>
  <p:clrMapOvr>
    <a:masterClrMapping/>
  </p:clrMapOvr>
  <mc:AlternateContent xmlns:mc="http://schemas.openxmlformats.org/markup-compatibility/2006">
    <mc:Choice xmlns:p14="http://schemas.microsoft.com/office/powerpoint/2010/main" Requires="p14">
      <p:transition spd="slow" p14:dur="2000" advTm="93716"/>
    </mc:Choice>
    <mc:Fallback>
      <p:transition spd="slow" advTm="93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Negligent </a:t>
            </a:r>
            <a:r>
              <a:rPr lang="en-GB" dirty="0" err="1"/>
              <a:t>misrep</a:t>
            </a:r>
            <a:r>
              <a:rPr lang="en-GB" dirty="0"/>
              <a:t>: REMEDIES</a:t>
            </a:r>
          </a:p>
        </p:txBody>
      </p:sp>
      <p:sp>
        <p:nvSpPr>
          <p:cNvPr id="3" name="Content Placeholder 2"/>
          <p:cNvSpPr>
            <a:spLocks noGrp="1"/>
          </p:cNvSpPr>
          <p:nvPr>
            <p:ph idx="1"/>
          </p:nvPr>
        </p:nvSpPr>
        <p:spPr>
          <a:xfrm>
            <a:off x="448734" y="1581151"/>
            <a:ext cx="10695516" cy="4593562"/>
          </a:xfrm>
          <a:solidFill>
            <a:schemeClr val="bg1"/>
          </a:solidFill>
        </p:spPr>
        <p:txBody>
          <a:bodyPr>
            <a:normAutofit lnSpcReduction="10000"/>
          </a:bodyPr>
          <a:lstStyle/>
          <a:p>
            <a:r>
              <a:rPr lang="en-GB" sz="2400" dirty="0">
                <a:latin typeface="Arial" panose="020B0604020202020204" pitchFamily="34" charset="0"/>
                <a:cs typeface="Arial" panose="020B0604020202020204" pitchFamily="34" charset="0"/>
              </a:rPr>
              <a:t>Damages and Rescission are available</a:t>
            </a:r>
          </a:p>
          <a:p>
            <a:endParaRPr lang="en-GB" sz="2400" dirty="0">
              <a:latin typeface="Arial" panose="020B0604020202020204" pitchFamily="34" charset="0"/>
              <a:cs typeface="Arial" panose="020B0604020202020204" pitchFamily="34" charset="0"/>
            </a:endParaRPr>
          </a:p>
          <a:p>
            <a:r>
              <a:rPr lang="en-GB" sz="2400" u="sng" dirty="0">
                <a:latin typeface="Arial" panose="020B0604020202020204" pitchFamily="34" charset="0"/>
                <a:cs typeface="Arial" panose="020B0604020202020204" pitchFamily="34" charset="0"/>
              </a:rPr>
              <a:t>DAMAGES</a:t>
            </a:r>
          </a:p>
          <a:p>
            <a:pPr marL="0" indent="0">
              <a:buNone/>
            </a:pPr>
            <a:r>
              <a:rPr lang="en-GB" sz="2400" b="1" dirty="0">
                <a:solidFill>
                  <a:srgbClr val="FF0000"/>
                </a:solidFill>
                <a:latin typeface="Arial" panose="020B0604020202020204" pitchFamily="34" charset="0"/>
                <a:cs typeface="Arial" panose="020B0604020202020204" pitchFamily="34" charset="0"/>
              </a:rPr>
              <a:t>S2(1) MA 1967 </a:t>
            </a:r>
            <a:r>
              <a:rPr lang="en-GB" sz="2400" dirty="0">
                <a:latin typeface="Arial" panose="020B0604020202020204" pitchFamily="34" charset="0"/>
                <a:cs typeface="Arial" panose="020B0604020202020204" pitchFamily="34" charset="0"/>
              </a:rPr>
              <a:t>–provides little guidance</a:t>
            </a:r>
          </a:p>
          <a:p>
            <a:pPr marL="0" indent="0">
              <a:buNone/>
            </a:pPr>
            <a:r>
              <a:rPr lang="en-GB" sz="2400" i="1" dirty="0" err="1">
                <a:solidFill>
                  <a:srgbClr val="FF0000"/>
                </a:solidFill>
                <a:latin typeface="Arial" panose="020B0604020202020204" pitchFamily="34" charset="0"/>
                <a:cs typeface="Arial" panose="020B0604020202020204" pitchFamily="34" charset="0"/>
              </a:rPr>
              <a:t>Royscot</a:t>
            </a:r>
            <a:r>
              <a:rPr lang="en-GB" sz="2400" i="1" dirty="0">
                <a:solidFill>
                  <a:srgbClr val="FF0000"/>
                </a:solidFill>
                <a:latin typeface="Arial" panose="020B0604020202020204" pitchFamily="34" charset="0"/>
                <a:cs typeface="Arial" panose="020B0604020202020204" pitchFamily="34" charset="0"/>
              </a:rPr>
              <a:t> Trust Ltd v Rogerson [1991] </a:t>
            </a:r>
            <a:r>
              <a:rPr lang="en-GB" sz="2400" dirty="0">
                <a:latin typeface="Arial" panose="020B0604020202020204" pitchFamily="34" charset="0"/>
                <a:cs typeface="Arial" panose="020B0604020202020204" pitchFamily="34" charset="0"/>
              </a:rPr>
              <a:t>– the same measure of damages will apply to fraudulent and negligent </a:t>
            </a:r>
            <a:r>
              <a:rPr lang="en-GB" sz="2400" dirty="0" err="1">
                <a:latin typeface="Arial" panose="020B0604020202020204" pitchFamily="34" charset="0"/>
                <a:cs typeface="Arial" panose="020B0604020202020204" pitchFamily="34" charset="0"/>
              </a:rPr>
              <a:t>misrep</a:t>
            </a:r>
            <a:r>
              <a:rPr lang="en-GB" sz="2400" dirty="0">
                <a:latin typeface="Arial" panose="020B0604020202020204" pitchFamily="34" charset="0"/>
                <a:cs typeface="Arial" panose="020B0604020202020204" pitchFamily="34" charset="0"/>
              </a:rPr>
              <a:t>.</a:t>
            </a:r>
          </a:p>
          <a:p>
            <a:pPr marL="0" indent="0">
              <a:buNone/>
            </a:pPr>
            <a:endParaRPr lang="en-GB" sz="2400" dirty="0">
              <a:latin typeface="Arial" panose="020B0604020202020204" pitchFamily="34" charset="0"/>
              <a:cs typeface="Arial" panose="020B0604020202020204" pitchFamily="34" charset="0"/>
            </a:endParaRPr>
          </a:p>
          <a:p>
            <a:r>
              <a:rPr lang="en-GB" sz="2400" u="sng" dirty="0">
                <a:latin typeface="Arial" panose="020B0604020202020204" pitchFamily="34" charset="0"/>
                <a:cs typeface="Arial" panose="020B0604020202020204" pitchFamily="34" charset="0"/>
              </a:rPr>
              <a:t>RESCISSION</a:t>
            </a:r>
          </a:p>
          <a:p>
            <a:pPr marL="0" indent="0">
              <a:buNone/>
            </a:pPr>
            <a:r>
              <a:rPr lang="en-GB" sz="2400" dirty="0">
                <a:latin typeface="Arial" panose="020B0604020202020204" pitchFamily="34" charset="0"/>
                <a:cs typeface="Arial" panose="020B0604020202020204" pitchFamily="34" charset="0"/>
              </a:rPr>
              <a:t>As with fraudulent </a:t>
            </a:r>
            <a:r>
              <a:rPr lang="en-GB" sz="2400" dirty="0" err="1">
                <a:latin typeface="Arial" panose="020B0604020202020204" pitchFamily="34" charset="0"/>
                <a:cs typeface="Arial" panose="020B0604020202020204" pitchFamily="34" charset="0"/>
              </a:rPr>
              <a:t>misrep</a:t>
            </a:r>
            <a:r>
              <a:rPr lang="en-GB" sz="2400" dirty="0">
                <a:latin typeface="Arial" panose="020B0604020202020204" pitchFamily="34" charset="0"/>
                <a:cs typeface="Arial" panose="020B0604020202020204" pitchFamily="34" charset="0"/>
              </a:rPr>
              <a:t>, the award of rescission will be barred in some circumstances.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93788C30-D6BB-4524-997C-49106D6130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52025249"/>
      </p:ext>
    </p:extLst>
  </p:cSld>
  <p:clrMapOvr>
    <a:masterClrMapping/>
  </p:clrMapOvr>
  <mc:AlternateContent xmlns:mc="http://schemas.openxmlformats.org/markup-compatibility/2006">
    <mc:Choice xmlns:p14="http://schemas.microsoft.com/office/powerpoint/2010/main" Requires="p14">
      <p:transition spd="slow" p14:dur="2000" advTm="61324"/>
    </mc:Choice>
    <mc:Fallback>
      <p:transition spd="slow" advTm="61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11D05-2E41-4658-B2CA-A98B1C354FB1}"/>
              </a:ext>
            </a:extLst>
          </p:cNvPr>
          <p:cNvSpPr>
            <a:spLocks noGrp="1"/>
          </p:cNvSpPr>
          <p:nvPr>
            <p:ph type="title"/>
          </p:nvPr>
        </p:nvSpPr>
        <p:spPr/>
        <p:txBody>
          <a:bodyPr/>
          <a:lstStyle/>
          <a:p>
            <a:r>
              <a:rPr lang="en-GB" dirty="0"/>
              <a:t>Tortious nature of damages in misrepresentation</a:t>
            </a:r>
          </a:p>
        </p:txBody>
      </p:sp>
      <p:sp>
        <p:nvSpPr>
          <p:cNvPr id="3" name="Content Placeholder 2">
            <a:extLst>
              <a:ext uri="{FF2B5EF4-FFF2-40B4-BE49-F238E27FC236}">
                <a16:creationId xmlns:a16="http://schemas.microsoft.com/office/drawing/2014/main" id="{5CDD699A-7466-4B85-8870-B2C77A832CA9}"/>
              </a:ext>
            </a:extLst>
          </p:cNvPr>
          <p:cNvSpPr>
            <a:spLocks noGrp="1"/>
          </p:cNvSpPr>
          <p:nvPr>
            <p:ph idx="1"/>
          </p:nvPr>
        </p:nvSpPr>
        <p:spPr/>
        <p:txBody>
          <a:bodyPr>
            <a:normAutofit fontScale="92500" lnSpcReduction="10000"/>
          </a:bodyPr>
          <a:lstStyle/>
          <a:p>
            <a:pPr marL="0" indent="0">
              <a:buNone/>
            </a:pPr>
            <a:r>
              <a:rPr lang="en-GB" sz="2400" dirty="0" err="1"/>
              <a:t>Misrep</a:t>
            </a:r>
            <a:r>
              <a:rPr lang="en-GB" sz="2400" dirty="0"/>
              <a:t> damages are not the same as damages for breach of contract. </a:t>
            </a:r>
          </a:p>
          <a:p>
            <a:pPr>
              <a:buFontTx/>
              <a:buChar char="-"/>
            </a:pPr>
            <a:r>
              <a:rPr lang="en-GB" sz="2400" dirty="0"/>
              <a:t>Damages for </a:t>
            </a:r>
            <a:r>
              <a:rPr lang="en-GB" sz="2400" dirty="0" err="1"/>
              <a:t>misrep</a:t>
            </a:r>
            <a:r>
              <a:rPr lang="en-GB" sz="2400" dirty="0"/>
              <a:t> do not seek to put the innocent party in the position as if the contract had been properly performed. Instead they seek to put the claimant in the position they would have been in had the misrepresentation never happened.</a:t>
            </a:r>
          </a:p>
          <a:p>
            <a:pPr>
              <a:buFontTx/>
              <a:buChar char="-"/>
            </a:pPr>
            <a:r>
              <a:rPr lang="en-GB" sz="2400" b="1" i="1" dirty="0">
                <a:solidFill>
                  <a:schemeClr val="accent5"/>
                </a:solidFill>
              </a:rPr>
              <a:t>Naughton v O’Callaghan [1990] </a:t>
            </a:r>
            <a:r>
              <a:rPr lang="en-GB" sz="2400" dirty="0"/>
              <a:t>– the aim will be to restore the innocent party from their position as on the date of discovery of the misrepresentation back to their position on the date the contract was entered into. </a:t>
            </a:r>
          </a:p>
          <a:p>
            <a:pPr>
              <a:buFontTx/>
              <a:buChar char="-"/>
            </a:pPr>
            <a:r>
              <a:rPr lang="en-GB" sz="2400" b="1" i="1" dirty="0">
                <a:solidFill>
                  <a:schemeClr val="accent5"/>
                </a:solidFill>
              </a:rPr>
              <a:t>East v Maurer [1991]</a:t>
            </a:r>
          </a:p>
          <a:p>
            <a:pPr>
              <a:buFontTx/>
              <a:buChar char="-"/>
            </a:pPr>
            <a:endParaRPr lang="en-GB" dirty="0"/>
          </a:p>
        </p:txBody>
      </p:sp>
      <p:pic>
        <p:nvPicPr>
          <p:cNvPr id="4" name="Audio 3">
            <a:hlinkClick r:id="" action="ppaction://media"/>
            <a:extLst>
              <a:ext uri="{FF2B5EF4-FFF2-40B4-BE49-F238E27FC236}">
                <a16:creationId xmlns:a16="http://schemas.microsoft.com/office/drawing/2014/main" id="{8FCA8047-B653-4014-BABF-660412B9D7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65097835"/>
      </p:ext>
    </p:extLst>
  </p:cSld>
  <p:clrMapOvr>
    <a:masterClrMapping/>
  </p:clrMapOvr>
  <mc:AlternateContent xmlns:mc="http://schemas.openxmlformats.org/markup-compatibility/2006">
    <mc:Choice xmlns:p14="http://schemas.microsoft.com/office/powerpoint/2010/main" Requires="p14">
      <p:transition spd="slow" p14:dur="2000" advTm="190892"/>
    </mc:Choice>
    <mc:Fallback>
      <p:transition spd="slow" advTm="190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3.INNOCENT misrepresentation</a:t>
            </a:r>
          </a:p>
        </p:txBody>
      </p:sp>
      <p:sp>
        <p:nvSpPr>
          <p:cNvPr id="3" name="Content Placeholder 2"/>
          <p:cNvSpPr>
            <a:spLocks noGrp="1"/>
          </p:cNvSpPr>
          <p:nvPr>
            <p:ph idx="1"/>
          </p:nvPr>
        </p:nvSpPr>
        <p:spPr/>
        <p:txBody>
          <a:bodyPr>
            <a:normAutofit/>
          </a:bodyPr>
          <a:lstStyle/>
          <a:p>
            <a:pPr marL="0" indent="0" algn="ctr">
              <a:buNone/>
            </a:pPr>
            <a:r>
              <a:rPr lang="en-GB" sz="4400" dirty="0"/>
              <a:t>TASK: WHAT IS INNOCENT MISREPRESENTATION?</a:t>
            </a:r>
          </a:p>
        </p:txBody>
      </p:sp>
      <p:pic>
        <p:nvPicPr>
          <p:cNvPr id="4" name="Audio 3">
            <a:hlinkClick r:id="" action="ppaction://media"/>
            <a:extLst>
              <a:ext uri="{FF2B5EF4-FFF2-40B4-BE49-F238E27FC236}">
                <a16:creationId xmlns:a16="http://schemas.microsoft.com/office/drawing/2014/main" id="{65133619-2028-47FF-BCB4-B4E63A4730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89394356"/>
      </p:ext>
    </p:extLst>
  </p:cSld>
  <p:clrMapOvr>
    <a:masterClrMapping/>
  </p:clrMapOvr>
  <mc:AlternateContent xmlns:mc="http://schemas.openxmlformats.org/markup-compatibility/2006">
    <mc:Choice xmlns:p14="http://schemas.microsoft.com/office/powerpoint/2010/main" Requires="p14">
      <p:transition spd="slow" p14:dur="2000" advTm="28700"/>
    </mc:Choice>
    <mc:Fallback>
      <p:transition spd="slow" advTm="28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7580E-8E80-421C-BB3A-A4A378E0395B}"/>
              </a:ext>
            </a:extLst>
          </p:cNvPr>
          <p:cNvSpPr>
            <a:spLocks noGrp="1"/>
          </p:cNvSpPr>
          <p:nvPr>
            <p:ph type="title"/>
          </p:nvPr>
        </p:nvSpPr>
        <p:spPr/>
        <p:txBody>
          <a:bodyPr/>
          <a:lstStyle/>
          <a:p>
            <a:r>
              <a:rPr lang="en-GB" dirty="0"/>
              <a:t>Innocent misrepresentation</a:t>
            </a:r>
          </a:p>
        </p:txBody>
      </p:sp>
      <p:sp>
        <p:nvSpPr>
          <p:cNvPr id="3" name="Content Placeholder 2">
            <a:extLst>
              <a:ext uri="{FF2B5EF4-FFF2-40B4-BE49-F238E27FC236}">
                <a16:creationId xmlns:a16="http://schemas.microsoft.com/office/drawing/2014/main" id="{237B1ADE-BE07-4242-A58B-6A1AF56491E6}"/>
              </a:ext>
            </a:extLst>
          </p:cNvPr>
          <p:cNvSpPr>
            <a:spLocks noGrp="1"/>
          </p:cNvSpPr>
          <p:nvPr>
            <p:ph idx="1"/>
          </p:nvPr>
        </p:nvSpPr>
        <p:spPr/>
        <p:txBody>
          <a:bodyPr>
            <a:normAutofit/>
          </a:bodyPr>
          <a:lstStyle/>
          <a:p>
            <a:r>
              <a:rPr lang="en-GB" sz="2800" dirty="0"/>
              <a:t>An innocent misrepresentation is one that is neither fraudulent, nor negligent. </a:t>
            </a:r>
          </a:p>
          <a:p>
            <a:r>
              <a:rPr lang="en-GB" sz="2800" dirty="0"/>
              <a:t>An innocent misrepresentation will occur where a representor believed that the facts represented were true AND that they can prove they had reasonable grounds for believing those statements. </a:t>
            </a:r>
          </a:p>
        </p:txBody>
      </p:sp>
      <p:pic>
        <p:nvPicPr>
          <p:cNvPr id="4" name="Audio 3">
            <a:hlinkClick r:id="" action="ppaction://media"/>
            <a:extLst>
              <a:ext uri="{FF2B5EF4-FFF2-40B4-BE49-F238E27FC236}">
                <a16:creationId xmlns:a16="http://schemas.microsoft.com/office/drawing/2014/main" id="{41C1EF81-86D9-4A91-B0CE-4669BD2457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72703128"/>
      </p:ext>
    </p:extLst>
  </p:cSld>
  <p:clrMapOvr>
    <a:masterClrMapping/>
  </p:clrMapOvr>
  <mc:AlternateContent xmlns:mc="http://schemas.openxmlformats.org/markup-compatibility/2006">
    <mc:Choice xmlns:p14="http://schemas.microsoft.com/office/powerpoint/2010/main" Requires="p14">
      <p:transition spd="slow" p14:dur="2000" advTm="24079"/>
    </mc:Choice>
    <mc:Fallback>
      <p:transition spd="slow" advTm="24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Innocent </a:t>
            </a:r>
            <a:r>
              <a:rPr lang="en-GB" dirty="0" err="1"/>
              <a:t>misrep</a:t>
            </a:r>
            <a:r>
              <a:rPr lang="en-GB" dirty="0"/>
              <a:t>: REMEDIES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Traditionally, only rescission was allowed.</a:t>
            </a:r>
          </a:p>
          <a:p>
            <a:r>
              <a:rPr lang="en-GB" dirty="0">
                <a:latin typeface="Arial" panose="020B0604020202020204" pitchFamily="34" charset="0"/>
                <a:cs typeface="Arial" panose="020B0604020202020204" pitchFamily="34" charset="0"/>
              </a:rPr>
              <a:t>NOW: Under </a:t>
            </a:r>
            <a:r>
              <a:rPr lang="en-GB" dirty="0">
                <a:solidFill>
                  <a:srgbClr val="FF0000"/>
                </a:solidFill>
                <a:latin typeface="Arial" panose="020B0604020202020204" pitchFamily="34" charset="0"/>
                <a:cs typeface="Arial" panose="020B0604020202020204" pitchFamily="34" charset="0"/>
              </a:rPr>
              <a:t>s2(2)MA 1967 </a:t>
            </a:r>
            <a:r>
              <a:rPr lang="en-GB" dirty="0">
                <a:latin typeface="Arial" panose="020B0604020202020204" pitchFamily="34" charset="0"/>
                <a:cs typeface="Arial" panose="020B0604020202020204" pitchFamily="34" charset="0"/>
              </a:rPr>
              <a:t>– Courts may award </a:t>
            </a:r>
            <a:r>
              <a:rPr lang="en-GB" b="1" dirty="0">
                <a:latin typeface="Arial" panose="020B0604020202020204" pitchFamily="34" charset="0"/>
                <a:cs typeface="Arial" panose="020B0604020202020204" pitchFamily="34" charset="0"/>
              </a:rPr>
              <a:t>DAMAGES IN LIEU (in place) OF RESCISSION</a:t>
            </a:r>
          </a:p>
          <a:p>
            <a:r>
              <a:rPr lang="en-GB" dirty="0">
                <a:latin typeface="Arial" panose="020B0604020202020204" pitchFamily="34" charset="0"/>
                <a:cs typeface="Arial" panose="020B0604020202020204" pitchFamily="34" charset="0"/>
              </a:rPr>
              <a:t>MA 1967 instructs the courts to consider:</a:t>
            </a:r>
          </a:p>
          <a:p>
            <a:pPr marL="0" indent="0">
              <a:buNone/>
            </a:pPr>
            <a:r>
              <a:rPr lang="en-GB" i="1" dirty="0">
                <a:latin typeface="Arial" panose="020B0604020202020204" pitchFamily="34" charset="0"/>
                <a:cs typeface="Arial" panose="020B0604020202020204" pitchFamily="34" charset="0"/>
              </a:rPr>
              <a:t>‘That it would be equitable to do so, having regard to the nature of the </a:t>
            </a:r>
            <a:r>
              <a:rPr lang="en-GB" i="1" dirty="0" err="1">
                <a:latin typeface="Arial" panose="020B0604020202020204" pitchFamily="34" charset="0"/>
                <a:cs typeface="Arial" panose="020B0604020202020204" pitchFamily="34" charset="0"/>
              </a:rPr>
              <a:t>misrep</a:t>
            </a:r>
            <a:r>
              <a:rPr lang="en-GB" i="1" dirty="0">
                <a:latin typeface="Arial" panose="020B0604020202020204" pitchFamily="34" charset="0"/>
                <a:cs typeface="Arial" panose="020B0604020202020204" pitchFamily="34" charset="0"/>
              </a:rPr>
              <a:t> and the loss that would be caused by it if the contract were upheld, as well as to the loss that rescission would cause the other party’</a:t>
            </a:r>
          </a:p>
          <a:p>
            <a:pPr marL="0" indent="0">
              <a:buNone/>
            </a:pPr>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Court cannot award both remedies – the right to damages will also be lost if the power to rescind is lost.</a:t>
            </a:r>
          </a:p>
        </p:txBody>
      </p:sp>
      <p:pic>
        <p:nvPicPr>
          <p:cNvPr id="4" name="Audio 3">
            <a:hlinkClick r:id="" action="ppaction://media"/>
            <a:extLst>
              <a:ext uri="{FF2B5EF4-FFF2-40B4-BE49-F238E27FC236}">
                <a16:creationId xmlns:a16="http://schemas.microsoft.com/office/drawing/2014/main" id="{206B0412-0B74-4077-8A09-A50B01A9BC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50643098"/>
      </p:ext>
    </p:extLst>
  </p:cSld>
  <p:clrMapOvr>
    <a:masterClrMapping/>
  </p:clrMapOvr>
  <mc:AlternateContent xmlns:mc="http://schemas.openxmlformats.org/markup-compatibility/2006">
    <mc:Choice xmlns:p14="http://schemas.microsoft.com/office/powerpoint/2010/main" Requires="p14">
      <p:transition spd="slow" p14:dur="2000" advTm="76231"/>
    </mc:Choice>
    <mc:Fallback>
      <p:transition spd="slow" advTm="76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686BB-2FE4-4575-9439-F6D1AB3D723A}"/>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AFEE6E-24AD-4F18-890F-3D92982E2721}"/>
              </a:ext>
            </a:extLst>
          </p:cNvPr>
          <p:cNvSpPr txBox="1">
            <a:spLocks noGrp="1"/>
          </p:cNvSpPr>
          <p:nvPr>
            <p:ph idx="1"/>
          </p:nvPr>
        </p:nvSpPr>
        <p:spPr/>
        <p:txBody>
          <a:bodyPr/>
          <a:lstStyle/>
          <a:p>
            <a:pPr marL="0" lvl="0" indent="0">
              <a:buNone/>
            </a:pPr>
            <a:r>
              <a:rPr lang="en-GB" sz="2400"/>
              <a:t>The measure of damages under s2(2) is debatable, but is generally thought to be the less generous contractual measure.</a:t>
            </a:r>
          </a:p>
          <a:p>
            <a:pPr marL="0" lvl="0" indent="0">
              <a:buNone/>
            </a:pPr>
            <a:r>
              <a:rPr lang="en-GB" sz="2400"/>
              <a:t>Note that the Court cannot award both remedies under s2(2) and </a:t>
            </a:r>
            <a:r>
              <a:rPr lang="en-GB" sz="2400" b="1" i="1"/>
              <a:t>Salt v Stratstone Specialist Ltd [2015] </a:t>
            </a:r>
            <a:r>
              <a:rPr lang="en-GB" sz="2400"/>
              <a:t>has confirmed the right to damages will be lost if the power to rescind is lost.  Consequently, the victim of an innocent representation may have no remedy at all, unless he/she can prove that the statement was a term of the contract.</a:t>
            </a:r>
          </a:p>
        </p:txBody>
      </p:sp>
      <p:pic>
        <p:nvPicPr>
          <p:cNvPr id="4" name="Audio 3">
            <a:hlinkClick r:id="" action="ppaction://media"/>
            <a:extLst>
              <a:ext uri="{FF2B5EF4-FFF2-40B4-BE49-F238E27FC236}">
                <a16:creationId xmlns:a16="http://schemas.microsoft.com/office/drawing/2014/main" id="{D2A936AD-2298-461C-BF72-598CD5F4BA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5263"/>
    </mc:Choice>
    <mc:Fallback>
      <p:transition spd="slow" advTm="25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Summary of remedies for misrepresentation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73981494"/>
              </p:ext>
            </p:extLst>
          </p:nvPr>
        </p:nvGraphicFramePr>
        <p:xfrm>
          <a:off x="649818" y="1270000"/>
          <a:ext cx="10864848" cy="5434641"/>
        </p:xfrm>
        <a:graphic>
          <a:graphicData uri="http://schemas.openxmlformats.org/drawingml/2006/table">
            <a:tbl>
              <a:tblPr firstRow="1" bandRow="1">
                <a:tableStyleId>{5C22544A-7EE6-4342-B048-85BDC9FD1C3A}</a:tableStyleId>
              </a:tblPr>
              <a:tblGrid>
                <a:gridCol w="3608744">
                  <a:extLst>
                    <a:ext uri="{9D8B030D-6E8A-4147-A177-3AD203B41FA5}">
                      <a16:colId xmlns:a16="http://schemas.microsoft.com/office/drawing/2014/main" val="20000"/>
                    </a:ext>
                  </a:extLst>
                </a:gridCol>
                <a:gridCol w="3608744">
                  <a:extLst>
                    <a:ext uri="{9D8B030D-6E8A-4147-A177-3AD203B41FA5}">
                      <a16:colId xmlns:a16="http://schemas.microsoft.com/office/drawing/2014/main" val="20001"/>
                    </a:ext>
                  </a:extLst>
                </a:gridCol>
                <a:gridCol w="3647360">
                  <a:extLst>
                    <a:ext uri="{9D8B030D-6E8A-4147-A177-3AD203B41FA5}">
                      <a16:colId xmlns:a16="http://schemas.microsoft.com/office/drawing/2014/main" val="20002"/>
                    </a:ext>
                  </a:extLst>
                </a:gridCol>
              </a:tblGrid>
              <a:tr h="382994">
                <a:tc>
                  <a:txBody>
                    <a:bodyPr/>
                    <a:lstStyle/>
                    <a:p>
                      <a:r>
                        <a:rPr lang="en-GB" dirty="0"/>
                        <a:t>TYPE</a:t>
                      </a:r>
                    </a:p>
                  </a:txBody>
                  <a:tcPr/>
                </a:tc>
                <a:tc>
                  <a:txBody>
                    <a:bodyPr/>
                    <a:lstStyle/>
                    <a:p>
                      <a:r>
                        <a:rPr lang="en-GB" dirty="0"/>
                        <a:t>RESCISSION</a:t>
                      </a:r>
                    </a:p>
                  </a:txBody>
                  <a:tcPr/>
                </a:tc>
                <a:tc>
                  <a:txBody>
                    <a:bodyPr/>
                    <a:lstStyle/>
                    <a:p>
                      <a:r>
                        <a:rPr lang="en-GB" dirty="0"/>
                        <a:t>DAMAGES</a:t>
                      </a:r>
                    </a:p>
                  </a:txBody>
                  <a:tcPr/>
                </a:tc>
                <a:extLst>
                  <a:ext uri="{0D108BD9-81ED-4DB2-BD59-A6C34878D82A}">
                    <a16:rowId xmlns:a16="http://schemas.microsoft.com/office/drawing/2014/main" val="10000"/>
                  </a:ext>
                </a:extLst>
              </a:tr>
              <a:tr h="2077614">
                <a:tc>
                  <a:txBody>
                    <a:bodyPr/>
                    <a:lstStyle/>
                    <a:p>
                      <a:r>
                        <a:rPr lang="en-GB" dirty="0"/>
                        <a:t>FRAUDULENT</a:t>
                      </a:r>
                    </a:p>
                    <a:p>
                      <a:endParaRPr lang="en-GB" dirty="0"/>
                    </a:p>
                    <a:p>
                      <a:r>
                        <a:rPr lang="en-GB" dirty="0"/>
                        <a:t>Derry v Peek [1889]</a:t>
                      </a:r>
                    </a:p>
                  </a:txBody>
                  <a:tcPr/>
                </a:tc>
                <a:tc>
                  <a:txBody>
                    <a:bodyPr/>
                    <a:lstStyle/>
                    <a:p>
                      <a:r>
                        <a:rPr lang="en-GB" dirty="0"/>
                        <a:t>Available: subject to usual restrictions</a:t>
                      </a:r>
                    </a:p>
                    <a:p>
                      <a:endParaRPr lang="en-GB" dirty="0"/>
                    </a:p>
                  </a:txBody>
                  <a:tcPr/>
                </a:tc>
                <a:tc>
                  <a:txBody>
                    <a:bodyPr/>
                    <a:lstStyle/>
                    <a:p>
                      <a:r>
                        <a:rPr lang="en-GB" dirty="0"/>
                        <a:t>Available: awarded on a tortious basis</a:t>
                      </a:r>
                    </a:p>
                    <a:p>
                      <a:endParaRPr lang="en-GB" dirty="0"/>
                    </a:p>
                    <a:p>
                      <a:r>
                        <a:rPr lang="en-GB" dirty="0"/>
                        <a:t>Smith</a:t>
                      </a:r>
                      <a:r>
                        <a:rPr lang="en-GB" baseline="0" dirty="0"/>
                        <a:t> &amp; New Court Securities Ltd v </a:t>
                      </a:r>
                      <a:r>
                        <a:rPr lang="en-GB" baseline="0" dirty="0" err="1"/>
                        <a:t>Scrimgeour</a:t>
                      </a:r>
                      <a:r>
                        <a:rPr lang="en-GB" baseline="0" dirty="0"/>
                        <a:t> Vickers (Asset Management) Ltd [1996]</a:t>
                      </a:r>
                      <a:endParaRPr lang="en-GB" dirty="0"/>
                    </a:p>
                  </a:txBody>
                  <a:tcPr/>
                </a:tc>
                <a:extLst>
                  <a:ext uri="{0D108BD9-81ED-4DB2-BD59-A6C34878D82A}">
                    <a16:rowId xmlns:a16="http://schemas.microsoft.com/office/drawing/2014/main" val="10001"/>
                  </a:ext>
                </a:extLst>
              </a:tr>
              <a:tr h="1510993">
                <a:tc>
                  <a:txBody>
                    <a:bodyPr/>
                    <a:lstStyle/>
                    <a:p>
                      <a:r>
                        <a:rPr lang="en-GB" dirty="0"/>
                        <a:t>NEGLIGENT</a:t>
                      </a:r>
                    </a:p>
                    <a:p>
                      <a:endParaRPr lang="en-GB" dirty="0"/>
                    </a:p>
                    <a:p>
                      <a:r>
                        <a:rPr lang="en-GB" dirty="0"/>
                        <a:t>S2(1) MA 1967</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Available:</a:t>
                      </a:r>
                      <a:r>
                        <a:rPr lang="en-GB" baseline="0" dirty="0"/>
                        <a:t> subject to usual restrictions</a:t>
                      </a:r>
                      <a:endParaRPr lang="en-GB" dirty="0"/>
                    </a:p>
                    <a:p>
                      <a:endParaRPr lang="en-GB" dirty="0"/>
                    </a:p>
                  </a:txBody>
                  <a:tcPr/>
                </a:tc>
                <a:tc>
                  <a:txBody>
                    <a:bodyPr/>
                    <a:lstStyle/>
                    <a:p>
                      <a:r>
                        <a:rPr lang="en-GB" dirty="0"/>
                        <a:t>Available: awarded on a tortious basis</a:t>
                      </a:r>
                    </a:p>
                    <a:p>
                      <a:endParaRPr lang="en-GB" dirty="0"/>
                    </a:p>
                    <a:p>
                      <a:r>
                        <a:rPr lang="en-GB" dirty="0" err="1"/>
                        <a:t>Royscot</a:t>
                      </a:r>
                      <a:r>
                        <a:rPr lang="en-GB" dirty="0"/>
                        <a:t> Trust Ltd v Rogerson [1991]</a:t>
                      </a:r>
                    </a:p>
                  </a:txBody>
                  <a:tcPr/>
                </a:tc>
                <a:extLst>
                  <a:ext uri="{0D108BD9-81ED-4DB2-BD59-A6C34878D82A}">
                    <a16:rowId xmlns:a16="http://schemas.microsoft.com/office/drawing/2014/main" val="10002"/>
                  </a:ext>
                </a:extLst>
              </a:tr>
              <a:tr h="1371235">
                <a:tc>
                  <a:txBody>
                    <a:bodyPr/>
                    <a:lstStyle/>
                    <a:p>
                      <a:r>
                        <a:rPr lang="en-GB" dirty="0"/>
                        <a:t>INNOCENT</a:t>
                      </a:r>
                    </a:p>
                    <a:p>
                      <a:endParaRPr lang="en-GB" dirty="0"/>
                    </a:p>
                    <a:p>
                      <a:r>
                        <a:rPr lang="en-GB" dirty="0"/>
                        <a:t>S2(2)MA</a:t>
                      </a:r>
                      <a:r>
                        <a:rPr lang="en-GB" baseline="0" dirty="0"/>
                        <a:t> 1967</a:t>
                      </a:r>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Available:</a:t>
                      </a:r>
                      <a:r>
                        <a:rPr lang="en-GB" baseline="0" dirty="0"/>
                        <a:t> subject to usual restrictions</a:t>
                      </a:r>
                      <a:endParaRPr lang="en-GB" dirty="0"/>
                    </a:p>
                    <a:p>
                      <a:endParaRPr lang="en-GB" dirty="0"/>
                    </a:p>
                  </a:txBody>
                  <a:tcPr/>
                </a:tc>
                <a:tc>
                  <a:txBody>
                    <a:bodyPr/>
                    <a:lstStyle/>
                    <a:p>
                      <a:r>
                        <a:rPr lang="en-GB" dirty="0"/>
                        <a:t>Only available in lieu of rescission – s2(2)MA 1967</a:t>
                      </a:r>
                    </a:p>
                    <a:p>
                      <a:r>
                        <a:rPr lang="en-GB" dirty="0"/>
                        <a:t>Contractual basis rather than tortious</a:t>
                      </a:r>
                    </a:p>
                    <a:p>
                      <a:endParaRPr lang="en-GB" dirty="0"/>
                    </a:p>
                  </a:txBody>
                  <a:tcPr/>
                </a:tc>
                <a:extLst>
                  <a:ext uri="{0D108BD9-81ED-4DB2-BD59-A6C34878D82A}">
                    <a16:rowId xmlns:a16="http://schemas.microsoft.com/office/drawing/2014/main" val="10003"/>
                  </a:ext>
                </a:extLst>
              </a:tr>
            </a:tbl>
          </a:graphicData>
        </a:graphic>
      </p:graphicFrame>
      <p:pic>
        <p:nvPicPr>
          <p:cNvPr id="3" name="Audio 2">
            <a:hlinkClick r:id="" action="ppaction://media"/>
            <a:extLst>
              <a:ext uri="{FF2B5EF4-FFF2-40B4-BE49-F238E27FC236}">
                <a16:creationId xmlns:a16="http://schemas.microsoft.com/office/drawing/2014/main" id="{8131C0F9-EC4D-42BA-823F-73CCD54520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99175375"/>
      </p:ext>
    </p:extLst>
  </p:cSld>
  <p:clrMapOvr>
    <a:masterClrMapping/>
  </p:clrMapOvr>
  <mc:AlternateContent xmlns:mc="http://schemas.openxmlformats.org/markup-compatibility/2006">
    <mc:Choice xmlns:p14="http://schemas.microsoft.com/office/powerpoint/2010/main" Requires="p14">
      <p:transition spd="slow" p14:dur="2000" advTm="19760"/>
    </mc:Choice>
    <mc:Fallback>
      <p:transition spd="slow" advTm="19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B345E-8B6F-4234-8EB5-C2346A46011D}"/>
              </a:ext>
            </a:extLst>
          </p:cNvPr>
          <p:cNvSpPr txBox="1">
            <a:spLocks noGrp="1"/>
          </p:cNvSpPr>
          <p:nvPr>
            <p:ph type="title"/>
          </p:nvPr>
        </p:nvSpPr>
        <p:spPr/>
        <p:txBody>
          <a:bodyPr/>
          <a:lstStyle/>
          <a:p>
            <a:pPr lvl="0"/>
            <a:r>
              <a:rPr lang="en-GB"/>
              <a:t>Summary</a:t>
            </a:r>
          </a:p>
        </p:txBody>
      </p:sp>
      <p:sp>
        <p:nvSpPr>
          <p:cNvPr id="3" name="Content Placeholder 2">
            <a:extLst>
              <a:ext uri="{FF2B5EF4-FFF2-40B4-BE49-F238E27FC236}">
                <a16:creationId xmlns:a16="http://schemas.microsoft.com/office/drawing/2014/main" id="{942D3DB6-8247-4522-B68A-72BA34A6C4C8}"/>
              </a:ext>
            </a:extLst>
          </p:cNvPr>
          <p:cNvSpPr txBox="1">
            <a:spLocks noGrp="1"/>
          </p:cNvSpPr>
          <p:nvPr>
            <p:ph idx="1"/>
          </p:nvPr>
        </p:nvSpPr>
        <p:spPr/>
        <p:txBody>
          <a:bodyPr/>
          <a:lstStyle/>
          <a:p>
            <a:pPr marL="457200" lvl="0" indent="-457200">
              <a:buAutoNum type="arabicPeriod"/>
            </a:pPr>
            <a:r>
              <a:rPr lang="en-GB" sz="2400" b="1"/>
              <a:t>Invalidating</a:t>
            </a:r>
            <a:r>
              <a:rPr lang="en-GB" sz="2400"/>
              <a:t> or </a:t>
            </a:r>
            <a:r>
              <a:rPr lang="en-GB" sz="2400" b="1"/>
              <a:t>vitiating</a:t>
            </a:r>
            <a:r>
              <a:rPr lang="en-GB" sz="2400"/>
              <a:t> factors may effect the validity of a contract.  These factors may make the contract </a:t>
            </a:r>
            <a:r>
              <a:rPr lang="en-GB" sz="2400" b="1"/>
              <a:t>void</a:t>
            </a:r>
            <a:r>
              <a:rPr lang="en-GB" sz="2400"/>
              <a:t> or </a:t>
            </a:r>
            <a:r>
              <a:rPr lang="en-GB" sz="2400" b="1"/>
              <a:t>voidable</a:t>
            </a:r>
            <a:r>
              <a:rPr lang="en-GB" sz="2400"/>
              <a:t>.  The factor that we have considered in this section is misrepresentation.</a:t>
            </a:r>
          </a:p>
          <a:p>
            <a:pPr marL="457200" lvl="0" indent="-457200">
              <a:buAutoNum type="arabicPeriod"/>
            </a:pPr>
            <a:r>
              <a:rPr lang="en-GB" sz="2400"/>
              <a:t>A misrepresentation is a false statement of fact or law, made by one party, intended to induce and actually inducing the other party to make a contract.  It makes the contract </a:t>
            </a:r>
            <a:r>
              <a:rPr lang="en-GB" sz="2400" b="1"/>
              <a:t>voidable</a:t>
            </a:r>
            <a:r>
              <a:rPr lang="en-GB" sz="2400"/>
              <a: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93B69-A775-4099-AA1B-3DB8FE10C005}"/>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193963-202A-4B78-82E0-3DCB1E16F35C}"/>
              </a:ext>
            </a:extLst>
          </p:cNvPr>
          <p:cNvSpPr txBox="1">
            <a:spLocks noGrp="1"/>
          </p:cNvSpPr>
          <p:nvPr>
            <p:ph idx="1"/>
          </p:nvPr>
        </p:nvSpPr>
        <p:spPr/>
        <p:txBody>
          <a:bodyPr/>
          <a:lstStyle/>
          <a:p>
            <a:pPr marL="0" lvl="0" indent="0">
              <a:buNone/>
            </a:pPr>
            <a:r>
              <a:rPr lang="en-GB"/>
              <a:t>3. Misrepresentation may be:</a:t>
            </a:r>
          </a:p>
          <a:p>
            <a:pPr lvl="0"/>
            <a:r>
              <a:rPr lang="en-GB" b="1"/>
              <a:t>Fraudulent</a:t>
            </a:r>
            <a:r>
              <a:rPr lang="en-GB"/>
              <a:t> – a false statement made knowing it be false or not believing it to be true </a:t>
            </a:r>
            <a:r>
              <a:rPr lang="en-GB" b="1"/>
              <a:t>(</a:t>
            </a:r>
            <a:r>
              <a:rPr lang="en-GB" b="1" i="1"/>
              <a:t>Derry v Peek [1889])</a:t>
            </a:r>
          </a:p>
          <a:p>
            <a:pPr lvl="0"/>
            <a:r>
              <a:rPr lang="en-GB" b="1"/>
              <a:t>Negligent</a:t>
            </a:r>
            <a:r>
              <a:rPr lang="en-GB"/>
              <a:t> – a false statement made by someone with no reasonable grounds for believing it to be true (</a:t>
            </a:r>
            <a:r>
              <a:rPr lang="en-GB" b="1"/>
              <a:t>s2(1) MA 1967</a:t>
            </a:r>
            <a:r>
              <a:rPr lang="en-GB"/>
              <a:t>)</a:t>
            </a:r>
          </a:p>
          <a:p>
            <a:pPr lvl="0"/>
            <a:r>
              <a:rPr lang="en-GB" b="1"/>
              <a:t>Innocent </a:t>
            </a:r>
            <a:r>
              <a:rPr lang="en-GB"/>
              <a:t>– a false statement made by a person who has reasonable grounds for believing it to be true (</a:t>
            </a:r>
            <a:r>
              <a:rPr lang="en-GB" b="1"/>
              <a:t>s2(2) MA 1967</a:t>
            </a:r>
            <a:r>
              <a:rPr lang="en-GB"/>
              <a: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C35D2B-EAF4-449A-83BE-EAFE5F4115ED}"/>
              </a:ext>
            </a:extLst>
          </p:cNvPr>
          <p:cNvSpPr txBox="1">
            <a:spLocks noGrp="1"/>
          </p:cNvSpPr>
          <p:nvPr>
            <p:ph idx="1"/>
          </p:nvPr>
        </p:nvSpPr>
        <p:spPr>
          <a:xfrm>
            <a:off x="629478" y="655983"/>
            <a:ext cx="8644524" cy="5385379"/>
          </a:xfrm>
        </p:spPr>
        <p:txBody>
          <a:bodyPr>
            <a:normAutofit lnSpcReduction="10000"/>
          </a:bodyPr>
          <a:lstStyle/>
          <a:p>
            <a:pPr marL="0" lvl="0" indent="0">
              <a:buNone/>
            </a:pPr>
            <a:r>
              <a:rPr lang="en-GB" sz="3200" dirty="0"/>
              <a:t>4. There are two remedies for misrepresentation:</a:t>
            </a:r>
          </a:p>
          <a:p>
            <a:pPr lvl="0"/>
            <a:r>
              <a:rPr lang="en-GB" sz="3200" b="1" dirty="0"/>
              <a:t>Damages </a:t>
            </a:r>
            <a:r>
              <a:rPr lang="en-GB" sz="3200" dirty="0"/>
              <a:t>(monetary compensation); and</a:t>
            </a:r>
          </a:p>
          <a:p>
            <a:pPr lvl="0"/>
            <a:r>
              <a:rPr lang="en-GB" sz="3200" b="1" dirty="0"/>
              <a:t>Rescission</a:t>
            </a:r>
            <a:r>
              <a:rPr lang="en-GB" sz="3200" dirty="0"/>
              <a:t> (setting aside the contract).</a:t>
            </a:r>
          </a:p>
          <a:p>
            <a:pPr marL="0" lvl="0" indent="0">
              <a:buNone/>
            </a:pPr>
            <a:r>
              <a:rPr lang="en-GB" sz="3200" dirty="0"/>
              <a:t>For fraudulent and negligent misrepresentation, both are available, with damages awarded on a tortious basis, but for the innocent misrepresentation, rescission is the only main remedy and damages can be awarded on a contractual basis and only as an alternative, at the discretion of the court.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257D53-9AF9-42C3-931A-41CB6A578677}"/>
              </a:ext>
            </a:extLst>
          </p:cNvPr>
          <p:cNvSpPr txBox="1">
            <a:spLocks noGrp="1"/>
          </p:cNvSpPr>
          <p:nvPr>
            <p:ph idx="1"/>
          </p:nvPr>
        </p:nvSpPr>
        <p:spPr>
          <a:xfrm>
            <a:off x="483705" y="1298714"/>
            <a:ext cx="8909567" cy="5723310"/>
          </a:xfrm>
        </p:spPr>
        <p:txBody>
          <a:bodyPr>
            <a:normAutofit/>
          </a:bodyPr>
          <a:lstStyle/>
          <a:p>
            <a:pPr marL="0" lvl="0" indent="0">
              <a:buNone/>
            </a:pPr>
            <a:r>
              <a:rPr lang="en-GB" sz="2800" dirty="0"/>
              <a:t>5. </a:t>
            </a:r>
            <a:r>
              <a:rPr lang="en-GB" sz="3600" dirty="0"/>
              <a:t>The right to rescind is lost when:</a:t>
            </a:r>
          </a:p>
          <a:p>
            <a:pPr lvl="0"/>
            <a:r>
              <a:rPr lang="en-GB" sz="3600" dirty="0"/>
              <a:t>The contract is affirmed;</a:t>
            </a:r>
          </a:p>
          <a:p>
            <a:pPr lvl="0"/>
            <a:r>
              <a:rPr lang="en-GB" sz="3600" dirty="0"/>
              <a:t>A “reasonable time” has elapsed;</a:t>
            </a:r>
          </a:p>
          <a:p>
            <a:pPr lvl="0"/>
            <a:r>
              <a:rPr lang="en-GB" sz="3600" dirty="0"/>
              <a:t>The parties cannot be restored to their original positions; or</a:t>
            </a:r>
          </a:p>
          <a:p>
            <a:pPr lvl="0"/>
            <a:r>
              <a:rPr lang="en-GB" sz="3600" dirty="0"/>
              <a:t>An innocent third party has acquired a right to the subject matter of the contract.</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4461</Words>
  <Application>Microsoft Office PowerPoint</Application>
  <PresentationFormat>Widescreen</PresentationFormat>
  <Paragraphs>332</Paragraphs>
  <Slides>30</Slides>
  <Notes>24</Notes>
  <HiddenSlides>0</HiddenSlides>
  <MMClips>25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Times New Roman</vt:lpstr>
      <vt:lpstr>Trebuchet MS</vt:lpstr>
      <vt:lpstr>Wingdings 3</vt:lpstr>
      <vt:lpstr>Facet</vt:lpstr>
      <vt:lpstr>MISREPRESENTATION </vt:lpstr>
      <vt:lpstr>LEARNING OBJECTIVES</vt:lpstr>
      <vt:lpstr>QUESTION</vt:lpstr>
      <vt:lpstr>We will discuss</vt:lpstr>
      <vt:lpstr>EFFECT OF INVALIDATION</vt:lpstr>
      <vt:lpstr>MISREPRESENTATION DEFINED</vt:lpstr>
      <vt:lpstr>STATEMENT OF FACT OR LAW</vt:lpstr>
      <vt:lpstr>The following matter are NOT normally misrepresentations . . . </vt:lpstr>
      <vt:lpstr>NON-DISCLOSURE</vt:lpstr>
      <vt:lpstr>Caveat Emptor: EXCEPTIONS</vt:lpstr>
      <vt:lpstr>PowerPoint Presentation</vt:lpstr>
      <vt:lpstr>INDUCEMENT</vt:lpstr>
      <vt:lpstr>INDUCEMENT . . .</vt:lpstr>
      <vt:lpstr>PowerPoint Presentation</vt:lpstr>
      <vt:lpstr>1. FRAUDULENT MISREP</vt:lpstr>
      <vt:lpstr>Hayward v zurich insurance co plc [2016]</vt:lpstr>
      <vt:lpstr>1. Fraudulent misrep: REMEDIES</vt:lpstr>
      <vt:lpstr>Fraudulent misrep: REMEDIES</vt:lpstr>
      <vt:lpstr>2. Negligent Misrepresentation</vt:lpstr>
      <vt:lpstr>2. Negligent misrep: REMEDIES</vt:lpstr>
      <vt:lpstr>Tortious nature of damages in misrepresentation</vt:lpstr>
      <vt:lpstr>3.INNOCENT misrepresentation</vt:lpstr>
      <vt:lpstr>Innocent misrepresentation</vt:lpstr>
      <vt:lpstr>3. Innocent misrep: REMEDIES</vt:lpstr>
      <vt:lpstr>PowerPoint Presentation</vt:lpstr>
      <vt:lpstr>Summary of remedies for misrepresentation</vt:lpstr>
      <vt:lpstr>Summary</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MISREPRESENTATION</dc:title>
  <dc:creator>Laura Knight</dc:creator>
  <cp:lastModifiedBy>Laura Knight</cp:lastModifiedBy>
  <cp:revision>38</cp:revision>
  <cp:lastPrinted>2021-11-16T09:11:06Z</cp:lastPrinted>
  <dcterms:created xsi:type="dcterms:W3CDTF">2018-03-13T14:19:41Z</dcterms:created>
  <dcterms:modified xsi:type="dcterms:W3CDTF">2022-03-18T12:57:26Z</dcterms:modified>
</cp:coreProperties>
</file>