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63" r:id="rId5"/>
    <p:sldId id="259" r:id="rId6"/>
    <p:sldId id="260" r:id="rId7"/>
    <p:sldId id="262"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7" autoAdjust="0"/>
    <p:restoredTop sz="94660"/>
  </p:normalViewPr>
  <p:slideViewPr>
    <p:cSldViewPr snapToGrid="0">
      <p:cViewPr varScale="1">
        <p:scale>
          <a:sx n="227" d="100"/>
          <a:sy n="227" d="100"/>
        </p:scale>
        <p:origin x="4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customXml" Target="../customXml/item2.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ustomXml" Target="../customXml/item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EBB0C3-937E-404F-BA30-B168414E9EB3}" type="datetimeFigureOut">
              <a:rPr lang="en-GB" smtClean="0"/>
              <a:t>03/05/2020</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BAE322DA-69B3-4E14-99F9-36EE6270D1A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5750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BB0C3-937E-404F-BA30-B168414E9EB3}"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322DA-69B3-4E14-99F9-36EE6270D1A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4329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EBB0C3-937E-404F-BA30-B168414E9EB3}"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322DA-69B3-4E14-99F9-36EE6270D1A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94318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EBB0C3-937E-404F-BA30-B168414E9EB3}" type="datetimeFigureOut">
              <a:rPr lang="en-GB" smtClean="0"/>
              <a:t>03/05/2020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322DA-69B3-4E14-99F9-36EE6270D1A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7921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EBB0C3-937E-404F-BA30-B168414E9EB3}" type="datetimeFigureOut">
              <a:rPr lang="en-GB" smtClean="0"/>
              <a:t>03/05/2020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322DA-69B3-4E14-99F9-36EE6270D1A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5361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EBB0C3-937E-404F-BA30-B168414E9EB3}" type="datetimeFigureOut">
              <a:rPr lang="en-GB" smtClean="0"/>
              <a:t>03/05/2020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322DA-69B3-4E14-99F9-36EE6270D1A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026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EBB0C3-937E-404F-BA30-B168414E9EB3}" type="datetimeFigureOut">
              <a:rPr lang="en-GB" smtClean="0"/>
              <a:t>03/05/2020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322DA-69B3-4E14-99F9-36EE6270D1A6}" type="slidenum">
              <a:rPr lang="en-GB" smtClean="0"/>
              <a:t>‹#›</a:t>
            </a:fld>
            <a:endParaRPr lang="en-GB"/>
          </a:p>
        </p:txBody>
      </p:sp>
    </p:spTree>
    <p:extLst>
      <p:ext uri="{BB962C8B-B14F-4D97-AF65-F5344CB8AC3E}">
        <p14:creationId xmlns:p14="http://schemas.microsoft.com/office/powerpoint/2010/main" val="1083407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EBB0C3-937E-404F-BA30-B168414E9EB3}" type="datetimeFigureOut">
              <a:rPr lang="en-GB" smtClean="0"/>
              <a:t>03/05/2020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322DA-69B3-4E14-99F9-36EE6270D1A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1402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2EBB0C3-937E-404F-BA30-B168414E9EB3}" type="datetimeFigureOut">
              <a:rPr lang="en-GB" smtClean="0"/>
              <a:t>03/05/2020</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BAE322DA-69B3-4E14-99F9-36EE6270D1A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87193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BB0C3-937E-404F-BA30-B168414E9EB3}"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322DA-69B3-4E14-99F9-36EE6270D1A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0764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EBB0C3-937E-404F-BA30-B168414E9EB3}" type="datetimeFigureOut">
              <a:rPr lang="en-GB" smtClean="0"/>
              <a:t>03/05/2020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322DA-69B3-4E14-99F9-36EE6270D1A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2683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2EBB0C3-937E-404F-BA30-B168414E9EB3}" type="datetimeFigureOut">
              <a:rPr lang="en-GB" smtClean="0"/>
              <a:t>03/05/2020</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AE322DA-69B3-4E14-99F9-36EE6270D1A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83501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0CFA2-A106-40C7-AD77-07E973733415}"/>
              </a:ext>
            </a:extLst>
          </p:cNvPr>
          <p:cNvSpPr>
            <a:spLocks noGrp="1"/>
          </p:cNvSpPr>
          <p:nvPr>
            <p:ph type="ctrTitle"/>
          </p:nvPr>
        </p:nvSpPr>
        <p:spPr>
          <a:xfrm>
            <a:off x="2176298" y="364977"/>
            <a:ext cx="9120035" cy="2541431"/>
          </a:xfrm>
        </p:spPr>
        <p:txBody>
          <a:bodyPr/>
          <a:lstStyle/>
          <a:p>
            <a:r>
              <a:rPr lang="en-GB" dirty="0">
                <a:latin typeface="Arial" panose="020B0604020202020204" pitchFamily="34" charset="0"/>
                <a:cs typeface="Arial" panose="020B0604020202020204" pitchFamily="34" charset="0"/>
              </a:rPr>
              <a:t>Pressure vessels</a:t>
            </a:r>
          </a:p>
        </p:txBody>
      </p:sp>
      <p:sp>
        <p:nvSpPr>
          <p:cNvPr id="3" name="Subtitle 2">
            <a:extLst>
              <a:ext uri="{FF2B5EF4-FFF2-40B4-BE49-F238E27FC236}">
                <a16:creationId xmlns:a16="http://schemas.microsoft.com/office/drawing/2014/main" id="{009C6B12-B6C2-4E0D-9DDA-89054141BA78}"/>
              </a:ext>
            </a:extLst>
          </p:cNvPr>
          <p:cNvSpPr>
            <a:spLocks noGrp="1"/>
          </p:cNvSpPr>
          <p:nvPr>
            <p:ph type="subTitle" idx="1"/>
          </p:nvPr>
        </p:nvSpPr>
        <p:spPr>
          <a:xfrm>
            <a:off x="2417779" y="3951593"/>
            <a:ext cx="8637072" cy="977621"/>
          </a:xfrm>
        </p:spPr>
        <p:txBody>
          <a:bodyPr>
            <a:normAutofit/>
          </a:bodyPr>
          <a:lstStyle/>
          <a:p>
            <a:pPr algn="ctr"/>
            <a:r>
              <a:rPr lang="en-GB" sz="2800" dirty="0">
                <a:latin typeface="Arial" panose="020B0604020202020204" pitchFamily="34" charset="0"/>
                <a:cs typeface="Arial" panose="020B0604020202020204" pitchFamily="34" charset="0"/>
              </a:rPr>
              <a:t>Matthew Permintella</a:t>
            </a:r>
          </a:p>
        </p:txBody>
      </p:sp>
    </p:spTree>
    <p:extLst>
      <p:ext uri="{BB962C8B-B14F-4D97-AF65-F5344CB8AC3E}">
        <p14:creationId xmlns:p14="http://schemas.microsoft.com/office/powerpoint/2010/main" val="2050487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D0792-BF6D-4240-BB39-BF849544F2C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What is a pressure vessel?</a:t>
            </a:r>
          </a:p>
        </p:txBody>
      </p:sp>
      <p:sp>
        <p:nvSpPr>
          <p:cNvPr id="3" name="Content Placeholder 2">
            <a:extLst>
              <a:ext uri="{FF2B5EF4-FFF2-40B4-BE49-F238E27FC236}">
                <a16:creationId xmlns:a16="http://schemas.microsoft.com/office/drawing/2014/main" id="{57DAE1A3-F8B5-4C2B-8E7B-157162DF3613}"/>
              </a:ext>
            </a:extLst>
          </p:cNvPr>
          <p:cNvSpPr>
            <a:spLocks noGrp="1"/>
          </p:cNvSpPr>
          <p:nvPr>
            <p:ph idx="1"/>
          </p:nvPr>
        </p:nvSpPr>
        <p:spPr/>
        <p:txBody>
          <a:bodyPr>
            <a:normAutofit fontScale="92500"/>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 pressure vessel is a container designed to hold gases or liquids at a pressure substantially different from the ambient pressure</a:t>
            </a:r>
          </a:p>
          <a:p>
            <a:pPr marL="0" indent="0">
              <a:buNone/>
            </a:pPr>
            <a:r>
              <a:rPr lang="en-GB" sz="2400" dirty="0">
                <a:latin typeface="Arial" panose="020B0604020202020204" pitchFamily="34" charset="0"/>
                <a:cs typeface="Arial" panose="020B0604020202020204" pitchFamily="34" charset="0"/>
              </a:rPr>
              <a:t>- Pressure vessels can be dangerous, and fatal accidents have occurred in the history of their development and operation. Consequently, pressure vessel design, manufacture, and operation are regulated by engineering authorities backed by legislation. BS standard 5500</a:t>
            </a:r>
          </a:p>
          <a:p>
            <a:endParaRPr lang="en-GB" dirty="0"/>
          </a:p>
        </p:txBody>
      </p:sp>
    </p:spTree>
    <p:extLst>
      <p:ext uri="{BB962C8B-B14F-4D97-AF65-F5344CB8AC3E}">
        <p14:creationId xmlns:p14="http://schemas.microsoft.com/office/powerpoint/2010/main" val="610610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9709-EE2C-4032-9094-F5543F1A6698}"/>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Types of pressure vessels</a:t>
            </a:r>
          </a:p>
        </p:txBody>
      </p:sp>
      <p:sp>
        <p:nvSpPr>
          <p:cNvPr id="3" name="Content Placeholder 2">
            <a:extLst>
              <a:ext uri="{FF2B5EF4-FFF2-40B4-BE49-F238E27FC236}">
                <a16:creationId xmlns:a16="http://schemas.microsoft.com/office/drawing/2014/main" id="{749A703E-09A2-44DE-8BE4-17BC0AB63619}"/>
              </a:ext>
            </a:extLst>
          </p:cNvPr>
          <p:cNvSpPr>
            <a:spLocks noGrp="1"/>
          </p:cNvSpPr>
          <p:nvPr>
            <p:ph idx="1"/>
          </p:nvPr>
        </p:nvSpPr>
        <p:spPr>
          <a:xfrm>
            <a:off x="1451579" y="1853754"/>
            <a:ext cx="9603275" cy="4305555"/>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There are 3 commonly used types of pressure vessels;</a:t>
            </a:r>
          </a:p>
          <a:p>
            <a:pPr marL="0" indent="0">
              <a:buNone/>
            </a:pPr>
            <a:r>
              <a:rPr lang="en-GB" sz="2400" dirty="0">
                <a:latin typeface="Arial" panose="020B0604020202020204" pitchFamily="34" charset="0"/>
                <a:cs typeface="Arial" panose="020B0604020202020204" pitchFamily="34" charset="0"/>
              </a:rPr>
              <a:t>- Storage vessels - Used primarily to store liquids,</a:t>
            </a:r>
          </a:p>
          <a:p>
            <a:pPr marL="0" indent="0">
              <a:buNone/>
            </a:pPr>
            <a:r>
              <a:rPr lang="en-GB" sz="2400" dirty="0">
                <a:latin typeface="Arial" panose="020B0604020202020204" pitchFamily="34" charset="0"/>
                <a:cs typeface="Arial" panose="020B0604020202020204" pitchFamily="34" charset="0"/>
              </a:rPr>
              <a:t>- Heat exchanger - A device for transferring heat from one medium to another.</a:t>
            </a:r>
          </a:p>
          <a:p>
            <a:pPr marL="0" indent="0">
              <a:buNone/>
            </a:pPr>
            <a:r>
              <a:rPr lang="en-GB" sz="2400" dirty="0">
                <a:latin typeface="Arial" panose="020B0604020202020204" pitchFamily="34" charset="0"/>
                <a:cs typeface="Arial" panose="020B0604020202020204" pitchFamily="34" charset="0"/>
              </a:rPr>
              <a:t>- Process vessels - Process vessels are components in which various processes are performed. Such as breaking down a product, combining product, removing various elements or aspects of a product.</a:t>
            </a:r>
          </a:p>
          <a:p>
            <a:pPr marL="0" indent="0">
              <a:buNone/>
            </a:pPr>
            <a:r>
              <a:rPr lang="en-GB" sz="2400" dirty="0">
                <a:latin typeface="Arial" panose="020B0604020202020204" pitchFamily="34" charset="0"/>
                <a:cs typeface="Arial" panose="020B0604020202020204" pitchFamily="34" charset="0"/>
              </a:rPr>
              <a:t>(Design Codes - Plant, 2020)</a:t>
            </a:r>
          </a:p>
        </p:txBody>
      </p:sp>
    </p:spTree>
    <p:extLst>
      <p:ext uri="{BB962C8B-B14F-4D97-AF65-F5344CB8AC3E}">
        <p14:creationId xmlns:p14="http://schemas.microsoft.com/office/powerpoint/2010/main" val="2005392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28039-3DC6-4AAE-8C1F-3AECCC083DA7}"/>
              </a:ext>
            </a:extLst>
          </p:cNvPr>
          <p:cNvSpPr>
            <a:spLocks noGrp="1"/>
          </p:cNvSpPr>
          <p:nvPr>
            <p:ph type="title"/>
          </p:nvPr>
        </p:nvSpPr>
        <p:spPr/>
        <p:txBody>
          <a:bodyPr/>
          <a:lstStyle/>
          <a:p>
            <a:pPr algn="ctr"/>
            <a:r>
              <a:rPr lang="en-GB" dirty="0"/>
              <a:t>General considerations</a:t>
            </a:r>
          </a:p>
        </p:txBody>
      </p:sp>
      <p:sp>
        <p:nvSpPr>
          <p:cNvPr id="3" name="Content Placeholder 2">
            <a:extLst>
              <a:ext uri="{FF2B5EF4-FFF2-40B4-BE49-F238E27FC236}">
                <a16:creationId xmlns:a16="http://schemas.microsoft.com/office/drawing/2014/main" id="{63BB5117-58BE-4C68-B78B-F56CF1B3835F}"/>
              </a:ext>
            </a:extLst>
          </p:cNvPr>
          <p:cNvSpPr>
            <a:spLocks noGrp="1"/>
          </p:cNvSpPr>
          <p:nvPr>
            <p:ph idx="1"/>
          </p:nvPr>
        </p:nvSpPr>
        <p:spPr>
          <a:xfrm>
            <a:off x="1451579" y="1747738"/>
            <a:ext cx="9603275" cy="4533794"/>
          </a:xfrm>
        </p:spPr>
        <p:txBody>
          <a:bodyPr>
            <a:noAutofit/>
          </a:bodyPr>
          <a:lstStyle/>
          <a:p>
            <a:pPr marL="0" indent="0">
              <a:buNone/>
            </a:pPr>
            <a:r>
              <a:rPr lang="en-GB" sz="2400" dirty="0">
                <a:latin typeface="Arial" panose="020B0604020202020204" pitchFamily="34" charset="0"/>
                <a:cs typeface="Arial" panose="020B0604020202020204" pitchFamily="34" charset="0"/>
              </a:rPr>
              <a:t>- Temperature and Pressure;</a:t>
            </a:r>
          </a:p>
          <a:p>
            <a:pPr marL="0" indent="0">
              <a:buNone/>
            </a:pPr>
            <a:r>
              <a:rPr lang="en-GB" sz="2400" dirty="0">
                <a:latin typeface="Arial" panose="020B0604020202020204" pitchFamily="34" charset="0"/>
                <a:cs typeface="Arial" panose="020B0604020202020204" pitchFamily="34" charset="0"/>
              </a:rPr>
              <a:t>- Materials of Construction;</a:t>
            </a:r>
          </a:p>
          <a:p>
            <a:pPr marL="0" indent="0">
              <a:buNone/>
            </a:pPr>
            <a:r>
              <a:rPr lang="en-GB" sz="2400" dirty="0">
                <a:latin typeface="Arial" panose="020B0604020202020204" pitchFamily="34" charset="0"/>
                <a:cs typeface="Arial" panose="020B0604020202020204" pitchFamily="34" charset="0"/>
              </a:rPr>
              <a:t>- Corrosion/Erosion.</a:t>
            </a:r>
          </a:p>
          <a:p>
            <a:pPr marL="0" indent="0">
              <a:buNone/>
            </a:pPr>
            <a:r>
              <a:rPr lang="en-GB" sz="2400" dirty="0">
                <a:latin typeface="Arial" panose="020B0604020202020204" pitchFamily="34" charset="0"/>
                <a:cs typeface="Arial" panose="020B0604020202020204" pitchFamily="34" charset="0"/>
              </a:rPr>
              <a:t>- Joule-Thomson effect (The Joule-Thomson effect is the change in temperature that accompanies expansion of a gas without production of work or transfer of heat. At ordinary temperatures and pressures, all real gases except hydrogen and helium cool upon expansion and this phenomenon is often utilised in liquefying gases);</a:t>
            </a:r>
          </a:p>
          <a:p>
            <a:pPr marL="0" indent="0">
              <a:buNone/>
            </a:pPr>
            <a:r>
              <a:rPr lang="en-GB" sz="2400" dirty="0">
                <a:latin typeface="Arial" panose="020B0604020202020204" pitchFamily="34" charset="0"/>
                <a:cs typeface="Arial" panose="020B0604020202020204" pitchFamily="34" charset="0"/>
              </a:rPr>
              <a:t>(Design Codes - Plant, 2020)</a:t>
            </a:r>
          </a:p>
          <a:p>
            <a:endParaRPr lang="en-GB" sz="2400" dirty="0"/>
          </a:p>
        </p:txBody>
      </p:sp>
    </p:spTree>
    <p:extLst>
      <p:ext uri="{BB962C8B-B14F-4D97-AF65-F5344CB8AC3E}">
        <p14:creationId xmlns:p14="http://schemas.microsoft.com/office/powerpoint/2010/main" val="4177660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316C6-67DF-4785-9D22-C6D0A374E89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Design considerations</a:t>
            </a:r>
          </a:p>
        </p:txBody>
      </p:sp>
      <p:sp>
        <p:nvSpPr>
          <p:cNvPr id="4" name="Rectangle 1">
            <a:extLst>
              <a:ext uri="{FF2B5EF4-FFF2-40B4-BE49-F238E27FC236}">
                <a16:creationId xmlns:a16="http://schemas.microsoft.com/office/drawing/2014/main" id="{010C57DF-C97B-4880-B1BC-7791741BA8C4}"/>
              </a:ext>
            </a:extLst>
          </p:cNvPr>
          <p:cNvSpPr>
            <a:spLocks noGrp="1" noChangeArrowheads="1"/>
          </p:cNvSpPr>
          <p:nvPr>
            <p:ph idx="1"/>
          </p:nvPr>
        </p:nvSpPr>
        <p:spPr bwMode="auto">
          <a:xfrm>
            <a:off x="1648308" y="2065397"/>
            <a:ext cx="790472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ClrTx/>
              <a:buSzTx/>
              <a:buNone/>
            </a:pPr>
            <a:r>
              <a:rPr lang="en-GB" sz="2400" dirty="0">
                <a:latin typeface="Arial" panose="020B0604020202020204" pitchFamily="34" charset="0"/>
                <a:cs typeface="Arial" panose="020B0604020202020204" pitchFamily="34" charset="0"/>
              </a:rPr>
              <a:t>Factors that should be considered in the design process </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for pressure vessels include:</a:t>
            </a:r>
          </a:p>
          <a:p>
            <a:pPr marL="0" lvl="0" indent="0" eaLnBrk="0" fontAlgn="base" hangingPunct="0">
              <a:lnSpc>
                <a:spcPct val="100000"/>
              </a:lnSpc>
              <a:spcBef>
                <a:spcPct val="0"/>
              </a:spcBef>
              <a:spcAft>
                <a:spcPct val="0"/>
              </a:spcAft>
              <a:buClrTx/>
              <a:buSzTx/>
              <a:buNone/>
            </a:pP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Internal and external static and dynamic pressures;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Ambient and operational temperatures;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Weight of vessel and contents;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Wind loading;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Residual stress, localized stress, thermal stress etc.</a:t>
            </a:r>
          </a:p>
          <a:p>
            <a:pPr marL="0" lvl="0" indent="0" eaLnBrk="0" fontAlgn="base" hangingPunct="0">
              <a:lnSpc>
                <a:spcPct val="100000"/>
              </a:lnSpc>
              <a:spcBef>
                <a:spcPct val="0"/>
              </a:spcBef>
              <a:spcAft>
                <a:spcPct val="0"/>
              </a:spcAft>
              <a:buClrTx/>
              <a:buSzTx/>
              <a:buNone/>
            </a:pPr>
            <a:r>
              <a:rPr lang="en-GB" sz="2400" dirty="0">
                <a:latin typeface="Arial" panose="020B0604020202020204" pitchFamily="34" charset="0"/>
                <a:cs typeface="Arial" panose="020B0604020202020204" pitchFamily="34" charset="0"/>
              </a:rPr>
              <a:t>(Design Codes - Plant, 2020)</a:t>
            </a:r>
            <a:endPar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2977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515D4-9A39-4CB4-82A8-7B44C9C7C10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Design considerations</a:t>
            </a:r>
          </a:p>
        </p:txBody>
      </p:sp>
      <p:sp>
        <p:nvSpPr>
          <p:cNvPr id="3" name="Content Placeholder 2">
            <a:extLst>
              <a:ext uri="{FF2B5EF4-FFF2-40B4-BE49-F238E27FC236}">
                <a16:creationId xmlns:a16="http://schemas.microsoft.com/office/drawing/2014/main" id="{A6295F00-8271-47E9-B916-F0741DD91056}"/>
              </a:ext>
            </a:extLst>
          </p:cNvPr>
          <p:cNvSpPr>
            <a:spLocks noGrp="1"/>
          </p:cNvSpPr>
          <p:nvPr>
            <p:ph idx="1"/>
          </p:nvPr>
        </p:nvSpPr>
        <p:spPr/>
        <p:txBody>
          <a:bodyPr/>
          <a:lstStyle/>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Further design consideration;</a:t>
            </a:r>
          </a:p>
          <a:p>
            <a:pPr marL="0" lvl="0" indent="0" eaLnBrk="0" fontAlgn="base" hangingPunct="0">
              <a:lnSpc>
                <a:spcPct val="100000"/>
              </a:lnSpc>
              <a:spcBef>
                <a:spcPct val="0"/>
              </a:spcBef>
              <a:spcAft>
                <a:spcPct val="0"/>
              </a:spcAft>
              <a:buClrTx/>
              <a:buSzTx/>
              <a:buFontTx/>
              <a:buChar char="•"/>
            </a:pPr>
            <a:endParaRPr lang="en-US" altLang="en-US" sz="2400" dirty="0">
              <a:latin typeface="Arial" panose="020B0604020202020204" pitchFamily="34" charset="0"/>
            </a:endParaRP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Stress concentrations; </a:t>
            </a: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Reaction forces and moments from attachments, piping </a:t>
            </a:r>
            <a:r>
              <a:rPr lang="en-US" altLang="en-US" sz="2400" dirty="0" err="1">
                <a:latin typeface="Arial" panose="020B0604020202020204" pitchFamily="34" charset="0"/>
              </a:rPr>
              <a:t>etc</a:t>
            </a:r>
            <a:r>
              <a:rPr lang="en-US" altLang="en-US" sz="2400" dirty="0">
                <a:latin typeface="Arial" panose="020B0604020202020204" pitchFamily="34" charset="0"/>
              </a:rPr>
              <a:t>; </a:t>
            </a: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Fatigue; </a:t>
            </a: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Corrosion/erosion; </a:t>
            </a: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Creep; </a:t>
            </a:r>
          </a:p>
          <a:p>
            <a:pPr marL="0" lvl="0" indent="0" eaLnBrk="0" fontAlgn="base" hangingPunct="0">
              <a:lnSpc>
                <a:spcPct val="100000"/>
              </a:lnSpc>
              <a:spcBef>
                <a:spcPct val="0"/>
              </a:spcBef>
              <a:spcAft>
                <a:spcPct val="0"/>
              </a:spcAft>
              <a:buClrTx/>
              <a:buSzTx/>
              <a:buNone/>
            </a:pPr>
            <a:r>
              <a:rPr lang="en-US" altLang="en-US" sz="2400" dirty="0">
                <a:latin typeface="Arial" panose="020B0604020202020204" pitchFamily="34" charset="0"/>
              </a:rPr>
              <a:t>- Buckling.</a:t>
            </a:r>
          </a:p>
          <a:p>
            <a:pPr marL="0" indent="0" eaLnBrk="0" fontAlgn="base" hangingPunct="0">
              <a:lnSpc>
                <a:spcPct val="100000"/>
              </a:lnSpc>
              <a:spcBef>
                <a:spcPct val="0"/>
              </a:spcBef>
              <a:spcAft>
                <a:spcPct val="0"/>
              </a:spcAft>
              <a:buClrTx/>
              <a:buSzTx/>
              <a:buNone/>
            </a:pPr>
            <a:r>
              <a:rPr lang="en-GB" sz="2400" dirty="0">
                <a:latin typeface="Arial" panose="020B0604020202020204" pitchFamily="34" charset="0"/>
                <a:cs typeface="Arial" panose="020B0604020202020204" pitchFamily="34" charset="0"/>
              </a:rPr>
              <a:t>(Design Codes - Plant, 2020)</a:t>
            </a:r>
            <a:endParaRPr lang="en-US" altLang="en-US" sz="2400" dirty="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ClrTx/>
              <a:buSzTx/>
              <a:buFontTx/>
              <a:buChar char="•"/>
            </a:pPr>
            <a:endParaRPr lang="en-US" altLang="en-US" sz="2400" dirty="0">
              <a:latin typeface="Arial" panose="020B0604020202020204" pitchFamily="34" charset="0"/>
            </a:endParaRPr>
          </a:p>
          <a:p>
            <a:endParaRPr lang="en-GB" dirty="0"/>
          </a:p>
        </p:txBody>
      </p:sp>
    </p:spTree>
    <p:extLst>
      <p:ext uri="{BB962C8B-B14F-4D97-AF65-F5344CB8AC3E}">
        <p14:creationId xmlns:p14="http://schemas.microsoft.com/office/powerpoint/2010/main" val="2642532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4076-D21F-46FB-8FE0-7D080DD92EEB}"/>
              </a:ext>
            </a:extLst>
          </p:cNvPr>
          <p:cNvSpPr>
            <a:spLocks noGrp="1"/>
          </p:cNvSpPr>
          <p:nvPr>
            <p:ph type="title"/>
          </p:nvPr>
        </p:nvSpPr>
        <p:spPr>
          <a:xfrm>
            <a:off x="1451579" y="279901"/>
            <a:ext cx="9603275" cy="1049235"/>
          </a:xfrm>
        </p:spPr>
        <p:txBody>
          <a:bodyPr/>
          <a:lstStyle/>
          <a:p>
            <a:pPr algn="ctr"/>
            <a:r>
              <a:rPr lang="en-GB" dirty="0">
                <a:latin typeface="Arial" panose="020B0604020202020204" pitchFamily="34" charset="0"/>
                <a:cs typeface="Arial" panose="020B0604020202020204" pitchFamily="34" charset="0"/>
              </a:rPr>
              <a:t>Design feature considerations</a:t>
            </a:r>
          </a:p>
        </p:txBody>
      </p:sp>
      <p:sp>
        <p:nvSpPr>
          <p:cNvPr id="3" name="Content Placeholder 2">
            <a:extLst>
              <a:ext uri="{FF2B5EF4-FFF2-40B4-BE49-F238E27FC236}">
                <a16:creationId xmlns:a16="http://schemas.microsoft.com/office/drawing/2014/main" id="{8CA8A6A0-EF53-469A-906B-9EE0ACC06AFB}"/>
              </a:ext>
            </a:extLst>
          </p:cNvPr>
          <p:cNvSpPr>
            <a:spLocks noGrp="1"/>
          </p:cNvSpPr>
          <p:nvPr>
            <p:ph idx="1"/>
          </p:nvPr>
        </p:nvSpPr>
        <p:spPr>
          <a:xfrm>
            <a:off x="1451578" y="955558"/>
            <a:ext cx="9603275" cy="5113938"/>
          </a:xfrm>
        </p:spPr>
        <p:txBody>
          <a:bodyPr>
            <a:noAutofit/>
          </a:bodyPr>
          <a:lstStyle/>
          <a:p>
            <a:pPr marL="0" indent="0">
              <a:buNone/>
            </a:pPr>
            <a:r>
              <a:rPr lang="en-GB" dirty="0">
                <a:latin typeface="Arial" panose="020B0604020202020204" pitchFamily="34" charset="0"/>
                <a:cs typeface="Arial" panose="020B0604020202020204" pitchFamily="34" charset="0"/>
              </a:rPr>
              <a:t>There is a number of design features that need to be considered when designing a pressure vessel;</a:t>
            </a:r>
          </a:p>
          <a:p>
            <a:pPr marL="0" indent="0">
              <a:buNone/>
            </a:pPr>
            <a:r>
              <a:rPr lang="en-GB" dirty="0">
                <a:latin typeface="Arial" panose="020B0604020202020204" pitchFamily="34" charset="0"/>
                <a:cs typeface="Arial" panose="020B0604020202020204" pitchFamily="34" charset="0"/>
              </a:rPr>
              <a:t>- Discontinuities such as vessel ends, changes of cross-section and changes of thickness;</a:t>
            </a:r>
          </a:p>
          <a:p>
            <a:pPr marL="0" indent="0">
              <a:buNone/>
            </a:pPr>
            <a:r>
              <a:rPr lang="en-GB" dirty="0">
                <a:latin typeface="Arial" panose="020B0604020202020204" pitchFamily="34" charset="0"/>
                <a:cs typeface="Arial" panose="020B0604020202020204" pitchFamily="34" charset="0"/>
              </a:rPr>
              <a:t>- Joints (bolted and welded);</a:t>
            </a:r>
          </a:p>
          <a:p>
            <a:pPr marL="0" indent="0">
              <a:buNone/>
            </a:pPr>
            <a:r>
              <a:rPr lang="en-GB" dirty="0">
                <a:latin typeface="Arial" panose="020B0604020202020204" pitchFamily="34" charset="0"/>
                <a:cs typeface="Arial" panose="020B0604020202020204" pitchFamily="34" charset="0"/>
              </a:rPr>
              <a:t>- Bimetallic joints;</a:t>
            </a:r>
          </a:p>
          <a:p>
            <a:pPr marL="0" indent="0">
              <a:buNone/>
            </a:pPr>
            <a:r>
              <a:rPr lang="en-GB" dirty="0">
                <a:latin typeface="Arial" panose="020B0604020202020204" pitchFamily="34" charset="0"/>
                <a:cs typeface="Arial" panose="020B0604020202020204" pitchFamily="34" charset="0"/>
              </a:rPr>
              <a:t>- Holes and openings;</a:t>
            </a:r>
          </a:p>
          <a:p>
            <a:pPr marL="0" indent="0">
              <a:buNone/>
            </a:pPr>
            <a:r>
              <a:rPr lang="en-GB" dirty="0">
                <a:latin typeface="Arial" panose="020B0604020202020204" pitchFamily="34" charset="0"/>
                <a:cs typeface="Arial" panose="020B0604020202020204" pitchFamily="34" charset="0"/>
              </a:rPr>
              <a:t>- Flanges;</a:t>
            </a:r>
          </a:p>
          <a:p>
            <a:pPr marL="0" indent="0">
              <a:buNone/>
            </a:pPr>
            <a:r>
              <a:rPr lang="en-GB" dirty="0">
                <a:latin typeface="Arial" panose="020B0604020202020204" pitchFamily="34" charset="0"/>
                <a:cs typeface="Arial" panose="020B0604020202020204" pitchFamily="34" charset="0"/>
              </a:rPr>
              <a:t>- Nozzles and connections;</a:t>
            </a:r>
          </a:p>
          <a:p>
            <a:pPr marL="0" indent="0">
              <a:buNone/>
            </a:pPr>
            <a:r>
              <a:rPr lang="en-GB" dirty="0">
                <a:latin typeface="Arial" panose="020B0604020202020204" pitchFamily="34" charset="0"/>
                <a:cs typeface="Arial" panose="020B0604020202020204" pitchFamily="34" charset="0"/>
              </a:rPr>
              <a:t>- Bolt seating and tightening;</a:t>
            </a:r>
          </a:p>
          <a:p>
            <a:pPr marL="0" indent="0">
              <a:buNone/>
            </a:pPr>
            <a:r>
              <a:rPr lang="en-GB" dirty="0">
                <a:latin typeface="Arial" panose="020B0604020202020204" pitchFamily="34" charset="0"/>
                <a:cs typeface="Arial" panose="020B0604020202020204" pitchFamily="34" charset="0"/>
              </a:rPr>
              <a:t>- Supports and lugs.</a:t>
            </a:r>
          </a:p>
          <a:p>
            <a:pPr marL="0" indent="0">
              <a:buNone/>
            </a:pPr>
            <a:r>
              <a:rPr lang="en-GB" dirty="0">
                <a:latin typeface="Arial" panose="020B0604020202020204" pitchFamily="34" charset="0"/>
                <a:cs typeface="Arial" panose="020B0604020202020204" pitchFamily="34" charset="0"/>
              </a:rPr>
              <a:t>(Design Codes - Plant, 2020)</a:t>
            </a:r>
            <a:endParaRPr lang="en-US" alt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93627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C44C0-B21C-460A-BB65-FABC11A5B42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 Bibliography</a:t>
            </a:r>
          </a:p>
        </p:txBody>
      </p:sp>
      <p:sp>
        <p:nvSpPr>
          <p:cNvPr id="3" name="Content Placeholder 2">
            <a:extLst>
              <a:ext uri="{FF2B5EF4-FFF2-40B4-BE49-F238E27FC236}">
                <a16:creationId xmlns:a16="http://schemas.microsoft.com/office/drawing/2014/main" id="{E2A8839D-3765-409C-A9A6-A74822EAE143}"/>
              </a:ext>
            </a:extLst>
          </p:cNvPr>
          <p:cNvSpPr>
            <a:spLocks noGrp="1"/>
          </p:cNvSpPr>
          <p:nvPr>
            <p:ph idx="1"/>
          </p:nvPr>
        </p:nvSpPr>
        <p:spPr>
          <a:xfrm>
            <a:off x="1451579" y="1979650"/>
            <a:ext cx="9603275" cy="4878350"/>
          </a:xfrm>
        </p:spPr>
        <p:txBody>
          <a:bodyPr>
            <a:noAutofit/>
          </a:bodyPr>
          <a:lstStyle/>
          <a:p>
            <a:pPr marL="0" indent="0">
              <a:buNone/>
            </a:pPr>
            <a:r>
              <a:rPr lang="en-GB" dirty="0">
                <a:latin typeface="Arial" panose="020B0604020202020204" pitchFamily="34" charset="0"/>
                <a:cs typeface="Arial" panose="020B0604020202020204" pitchFamily="34" charset="0"/>
              </a:rPr>
              <a:t>Moss, D. and Basic, M., 2013. </a:t>
            </a:r>
            <a:r>
              <a:rPr lang="en-GB" i="1" dirty="0">
                <a:latin typeface="Arial" panose="020B0604020202020204" pitchFamily="34" charset="0"/>
                <a:cs typeface="Arial" panose="020B0604020202020204" pitchFamily="34" charset="0"/>
              </a:rPr>
              <a:t>Pressure Vessel Design Manual</a:t>
            </a:r>
            <a:r>
              <a:rPr lang="en-GB" dirty="0">
                <a:latin typeface="Arial" panose="020B0604020202020204" pitchFamily="34" charset="0"/>
                <a:cs typeface="Arial" panose="020B0604020202020204" pitchFamily="34" charset="0"/>
              </a:rPr>
              <a:t>. 4th ed. Amsterdam: Elsevier/Butterworth-Heinemann.</a:t>
            </a:r>
          </a:p>
          <a:p>
            <a:pPr marL="0" indent="0">
              <a:buNone/>
            </a:pPr>
            <a:r>
              <a:rPr lang="en-GB" dirty="0">
                <a:latin typeface="Arial" panose="020B0604020202020204" pitchFamily="34" charset="0"/>
                <a:cs typeface="Arial" panose="020B0604020202020204" pitchFamily="34" charset="0"/>
              </a:rPr>
              <a:t>Legislation.gov.uk. 2020. </a:t>
            </a:r>
            <a:r>
              <a:rPr lang="en-GB" i="1" dirty="0">
                <a:latin typeface="Arial" panose="020B0604020202020204" pitchFamily="34" charset="0"/>
                <a:cs typeface="Arial" panose="020B0604020202020204" pitchFamily="34" charset="0"/>
              </a:rPr>
              <a:t>The Simple Pressure Vessels (Safety) Regulations 2016</a:t>
            </a:r>
            <a:r>
              <a:rPr lang="en-GB" dirty="0">
                <a:latin typeface="Arial" panose="020B0604020202020204" pitchFamily="34" charset="0"/>
                <a:cs typeface="Arial" panose="020B0604020202020204" pitchFamily="34" charset="0"/>
              </a:rPr>
              <a:t>. [online] Available at: &lt;http://www.legislation.gov.uk/uksi/2016/1092/contents&gt; [Accessed 18 March 2020].</a:t>
            </a:r>
          </a:p>
          <a:p>
            <a:pPr marL="0" indent="0">
              <a:buNone/>
            </a:pPr>
            <a:r>
              <a:rPr lang="en-GB" dirty="0">
                <a:latin typeface="Arial" panose="020B0604020202020204" pitchFamily="34" charset="0"/>
                <a:cs typeface="Arial" panose="020B0604020202020204" pitchFamily="34" charset="0"/>
              </a:rPr>
              <a:t>Hse.gov.uk. 2020. </a:t>
            </a:r>
            <a:r>
              <a:rPr lang="en-GB" i="1" dirty="0">
                <a:latin typeface="Arial" panose="020B0604020202020204" pitchFamily="34" charset="0"/>
                <a:cs typeface="Arial" panose="020B0604020202020204" pitchFamily="34" charset="0"/>
              </a:rPr>
              <a:t>Design Codes - Plant</a:t>
            </a:r>
            <a:r>
              <a:rPr lang="en-GB" dirty="0">
                <a:latin typeface="Arial" panose="020B0604020202020204" pitchFamily="34" charset="0"/>
                <a:cs typeface="Arial" panose="020B0604020202020204" pitchFamily="34" charset="0"/>
              </a:rPr>
              <a:t>. [online] Available at: &lt;https://www.hse.gov.uk/comah/sragtech/techmeasplant.htm&gt; [Accessed 18 March 2020].</a:t>
            </a:r>
          </a:p>
          <a:p>
            <a:pPr marL="0" indent="0">
              <a:buNone/>
            </a:pPr>
            <a:r>
              <a:rPr lang="en-GB" dirty="0">
                <a:latin typeface="Arial" panose="020B0604020202020204" pitchFamily="34" charset="0"/>
                <a:cs typeface="Arial" panose="020B0604020202020204" pitchFamily="34" charset="0"/>
              </a:rPr>
              <a:t>Hse.gov.uk. 2020. </a:t>
            </a:r>
            <a:r>
              <a:rPr lang="en-GB" i="1" dirty="0">
                <a:latin typeface="Arial" panose="020B0604020202020204" pitchFamily="34" charset="0"/>
                <a:cs typeface="Arial" panose="020B0604020202020204" pitchFamily="34" charset="0"/>
              </a:rPr>
              <a:t>The Law - Pressure Systems</a:t>
            </a:r>
            <a:r>
              <a:rPr lang="en-GB" dirty="0">
                <a:latin typeface="Arial" panose="020B0604020202020204" pitchFamily="34" charset="0"/>
                <a:cs typeface="Arial" panose="020B0604020202020204" pitchFamily="34" charset="0"/>
              </a:rPr>
              <a:t>. [online] Available at: &lt;https://www.hse.gov.uk/pressure-systems/law.htm&gt; [Accessed 6 March 2020].</a:t>
            </a:r>
          </a:p>
        </p:txBody>
      </p:sp>
    </p:spTree>
    <p:extLst>
      <p:ext uri="{BB962C8B-B14F-4D97-AF65-F5344CB8AC3E}">
        <p14:creationId xmlns:p14="http://schemas.microsoft.com/office/powerpoint/2010/main" val="267738979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A86D7F70CAAB4A8D81227E366BC6F6" ma:contentTypeVersion="10" ma:contentTypeDescription="Create a new document." ma:contentTypeScope="" ma:versionID="1addc0f0bae88f62d8a5899875390341">
  <xsd:schema xmlns:xsd="http://www.w3.org/2001/XMLSchema" xmlns:xs="http://www.w3.org/2001/XMLSchema" xmlns:p="http://schemas.microsoft.com/office/2006/metadata/properties" xmlns:ns2="b4b12159-8873-4228-a9ef-c0ab43396be6" targetNamespace="http://schemas.microsoft.com/office/2006/metadata/properties" ma:root="true" ma:fieldsID="36af1e5120902943a2d6bf784f3cc7ca" ns2:_="">
    <xsd:import namespace="b4b12159-8873-4228-a9ef-c0ab43396b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b12159-8873-4228-a9ef-c0ab43396b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7B7F1A6-F142-495E-B460-897C1C27BCFA}"/>
</file>

<file path=customXml/itemProps2.xml><?xml version="1.0" encoding="utf-8"?>
<ds:datastoreItem xmlns:ds="http://schemas.openxmlformats.org/officeDocument/2006/customXml" ds:itemID="{E94BEA5F-4A50-4FAB-98B8-7405D6119050}"/>
</file>

<file path=customXml/itemProps3.xml><?xml version="1.0" encoding="utf-8"?>
<ds:datastoreItem xmlns:ds="http://schemas.openxmlformats.org/officeDocument/2006/customXml" ds:itemID="{FE07DA75-E0F0-497C-965B-0C78671F72D9}"/>
</file>

<file path=docProps/app.xml><?xml version="1.0" encoding="utf-8"?>
<Properties xmlns="http://schemas.openxmlformats.org/officeDocument/2006/extended-properties" xmlns:vt="http://schemas.openxmlformats.org/officeDocument/2006/docPropsVTypes">
  <Template>Gallery</Template>
  <TotalTime>944</TotalTime>
  <Words>580</Words>
  <Application>Microsoft Macintosh PowerPoint</Application>
  <PresentationFormat>Widescreen</PresentationFormat>
  <Paragraphs>53</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Gallery</vt:lpstr>
      <vt:lpstr>Pressure vessels</vt:lpstr>
      <vt:lpstr>What is a pressure vessel?</vt:lpstr>
      <vt:lpstr>Types of pressure vessels</vt:lpstr>
      <vt:lpstr>General considerations</vt:lpstr>
      <vt:lpstr>Design considerations</vt:lpstr>
      <vt:lpstr>Design considerations</vt:lpstr>
      <vt:lpstr>Design feature considerations</vt:lpstr>
      <vt:lpstr>References /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permintella</dc:creator>
  <cp:lastModifiedBy>Emily Buffs</cp:lastModifiedBy>
  <cp:revision>12</cp:revision>
  <dcterms:created xsi:type="dcterms:W3CDTF">2020-03-17T13:19:09Z</dcterms:created>
  <dcterms:modified xsi:type="dcterms:W3CDTF">2020-05-03T13:17:02Z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0x01010026A86D7F70CAAB4A8D81227E366BC6F6</vt:lpwstr>
  </property>
</Properties>
</file>