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Lst>
  <p:sldSz cy="10033000" cx="141859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1792288" y="612775"/>
            <a:ext cx="5486400" cy="4114800"/>
          </a:xfrm>
          <a:prstGeom prst="rect">
            <a:avLst/>
          </a:prstGeom>
          <a:noFill/>
          <a:ln>
            <a:noFill/>
          </a:ln>
        </p:spPr>
      </p:sp>
      <p:sp>
        <p:nvSpPr>
          <p:cNvPr id="64" name="Google Shape;64;p1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 Id="rId4" Type="http://schemas.openxmlformats.org/officeDocument/2006/relationships/image" Target="../media/image5.png"/><Relationship Id="rId9" Type="http://schemas.openxmlformats.org/officeDocument/2006/relationships/image" Target="../media/image7.jpg"/><Relationship Id="rId5" Type="http://schemas.openxmlformats.org/officeDocument/2006/relationships/image" Target="../media/image3.png"/><Relationship Id="rId6" Type="http://schemas.openxmlformats.org/officeDocument/2006/relationships/image" Target="../media/image2.png"/><Relationship Id="rId7" Type="http://schemas.openxmlformats.org/officeDocument/2006/relationships/image" Target="../media/image1.png"/><Relationship Id="rId8"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3"/>
          <p:cNvSpPr/>
          <p:nvPr/>
        </p:nvSpPr>
        <p:spPr>
          <a:xfrm>
            <a:off x="-984249" y="-2210146"/>
            <a:ext cx="16265548" cy="4092587"/>
          </a:xfrm>
          <a:custGeom>
            <a:rect b="b" l="l" r="r" t="t"/>
            <a:pathLst>
              <a:path extrusionOk="0" h="4092587" w="16370347">
                <a:moveTo>
                  <a:pt x="0" y="0"/>
                </a:moveTo>
                <a:lnTo>
                  <a:pt x="16370348" y="0"/>
                </a:lnTo>
                <a:lnTo>
                  <a:pt x="16370348" y="4092587"/>
                </a:lnTo>
                <a:lnTo>
                  <a:pt x="0" y="4092587"/>
                </a:lnTo>
                <a:lnTo>
                  <a:pt x="0" y="0"/>
                </a:lnTo>
                <a:close/>
              </a:path>
            </a:pathLst>
          </a:cu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5" name="Google Shape;85;p13"/>
          <p:cNvSpPr/>
          <p:nvPr/>
        </p:nvSpPr>
        <p:spPr>
          <a:xfrm>
            <a:off x="36650" y="-10800"/>
            <a:ext cx="1777192" cy="1472255"/>
          </a:xfrm>
          <a:custGeom>
            <a:rect b="b" l="l" r="r" t="t"/>
            <a:pathLst>
              <a:path extrusionOk="0" h="1479653" w="1608319">
                <a:moveTo>
                  <a:pt x="0" y="0"/>
                </a:moveTo>
                <a:lnTo>
                  <a:pt x="1608319" y="0"/>
                </a:lnTo>
                <a:lnTo>
                  <a:pt x="1608319" y="1479653"/>
                </a:lnTo>
                <a:lnTo>
                  <a:pt x="0" y="1479653"/>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6" name="Google Shape;86;p13"/>
          <p:cNvSpPr/>
          <p:nvPr/>
        </p:nvSpPr>
        <p:spPr>
          <a:xfrm>
            <a:off x="11572" y="1882441"/>
            <a:ext cx="4868531" cy="4240725"/>
          </a:xfrm>
          <a:custGeom>
            <a:rect b="b" l="l" r="r" t="t"/>
            <a:pathLst>
              <a:path extrusionOk="0" h="4240725" w="5743708">
                <a:moveTo>
                  <a:pt x="0" y="0"/>
                </a:moveTo>
                <a:lnTo>
                  <a:pt x="5743708" y="0"/>
                </a:lnTo>
                <a:lnTo>
                  <a:pt x="5743708" y="4240725"/>
                </a:lnTo>
                <a:lnTo>
                  <a:pt x="0" y="4240725"/>
                </a:lnTo>
                <a:lnTo>
                  <a:pt x="0" y="0"/>
                </a:lnTo>
                <a:close/>
              </a:path>
            </a:pathLst>
          </a:custGeom>
          <a:blipFill rotWithShape="1">
            <a:blip r:embed="rId4">
              <a:alphaModFix/>
            </a:blip>
            <a:stretch>
              <a:fillRect b="-8145" l="-21061" r="-26325" t="-7636"/>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Background</a:t>
            </a:r>
            <a:endParaRPr/>
          </a:p>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Global &amp; UK Context</a:t>
            </a:r>
            <a:r>
              <a:rPr lang="en-US" sz="1200">
                <a:solidFill>
                  <a:schemeClr val="dk1"/>
                </a:solidFill>
                <a:latin typeface="Calibri"/>
                <a:ea typeface="Calibri"/>
                <a:cs typeface="Calibri"/>
                <a:sym typeface="Calibri"/>
              </a:rPr>
              <a:t>: Schizophrenia is a severe, enduring mental health condition affecting approximately 1% of the global population (WHO, 2022). In the UK, it impacts around 220,000 individuals at any given time (NICE, 2020; Mental Health Foundation, 2021).</a:t>
            </a:r>
            <a:endParaRPr/>
          </a:p>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Public Health Burden</a:t>
            </a:r>
            <a:r>
              <a:rPr lang="en-US" sz="1200">
                <a:solidFill>
                  <a:schemeClr val="dk1"/>
                </a:solidFill>
                <a:latin typeface="Calibri"/>
                <a:ea typeface="Calibri"/>
                <a:cs typeface="Calibri"/>
                <a:sym typeface="Calibri"/>
              </a:rPr>
              <a:t>: Stigma attached to severe mental illness (SMI) remains a major public health challenge across the UK.</a:t>
            </a:r>
            <a:endParaRPr/>
          </a:p>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Prevalence of Stigma: </a:t>
            </a:r>
            <a:r>
              <a:rPr lang="en-US" sz="1200">
                <a:solidFill>
                  <a:schemeClr val="dk1"/>
                </a:solidFill>
                <a:latin typeface="Calibri"/>
                <a:ea typeface="Calibri"/>
                <a:cs typeface="Calibri"/>
                <a:sym typeface="Calibri"/>
              </a:rPr>
              <a:t>Over 84% of UK adults with a diagnosis of schizophrenia report experiencing discrimination and public stigma (Thornicroft et al., 2019).</a:t>
            </a:r>
            <a:endParaRPr/>
          </a:p>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61% report </a:t>
            </a:r>
            <a:r>
              <a:rPr lang="en-US" sz="1200">
                <a:solidFill>
                  <a:schemeClr val="dk1"/>
                </a:solidFill>
                <a:latin typeface="Calibri"/>
                <a:ea typeface="Calibri"/>
                <a:cs typeface="Calibri"/>
                <a:sym typeface="Calibri"/>
              </a:rPr>
              <a:t>internalized (self) stigma, leading to severe delays in seeking primary or specialist psychiatric help (Rethink Mental Illness, 2021).</a:t>
            </a:r>
            <a:endParaRPr/>
          </a:p>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Treatment delay</a:t>
            </a:r>
            <a:r>
              <a:rPr lang="en-US" sz="1200">
                <a:solidFill>
                  <a:schemeClr val="dk1"/>
                </a:solidFill>
                <a:latin typeface="Calibri"/>
                <a:ea typeface="Calibri"/>
                <a:cs typeface="Calibri"/>
                <a:sym typeface="Calibri"/>
              </a:rPr>
              <a:t>: The average Duration of Untreated Psychosis (DUP) in the UK often exceeds the recommended 2-week target set by NHS England due to stigma-driven avoidance (NHS England, 2022; Public Health </a:t>
            </a:r>
            <a:r>
              <a:rPr lang="en-US" sz="1400">
                <a:solidFill>
                  <a:schemeClr val="dk1"/>
                </a:solidFill>
                <a:latin typeface="Calibri"/>
                <a:ea typeface="Calibri"/>
                <a:cs typeface="Calibri"/>
                <a:sym typeface="Calibri"/>
              </a:rPr>
              <a:t>England, 2021).</a:t>
            </a:r>
            <a:endParaRPr sz="1400">
              <a:solidFill>
                <a:schemeClr val="dk1"/>
              </a:solidFill>
              <a:latin typeface="Calibri"/>
              <a:ea typeface="Calibri"/>
              <a:cs typeface="Calibri"/>
              <a:sym typeface="Calibri"/>
            </a:endParaRPr>
          </a:p>
        </p:txBody>
      </p:sp>
      <p:sp>
        <p:nvSpPr>
          <p:cNvPr id="87" name="Google Shape;87;p13"/>
          <p:cNvSpPr/>
          <p:nvPr/>
        </p:nvSpPr>
        <p:spPr>
          <a:xfrm>
            <a:off x="36655" y="5159246"/>
            <a:ext cx="4870450" cy="4880104"/>
          </a:xfrm>
          <a:custGeom>
            <a:rect b="b" l="l" r="r" t="t"/>
            <a:pathLst>
              <a:path extrusionOk="0" h="6045969" w="4280275">
                <a:moveTo>
                  <a:pt x="0" y="0"/>
                </a:moveTo>
                <a:lnTo>
                  <a:pt x="4280275" y="0"/>
                </a:lnTo>
                <a:lnTo>
                  <a:pt x="4280275" y="6045969"/>
                </a:lnTo>
                <a:lnTo>
                  <a:pt x="0" y="6045969"/>
                </a:lnTo>
                <a:lnTo>
                  <a:pt x="0" y="0"/>
                </a:lnTo>
                <a:close/>
              </a:path>
            </a:pathLst>
          </a:custGeom>
          <a:blipFill rotWithShape="1">
            <a:blip r:embed="rId5">
              <a:alphaModFix/>
            </a:blip>
            <a:stretch>
              <a:fillRect b="-37087" l="-35541" r="-2596" t="-2621"/>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Methodology</a:t>
            </a:r>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Design</a:t>
            </a:r>
            <a:r>
              <a:rPr lang="en-US" sz="1400">
                <a:solidFill>
                  <a:schemeClr val="dk1"/>
                </a:solidFill>
                <a:latin typeface="Calibri"/>
                <a:ea typeface="Calibri"/>
                <a:cs typeface="Calibri"/>
                <a:sym typeface="Calibri"/>
              </a:rPr>
              <a:t>: Systematic Review (Secondary Research) guided by PRISMA principles (Page et al., 2021).</a:t>
            </a:r>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Search Strategy</a:t>
            </a:r>
            <a:r>
              <a:rPr lang="en-US" sz="1400">
                <a:solidFill>
                  <a:schemeClr val="dk1"/>
                </a:solidFill>
                <a:latin typeface="Calibri"/>
                <a:ea typeface="Calibri"/>
                <a:cs typeface="Calibri"/>
                <a:sym typeface="Calibri"/>
              </a:rPr>
              <a:t>: Comprehensive search across databases including PubMed, PsycINFO, CINAHL, Scopus, and Google Scholar.</a:t>
            </a:r>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Keywords:</a:t>
            </a:r>
            <a:r>
              <a:rPr lang="en-US" sz="1400">
                <a:solidFill>
                  <a:schemeClr val="dk1"/>
                </a:solidFill>
                <a:latin typeface="Calibri"/>
                <a:ea typeface="Calibri"/>
                <a:cs typeface="Calibri"/>
                <a:sym typeface="Calibri"/>
              </a:rPr>
              <a:t> Schizophrenia AND Mental-Health Stigma AND Help-Seeking OR Care Engagement AND UK /United Kingdom.</a:t>
            </a:r>
            <a:endParaRPr/>
          </a:p>
          <a:p>
            <a:pPr indent="0" lvl="0" marL="0" marR="0" rtl="0" algn="l">
              <a:spcBef>
                <a:spcPts val="0"/>
              </a:spcBef>
              <a:spcAft>
                <a:spcPts val="0"/>
              </a:spcAft>
              <a:buNone/>
            </a:pPr>
            <a:r>
              <a:t/>
            </a:r>
            <a:endParaRPr sz="14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Inclusion Criteria</a:t>
            </a:r>
            <a:r>
              <a:rPr lang="en-US" sz="1400">
                <a:solidFill>
                  <a:schemeClr val="dk1"/>
                </a:solidFill>
                <a:latin typeface="Calibri"/>
                <a:ea typeface="Calibri"/>
                <a:cs typeface="Calibri"/>
                <a:sym typeface="Calibri"/>
              </a:rPr>
              <a:t>: UK-based studies published between 2018-2026.</a:t>
            </a:r>
            <a:endParaRPr/>
          </a:p>
          <a:p>
            <a:pPr indent="0" lvl="0" marL="0" marR="0" rtl="0" algn="l">
              <a:spcBef>
                <a:spcPts val="0"/>
              </a:spcBef>
              <a:spcAft>
                <a:spcPts val="0"/>
              </a:spcAft>
              <a:buNone/>
            </a:pPr>
            <a:r>
              <a:t/>
            </a:r>
            <a:endParaRPr sz="14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Target population</a:t>
            </a:r>
            <a:r>
              <a:rPr lang="en-US" sz="1400">
                <a:solidFill>
                  <a:schemeClr val="dk1"/>
                </a:solidFill>
                <a:latin typeface="Calibri"/>
                <a:ea typeface="Calibri"/>
                <a:cs typeface="Calibri"/>
                <a:sym typeface="Calibri"/>
              </a:rPr>
              <a:t>: Adults (&gt; 18 years) diagnosed with schizophrenia or first-episode psychosis.</a:t>
            </a:r>
            <a:endParaRPr/>
          </a:p>
          <a:p>
            <a:pPr indent="0" lvl="0" marL="0" marR="0" rtl="0" algn="l">
              <a:spcBef>
                <a:spcPts val="0"/>
              </a:spcBef>
              <a:spcAft>
                <a:spcPts val="0"/>
              </a:spcAft>
              <a:buNone/>
            </a:pPr>
            <a:r>
              <a:t/>
            </a:r>
            <a:endParaRPr sz="14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Peer-reviewed:</a:t>
            </a:r>
            <a:r>
              <a:rPr lang="en-US" sz="1400">
                <a:solidFill>
                  <a:schemeClr val="dk1"/>
                </a:solidFill>
                <a:latin typeface="Calibri"/>
                <a:ea typeface="Calibri"/>
                <a:cs typeface="Calibri"/>
                <a:sym typeface="Calibri"/>
              </a:rPr>
              <a:t> primary research (quantitative, qualitative, mixed-methods).</a:t>
            </a:r>
            <a:endParaRPr/>
          </a:p>
          <a:p>
            <a:pPr indent="0" lvl="0" marL="0" marR="0" rtl="0" algn="l">
              <a:spcBef>
                <a:spcPts val="0"/>
              </a:spcBef>
              <a:spcAft>
                <a:spcPts val="0"/>
              </a:spcAft>
              <a:buNone/>
            </a:pPr>
            <a:r>
              <a:t/>
            </a:r>
            <a:endParaRPr sz="14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Critical Appraisal</a:t>
            </a:r>
            <a:r>
              <a:rPr lang="en-US" sz="1400">
                <a:solidFill>
                  <a:schemeClr val="dk1"/>
                </a:solidFill>
                <a:latin typeface="Calibri"/>
                <a:ea typeface="Calibri"/>
                <a:cs typeface="Calibri"/>
                <a:sym typeface="Calibri"/>
              </a:rPr>
              <a:t>: Evaluated using CASP (Critical Appraisal Skills Programme) tools to ensure high methodological quality</a:t>
            </a:r>
            <a:r>
              <a:rPr b="1" lang="en-US" sz="1400">
                <a:solidFill>
                  <a:schemeClr val="dk1"/>
                </a:solidFill>
                <a:latin typeface="Calibri"/>
                <a:ea typeface="Calibri"/>
                <a:cs typeface="Calibri"/>
                <a:sym typeface="Calibri"/>
              </a:rPr>
              <a:t>.</a:t>
            </a:r>
            <a:endParaRPr/>
          </a:p>
        </p:txBody>
      </p:sp>
      <p:sp>
        <p:nvSpPr>
          <p:cNvPr id="88" name="Google Shape;88;p13"/>
          <p:cNvSpPr/>
          <p:nvPr/>
        </p:nvSpPr>
        <p:spPr>
          <a:xfrm>
            <a:off x="4880104" y="1882441"/>
            <a:ext cx="4868531" cy="2860652"/>
          </a:xfrm>
          <a:custGeom>
            <a:rect b="b" l="l" r="r" t="t"/>
            <a:pathLst>
              <a:path extrusionOk="0" h="2860652" w="4868531">
                <a:moveTo>
                  <a:pt x="0" y="0"/>
                </a:moveTo>
                <a:lnTo>
                  <a:pt x="4868531" y="0"/>
                </a:lnTo>
                <a:lnTo>
                  <a:pt x="4868531" y="2860652"/>
                </a:lnTo>
                <a:lnTo>
                  <a:pt x="0" y="2860652"/>
                </a:lnTo>
                <a:lnTo>
                  <a:pt x="0" y="0"/>
                </a:lnTo>
                <a:close/>
              </a:path>
            </a:pathLst>
          </a:custGeom>
          <a:blipFill rotWithShape="1">
            <a:blip r:embed="rId6">
              <a:alphaModFix/>
            </a:blip>
            <a:stretch>
              <a:fillRect b="-79247" l="0" r="-5321" t="0"/>
            </a:stretch>
          </a:blipFill>
          <a:ln>
            <a:noFill/>
          </a:ln>
        </p:spPr>
        <p:txBody>
          <a:bodyPr anchorCtr="0" anchor="t" bIns="45700" lIns="91425" spcFirstLastPara="1" rIns="91425" wrap="square" tIns="45700">
            <a:noAutofit/>
          </a:bodyPr>
          <a:lstStyle/>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Urgency &amp; Need</a:t>
            </a:r>
            <a:r>
              <a:rPr lang="en-US" sz="1200">
                <a:solidFill>
                  <a:schemeClr val="dk1"/>
                </a:solidFill>
                <a:latin typeface="Calibri"/>
                <a:ea typeface="Calibri"/>
                <a:cs typeface="Calibri"/>
                <a:sym typeface="Calibri"/>
              </a:rPr>
              <a:t>: Delayed help-seeking in schizophrenia directly correlates with poorer clinical prognoses, higher rates of crisis hospitalizations, increased risk of self-harm, and long-term social impairment (Clement et al., 2015; DHSC, 2022).</a:t>
            </a:r>
            <a:endParaRPr/>
          </a:p>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Service Gap: </a:t>
            </a:r>
            <a:r>
              <a:rPr lang="en-US" sz="1200">
                <a:solidFill>
                  <a:schemeClr val="dk1"/>
                </a:solidFill>
                <a:latin typeface="Calibri"/>
                <a:ea typeface="Calibri"/>
                <a:cs typeface="Calibri"/>
                <a:sym typeface="Calibri"/>
              </a:rPr>
              <a:t>While public anti-stigma campaigns (e.g., Time to Change) raised general mental health awareness, targeted structural and social stigma affecting individuals with complex conditions like schizophrenia remains high in healthcare and community settings (Henderson et al., 2020).</a:t>
            </a:r>
            <a:endParaRPr/>
          </a:p>
          <a:p>
            <a:pPr indent="-171450" lvl="0" marL="171450" marR="0" rtl="0" algn="l">
              <a:spcBef>
                <a:spcPts val="0"/>
              </a:spcBef>
              <a:spcAft>
                <a:spcPts val="0"/>
              </a:spcAft>
              <a:buClr>
                <a:schemeClr val="dk1"/>
              </a:buClr>
              <a:buSzPts val="1200"/>
              <a:buFont typeface="Arial"/>
              <a:buChar char="•"/>
            </a:pPr>
            <a:r>
              <a:rPr b="1" lang="en-US" sz="1200">
                <a:solidFill>
                  <a:schemeClr val="dk1"/>
                </a:solidFill>
                <a:latin typeface="Calibri"/>
                <a:ea typeface="Calibri"/>
                <a:cs typeface="Calibri"/>
                <a:sym typeface="Calibri"/>
              </a:rPr>
              <a:t>Originality</a:t>
            </a:r>
            <a:r>
              <a:rPr lang="en-US" sz="1200">
                <a:solidFill>
                  <a:schemeClr val="dk1"/>
                </a:solidFill>
                <a:latin typeface="Calibri"/>
                <a:ea typeface="Calibri"/>
                <a:cs typeface="Calibri"/>
                <a:sym typeface="Calibri"/>
              </a:rPr>
              <a:t>: Existing literature predominantly focuses on general depression or anxiety. This research specifically synthesizes contemporary UK evidence on how multidimensional stigma (public, internalized, and structural) acts as a distinct mechanism inhibiting early intervention and care engagement in adults with schizophrenia.</a:t>
            </a:r>
            <a:endParaRPr sz="1200">
              <a:solidFill>
                <a:schemeClr val="dk1"/>
              </a:solidFill>
              <a:latin typeface="Calibri"/>
              <a:ea typeface="Calibri"/>
              <a:cs typeface="Calibri"/>
              <a:sym typeface="Calibri"/>
            </a:endParaRPr>
          </a:p>
        </p:txBody>
      </p:sp>
      <p:sp>
        <p:nvSpPr>
          <p:cNvPr id="89" name="Google Shape;89;p13"/>
          <p:cNvSpPr/>
          <p:nvPr/>
        </p:nvSpPr>
        <p:spPr>
          <a:xfrm>
            <a:off x="4880104" y="6595765"/>
            <a:ext cx="4868531" cy="3443585"/>
          </a:xfrm>
          <a:custGeom>
            <a:rect b="b" l="l" r="r" t="t"/>
            <a:pathLst>
              <a:path extrusionOk="0" h="3443585" w="4868531">
                <a:moveTo>
                  <a:pt x="0" y="0"/>
                </a:moveTo>
                <a:lnTo>
                  <a:pt x="4868531" y="0"/>
                </a:lnTo>
                <a:lnTo>
                  <a:pt x="4868531" y="3443585"/>
                </a:lnTo>
                <a:lnTo>
                  <a:pt x="0" y="3443585"/>
                </a:lnTo>
                <a:lnTo>
                  <a:pt x="0" y="0"/>
                </a:lnTo>
                <a:close/>
              </a:path>
            </a:pathLst>
          </a:custGeom>
          <a:blipFill rotWithShape="1">
            <a:blip r:embed="rId6">
              <a:alphaModFix/>
            </a:blip>
            <a:stretch>
              <a:fillRect b="-26959" l="0" r="-5321" t="-21944"/>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400">
                <a:solidFill>
                  <a:schemeClr val="dk1"/>
                </a:solidFill>
                <a:latin typeface="Calibri"/>
                <a:ea typeface="Calibri"/>
                <a:cs typeface="Calibri"/>
                <a:sym typeface="Calibri"/>
              </a:rPr>
              <a:t>Key Findings</a:t>
            </a:r>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Public Health &amp; Policy:</a:t>
            </a:r>
            <a:r>
              <a:rPr lang="en-US" sz="1400">
                <a:solidFill>
                  <a:schemeClr val="dk1"/>
                </a:solidFill>
                <a:latin typeface="Calibri"/>
                <a:ea typeface="Calibri"/>
                <a:cs typeface="Calibri"/>
                <a:sym typeface="Calibri"/>
              </a:rPr>
              <a:t> Provides evidence to inform NHS England mental health policy and local public health anti-stigma strategies targeted specifically at complex SMI (DHSC, 2023).</a:t>
            </a:r>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Social Care &amp; Practice</a:t>
            </a:r>
            <a:r>
              <a:rPr lang="en-US" sz="1400">
                <a:solidFill>
                  <a:schemeClr val="dk1"/>
                </a:solidFill>
                <a:latin typeface="Calibri"/>
                <a:ea typeface="Calibri"/>
                <a:cs typeface="Calibri"/>
                <a:sym typeface="Calibri"/>
              </a:rPr>
              <a:t>: Informs trauma-informed training for social care practitioners and Community Mental Health Teams (CMHTS) to reduce perceived structural stigma in care settings.</a:t>
            </a:r>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Service Delivery</a:t>
            </a:r>
            <a:r>
              <a:rPr lang="en-US" sz="1400">
                <a:solidFill>
                  <a:schemeClr val="dk1"/>
                </a:solidFill>
                <a:latin typeface="Calibri"/>
                <a:ea typeface="Calibri"/>
                <a:cs typeface="Calibri"/>
                <a:sym typeface="Calibri"/>
              </a:rPr>
              <a:t>: Identifies clear intervention points. to reduce the Duration of Untreated Psychosis (DUP) through stigma-reduction frameworks in primary care.</a:t>
            </a:r>
            <a:endParaRPr/>
          </a:p>
          <a:p>
            <a:pPr indent="-285750" lvl="0" marL="285750" marR="0" rtl="0" algn="l">
              <a:spcBef>
                <a:spcPts val="0"/>
              </a:spcBef>
              <a:spcAft>
                <a:spcPts val="0"/>
              </a:spcAft>
              <a:buClr>
                <a:schemeClr val="dk1"/>
              </a:buClr>
              <a:buSzPts val="1400"/>
              <a:buFont typeface="Arial"/>
              <a:buChar char="•"/>
            </a:pPr>
            <a:r>
              <a:rPr b="1" lang="en-US" sz="1400">
                <a:solidFill>
                  <a:schemeClr val="dk1"/>
                </a:solidFill>
                <a:latin typeface="Calibri"/>
                <a:ea typeface="Calibri"/>
                <a:cs typeface="Calibri"/>
                <a:sym typeface="Calibri"/>
              </a:rPr>
              <a:t>Service Users</a:t>
            </a:r>
            <a:r>
              <a:rPr lang="en-US" sz="1400">
                <a:solidFill>
                  <a:schemeClr val="dk1"/>
                </a:solidFill>
                <a:latin typeface="Calibri"/>
                <a:ea typeface="Calibri"/>
                <a:cs typeface="Calibri"/>
                <a:sym typeface="Calibri"/>
              </a:rPr>
              <a:t>: Empowers adults living with schizophrenia by championing co-produced interventions that promote dignity and facilitate timely care-seeking.</a:t>
            </a:r>
            <a:endParaRPr sz="1400">
              <a:solidFill>
                <a:schemeClr val="dk1"/>
              </a:solidFill>
              <a:latin typeface="Calibri"/>
              <a:ea typeface="Calibri"/>
              <a:cs typeface="Calibri"/>
              <a:sym typeface="Calibri"/>
            </a:endParaRPr>
          </a:p>
        </p:txBody>
      </p:sp>
      <p:sp>
        <p:nvSpPr>
          <p:cNvPr id="90" name="Google Shape;90;p13"/>
          <p:cNvSpPr/>
          <p:nvPr/>
        </p:nvSpPr>
        <p:spPr>
          <a:xfrm>
            <a:off x="9748635" y="1882441"/>
            <a:ext cx="4425693" cy="4125013"/>
          </a:xfrm>
          <a:custGeom>
            <a:rect b="b" l="l" r="r" t="t"/>
            <a:pathLst>
              <a:path extrusionOk="0" h="4497424" w="4738990">
                <a:moveTo>
                  <a:pt x="0" y="0"/>
                </a:moveTo>
                <a:lnTo>
                  <a:pt x="4738990" y="0"/>
                </a:lnTo>
                <a:lnTo>
                  <a:pt x="4738990" y="4497423"/>
                </a:lnTo>
                <a:lnTo>
                  <a:pt x="0" y="4497423"/>
                </a:lnTo>
                <a:lnTo>
                  <a:pt x="0" y="0"/>
                </a:lnTo>
                <a:close/>
              </a:path>
            </a:pathLst>
          </a:custGeom>
          <a:blipFill rotWithShape="1">
            <a:blip r:embed="rId7">
              <a:alphaModFix/>
            </a:blip>
            <a:stretch>
              <a:fillRect b="-4891" l="-4101" r="0" t="-4800"/>
            </a:stretch>
          </a:blip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dk1"/>
              </a:buClr>
              <a:buSzPts val="1400"/>
              <a:buFont typeface="Arial"/>
              <a:buChar char="•"/>
            </a:pPr>
            <a:r>
              <a:rPr b="1" lang="en-US" sz="1400" u="sng">
                <a:solidFill>
                  <a:schemeClr val="dk1"/>
                </a:solidFill>
                <a:latin typeface="Calibri"/>
                <a:ea typeface="Calibri"/>
                <a:cs typeface="Calibri"/>
                <a:sym typeface="Calibri"/>
              </a:rPr>
              <a:t>Research Question</a:t>
            </a:r>
            <a:r>
              <a:rPr b="1" lang="en-US" sz="1400">
                <a:solidFill>
                  <a:schemeClr val="dk1"/>
                </a:solidFill>
                <a:latin typeface="Calibri"/>
                <a:ea typeface="Calibri"/>
                <a:cs typeface="Calibri"/>
                <a:sym typeface="Calibri"/>
              </a:rPr>
              <a:t>: </a:t>
            </a:r>
            <a:r>
              <a:rPr lang="en-US" sz="1400">
                <a:solidFill>
                  <a:schemeClr val="dk1"/>
                </a:solidFill>
                <a:latin typeface="Calibri"/>
                <a:ea typeface="Calibri"/>
                <a:cs typeface="Calibri"/>
                <a:sym typeface="Calibri"/>
              </a:rPr>
              <a:t>What is the impact of mental-health stigma on help-seeking among adults living with schizophrenia in the UK?</a:t>
            </a:r>
            <a:endParaRPr/>
          </a:p>
          <a:p>
            <a:pPr indent="0" lvl="0" marL="0" marR="0" rtl="0" algn="l">
              <a:spcBef>
                <a:spcPts val="0"/>
              </a:spcBef>
              <a:spcAft>
                <a:spcPts val="0"/>
              </a:spcAft>
              <a:buNone/>
            </a:pPr>
            <a:r>
              <a:t/>
            </a:r>
            <a:endParaRPr sz="14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400"/>
              <a:buFont typeface="Arial"/>
              <a:buChar char="•"/>
            </a:pPr>
            <a:r>
              <a:rPr b="1" lang="en-US" sz="1400" u="sng">
                <a:solidFill>
                  <a:schemeClr val="dk1"/>
                </a:solidFill>
                <a:latin typeface="Calibri"/>
                <a:ea typeface="Calibri"/>
                <a:cs typeface="Calibri"/>
                <a:sym typeface="Calibri"/>
              </a:rPr>
              <a:t>Research Aim</a:t>
            </a:r>
            <a:r>
              <a:rPr lang="en-US" sz="1400">
                <a:solidFill>
                  <a:schemeClr val="dk1"/>
                </a:solidFill>
                <a:latin typeface="Calibri"/>
                <a:ea typeface="Calibri"/>
                <a:cs typeface="Calibri"/>
                <a:sym typeface="Calibri"/>
              </a:rPr>
              <a:t>: To explore stigma and its relationship with help-seeking among adults with schizophrenia in the UK.</a:t>
            </a:r>
            <a:endParaRPr/>
          </a:p>
          <a:p>
            <a:pPr indent="0" lvl="0" marL="0" marR="0" rtl="0" algn="l">
              <a:spcBef>
                <a:spcPts val="0"/>
              </a:spcBef>
              <a:spcAft>
                <a:spcPts val="0"/>
              </a:spcAft>
              <a:buNone/>
            </a:pPr>
            <a:r>
              <a:t/>
            </a:r>
            <a:endParaRPr sz="14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400"/>
              <a:buFont typeface="Arial"/>
              <a:buChar char="•"/>
            </a:pPr>
            <a:r>
              <a:rPr b="1" lang="en-US" sz="1400" u="sng">
                <a:solidFill>
                  <a:schemeClr val="dk1"/>
                </a:solidFill>
                <a:latin typeface="Calibri"/>
                <a:ea typeface="Calibri"/>
                <a:cs typeface="Calibri"/>
                <a:sym typeface="Calibri"/>
              </a:rPr>
              <a:t>Research Objectives</a:t>
            </a:r>
            <a:r>
              <a:rPr b="1" lang="en-US" sz="1400">
                <a:solidFill>
                  <a:schemeClr val="dk1"/>
                </a:solidFill>
                <a:latin typeface="Calibri"/>
                <a:ea typeface="Calibri"/>
                <a:cs typeface="Calibri"/>
                <a:sym typeface="Calibri"/>
              </a:rPr>
              <a:t>:</a:t>
            </a:r>
            <a:endParaRPr sz="1400">
              <a:solidFill>
                <a:schemeClr val="dk1"/>
              </a:solidFill>
              <a:latin typeface="Calibri"/>
              <a:ea typeface="Calibri"/>
              <a:cs typeface="Calibri"/>
              <a:sym typeface="Calibri"/>
            </a:endParaRPr>
          </a:p>
          <a:p>
            <a:pPr indent="0" lvl="0" marL="0" marR="0" rtl="0" algn="l">
              <a:spcBef>
                <a:spcPts val="0"/>
              </a:spcBef>
              <a:spcAft>
                <a:spcPts val="0"/>
              </a:spcAft>
              <a:buNone/>
            </a:pPr>
            <a:r>
              <a:rPr lang="en-US" sz="1400">
                <a:solidFill>
                  <a:schemeClr val="dk1"/>
                </a:solidFill>
                <a:latin typeface="Calibri"/>
                <a:ea typeface="Calibri"/>
                <a:cs typeface="Calibri"/>
                <a:sym typeface="Calibri"/>
              </a:rPr>
              <a:t>1. To examine the existing evidence regarding mental-health stigma experienced by adults living with schizophrenia.</a:t>
            </a:r>
            <a:endParaRPr/>
          </a:p>
          <a:p>
            <a:pPr indent="0" lvl="0" marL="0" marR="0" rtl="0" algn="l">
              <a:spcBef>
                <a:spcPts val="0"/>
              </a:spcBef>
              <a:spcAft>
                <a:spcPts val="0"/>
              </a:spcAft>
              <a:buNone/>
            </a:pPr>
            <a:r>
              <a:rPr lang="en-US" sz="1400">
                <a:solidFill>
                  <a:schemeClr val="dk1"/>
                </a:solidFill>
                <a:latin typeface="Calibri"/>
                <a:ea typeface="Calibri"/>
                <a:cs typeface="Calibri"/>
                <a:sym typeface="Calibri"/>
              </a:rPr>
              <a:t>2. To explore how stigma may influence help-seeking and engagement with mental-health services.</a:t>
            </a:r>
            <a:endParaRPr/>
          </a:p>
          <a:p>
            <a:pPr indent="0" lvl="0" marL="0" marR="0" rtl="0" algn="l">
              <a:spcBef>
                <a:spcPts val="0"/>
              </a:spcBef>
              <a:spcAft>
                <a:spcPts val="0"/>
              </a:spcAft>
              <a:buNone/>
            </a:pPr>
            <a:r>
              <a:rPr lang="en-US" sz="1400">
                <a:solidFill>
                  <a:schemeClr val="dk1"/>
                </a:solidFill>
                <a:latin typeface="Calibri"/>
                <a:ea typeface="Calibri"/>
                <a:cs typeface="Calibri"/>
                <a:sym typeface="Calibri"/>
              </a:rPr>
              <a:t>3. To identify barriers and facilitators affecting access to appropriate mental-health support.</a:t>
            </a:r>
            <a:endParaRPr/>
          </a:p>
          <a:p>
            <a:pPr indent="0" lvl="0" marL="0" marR="0" rtl="0" algn="l">
              <a:spcBef>
                <a:spcPts val="0"/>
              </a:spcBef>
              <a:spcAft>
                <a:spcPts val="0"/>
              </a:spcAft>
              <a:buNone/>
            </a:pPr>
            <a:r>
              <a:rPr lang="en-US" sz="1400">
                <a:solidFill>
                  <a:schemeClr val="dk1"/>
                </a:solidFill>
                <a:latin typeface="Calibri"/>
                <a:ea typeface="Calibri"/>
                <a:cs typeface="Calibri"/>
                <a:sym typeface="Calibri"/>
              </a:rPr>
              <a:t>4. To consider implications for public health and social-care practice and identify potential areas for improvement.</a:t>
            </a:r>
            <a:endParaRPr sz="1400">
              <a:solidFill>
                <a:schemeClr val="dk1"/>
              </a:solidFill>
              <a:latin typeface="Calibri"/>
              <a:ea typeface="Calibri"/>
              <a:cs typeface="Calibri"/>
              <a:sym typeface="Calibri"/>
            </a:endParaRPr>
          </a:p>
        </p:txBody>
      </p:sp>
      <p:sp>
        <p:nvSpPr>
          <p:cNvPr id="91" name="Google Shape;91;p13"/>
          <p:cNvSpPr txBox="1"/>
          <p:nvPr/>
        </p:nvSpPr>
        <p:spPr>
          <a:xfrm>
            <a:off x="1454050" y="-57150"/>
            <a:ext cx="10830900" cy="1558500"/>
          </a:xfrm>
          <a:prstGeom prst="rect">
            <a:avLst/>
          </a:prstGeom>
          <a:noFill/>
          <a:ln>
            <a:noFill/>
          </a:ln>
        </p:spPr>
        <p:txBody>
          <a:bodyPr anchorCtr="0" anchor="t" bIns="0" lIns="0" spcFirstLastPara="1" rIns="0" wrap="square" tIns="0">
            <a:spAutoFit/>
          </a:bodyPr>
          <a:lstStyle/>
          <a:p>
            <a:pPr indent="0" lvl="0" marL="0" marR="0" rtl="0" algn="ctr">
              <a:lnSpc>
                <a:spcPct val="140014"/>
              </a:lnSpc>
              <a:spcBef>
                <a:spcPts val="0"/>
              </a:spcBef>
              <a:spcAft>
                <a:spcPts val="0"/>
              </a:spcAft>
              <a:buNone/>
            </a:pPr>
            <a:r>
              <a:rPr b="1" lang="en-US" sz="2400">
                <a:solidFill>
                  <a:srgbClr val="000000"/>
                </a:solidFill>
                <a:latin typeface="Arial"/>
                <a:ea typeface="Arial"/>
                <a:cs typeface="Arial"/>
                <a:sym typeface="Arial"/>
              </a:rPr>
              <a:t>Impact of Mental-Health Stigma on Help-Seeking</a:t>
            </a:r>
            <a:endParaRPr sz="2400"/>
          </a:p>
          <a:p>
            <a:pPr indent="0" lvl="0" marL="0" marR="0" rtl="0" algn="ctr">
              <a:lnSpc>
                <a:spcPct val="140014"/>
              </a:lnSpc>
              <a:spcBef>
                <a:spcPts val="0"/>
              </a:spcBef>
              <a:spcAft>
                <a:spcPts val="0"/>
              </a:spcAft>
              <a:buNone/>
            </a:pPr>
            <a:r>
              <a:rPr b="1" lang="en-US" sz="2400">
                <a:solidFill>
                  <a:srgbClr val="000000"/>
                </a:solidFill>
                <a:latin typeface="Arial"/>
                <a:ea typeface="Arial"/>
                <a:cs typeface="Arial"/>
                <a:sym typeface="Arial"/>
              </a:rPr>
              <a:t>Among Adults Living with Schizophrenia in the UK:</a:t>
            </a:r>
            <a:endParaRPr sz="2400"/>
          </a:p>
          <a:p>
            <a:pPr indent="0" lvl="0" marL="0" marR="0" rtl="0" algn="ctr">
              <a:lnSpc>
                <a:spcPct val="140014"/>
              </a:lnSpc>
              <a:spcBef>
                <a:spcPts val="0"/>
              </a:spcBef>
              <a:spcAft>
                <a:spcPts val="0"/>
              </a:spcAft>
              <a:buNone/>
            </a:pPr>
            <a:r>
              <a:rPr b="1" lang="en-US" sz="2400">
                <a:solidFill>
                  <a:srgbClr val="000000"/>
                </a:solidFill>
                <a:latin typeface="Arial"/>
                <a:ea typeface="Arial"/>
                <a:cs typeface="Arial"/>
                <a:sym typeface="Arial"/>
              </a:rPr>
              <a:t>A Systematic Review</a:t>
            </a:r>
            <a:endParaRPr sz="2400"/>
          </a:p>
        </p:txBody>
      </p:sp>
      <p:sp>
        <p:nvSpPr>
          <p:cNvPr id="92" name="Google Shape;92;p13"/>
          <p:cNvSpPr txBox="1"/>
          <p:nvPr/>
        </p:nvSpPr>
        <p:spPr>
          <a:xfrm>
            <a:off x="36650" y="1461450"/>
            <a:ext cx="13762500" cy="298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lang="en-US"/>
              <a:t>student Name: SIKANDARBHAI RAMANI I Student ID: 2541466 I MSc Public Health and Social Care in Practice Supervisor: Dr. Oluwadamilola Tayo</a:t>
            </a:r>
            <a:endParaRPr b="1"/>
          </a:p>
        </p:txBody>
      </p:sp>
      <p:sp>
        <p:nvSpPr>
          <p:cNvPr id="93" name="Google Shape;93;p13"/>
          <p:cNvSpPr/>
          <p:nvPr/>
        </p:nvSpPr>
        <p:spPr>
          <a:xfrm>
            <a:off x="9745014" y="6123166"/>
            <a:ext cx="4410264" cy="3931888"/>
          </a:xfrm>
          <a:custGeom>
            <a:rect b="b" l="l" r="r" t="t"/>
            <a:pathLst>
              <a:path extrusionOk="0" h="4637417" w="5018355">
                <a:moveTo>
                  <a:pt x="0" y="0"/>
                </a:moveTo>
                <a:lnTo>
                  <a:pt x="5018355" y="0"/>
                </a:lnTo>
                <a:lnTo>
                  <a:pt x="5018355" y="4637418"/>
                </a:lnTo>
                <a:lnTo>
                  <a:pt x="0" y="4637418"/>
                </a:lnTo>
                <a:lnTo>
                  <a:pt x="0" y="0"/>
                </a:lnTo>
                <a:close/>
              </a:path>
            </a:pathLst>
          </a:custGeom>
          <a:blipFill rotWithShape="1">
            <a:blip r:embed="rId4">
              <a:alphaModFix/>
            </a:blip>
            <a:stretch>
              <a:fillRect b="0" l="-38876" r="-35760" t="-9609"/>
            </a:stretch>
          </a:blipFill>
          <a:ln>
            <a:noFill/>
          </a:ln>
        </p:spPr>
        <p:txBody>
          <a:bodyPr anchorCtr="0" anchor="t" bIns="45700" lIns="91425" spcFirstLastPara="1" rIns="91425" wrap="square" tIns="45700">
            <a:noAutofit/>
          </a:bodyPr>
          <a:lstStyle/>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Clement, S. et al. (2015) 'What is the impact of mental health-related stigma on help-seeking?</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Department of Health and Social Care (DHSC) (2022) Major Conditions Strategy </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Department of Health and Social Care (DHSC) (2023) Mental Health and Wellbeing Plan </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Henderson, C. et al. (2020) 'Mental health-related stigma in health care settings</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Mental Health Foundation (2021) Mental Health Statistics</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NHS England (2022) Implementing the Early Intervention in Psychosis Access Waiting Time Standard</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NICE (2020) Psychosis and Schizophrenia in Adults</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Page, M.J. et al. 12021) 'The PRISMA 2020 statement</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Public Health England (2021) Public Mental Health Dashboard</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Rethink Mental Illness (2021) Right By Us</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Schomerus, G. et al. (2022) Changes in public stigma towards schizophrenia: A systematic review, Acta Psychiatrica Scandinavica, 145(6), pp. 540-552</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Thornicroft, G. et al. (2018) Global pattern of experienced and anticipated discrimination against people with schizophrenia, World Psychiatry, 18(3), pp. 332-340</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Time to Change (2021) Attitudes to Mental Illness</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WHO (2022) World Mental Health Report</a:t>
            </a:r>
            <a:endParaRPr/>
          </a:p>
          <a:p>
            <a:pPr indent="-171450" lvl="0" marL="171450" marR="0" rtl="0" algn="l">
              <a:spcBef>
                <a:spcPts val="0"/>
              </a:spcBef>
              <a:spcAft>
                <a:spcPts val="0"/>
              </a:spcAft>
              <a:buClr>
                <a:schemeClr val="dk1"/>
              </a:buClr>
              <a:buSzPts val="1050"/>
              <a:buFont typeface="Arial"/>
              <a:buChar char="•"/>
            </a:pPr>
            <a:r>
              <a:rPr lang="en-US" sz="1050">
                <a:solidFill>
                  <a:schemeClr val="dk1"/>
                </a:solidFill>
                <a:latin typeface="Calibri"/>
                <a:ea typeface="Calibri"/>
                <a:cs typeface="Calibri"/>
                <a:sym typeface="Calibri"/>
              </a:rPr>
              <a:t>Yang, L.H. et al. (2020) Culture and stigma in schizophrenia</a:t>
            </a:r>
            <a:endParaRPr sz="1050">
              <a:solidFill>
                <a:schemeClr val="dk1"/>
              </a:solidFill>
              <a:latin typeface="Calibri"/>
              <a:ea typeface="Calibri"/>
              <a:cs typeface="Calibri"/>
              <a:sym typeface="Calibri"/>
            </a:endParaRPr>
          </a:p>
        </p:txBody>
      </p:sp>
      <p:pic>
        <p:nvPicPr>
          <p:cNvPr id="94" name="Google Shape;94;p13"/>
          <p:cNvPicPr preferRelativeResize="0"/>
          <p:nvPr/>
        </p:nvPicPr>
        <p:blipFill rotWithShape="1">
          <a:blip r:embed="rId8">
            <a:alphaModFix/>
          </a:blip>
          <a:srcRect b="0" l="0" r="0" t="0"/>
          <a:stretch/>
        </p:blipFill>
        <p:spPr>
          <a:xfrm>
            <a:off x="4932188" y="4605033"/>
            <a:ext cx="4785823" cy="1990732"/>
          </a:xfrm>
          <a:prstGeom prst="rect">
            <a:avLst/>
          </a:prstGeom>
          <a:noFill/>
          <a:ln>
            <a:noFill/>
          </a:ln>
        </p:spPr>
      </p:pic>
      <p:sp>
        <p:nvSpPr>
          <p:cNvPr id="95" name="Google Shape;95;p13"/>
          <p:cNvSpPr txBox="1"/>
          <p:nvPr/>
        </p:nvSpPr>
        <p:spPr>
          <a:xfrm>
            <a:off x="-85976" y="4180542"/>
            <a:ext cx="14185800" cy="675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3200">
              <a:solidFill>
                <a:schemeClr val="dk1"/>
              </a:solidFill>
              <a:latin typeface="Calibri"/>
              <a:ea typeface="Calibri"/>
              <a:cs typeface="Calibri"/>
              <a:sym typeface="Calibri"/>
            </a:endParaRPr>
          </a:p>
        </p:txBody>
      </p:sp>
      <p:pic>
        <p:nvPicPr>
          <p:cNvPr id="96" name="Google Shape;96;p13"/>
          <p:cNvPicPr preferRelativeResize="0"/>
          <p:nvPr/>
        </p:nvPicPr>
        <p:blipFill>
          <a:blip r:embed="rId9">
            <a:alphaModFix/>
          </a:blip>
          <a:stretch>
            <a:fillRect/>
          </a:stretch>
        </p:blipFill>
        <p:spPr>
          <a:xfrm>
            <a:off x="11631750" y="0"/>
            <a:ext cx="2412775" cy="147225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