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4"/>
  </p:notesMasterIdLst>
  <p:sldIdLst>
    <p:sldId id="256" r:id="rId2"/>
    <p:sldId id="258" r:id="rId3"/>
    <p:sldId id="263" r:id="rId4"/>
    <p:sldId id="266" r:id="rId5"/>
    <p:sldId id="257" r:id="rId6"/>
    <p:sldId id="260" r:id="rId7"/>
    <p:sldId id="259" r:id="rId8"/>
    <p:sldId id="262" r:id="rId9"/>
    <p:sldId id="261" r:id="rId10"/>
    <p:sldId id="267" r:id="rId11"/>
    <p:sldId id="264"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32" autoAdjust="0"/>
    <p:restoredTop sz="94664" autoAdjust="0"/>
  </p:normalViewPr>
  <p:slideViewPr>
    <p:cSldViewPr snapToGrid="0">
      <p:cViewPr varScale="1">
        <p:scale>
          <a:sx n="73" d="100"/>
          <a:sy n="73" d="100"/>
        </p:scale>
        <p:origin x="53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5.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C93E3A-5B36-473C-9547-7037DBEC7C8D}" type="doc">
      <dgm:prSet loTypeId="urn:microsoft.com/office/officeart/2016/7/layout/BasicLinearProcessNumbered" loCatId="process" qsTypeId="urn:microsoft.com/office/officeart/2005/8/quickstyle/simple4" qsCatId="simple" csTypeId="urn:microsoft.com/office/officeart/2005/8/colors/colorful2" csCatId="colorful" phldr="1"/>
      <dgm:spPr/>
      <dgm:t>
        <a:bodyPr/>
        <a:lstStyle/>
        <a:p>
          <a:endParaRPr lang="en-US"/>
        </a:p>
      </dgm:t>
    </dgm:pt>
    <dgm:pt modelId="{62E17F3A-F4D1-40B7-801E-198049093651}">
      <dgm:prSet/>
      <dgm:spPr/>
      <dgm:t>
        <a:bodyPr/>
        <a:lstStyle/>
        <a:p>
          <a:r>
            <a:rPr lang="en-GB" dirty="0">
              <a:latin typeface="+mj-lt"/>
            </a:rPr>
            <a:t>Explain what the educational initiative in entrepreneurship ‘Young enterprise’ is </a:t>
          </a:r>
          <a:endParaRPr lang="en-US" dirty="0">
            <a:latin typeface="+mj-lt"/>
          </a:endParaRPr>
        </a:p>
      </dgm:t>
    </dgm:pt>
    <dgm:pt modelId="{8563B90B-4CDB-4A3F-A00A-CA7CA61AE84F}" type="parTrans" cxnId="{C19AE295-D100-4BC7-AB50-9AAB28447C23}">
      <dgm:prSet/>
      <dgm:spPr/>
      <dgm:t>
        <a:bodyPr/>
        <a:lstStyle/>
        <a:p>
          <a:endParaRPr lang="en-US"/>
        </a:p>
      </dgm:t>
    </dgm:pt>
    <dgm:pt modelId="{131C2F01-372F-4F04-B25C-D44E0046A27B}" type="sibTrans" cxnId="{C19AE295-D100-4BC7-AB50-9AAB28447C23}">
      <dgm:prSet phldrT="1" phldr="0"/>
      <dgm:spPr/>
      <dgm:t>
        <a:bodyPr/>
        <a:lstStyle/>
        <a:p>
          <a:r>
            <a:rPr lang="en-US"/>
            <a:t>1</a:t>
          </a:r>
        </a:p>
      </dgm:t>
    </dgm:pt>
    <dgm:pt modelId="{BC3F6E9D-16FD-48F3-98E0-DE025FA5A881}">
      <dgm:prSet/>
      <dgm:spPr/>
      <dgm:t>
        <a:bodyPr/>
        <a:lstStyle/>
        <a:p>
          <a:r>
            <a:rPr lang="en-GB" dirty="0">
              <a:latin typeface="+mj-lt"/>
            </a:rPr>
            <a:t>Reflect on how it encourages entrepreneurial thinking in children at Primary School</a:t>
          </a:r>
          <a:endParaRPr lang="en-US" dirty="0">
            <a:latin typeface="+mj-lt"/>
          </a:endParaRPr>
        </a:p>
      </dgm:t>
    </dgm:pt>
    <dgm:pt modelId="{BE2FE794-9466-4523-A771-A115D219BE48}" type="parTrans" cxnId="{D2403DB1-C0D9-4152-9069-3EB14E346CCB}">
      <dgm:prSet/>
      <dgm:spPr/>
      <dgm:t>
        <a:bodyPr/>
        <a:lstStyle/>
        <a:p>
          <a:endParaRPr lang="en-US"/>
        </a:p>
      </dgm:t>
    </dgm:pt>
    <dgm:pt modelId="{53DA66FA-D3A4-439C-8680-F1F07E550641}" type="sibTrans" cxnId="{D2403DB1-C0D9-4152-9069-3EB14E346CCB}">
      <dgm:prSet phldrT="2" phldr="0"/>
      <dgm:spPr/>
      <dgm:t>
        <a:bodyPr/>
        <a:lstStyle/>
        <a:p>
          <a:r>
            <a:rPr lang="en-US"/>
            <a:t>2</a:t>
          </a:r>
        </a:p>
      </dgm:t>
    </dgm:pt>
    <dgm:pt modelId="{5DD443D0-063E-4C7C-971F-21E7CF2D0F9F}">
      <dgm:prSet/>
      <dgm:spPr/>
      <dgm:t>
        <a:bodyPr/>
        <a:lstStyle/>
        <a:p>
          <a:r>
            <a:rPr lang="en-GB" dirty="0">
              <a:latin typeface="+mj-lt"/>
            </a:rPr>
            <a:t>Discuss any other skills that can also be developed through participation in this initiative</a:t>
          </a:r>
          <a:endParaRPr lang="en-US" dirty="0">
            <a:latin typeface="+mj-lt"/>
          </a:endParaRPr>
        </a:p>
      </dgm:t>
    </dgm:pt>
    <dgm:pt modelId="{46FD807B-1004-4273-BEF2-7BCC01A1FAD5}" type="parTrans" cxnId="{3B170AFA-2C7F-4DFE-A127-5230EA813377}">
      <dgm:prSet/>
      <dgm:spPr/>
      <dgm:t>
        <a:bodyPr/>
        <a:lstStyle/>
        <a:p>
          <a:endParaRPr lang="en-US"/>
        </a:p>
      </dgm:t>
    </dgm:pt>
    <dgm:pt modelId="{3148B097-27CD-4057-A60F-47254FB9F7D7}" type="sibTrans" cxnId="{3B170AFA-2C7F-4DFE-A127-5230EA813377}">
      <dgm:prSet phldrT="3" phldr="0"/>
      <dgm:spPr/>
      <dgm:t>
        <a:bodyPr/>
        <a:lstStyle/>
        <a:p>
          <a:r>
            <a:rPr lang="en-US"/>
            <a:t>3</a:t>
          </a:r>
        </a:p>
      </dgm:t>
    </dgm:pt>
    <dgm:pt modelId="{EBA8852C-23C6-406A-81F4-BCB9694E3CFB}" type="pres">
      <dgm:prSet presAssocID="{7DC93E3A-5B36-473C-9547-7037DBEC7C8D}" presName="Name0" presStyleCnt="0">
        <dgm:presLayoutVars>
          <dgm:animLvl val="lvl"/>
          <dgm:resizeHandles val="exact"/>
        </dgm:presLayoutVars>
      </dgm:prSet>
      <dgm:spPr/>
    </dgm:pt>
    <dgm:pt modelId="{90C0CE46-D653-4F3E-BB1A-2E80B12ACFFF}" type="pres">
      <dgm:prSet presAssocID="{62E17F3A-F4D1-40B7-801E-198049093651}" presName="compositeNode" presStyleCnt="0">
        <dgm:presLayoutVars>
          <dgm:bulletEnabled val="1"/>
        </dgm:presLayoutVars>
      </dgm:prSet>
      <dgm:spPr/>
    </dgm:pt>
    <dgm:pt modelId="{5518C987-C4FC-41E1-88B4-E38A083621B2}" type="pres">
      <dgm:prSet presAssocID="{62E17F3A-F4D1-40B7-801E-198049093651}" presName="bgRect" presStyleLbl="bgAccFollowNode1" presStyleIdx="0" presStyleCnt="3"/>
      <dgm:spPr/>
    </dgm:pt>
    <dgm:pt modelId="{8F907CD4-D375-4733-8AD0-E82758DF7DA5}" type="pres">
      <dgm:prSet presAssocID="{131C2F01-372F-4F04-B25C-D44E0046A27B}" presName="sibTransNodeCircle" presStyleLbl="alignNode1" presStyleIdx="0" presStyleCnt="6">
        <dgm:presLayoutVars>
          <dgm:chMax val="0"/>
          <dgm:bulletEnabled/>
        </dgm:presLayoutVars>
      </dgm:prSet>
      <dgm:spPr/>
    </dgm:pt>
    <dgm:pt modelId="{B355C5C7-E038-43D7-ABFB-C2849E8CF49F}" type="pres">
      <dgm:prSet presAssocID="{62E17F3A-F4D1-40B7-801E-198049093651}" presName="bottomLine" presStyleLbl="alignNode1" presStyleIdx="1" presStyleCnt="6">
        <dgm:presLayoutVars/>
      </dgm:prSet>
      <dgm:spPr/>
    </dgm:pt>
    <dgm:pt modelId="{F501D41F-1F67-4596-ADC1-A6F887085D97}" type="pres">
      <dgm:prSet presAssocID="{62E17F3A-F4D1-40B7-801E-198049093651}" presName="nodeText" presStyleLbl="bgAccFollowNode1" presStyleIdx="0" presStyleCnt="3">
        <dgm:presLayoutVars>
          <dgm:bulletEnabled val="1"/>
        </dgm:presLayoutVars>
      </dgm:prSet>
      <dgm:spPr/>
    </dgm:pt>
    <dgm:pt modelId="{0C9EDD54-D196-4A3E-8188-7746FEE5B044}" type="pres">
      <dgm:prSet presAssocID="{131C2F01-372F-4F04-B25C-D44E0046A27B}" presName="sibTrans" presStyleCnt="0"/>
      <dgm:spPr/>
    </dgm:pt>
    <dgm:pt modelId="{591CC025-4126-4C5F-80F1-80EE6C31D729}" type="pres">
      <dgm:prSet presAssocID="{BC3F6E9D-16FD-48F3-98E0-DE025FA5A881}" presName="compositeNode" presStyleCnt="0">
        <dgm:presLayoutVars>
          <dgm:bulletEnabled val="1"/>
        </dgm:presLayoutVars>
      </dgm:prSet>
      <dgm:spPr/>
    </dgm:pt>
    <dgm:pt modelId="{F620B453-DEDA-4EF9-A8A8-766F0CCF28C4}" type="pres">
      <dgm:prSet presAssocID="{BC3F6E9D-16FD-48F3-98E0-DE025FA5A881}" presName="bgRect" presStyleLbl="bgAccFollowNode1" presStyleIdx="1" presStyleCnt="3"/>
      <dgm:spPr/>
    </dgm:pt>
    <dgm:pt modelId="{E7C1C894-23BD-4E1B-887F-5FE535CD9146}" type="pres">
      <dgm:prSet presAssocID="{53DA66FA-D3A4-439C-8680-F1F07E550641}" presName="sibTransNodeCircle" presStyleLbl="alignNode1" presStyleIdx="2" presStyleCnt="6">
        <dgm:presLayoutVars>
          <dgm:chMax val="0"/>
          <dgm:bulletEnabled/>
        </dgm:presLayoutVars>
      </dgm:prSet>
      <dgm:spPr/>
    </dgm:pt>
    <dgm:pt modelId="{7578291B-B5E6-40CC-A03A-AA423C218566}" type="pres">
      <dgm:prSet presAssocID="{BC3F6E9D-16FD-48F3-98E0-DE025FA5A881}" presName="bottomLine" presStyleLbl="alignNode1" presStyleIdx="3" presStyleCnt="6">
        <dgm:presLayoutVars/>
      </dgm:prSet>
      <dgm:spPr/>
    </dgm:pt>
    <dgm:pt modelId="{721132CD-F325-4F8F-8A23-7983A5162755}" type="pres">
      <dgm:prSet presAssocID="{BC3F6E9D-16FD-48F3-98E0-DE025FA5A881}" presName="nodeText" presStyleLbl="bgAccFollowNode1" presStyleIdx="1" presStyleCnt="3">
        <dgm:presLayoutVars>
          <dgm:bulletEnabled val="1"/>
        </dgm:presLayoutVars>
      </dgm:prSet>
      <dgm:spPr/>
    </dgm:pt>
    <dgm:pt modelId="{85FA145C-C090-4949-8499-D47FB075D7F7}" type="pres">
      <dgm:prSet presAssocID="{53DA66FA-D3A4-439C-8680-F1F07E550641}" presName="sibTrans" presStyleCnt="0"/>
      <dgm:spPr/>
    </dgm:pt>
    <dgm:pt modelId="{E83FE646-7D28-488B-950F-644C7B6A444C}" type="pres">
      <dgm:prSet presAssocID="{5DD443D0-063E-4C7C-971F-21E7CF2D0F9F}" presName="compositeNode" presStyleCnt="0">
        <dgm:presLayoutVars>
          <dgm:bulletEnabled val="1"/>
        </dgm:presLayoutVars>
      </dgm:prSet>
      <dgm:spPr/>
    </dgm:pt>
    <dgm:pt modelId="{971E748C-E161-422A-AD24-83C28AD656B6}" type="pres">
      <dgm:prSet presAssocID="{5DD443D0-063E-4C7C-971F-21E7CF2D0F9F}" presName="bgRect" presStyleLbl="bgAccFollowNode1" presStyleIdx="2" presStyleCnt="3"/>
      <dgm:spPr/>
    </dgm:pt>
    <dgm:pt modelId="{8076418B-127E-4440-8359-E2BA90E07B09}" type="pres">
      <dgm:prSet presAssocID="{3148B097-27CD-4057-A60F-47254FB9F7D7}" presName="sibTransNodeCircle" presStyleLbl="alignNode1" presStyleIdx="4" presStyleCnt="6">
        <dgm:presLayoutVars>
          <dgm:chMax val="0"/>
          <dgm:bulletEnabled/>
        </dgm:presLayoutVars>
      </dgm:prSet>
      <dgm:spPr/>
    </dgm:pt>
    <dgm:pt modelId="{3F29EB3D-77AE-4E6F-8C88-EEB3578C7BB7}" type="pres">
      <dgm:prSet presAssocID="{5DD443D0-063E-4C7C-971F-21E7CF2D0F9F}" presName="bottomLine" presStyleLbl="alignNode1" presStyleIdx="5" presStyleCnt="6">
        <dgm:presLayoutVars/>
      </dgm:prSet>
      <dgm:spPr/>
    </dgm:pt>
    <dgm:pt modelId="{4B4555CF-26FF-4027-BC77-C1F391BFF023}" type="pres">
      <dgm:prSet presAssocID="{5DD443D0-063E-4C7C-971F-21E7CF2D0F9F}" presName="nodeText" presStyleLbl="bgAccFollowNode1" presStyleIdx="2" presStyleCnt="3">
        <dgm:presLayoutVars>
          <dgm:bulletEnabled val="1"/>
        </dgm:presLayoutVars>
      </dgm:prSet>
      <dgm:spPr/>
    </dgm:pt>
  </dgm:ptLst>
  <dgm:cxnLst>
    <dgm:cxn modelId="{DBB82E12-3A28-4A64-81F4-D896ED571EE1}" type="presOf" srcId="{BC3F6E9D-16FD-48F3-98E0-DE025FA5A881}" destId="{721132CD-F325-4F8F-8A23-7983A5162755}" srcOrd="1" destOrd="0" presId="urn:microsoft.com/office/officeart/2016/7/layout/BasicLinearProcessNumbered"/>
    <dgm:cxn modelId="{F46F981B-E13E-48E9-B58A-3B9186104C1E}" type="presOf" srcId="{53DA66FA-D3A4-439C-8680-F1F07E550641}" destId="{E7C1C894-23BD-4E1B-887F-5FE535CD9146}" srcOrd="0" destOrd="0" presId="urn:microsoft.com/office/officeart/2016/7/layout/BasicLinearProcessNumbered"/>
    <dgm:cxn modelId="{4FB4F91C-D6A0-463D-9882-6DD0A1782D2B}" type="presOf" srcId="{BC3F6E9D-16FD-48F3-98E0-DE025FA5A881}" destId="{F620B453-DEDA-4EF9-A8A8-766F0CCF28C4}" srcOrd="0" destOrd="0" presId="urn:microsoft.com/office/officeart/2016/7/layout/BasicLinearProcessNumbered"/>
    <dgm:cxn modelId="{6975A72D-2E63-4751-B022-1EC8D2CA6EA6}" type="presOf" srcId="{131C2F01-372F-4F04-B25C-D44E0046A27B}" destId="{8F907CD4-D375-4733-8AD0-E82758DF7DA5}" srcOrd="0" destOrd="0" presId="urn:microsoft.com/office/officeart/2016/7/layout/BasicLinearProcessNumbered"/>
    <dgm:cxn modelId="{0492A145-658B-4618-B1B2-8DFCD2B170E9}" type="presOf" srcId="{5DD443D0-063E-4C7C-971F-21E7CF2D0F9F}" destId="{4B4555CF-26FF-4027-BC77-C1F391BFF023}" srcOrd="1" destOrd="0" presId="urn:microsoft.com/office/officeart/2016/7/layout/BasicLinearProcessNumbered"/>
    <dgm:cxn modelId="{3C8CB369-5439-43C6-9762-2FE43E85B986}" type="presOf" srcId="{3148B097-27CD-4057-A60F-47254FB9F7D7}" destId="{8076418B-127E-4440-8359-E2BA90E07B09}" srcOrd="0" destOrd="0" presId="urn:microsoft.com/office/officeart/2016/7/layout/BasicLinearProcessNumbered"/>
    <dgm:cxn modelId="{7FD0B46C-178F-4FE2-A0A1-EA6EBA82E005}" type="presOf" srcId="{7DC93E3A-5B36-473C-9547-7037DBEC7C8D}" destId="{EBA8852C-23C6-406A-81F4-BCB9694E3CFB}" srcOrd="0" destOrd="0" presId="urn:microsoft.com/office/officeart/2016/7/layout/BasicLinearProcessNumbered"/>
    <dgm:cxn modelId="{DDBFEA8A-A98C-4ABC-9A98-C433F0A6018C}" type="presOf" srcId="{62E17F3A-F4D1-40B7-801E-198049093651}" destId="{5518C987-C4FC-41E1-88B4-E38A083621B2}" srcOrd="0" destOrd="0" presId="urn:microsoft.com/office/officeart/2016/7/layout/BasicLinearProcessNumbered"/>
    <dgm:cxn modelId="{C19AE295-D100-4BC7-AB50-9AAB28447C23}" srcId="{7DC93E3A-5B36-473C-9547-7037DBEC7C8D}" destId="{62E17F3A-F4D1-40B7-801E-198049093651}" srcOrd="0" destOrd="0" parTransId="{8563B90B-4CDB-4A3F-A00A-CA7CA61AE84F}" sibTransId="{131C2F01-372F-4F04-B25C-D44E0046A27B}"/>
    <dgm:cxn modelId="{D2403DB1-C0D9-4152-9069-3EB14E346CCB}" srcId="{7DC93E3A-5B36-473C-9547-7037DBEC7C8D}" destId="{BC3F6E9D-16FD-48F3-98E0-DE025FA5A881}" srcOrd="1" destOrd="0" parTransId="{BE2FE794-9466-4523-A771-A115D219BE48}" sibTransId="{53DA66FA-D3A4-439C-8680-F1F07E550641}"/>
    <dgm:cxn modelId="{A4EA7DF2-0E7F-4A88-857F-88A07DBD9D45}" type="presOf" srcId="{5DD443D0-063E-4C7C-971F-21E7CF2D0F9F}" destId="{971E748C-E161-422A-AD24-83C28AD656B6}" srcOrd="0" destOrd="0" presId="urn:microsoft.com/office/officeart/2016/7/layout/BasicLinearProcessNumbered"/>
    <dgm:cxn modelId="{B96AA8F2-3C34-4267-86BF-C87A56766CBA}" type="presOf" srcId="{62E17F3A-F4D1-40B7-801E-198049093651}" destId="{F501D41F-1F67-4596-ADC1-A6F887085D97}" srcOrd="1" destOrd="0" presId="urn:microsoft.com/office/officeart/2016/7/layout/BasicLinearProcessNumbered"/>
    <dgm:cxn modelId="{3B170AFA-2C7F-4DFE-A127-5230EA813377}" srcId="{7DC93E3A-5B36-473C-9547-7037DBEC7C8D}" destId="{5DD443D0-063E-4C7C-971F-21E7CF2D0F9F}" srcOrd="2" destOrd="0" parTransId="{46FD807B-1004-4273-BEF2-7BCC01A1FAD5}" sibTransId="{3148B097-27CD-4057-A60F-47254FB9F7D7}"/>
    <dgm:cxn modelId="{A56A35AC-A828-4255-A05E-A0A09DB70875}" type="presParOf" srcId="{EBA8852C-23C6-406A-81F4-BCB9694E3CFB}" destId="{90C0CE46-D653-4F3E-BB1A-2E80B12ACFFF}" srcOrd="0" destOrd="0" presId="urn:microsoft.com/office/officeart/2016/7/layout/BasicLinearProcessNumbered"/>
    <dgm:cxn modelId="{CBCA9465-003F-4E03-8007-127D3B672C0E}" type="presParOf" srcId="{90C0CE46-D653-4F3E-BB1A-2E80B12ACFFF}" destId="{5518C987-C4FC-41E1-88B4-E38A083621B2}" srcOrd="0" destOrd="0" presId="urn:microsoft.com/office/officeart/2016/7/layout/BasicLinearProcessNumbered"/>
    <dgm:cxn modelId="{C2B705E0-13DA-48BD-9D13-F53839D95B05}" type="presParOf" srcId="{90C0CE46-D653-4F3E-BB1A-2E80B12ACFFF}" destId="{8F907CD4-D375-4733-8AD0-E82758DF7DA5}" srcOrd="1" destOrd="0" presId="urn:microsoft.com/office/officeart/2016/7/layout/BasicLinearProcessNumbered"/>
    <dgm:cxn modelId="{B4AD0CE2-AE19-47CF-BCE7-68469428558D}" type="presParOf" srcId="{90C0CE46-D653-4F3E-BB1A-2E80B12ACFFF}" destId="{B355C5C7-E038-43D7-ABFB-C2849E8CF49F}" srcOrd="2" destOrd="0" presId="urn:microsoft.com/office/officeart/2016/7/layout/BasicLinearProcessNumbered"/>
    <dgm:cxn modelId="{B5079019-FDA4-481F-8F35-099384A61A35}" type="presParOf" srcId="{90C0CE46-D653-4F3E-BB1A-2E80B12ACFFF}" destId="{F501D41F-1F67-4596-ADC1-A6F887085D97}" srcOrd="3" destOrd="0" presId="urn:microsoft.com/office/officeart/2016/7/layout/BasicLinearProcessNumbered"/>
    <dgm:cxn modelId="{D10CAE87-D1B5-48E4-A67C-ECCFD7A179F8}" type="presParOf" srcId="{EBA8852C-23C6-406A-81F4-BCB9694E3CFB}" destId="{0C9EDD54-D196-4A3E-8188-7746FEE5B044}" srcOrd="1" destOrd="0" presId="urn:microsoft.com/office/officeart/2016/7/layout/BasicLinearProcessNumbered"/>
    <dgm:cxn modelId="{26108992-CBE3-4795-A2E2-E19C24A88AD8}" type="presParOf" srcId="{EBA8852C-23C6-406A-81F4-BCB9694E3CFB}" destId="{591CC025-4126-4C5F-80F1-80EE6C31D729}" srcOrd="2" destOrd="0" presId="urn:microsoft.com/office/officeart/2016/7/layout/BasicLinearProcessNumbered"/>
    <dgm:cxn modelId="{88B2F3BA-6B1F-4B4F-BBC3-044CE4BF1CF6}" type="presParOf" srcId="{591CC025-4126-4C5F-80F1-80EE6C31D729}" destId="{F620B453-DEDA-4EF9-A8A8-766F0CCF28C4}" srcOrd="0" destOrd="0" presId="urn:microsoft.com/office/officeart/2016/7/layout/BasicLinearProcessNumbered"/>
    <dgm:cxn modelId="{920A1914-DC73-4441-B25A-405A651F1615}" type="presParOf" srcId="{591CC025-4126-4C5F-80F1-80EE6C31D729}" destId="{E7C1C894-23BD-4E1B-887F-5FE535CD9146}" srcOrd="1" destOrd="0" presId="urn:microsoft.com/office/officeart/2016/7/layout/BasicLinearProcessNumbered"/>
    <dgm:cxn modelId="{53F1E96C-F718-4C67-AC96-AE86B3B9AE6D}" type="presParOf" srcId="{591CC025-4126-4C5F-80F1-80EE6C31D729}" destId="{7578291B-B5E6-40CC-A03A-AA423C218566}" srcOrd="2" destOrd="0" presId="urn:microsoft.com/office/officeart/2016/7/layout/BasicLinearProcessNumbered"/>
    <dgm:cxn modelId="{FECB4097-48FB-4A42-B320-41F4B3AB15C1}" type="presParOf" srcId="{591CC025-4126-4C5F-80F1-80EE6C31D729}" destId="{721132CD-F325-4F8F-8A23-7983A5162755}" srcOrd="3" destOrd="0" presId="urn:microsoft.com/office/officeart/2016/7/layout/BasicLinearProcessNumbered"/>
    <dgm:cxn modelId="{06DEEC78-9AFD-4755-BF2C-006474207BE4}" type="presParOf" srcId="{EBA8852C-23C6-406A-81F4-BCB9694E3CFB}" destId="{85FA145C-C090-4949-8499-D47FB075D7F7}" srcOrd="3" destOrd="0" presId="urn:microsoft.com/office/officeart/2016/7/layout/BasicLinearProcessNumbered"/>
    <dgm:cxn modelId="{4EEA443E-0059-4380-BD9F-DDCFDBC5F7D2}" type="presParOf" srcId="{EBA8852C-23C6-406A-81F4-BCB9694E3CFB}" destId="{E83FE646-7D28-488B-950F-644C7B6A444C}" srcOrd="4" destOrd="0" presId="urn:microsoft.com/office/officeart/2016/7/layout/BasicLinearProcessNumbered"/>
    <dgm:cxn modelId="{A456AF10-8BBD-4CDD-A499-53C950443117}" type="presParOf" srcId="{E83FE646-7D28-488B-950F-644C7B6A444C}" destId="{971E748C-E161-422A-AD24-83C28AD656B6}" srcOrd="0" destOrd="0" presId="urn:microsoft.com/office/officeart/2016/7/layout/BasicLinearProcessNumbered"/>
    <dgm:cxn modelId="{7D2703F7-9E48-4279-A480-4C4AB93E6EE4}" type="presParOf" srcId="{E83FE646-7D28-488B-950F-644C7B6A444C}" destId="{8076418B-127E-4440-8359-E2BA90E07B09}" srcOrd="1" destOrd="0" presId="urn:microsoft.com/office/officeart/2016/7/layout/BasicLinearProcessNumbered"/>
    <dgm:cxn modelId="{AA041228-3BA4-4B76-908D-AE1C47B268D7}" type="presParOf" srcId="{E83FE646-7D28-488B-950F-644C7B6A444C}" destId="{3F29EB3D-77AE-4E6F-8C88-EEB3578C7BB7}" srcOrd="2" destOrd="0" presId="urn:microsoft.com/office/officeart/2016/7/layout/BasicLinearProcessNumbered"/>
    <dgm:cxn modelId="{77BCE8B0-A6CF-431F-9596-41330017147C}" type="presParOf" srcId="{E83FE646-7D28-488B-950F-644C7B6A444C}" destId="{4B4555CF-26FF-4027-BC77-C1F391BFF023}" srcOrd="3" destOrd="0" presId="urn:microsoft.com/office/officeart/2016/7/layout/BasicLinear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81419A-7694-4513-8F51-2201049E16D0}" type="doc">
      <dgm:prSet loTypeId="urn:microsoft.com/office/officeart/2008/layout/LinedList" loCatId="list" qsTypeId="urn:microsoft.com/office/officeart/2005/8/quickstyle/simple3" qsCatId="simple" csTypeId="urn:microsoft.com/office/officeart/2005/8/colors/accent6_2" csCatId="accent6"/>
      <dgm:spPr/>
      <dgm:t>
        <a:bodyPr/>
        <a:lstStyle/>
        <a:p>
          <a:endParaRPr lang="en-US"/>
        </a:p>
      </dgm:t>
    </dgm:pt>
    <dgm:pt modelId="{68172ED9-5663-4AE7-B340-E3E20D062261}">
      <dgm:prSet/>
      <dgm:spPr/>
      <dgm:t>
        <a:bodyPr/>
        <a:lstStyle/>
        <a:p>
          <a:r>
            <a:rPr lang="en-GB" dirty="0">
              <a:latin typeface="+mj-lt"/>
            </a:rPr>
            <a:t>Entrepreneur – A person who acts in an enterprising way, and who identifies or creates and acts on an opportunity such as starting a new business venture</a:t>
          </a:r>
          <a:endParaRPr lang="en-US" dirty="0">
            <a:latin typeface="+mj-lt"/>
          </a:endParaRPr>
        </a:p>
      </dgm:t>
    </dgm:pt>
    <dgm:pt modelId="{2BCC9F17-BFD3-48CB-8D99-7A9C2B600A45}" type="parTrans" cxnId="{F4C8FC0B-0F0C-4C77-A0AA-BD0BFAA36611}">
      <dgm:prSet/>
      <dgm:spPr/>
      <dgm:t>
        <a:bodyPr/>
        <a:lstStyle/>
        <a:p>
          <a:endParaRPr lang="en-US"/>
        </a:p>
      </dgm:t>
    </dgm:pt>
    <dgm:pt modelId="{DA696492-034A-4ED2-95D6-4301C4F49745}" type="sibTrans" cxnId="{F4C8FC0B-0F0C-4C77-A0AA-BD0BFAA36611}">
      <dgm:prSet/>
      <dgm:spPr/>
      <dgm:t>
        <a:bodyPr/>
        <a:lstStyle/>
        <a:p>
          <a:endParaRPr lang="en-US"/>
        </a:p>
      </dgm:t>
    </dgm:pt>
    <dgm:pt modelId="{E2926B6E-D50A-4595-A393-E395681F3602}">
      <dgm:prSet/>
      <dgm:spPr/>
      <dgm:t>
        <a:bodyPr/>
        <a:lstStyle/>
        <a:p>
          <a:r>
            <a:rPr lang="en-GB" dirty="0">
              <a:latin typeface="+mj-lt"/>
            </a:rPr>
            <a:t>Rae (2007)</a:t>
          </a:r>
          <a:endParaRPr lang="en-US" dirty="0">
            <a:latin typeface="+mj-lt"/>
          </a:endParaRPr>
        </a:p>
      </dgm:t>
    </dgm:pt>
    <dgm:pt modelId="{00780664-04F2-42F1-AE94-FC2564A4F3FE}" type="parTrans" cxnId="{3BE84D61-8365-48F6-86D6-4A74A2FF13A5}">
      <dgm:prSet/>
      <dgm:spPr/>
      <dgm:t>
        <a:bodyPr/>
        <a:lstStyle/>
        <a:p>
          <a:endParaRPr lang="en-US"/>
        </a:p>
      </dgm:t>
    </dgm:pt>
    <dgm:pt modelId="{7A3B82A1-A073-4F02-A52F-D6991BF5D47A}" type="sibTrans" cxnId="{3BE84D61-8365-48F6-86D6-4A74A2FF13A5}">
      <dgm:prSet/>
      <dgm:spPr/>
      <dgm:t>
        <a:bodyPr/>
        <a:lstStyle/>
        <a:p>
          <a:endParaRPr lang="en-US"/>
        </a:p>
      </dgm:t>
    </dgm:pt>
    <dgm:pt modelId="{BA5449FB-DF76-4514-A54F-3C5C917C9122}" type="pres">
      <dgm:prSet presAssocID="{0181419A-7694-4513-8F51-2201049E16D0}" presName="vert0" presStyleCnt="0">
        <dgm:presLayoutVars>
          <dgm:dir/>
          <dgm:animOne val="branch"/>
          <dgm:animLvl val="lvl"/>
        </dgm:presLayoutVars>
      </dgm:prSet>
      <dgm:spPr/>
    </dgm:pt>
    <dgm:pt modelId="{786E64F8-7A44-4F12-ABC6-45C0F3FAA3C8}" type="pres">
      <dgm:prSet presAssocID="{68172ED9-5663-4AE7-B340-E3E20D062261}" presName="thickLine" presStyleLbl="alignNode1" presStyleIdx="0" presStyleCnt="2"/>
      <dgm:spPr/>
    </dgm:pt>
    <dgm:pt modelId="{A5EF3BD3-F0A7-4635-8273-DDC8457060E9}" type="pres">
      <dgm:prSet presAssocID="{68172ED9-5663-4AE7-B340-E3E20D062261}" presName="horz1" presStyleCnt="0"/>
      <dgm:spPr/>
    </dgm:pt>
    <dgm:pt modelId="{E2B7DE97-7C37-4BA7-AC1C-0828EF867B6A}" type="pres">
      <dgm:prSet presAssocID="{68172ED9-5663-4AE7-B340-E3E20D062261}" presName="tx1" presStyleLbl="revTx" presStyleIdx="0" presStyleCnt="2"/>
      <dgm:spPr/>
    </dgm:pt>
    <dgm:pt modelId="{98475D1F-0EA5-4A9F-ADFB-1738A68745C2}" type="pres">
      <dgm:prSet presAssocID="{68172ED9-5663-4AE7-B340-E3E20D062261}" presName="vert1" presStyleCnt="0"/>
      <dgm:spPr/>
    </dgm:pt>
    <dgm:pt modelId="{6970B9C4-9C43-4CDA-8C0D-8385FF10CB55}" type="pres">
      <dgm:prSet presAssocID="{E2926B6E-D50A-4595-A393-E395681F3602}" presName="thickLine" presStyleLbl="alignNode1" presStyleIdx="1" presStyleCnt="2"/>
      <dgm:spPr/>
    </dgm:pt>
    <dgm:pt modelId="{4B7FF4B6-FCB4-4D16-9204-88FCE0CBE892}" type="pres">
      <dgm:prSet presAssocID="{E2926B6E-D50A-4595-A393-E395681F3602}" presName="horz1" presStyleCnt="0"/>
      <dgm:spPr/>
    </dgm:pt>
    <dgm:pt modelId="{4AAC0A8E-5AD8-4A1D-B027-675D6C80DD8E}" type="pres">
      <dgm:prSet presAssocID="{E2926B6E-D50A-4595-A393-E395681F3602}" presName="tx1" presStyleLbl="revTx" presStyleIdx="1" presStyleCnt="2"/>
      <dgm:spPr/>
    </dgm:pt>
    <dgm:pt modelId="{BD6ACED9-7553-4013-9CC7-ECBDBC83418F}" type="pres">
      <dgm:prSet presAssocID="{E2926B6E-D50A-4595-A393-E395681F3602}" presName="vert1" presStyleCnt="0"/>
      <dgm:spPr/>
    </dgm:pt>
  </dgm:ptLst>
  <dgm:cxnLst>
    <dgm:cxn modelId="{F4C8FC0B-0F0C-4C77-A0AA-BD0BFAA36611}" srcId="{0181419A-7694-4513-8F51-2201049E16D0}" destId="{68172ED9-5663-4AE7-B340-E3E20D062261}" srcOrd="0" destOrd="0" parTransId="{2BCC9F17-BFD3-48CB-8D99-7A9C2B600A45}" sibTransId="{DA696492-034A-4ED2-95D6-4301C4F49745}"/>
    <dgm:cxn modelId="{A60AB325-889B-4580-804C-9B0093E1193C}" type="presOf" srcId="{68172ED9-5663-4AE7-B340-E3E20D062261}" destId="{E2B7DE97-7C37-4BA7-AC1C-0828EF867B6A}" srcOrd="0" destOrd="0" presId="urn:microsoft.com/office/officeart/2008/layout/LinedList"/>
    <dgm:cxn modelId="{3BE84D61-8365-48F6-86D6-4A74A2FF13A5}" srcId="{0181419A-7694-4513-8F51-2201049E16D0}" destId="{E2926B6E-D50A-4595-A393-E395681F3602}" srcOrd="1" destOrd="0" parTransId="{00780664-04F2-42F1-AE94-FC2564A4F3FE}" sibTransId="{7A3B82A1-A073-4F02-A52F-D6991BF5D47A}"/>
    <dgm:cxn modelId="{E307C25A-480A-41DB-96F2-E1718FB3E3A3}" type="presOf" srcId="{E2926B6E-D50A-4595-A393-E395681F3602}" destId="{4AAC0A8E-5AD8-4A1D-B027-675D6C80DD8E}" srcOrd="0" destOrd="0" presId="urn:microsoft.com/office/officeart/2008/layout/LinedList"/>
    <dgm:cxn modelId="{2D3ADE84-23D5-4597-BFE6-9C2FA5E4938E}" type="presOf" srcId="{0181419A-7694-4513-8F51-2201049E16D0}" destId="{BA5449FB-DF76-4514-A54F-3C5C917C9122}" srcOrd="0" destOrd="0" presId="urn:microsoft.com/office/officeart/2008/layout/LinedList"/>
    <dgm:cxn modelId="{13AA94A1-41A0-4724-920A-F81AF1AFBA54}" type="presParOf" srcId="{BA5449FB-DF76-4514-A54F-3C5C917C9122}" destId="{786E64F8-7A44-4F12-ABC6-45C0F3FAA3C8}" srcOrd="0" destOrd="0" presId="urn:microsoft.com/office/officeart/2008/layout/LinedList"/>
    <dgm:cxn modelId="{12560AF2-57A1-4C9D-A130-072D29DF322B}" type="presParOf" srcId="{BA5449FB-DF76-4514-A54F-3C5C917C9122}" destId="{A5EF3BD3-F0A7-4635-8273-DDC8457060E9}" srcOrd="1" destOrd="0" presId="urn:microsoft.com/office/officeart/2008/layout/LinedList"/>
    <dgm:cxn modelId="{FEF8B7C9-86A7-460E-BF89-44B69094CCE3}" type="presParOf" srcId="{A5EF3BD3-F0A7-4635-8273-DDC8457060E9}" destId="{E2B7DE97-7C37-4BA7-AC1C-0828EF867B6A}" srcOrd="0" destOrd="0" presId="urn:microsoft.com/office/officeart/2008/layout/LinedList"/>
    <dgm:cxn modelId="{92AFC32A-8F78-4650-B4C3-AA98CF9C44C3}" type="presParOf" srcId="{A5EF3BD3-F0A7-4635-8273-DDC8457060E9}" destId="{98475D1F-0EA5-4A9F-ADFB-1738A68745C2}" srcOrd="1" destOrd="0" presId="urn:microsoft.com/office/officeart/2008/layout/LinedList"/>
    <dgm:cxn modelId="{1EB02683-5316-4EC5-AF8F-84D5E5CF4E88}" type="presParOf" srcId="{BA5449FB-DF76-4514-A54F-3C5C917C9122}" destId="{6970B9C4-9C43-4CDA-8C0D-8385FF10CB55}" srcOrd="2" destOrd="0" presId="urn:microsoft.com/office/officeart/2008/layout/LinedList"/>
    <dgm:cxn modelId="{F517AFDD-5E3F-46F8-B3E6-FDE377D6173C}" type="presParOf" srcId="{BA5449FB-DF76-4514-A54F-3C5C917C9122}" destId="{4B7FF4B6-FCB4-4D16-9204-88FCE0CBE892}" srcOrd="3" destOrd="0" presId="urn:microsoft.com/office/officeart/2008/layout/LinedList"/>
    <dgm:cxn modelId="{4A3709EC-9D5B-4D6C-BAFC-CF9BFD5982DB}" type="presParOf" srcId="{4B7FF4B6-FCB4-4D16-9204-88FCE0CBE892}" destId="{4AAC0A8E-5AD8-4A1D-B027-675D6C80DD8E}" srcOrd="0" destOrd="0" presId="urn:microsoft.com/office/officeart/2008/layout/LinedList"/>
    <dgm:cxn modelId="{4376598C-6731-4EEA-85E1-56DF5B8800D3}" type="presParOf" srcId="{4B7FF4B6-FCB4-4D16-9204-88FCE0CBE892}" destId="{BD6ACED9-7553-4013-9CC7-ECBDBC83418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65E116C-E2AE-40D8-8D6C-0F35C631524D}" type="doc">
      <dgm:prSet loTypeId="urn:microsoft.com/office/officeart/2005/8/layout/hierarchy1" loCatId="hierarchy" qsTypeId="urn:microsoft.com/office/officeart/2005/8/quickstyle/simple1" qsCatId="simple" csTypeId="urn:microsoft.com/office/officeart/2005/8/colors/colorful3" csCatId="colorful" phldr="1"/>
      <dgm:spPr/>
      <dgm:t>
        <a:bodyPr/>
        <a:lstStyle/>
        <a:p>
          <a:endParaRPr lang="en-US"/>
        </a:p>
      </dgm:t>
    </dgm:pt>
    <dgm:pt modelId="{F2F45491-B583-4D51-B9A5-78CA5CE9163F}">
      <dgm:prSet/>
      <dgm:spPr/>
      <dgm:t>
        <a:bodyPr/>
        <a:lstStyle/>
        <a:p>
          <a:r>
            <a:rPr lang="en-GB" dirty="0">
              <a:latin typeface="+mj-lt"/>
            </a:rPr>
            <a:t>The </a:t>
          </a:r>
          <a:r>
            <a:rPr lang="en-GB" i="1" dirty="0">
              <a:latin typeface="+mj-lt"/>
            </a:rPr>
            <a:t>Youth Entrepreneurship Strategy </a:t>
          </a:r>
          <a:r>
            <a:rPr lang="en-GB" dirty="0">
              <a:latin typeface="+mj-lt"/>
            </a:rPr>
            <a:t>(YES) was introduced into education in Wales in 2004 in order to stipulate an organisation and emphasis for entrepreneurship education in Wales. It intends to prepare learners aged 5-25 with entrepreneurial skills and mindsets to increase ambitions, so that they can achieve their potential whatever decisions they make during their prospective working life. </a:t>
          </a:r>
          <a:endParaRPr lang="en-US" dirty="0">
            <a:latin typeface="+mj-lt"/>
          </a:endParaRPr>
        </a:p>
      </dgm:t>
    </dgm:pt>
    <dgm:pt modelId="{989671F1-13A0-4004-B8A9-7B36C4198EA1}" type="parTrans" cxnId="{8E59D793-5077-421F-BCE8-E4E1743DE03B}">
      <dgm:prSet/>
      <dgm:spPr/>
      <dgm:t>
        <a:bodyPr/>
        <a:lstStyle/>
        <a:p>
          <a:endParaRPr lang="en-US"/>
        </a:p>
      </dgm:t>
    </dgm:pt>
    <dgm:pt modelId="{B8317026-5608-4A73-AB81-0DE2558B738F}" type="sibTrans" cxnId="{8E59D793-5077-421F-BCE8-E4E1743DE03B}">
      <dgm:prSet/>
      <dgm:spPr/>
      <dgm:t>
        <a:bodyPr/>
        <a:lstStyle/>
        <a:p>
          <a:endParaRPr lang="en-US"/>
        </a:p>
      </dgm:t>
    </dgm:pt>
    <dgm:pt modelId="{9520E6A9-47E8-4AC4-9EBD-2924870C2C81}">
      <dgm:prSet/>
      <dgm:spPr/>
      <dgm:t>
        <a:bodyPr/>
        <a:lstStyle/>
        <a:p>
          <a:r>
            <a:rPr lang="en-GB" dirty="0">
              <a:latin typeface="+mj-lt"/>
            </a:rPr>
            <a:t>“The YES Action Plan refers to the term entrepreneurship in a holistic way to build skills and prepare young people for the future. This term includes all enterprise activity and all types of business, profit, not-for-profit or social enterprise” (Welsh Assembly Government, 2010 p.4). </a:t>
          </a:r>
          <a:endParaRPr lang="en-US" dirty="0">
            <a:latin typeface="+mj-lt"/>
          </a:endParaRPr>
        </a:p>
      </dgm:t>
    </dgm:pt>
    <dgm:pt modelId="{F0F14948-7F1F-41D1-896C-2D6FB714F656}" type="parTrans" cxnId="{F64F1B8B-60E8-4383-91C6-2F37C6140D91}">
      <dgm:prSet/>
      <dgm:spPr/>
      <dgm:t>
        <a:bodyPr/>
        <a:lstStyle/>
        <a:p>
          <a:endParaRPr lang="en-US"/>
        </a:p>
      </dgm:t>
    </dgm:pt>
    <dgm:pt modelId="{37270AD4-EA06-42A1-9854-AF08710DD0F1}" type="sibTrans" cxnId="{F64F1B8B-60E8-4383-91C6-2F37C6140D91}">
      <dgm:prSet/>
      <dgm:spPr/>
      <dgm:t>
        <a:bodyPr/>
        <a:lstStyle/>
        <a:p>
          <a:endParaRPr lang="en-US"/>
        </a:p>
      </dgm:t>
    </dgm:pt>
    <dgm:pt modelId="{B9E3564B-30F9-4AD7-8E65-23D05C7793A9}" type="pres">
      <dgm:prSet presAssocID="{965E116C-E2AE-40D8-8D6C-0F35C631524D}" presName="hierChild1" presStyleCnt="0">
        <dgm:presLayoutVars>
          <dgm:chPref val="1"/>
          <dgm:dir/>
          <dgm:animOne val="branch"/>
          <dgm:animLvl val="lvl"/>
          <dgm:resizeHandles/>
        </dgm:presLayoutVars>
      </dgm:prSet>
      <dgm:spPr/>
    </dgm:pt>
    <dgm:pt modelId="{FED33214-F565-4D99-A4F4-2B48769AF532}" type="pres">
      <dgm:prSet presAssocID="{F2F45491-B583-4D51-B9A5-78CA5CE9163F}" presName="hierRoot1" presStyleCnt="0"/>
      <dgm:spPr/>
    </dgm:pt>
    <dgm:pt modelId="{24975E09-6AE4-4EBA-B081-EE55ECC4D493}" type="pres">
      <dgm:prSet presAssocID="{F2F45491-B583-4D51-B9A5-78CA5CE9163F}" presName="composite" presStyleCnt="0"/>
      <dgm:spPr/>
    </dgm:pt>
    <dgm:pt modelId="{8FB620CC-76A1-445D-A225-80118613C326}" type="pres">
      <dgm:prSet presAssocID="{F2F45491-B583-4D51-B9A5-78CA5CE9163F}" presName="background" presStyleLbl="node0" presStyleIdx="0" presStyleCnt="2"/>
      <dgm:spPr/>
    </dgm:pt>
    <dgm:pt modelId="{05EDEAED-D3C5-4A0B-B7E4-70FA90CD8743}" type="pres">
      <dgm:prSet presAssocID="{F2F45491-B583-4D51-B9A5-78CA5CE9163F}" presName="text" presStyleLbl="fgAcc0" presStyleIdx="0" presStyleCnt="2">
        <dgm:presLayoutVars>
          <dgm:chPref val="3"/>
        </dgm:presLayoutVars>
      </dgm:prSet>
      <dgm:spPr/>
    </dgm:pt>
    <dgm:pt modelId="{46F1B1FF-E1D7-47D7-B3EB-1D4687911290}" type="pres">
      <dgm:prSet presAssocID="{F2F45491-B583-4D51-B9A5-78CA5CE9163F}" presName="hierChild2" presStyleCnt="0"/>
      <dgm:spPr/>
    </dgm:pt>
    <dgm:pt modelId="{FDABA0D5-74DE-4A6D-9C97-34B653D8A92B}" type="pres">
      <dgm:prSet presAssocID="{9520E6A9-47E8-4AC4-9EBD-2924870C2C81}" presName="hierRoot1" presStyleCnt="0"/>
      <dgm:spPr/>
    </dgm:pt>
    <dgm:pt modelId="{7EF7CCBF-7C4B-4C36-9E20-4AF11101F435}" type="pres">
      <dgm:prSet presAssocID="{9520E6A9-47E8-4AC4-9EBD-2924870C2C81}" presName="composite" presStyleCnt="0"/>
      <dgm:spPr/>
    </dgm:pt>
    <dgm:pt modelId="{A7AF79DD-3F87-44FA-AC52-55D0F9000908}" type="pres">
      <dgm:prSet presAssocID="{9520E6A9-47E8-4AC4-9EBD-2924870C2C81}" presName="background" presStyleLbl="node0" presStyleIdx="1" presStyleCnt="2"/>
      <dgm:spPr/>
    </dgm:pt>
    <dgm:pt modelId="{3ED9800E-63E9-48B5-9EC8-16E7CC1007F1}" type="pres">
      <dgm:prSet presAssocID="{9520E6A9-47E8-4AC4-9EBD-2924870C2C81}" presName="text" presStyleLbl="fgAcc0" presStyleIdx="1" presStyleCnt="2">
        <dgm:presLayoutVars>
          <dgm:chPref val="3"/>
        </dgm:presLayoutVars>
      </dgm:prSet>
      <dgm:spPr/>
    </dgm:pt>
    <dgm:pt modelId="{7B14A95F-9374-4FCE-A221-4E2DE4C55076}" type="pres">
      <dgm:prSet presAssocID="{9520E6A9-47E8-4AC4-9EBD-2924870C2C81}" presName="hierChild2" presStyleCnt="0"/>
      <dgm:spPr/>
    </dgm:pt>
  </dgm:ptLst>
  <dgm:cxnLst>
    <dgm:cxn modelId="{F64F1B8B-60E8-4383-91C6-2F37C6140D91}" srcId="{965E116C-E2AE-40D8-8D6C-0F35C631524D}" destId="{9520E6A9-47E8-4AC4-9EBD-2924870C2C81}" srcOrd="1" destOrd="0" parTransId="{F0F14948-7F1F-41D1-896C-2D6FB714F656}" sibTransId="{37270AD4-EA06-42A1-9854-AF08710DD0F1}"/>
    <dgm:cxn modelId="{60F4F290-2389-4650-810F-054324EDA796}" type="presOf" srcId="{965E116C-E2AE-40D8-8D6C-0F35C631524D}" destId="{B9E3564B-30F9-4AD7-8E65-23D05C7793A9}" srcOrd="0" destOrd="0" presId="urn:microsoft.com/office/officeart/2005/8/layout/hierarchy1"/>
    <dgm:cxn modelId="{8E59D793-5077-421F-BCE8-E4E1743DE03B}" srcId="{965E116C-E2AE-40D8-8D6C-0F35C631524D}" destId="{F2F45491-B583-4D51-B9A5-78CA5CE9163F}" srcOrd="0" destOrd="0" parTransId="{989671F1-13A0-4004-B8A9-7B36C4198EA1}" sibTransId="{B8317026-5608-4A73-AB81-0DE2558B738F}"/>
    <dgm:cxn modelId="{0775DDDC-D85A-4A60-BD7B-966245DD26BF}" type="presOf" srcId="{9520E6A9-47E8-4AC4-9EBD-2924870C2C81}" destId="{3ED9800E-63E9-48B5-9EC8-16E7CC1007F1}" srcOrd="0" destOrd="0" presId="urn:microsoft.com/office/officeart/2005/8/layout/hierarchy1"/>
    <dgm:cxn modelId="{507045FD-EC71-4309-B9D3-17C82A7B6216}" type="presOf" srcId="{F2F45491-B583-4D51-B9A5-78CA5CE9163F}" destId="{05EDEAED-D3C5-4A0B-B7E4-70FA90CD8743}" srcOrd="0" destOrd="0" presId="urn:microsoft.com/office/officeart/2005/8/layout/hierarchy1"/>
    <dgm:cxn modelId="{3385E8A7-5119-40B2-9576-0A041977D043}" type="presParOf" srcId="{B9E3564B-30F9-4AD7-8E65-23D05C7793A9}" destId="{FED33214-F565-4D99-A4F4-2B48769AF532}" srcOrd="0" destOrd="0" presId="urn:microsoft.com/office/officeart/2005/8/layout/hierarchy1"/>
    <dgm:cxn modelId="{B5D0345D-6D4B-46B4-852E-0DB285A6154A}" type="presParOf" srcId="{FED33214-F565-4D99-A4F4-2B48769AF532}" destId="{24975E09-6AE4-4EBA-B081-EE55ECC4D493}" srcOrd="0" destOrd="0" presId="urn:microsoft.com/office/officeart/2005/8/layout/hierarchy1"/>
    <dgm:cxn modelId="{6B587724-3016-4B0B-8D84-657BBFEE3024}" type="presParOf" srcId="{24975E09-6AE4-4EBA-B081-EE55ECC4D493}" destId="{8FB620CC-76A1-445D-A225-80118613C326}" srcOrd="0" destOrd="0" presId="urn:microsoft.com/office/officeart/2005/8/layout/hierarchy1"/>
    <dgm:cxn modelId="{8DF05B22-683F-4C78-B914-5BAAB9B70F62}" type="presParOf" srcId="{24975E09-6AE4-4EBA-B081-EE55ECC4D493}" destId="{05EDEAED-D3C5-4A0B-B7E4-70FA90CD8743}" srcOrd="1" destOrd="0" presId="urn:microsoft.com/office/officeart/2005/8/layout/hierarchy1"/>
    <dgm:cxn modelId="{9F7DF161-6AFD-4152-AAA3-C53A87C1658C}" type="presParOf" srcId="{FED33214-F565-4D99-A4F4-2B48769AF532}" destId="{46F1B1FF-E1D7-47D7-B3EB-1D4687911290}" srcOrd="1" destOrd="0" presId="urn:microsoft.com/office/officeart/2005/8/layout/hierarchy1"/>
    <dgm:cxn modelId="{5FBA4616-8482-4443-8AA4-69876327D909}" type="presParOf" srcId="{B9E3564B-30F9-4AD7-8E65-23D05C7793A9}" destId="{FDABA0D5-74DE-4A6D-9C97-34B653D8A92B}" srcOrd="1" destOrd="0" presId="urn:microsoft.com/office/officeart/2005/8/layout/hierarchy1"/>
    <dgm:cxn modelId="{47739558-D077-435B-A02C-AFAA6533AE48}" type="presParOf" srcId="{FDABA0D5-74DE-4A6D-9C97-34B653D8A92B}" destId="{7EF7CCBF-7C4B-4C36-9E20-4AF11101F435}" srcOrd="0" destOrd="0" presId="urn:microsoft.com/office/officeart/2005/8/layout/hierarchy1"/>
    <dgm:cxn modelId="{B8AEB641-D3AB-43EE-85CD-7B4CDA44F00D}" type="presParOf" srcId="{7EF7CCBF-7C4B-4C36-9E20-4AF11101F435}" destId="{A7AF79DD-3F87-44FA-AC52-55D0F9000908}" srcOrd="0" destOrd="0" presId="urn:microsoft.com/office/officeart/2005/8/layout/hierarchy1"/>
    <dgm:cxn modelId="{614ABC7B-2531-4BAA-909B-5FECE0A7B254}" type="presParOf" srcId="{7EF7CCBF-7C4B-4C36-9E20-4AF11101F435}" destId="{3ED9800E-63E9-48B5-9EC8-16E7CC1007F1}" srcOrd="1" destOrd="0" presId="urn:microsoft.com/office/officeart/2005/8/layout/hierarchy1"/>
    <dgm:cxn modelId="{4AF172A4-29D7-4FAF-AF82-5F55660E18F0}" type="presParOf" srcId="{FDABA0D5-74DE-4A6D-9C97-34B653D8A92B}" destId="{7B14A95F-9374-4FCE-A221-4E2DE4C55076}"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B4B49FC-922E-46B6-B0AE-1C6C9F0AFA5A}" type="doc">
      <dgm:prSet loTypeId="urn:microsoft.com/office/officeart/2016/7/layout/RepeatingBendingProcessNew" loCatId="process" qsTypeId="urn:microsoft.com/office/officeart/2005/8/quickstyle/simple1" qsCatId="simple" csTypeId="urn:microsoft.com/office/officeart/2005/8/colors/colorful4" csCatId="colorful" phldr="1"/>
      <dgm:spPr/>
      <dgm:t>
        <a:bodyPr/>
        <a:lstStyle/>
        <a:p>
          <a:endParaRPr lang="en-US"/>
        </a:p>
      </dgm:t>
    </dgm:pt>
    <dgm:pt modelId="{7E88EC34-ADFC-4E4D-87A0-EB5E33981056}">
      <dgm:prSet/>
      <dgm:spPr/>
      <dgm:t>
        <a:bodyPr/>
        <a:lstStyle/>
        <a:p>
          <a:r>
            <a:rPr lang="en-GB" dirty="0">
              <a:latin typeface="+mj-lt"/>
            </a:rPr>
            <a:t>“The UK’s leading charity that empowers young people to harness their personal and business skills was founded in 1962.”</a:t>
          </a:r>
          <a:endParaRPr lang="en-US" dirty="0">
            <a:latin typeface="+mj-lt"/>
          </a:endParaRPr>
        </a:p>
      </dgm:t>
    </dgm:pt>
    <dgm:pt modelId="{90FDA52D-157A-4754-97B6-0724410006F9}" type="parTrans" cxnId="{C51622FE-10E2-429C-A2AF-BA3EB0C29977}">
      <dgm:prSet/>
      <dgm:spPr/>
      <dgm:t>
        <a:bodyPr/>
        <a:lstStyle/>
        <a:p>
          <a:endParaRPr lang="en-US"/>
        </a:p>
      </dgm:t>
    </dgm:pt>
    <dgm:pt modelId="{D18DC16B-DCC8-4123-A0DF-4E0BE7C36489}" type="sibTrans" cxnId="{C51622FE-10E2-429C-A2AF-BA3EB0C29977}">
      <dgm:prSet/>
      <dgm:spPr/>
      <dgm:t>
        <a:bodyPr/>
        <a:lstStyle/>
        <a:p>
          <a:endParaRPr lang="en-US"/>
        </a:p>
      </dgm:t>
    </dgm:pt>
    <dgm:pt modelId="{4D639749-DDEF-4E60-9948-B86769588C21}">
      <dgm:prSet/>
      <dgm:spPr/>
      <dgm:t>
        <a:bodyPr/>
        <a:lstStyle/>
        <a:p>
          <a:r>
            <a:rPr lang="en-GB" dirty="0">
              <a:latin typeface="+mj-lt"/>
            </a:rPr>
            <a:t>“One man’s passion for enterprise has inspired 3.8 million young people to discover and reach their potential over the past 50 years.”</a:t>
          </a:r>
          <a:endParaRPr lang="en-US" dirty="0">
            <a:latin typeface="+mj-lt"/>
          </a:endParaRPr>
        </a:p>
      </dgm:t>
    </dgm:pt>
    <dgm:pt modelId="{8B91A0F1-C5C6-4712-A437-3562FD40C751}" type="parTrans" cxnId="{6FB9B60B-203D-4B06-8697-D4B53AE56607}">
      <dgm:prSet/>
      <dgm:spPr/>
      <dgm:t>
        <a:bodyPr/>
        <a:lstStyle/>
        <a:p>
          <a:endParaRPr lang="en-US"/>
        </a:p>
      </dgm:t>
    </dgm:pt>
    <dgm:pt modelId="{68AB1F37-A478-42C6-9083-38CD0E0542C4}" type="sibTrans" cxnId="{6FB9B60B-203D-4B06-8697-D4B53AE56607}">
      <dgm:prSet/>
      <dgm:spPr/>
      <dgm:t>
        <a:bodyPr/>
        <a:lstStyle/>
        <a:p>
          <a:endParaRPr lang="en-US"/>
        </a:p>
      </dgm:t>
    </dgm:pt>
    <dgm:pt modelId="{6A1D9B39-D58A-4C3E-9F11-2599C418A16C}">
      <dgm:prSet/>
      <dgm:spPr/>
      <dgm:t>
        <a:bodyPr/>
        <a:lstStyle/>
        <a:p>
          <a:r>
            <a:rPr lang="en-GB" dirty="0">
              <a:latin typeface="+mj-lt"/>
            </a:rPr>
            <a:t>Young enterprise (2018</a:t>
          </a:r>
          <a:r>
            <a:rPr lang="en-GB" dirty="0"/>
            <a:t>)</a:t>
          </a:r>
          <a:endParaRPr lang="en-US" dirty="0"/>
        </a:p>
      </dgm:t>
    </dgm:pt>
    <dgm:pt modelId="{DA05C281-1A10-4665-B5B0-01D51F4452E2}" type="parTrans" cxnId="{F862D35A-14A0-4657-AC9B-F7A54AE5E8F5}">
      <dgm:prSet/>
      <dgm:spPr/>
      <dgm:t>
        <a:bodyPr/>
        <a:lstStyle/>
        <a:p>
          <a:endParaRPr lang="en-US"/>
        </a:p>
      </dgm:t>
    </dgm:pt>
    <dgm:pt modelId="{D2891164-3A29-4DB2-A1F6-0800823B89DC}" type="sibTrans" cxnId="{F862D35A-14A0-4657-AC9B-F7A54AE5E8F5}">
      <dgm:prSet/>
      <dgm:spPr/>
      <dgm:t>
        <a:bodyPr/>
        <a:lstStyle/>
        <a:p>
          <a:endParaRPr lang="en-US"/>
        </a:p>
      </dgm:t>
    </dgm:pt>
    <dgm:pt modelId="{24AE8B58-B865-4B54-8D29-58AF1941ABDC}" type="pres">
      <dgm:prSet presAssocID="{0B4B49FC-922E-46B6-B0AE-1C6C9F0AFA5A}" presName="Name0" presStyleCnt="0">
        <dgm:presLayoutVars>
          <dgm:dir/>
          <dgm:resizeHandles val="exact"/>
        </dgm:presLayoutVars>
      </dgm:prSet>
      <dgm:spPr/>
    </dgm:pt>
    <dgm:pt modelId="{57EDC4A6-47FE-4579-83EC-EC84D3098306}" type="pres">
      <dgm:prSet presAssocID="{7E88EC34-ADFC-4E4D-87A0-EB5E33981056}" presName="node" presStyleLbl="node1" presStyleIdx="0" presStyleCnt="3">
        <dgm:presLayoutVars>
          <dgm:bulletEnabled val="1"/>
        </dgm:presLayoutVars>
      </dgm:prSet>
      <dgm:spPr/>
    </dgm:pt>
    <dgm:pt modelId="{057E937E-040A-482A-932E-80668911201A}" type="pres">
      <dgm:prSet presAssocID="{D18DC16B-DCC8-4123-A0DF-4E0BE7C36489}" presName="sibTrans" presStyleLbl="sibTrans1D1" presStyleIdx="0" presStyleCnt="2"/>
      <dgm:spPr/>
    </dgm:pt>
    <dgm:pt modelId="{1173C9A1-4490-44EE-8681-557E19CD63C4}" type="pres">
      <dgm:prSet presAssocID="{D18DC16B-DCC8-4123-A0DF-4E0BE7C36489}" presName="connectorText" presStyleLbl="sibTrans1D1" presStyleIdx="0" presStyleCnt="2"/>
      <dgm:spPr/>
    </dgm:pt>
    <dgm:pt modelId="{F905D631-79A7-4B4F-B8CD-A9187380A8F1}" type="pres">
      <dgm:prSet presAssocID="{4D639749-DDEF-4E60-9948-B86769588C21}" presName="node" presStyleLbl="node1" presStyleIdx="1" presStyleCnt="3">
        <dgm:presLayoutVars>
          <dgm:bulletEnabled val="1"/>
        </dgm:presLayoutVars>
      </dgm:prSet>
      <dgm:spPr/>
    </dgm:pt>
    <dgm:pt modelId="{DE3B7FC7-560A-4065-8D8E-389EE4E1243D}" type="pres">
      <dgm:prSet presAssocID="{68AB1F37-A478-42C6-9083-38CD0E0542C4}" presName="sibTrans" presStyleLbl="sibTrans1D1" presStyleIdx="1" presStyleCnt="2"/>
      <dgm:spPr/>
    </dgm:pt>
    <dgm:pt modelId="{1478AAD8-1708-415E-A4E1-6704C14EF48B}" type="pres">
      <dgm:prSet presAssocID="{68AB1F37-A478-42C6-9083-38CD0E0542C4}" presName="connectorText" presStyleLbl="sibTrans1D1" presStyleIdx="1" presStyleCnt="2"/>
      <dgm:spPr/>
    </dgm:pt>
    <dgm:pt modelId="{1956C083-3F51-4277-97B3-E9001BAB259F}" type="pres">
      <dgm:prSet presAssocID="{6A1D9B39-D58A-4C3E-9F11-2599C418A16C}" presName="node" presStyleLbl="node1" presStyleIdx="2" presStyleCnt="3">
        <dgm:presLayoutVars>
          <dgm:bulletEnabled val="1"/>
        </dgm:presLayoutVars>
      </dgm:prSet>
      <dgm:spPr/>
    </dgm:pt>
  </dgm:ptLst>
  <dgm:cxnLst>
    <dgm:cxn modelId="{6FB9B60B-203D-4B06-8697-D4B53AE56607}" srcId="{0B4B49FC-922E-46B6-B0AE-1C6C9F0AFA5A}" destId="{4D639749-DDEF-4E60-9948-B86769588C21}" srcOrd="1" destOrd="0" parTransId="{8B91A0F1-C5C6-4712-A437-3562FD40C751}" sibTransId="{68AB1F37-A478-42C6-9083-38CD0E0542C4}"/>
    <dgm:cxn modelId="{108F7A20-4885-46DC-BB94-6A5C6C52BB01}" type="presOf" srcId="{68AB1F37-A478-42C6-9083-38CD0E0542C4}" destId="{1478AAD8-1708-415E-A4E1-6704C14EF48B}" srcOrd="1" destOrd="0" presId="urn:microsoft.com/office/officeart/2016/7/layout/RepeatingBendingProcessNew"/>
    <dgm:cxn modelId="{8AEDD032-3EE5-430B-9970-2009D876AD27}" type="presOf" srcId="{0B4B49FC-922E-46B6-B0AE-1C6C9F0AFA5A}" destId="{24AE8B58-B865-4B54-8D29-58AF1941ABDC}" srcOrd="0" destOrd="0" presId="urn:microsoft.com/office/officeart/2016/7/layout/RepeatingBendingProcessNew"/>
    <dgm:cxn modelId="{E5F52460-E9DE-4B1A-A188-B7E7D2DC63BB}" type="presOf" srcId="{7E88EC34-ADFC-4E4D-87A0-EB5E33981056}" destId="{57EDC4A6-47FE-4579-83EC-EC84D3098306}" srcOrd="0" destOrd="0" presId="urn:microsoft.com/office/officeart/2016/7/layout/RepeatingBendingProcessNew"/>
    <dgm:cxn modelId="{4B446747-9FB2-4530-81D9-8627CA622E0A}" type="presOf" srcId="{D18DC16B-DCC8-4123-A0DF-4E0BE7C36489}" destId="{057E937E-040A-482A-932E-80668911201A}" srcOrd="0" destOrd="0" presId="urn:microsoft.com/office/officeart/2016/7/layout/RepeatingBendingProcessNew"/>
    <dgm:cxn modelId="{E6F21069-D29A-49E8-B127-C3005DACC7C3}" type="presOf" srcId="{4D639749-DDEF-4E60-9948-B86769588C21}" destId="{F905D631-79A7-4B4F-B8CD-A9187380A8F1}" srcOrd="0" destOrd="0" presId="urn:microsoft.com/office/officeart/2016/7/layout/RepeatingBendingProcessNew"/>
    <dgm:cxn modelId="{F862D35A-14A0-4657-AC9B-F7A54AE5E8F5}" srcId="{0B4B49FC-922E-46B6-B0AE-1C6C9F0AFA5A}" destId="{6A1D9B39-D58A-4C3E-9F11-2599C418A16C}" srcOrd="2" destOrd="0" parTransId="{DA05C281-1A10-4665-B5B0-01D51F4452E2}" sibTransId="{D2891164-3A29-4DB2-A1F6-0800823B89DC}"/>
    <dgm:cxn modelId="{43C52C95-2D0F-4614-9E57-A0FEE60B0C31}" type="presOf" srcId="{6A1D9B39-D58A-4C3E-9F11-2599C418A16C}" destId="{1956C083-3F51-4277-97B3-E9001BAB259F}" srcOrd="0" destOrd="0" presId="urn:microsoft.com/office/officeart/2016/7/layout/RepeatingBendingProcessNew"/>
    <dgm:cxn modelId="{4F3A379C-92EA-4D3A-BBEF-E8504E42A1C6}" type="presOf" srcId="{68AB1F37-A478-42C6-9083-38CD0E0542C4}" destId="{DE3B7FC7-560A-4065-8D8E-389EE4E1243D}" srcOrd="0" destOrd="0" presId="urn:microsoft.com/office/officeart/2016/7/layout/RepeatingBendingProcessNew"/>
    <dgm:cxn modelId="{8E1BBFCC-A1C8-4C43-86DC-43A3740096B7}" type="presOf" srcId="{D18DC16B-DCC8-4123-A0DF-4E0BE7C36489}" destId="{1173C9A1-4490-44EE-8681-557E19CD63C4}" srcOrd="1" destOrd="0" presId="urn:microsoft.com/office/officeart/2016/7/layout/RepeatingBendingProcessNew"/>
    <dgm:cxn modelId="{C51622FE-10E2-429C-A2AF-BA3EB0C29977}" srcId="{0B4B49FC-922E-46B6-B0AE-1C6C9F0AFA5A}" destId="{7E88EC34-ADFC-4E4D-87A0-EB5E33981056}" srcOrd="0" destOrd="0" parTransId="{90FDA52D-157A-4754-97B6-0724410006F9}" sibTransId="{D18DC16B-DCC8-4123-A0DF-4E0BE7C36489}"/>
    <dgm:cxn modelId="{AA90530F-5ACA-4576-A1D0-B87F5C4A9250}" type="presParOf" srcId="{24AE8B58-B865-4B54-8D29-58AF1941ABDC}" destId="{57EDC4A6-47FE-4579-83EC-EC84D3098306}" srcOrd="0" destOrd="0" presId="urn:microsoft.com/office/officeart/2016/7/layout/RepeatingBendingProcessNew"/>
    <dgm:cxn modelId="{2E42CF2C-B51A-465E-856B-1233C98F3529}" type="presParOf" srcId="{24AE8B58-B865-4B54-8D29-58AF1941ABDC}" destId="{057E937E-040A-482A-932E-80668911201A}" srcOrd="1" destOrd="0" presId="urn:microsoft.com/office/officeart/2016/7/layout/RepeatingBendingProcessNew"/>
    <dgm:cxn modelId="{91D63A9D-6476-4E07-9363-B92764576B79}" type="presParOf" srcId="{057E937E-040A-482A-932E-80668911201A}" destId="{1173C9A1-4490-44EE-8681-557E19CD63C4}" srcOrd="0" destOrd="0" presId="urn:microsoft.com/office/officeart/2016/7/layout/RepeatingBendingProcessNew"/>
    <dgm:cxn modelId="{BE6D7EB7-BA29-4316-865E-056F45BEF38B}" type="presParOf" srcId="{24AE8B58-B865-4B54-8D29-58AF1941ABDC}" destId="{F905D631-79A7-4B4F-B8CD-A9187380A8F1}" srcOrd="2" destOrd="0" presId="urn:microsoft.com/office/officeart/2016/7/layout/RepeatingBendingProcessNew"/>
    <dgm:cxn modelId="{58E751CD-0DC0-4BD4-989D-DA5592863D74}" type="presParOf" srcId="{24AE8B58-B865-4B54-8D29-58AF1941ABDC}" destId="{DE3B7FC7-560A-4065-8D8E-389EE4E1243D}" srcOrd="3" destOrd="0" presId="urn:microsoft.com/office/officeart/2016/7/layout/RepeatingBendingProcessNew"/>
    <dgm:cxn modelId="{FAE13F4B-1262-46B2-9FFB-151D5AF3D4C5}" type="presParOf" srcId="{DE3B7FC7-560A-4065-8D8E-389EE4E1243D}" destId="{1478AAD8-1708-415E-A4E1-6704C14EF48B}" srcOrd="0" destOrd="0" presId="urn:microsoft.com/office/officeart/2016/7/layout/RepeatingBendingProcessNew"/>
    <dgm:cxn modelId="{F64EF890-9A60-48FF-B9C4-94E710FD97FF}" type="presParOf" srcId="{24AE8B58-B865-4B54-8D29-58AF1941ABDC}" destId="{1956C083-3F51-4277-97B3-E9001BAB259F}" srcOrd="4" destOrd="0" presId="urn:microsoft.com/office/officeart/2016/7/layout/RepeatingBendingProcessNew"/>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B73B450-3F97-4F49-9250-E7C77B43F509}" type="doc">
      <dgm:prSet loTypeId="urn:microsoft.com/office/officeart/2005/8/layout/vList5" loCatId="list" qsTypeId="urn:microsoft.com/office/officeart/2005/8/quickstyle/simple4" qsCatId="simple" csTypeId="urn:microsoft.com/office/officeart/2005/8/colors/accent2_2" csCatId="accent2"/>
      <dgm:spPr/>
      <dgm:t>
        <a:bodyPr/>
        <a:lstStyle/>
        <a:p>
          <a:endParaRPr lang="en-US"/>
        </a:p>
      </dgm:t>
    </dgm:pt>
    <dgm:pt modelId="{8661F48E-17B9-41FA-A5F7-5971464EFB20}">
      <dgm:prSet/>
      <dgm:spPr/>
      <dgm:t>
        <a:bodyPr/>
        <a:lstStyle/>
        <a:p>
          <a:r>
            <a:rPr lang="en-GB"/>
            <a:t>Young enterprise make the connection between school and the world of work, enabling young people to develop the knowledge and attitudes they need to succeed, building on 8 key skills:</a:t>
          </a:r>
          <a:endParaRPr lang="en-US"/>
        </a:p>
      </dgm:t>
    </dgm:pt>
    <dgm:pt modelId="{69E33132-828D-4C25-A395-257CAFDB2998}" type="parTrans" cxnId="{2505AB79-F00E-4A05-915E-17E815614077}">
      <dgm:prSet/>
      <dgm:spPr/>
      <dgm:t>
        <a:bodyPr/>
        <a:lstStyle/>
        <a:p>
          <a:endParaRPr lang="en-US"/>
        </a:p>
      </dgm:t>
    </dgm:pt>
    <dgm:pt modelId="{EB717F78-2178-4463-9E56-2996FE2895FE}" type="sibTrans" cxnId="{2505AB79-F00E-4A05-915E-17E815614077}">
      <dgm:prSet/>
      <dgm:spPr/>
      <dgm:t>
        <a:bodyPr/>
        <a:lstStyle/>
        <a:p>
          <a:endParaRPr lang="en-US"/>
        </a:p>
      </dgm:t>
    </dgm:pt>
    <dgm:pt modelId="{C198DD05-0849-4A69-8F1B-43238C016823}">
      <dgm:prSet/>
      <dgm:spPr/>
      <dgm:t>
        <a:bodyPr/>
        <a:lstStyle/>
        <a:p>
          <a:r>
            <a:rPr lang="en-GB"/>
            <a:t>Communication</a:t>
          </a:r>
          <a:endParaRPr lang="en-US"/>
        </a:p>
      </dgm:t>
    </dgm:pt>
    <dgm:pt modelId="{AE1301DC-B5F5-4E1D-A619-69F8219BC8C4}" type="parTrans" cxnId="{85826E72-2954-4AEE-A21E-70AD85B6C12A}">
      <dgm:prSet/>
      <dgm:spPr/>
      <dgm:t>
        <a:bodyPr/>
        <a:lstStyle/>
        <a:p>
          <a:endParaRPr lang="en-US"/>
        </a:p>
      </dgm:t>
    </dgm:pt>
    <dgm:pt modelId="{8F4B65B6-F816-44F5-80D4-7DC15158459D}" type="sibTrans" cxnId="{85826E72-2954-4AEE-A21E-70AD85B6C12A}">
      <dgm:prSet/>
      <dgm:spPr/>
      <dgm:t>
        <a:bodyPr/>
        <a:lstStyle/>
        <a:p>
          <a:endParaRPr lang="en-US"/>
        </a:p>
      </dgm:t>
    </dgm:pt>
    <dgm:pt modelId="{5C1ED104-1977-4454-B8A2-74A1DF4FC2CB}">
      <dgm:prSet/>
      <dgm:spPr/>
      <dgm:t>
        <a:bodyPr/>
        <a:lstStyle/>
        <a:p>
          <a:r>
            <a:rPr lang="en-GB"/>
            <a:t>Confidence</a:t>
          </a:r>
          <a:endParaRPr lang="en-US"/>
        </a:p>
      </dgm:t>
    </dgm:pt>
    <dgm:pt modelId="{1F8059E7-81C5-4168-8A95-152719069AD9}" type="parTrans" cxnId="{2EA52655-9445-4FB3-BCD5-9A92C87FF8E3}">
      <dgm:prSet/>
      <dgm:spPr/>
      <dgm:t>
        <a:bodyPr/>
        <a:lstStyle/>
        <a:p>
          <a:endParaRPr lang="en-US"/>
        </a:p>
      </dgm:t>
    </dgm:pt>
    <dgm:pt modelId="{F3D7259E-BE25-4B87-8C13-9D8039558E13}" type="sibTrans" cxnId="{2EA52655-9445-4FB3-BCD5-9A92C87FF8E3}">
      <dgm:prSet/>
      <dgm:spPr/>
      <dgm:t>
        <a:bodyPr/>
        <a:lstStyle/>
        <a:p>
          <a:endParaRPr lang="en-US"/>
        </a:p>
      </dgm:t>
    </dgm:pt>
    <dgm:pt modelId="{2AD2BD38-A479-456F-95E5-3F2040691A14}">
      <dgm:prSet/>
      <dgm:spPr/>
      <dgm:t>
        <a:bodyPr/>
        <a:lstStyle/>
        <a:p>
          <a:r>
            <a:rPr lang="en-GB"/>
            <a:t>Financial Capability</a:t>
          </a:r>
          <a:endParaRPr lang="en-US"/>
        </a:p>
      </dgm:t>
    </dgm:pt>
    <dgm:pt modelId="{65D495E5-DC9A-4D6A-BF2F-9434745C257C}" type="parTrans" cxnId="{F14CCD26-E2EC-4379-BF50-A9784C5A9329}">
      <dgm:prSet/>
      <dgm:spPr/>
      <dgm:t>
        <a:bodyPr/>
        <a:lstStyle/>
        <a:p>
          <a:endParaRPr lang="en-US"/>
        </a:p>
      </dgm:t>
    </dgm:pt>
    <dgm:pt modelId="{B0797023-5D7C-4020-9DC7-FEB7C4CFA62C}" type="sibTrans" cxnId="{F14CCD26-E2EC-4379-BF50-A9784C5A9329}">
      <dgm:prSet/>
      <dgm:spPr/>
      <dgm:t>
        <a:bodyPr/>
        <a:lstStyle/>
        <a:p>
          <a:endParaRPr lang="en-US"/>
        </a:p>
      </dgm:t>
    </dgm:pt>
    <dgm:pt modelId="{31EEF8E0-30AA-48AF-9115-609D13113646}">
      <dgm:prSet/>
      <dgm:spPr/>
      <dgm:t>
        <a:bodyPr/>
        <a:lstStyle/>
        <a:p>
          <a:r>
            <a:rPr lang="en-GB"/>
            <a:t>Initiative</a:t>
          </a:r>
          <a:endParaRPr lang="en-US"/>
        </a:p>
      </dgm:t>
    </dgm:pt>
    <dgm:pt modelId="{9C806EFE-4CEF-4E73-AE4E-EE9683EF66DE}" type="parTrans" cxnId="{10713C74-75C3-4DFB-A25E-0F8E70988087}">
      <dgm:prSet/>
      <dgm:spPr/>
      <dgm:t>
        <a:bodyPr/>
        <a:lstStyle/>
        <a:p>
          <a:endParaRPr lang="en-US"/>
        </a:p>
      </dgm:t>
    </dgm:pt>
    <dgm:pt modelId="{AF038C28-C354-4BEF-9A6A-910D67D6499D}" type="sibTrans" cxnId="{10713C74-75C3-4DFB-A25E-0F8E70988087}">
      <dgm:prSet/>
      <dgm:spPr/>
      <dgm:t>
        <a:bodyPr/>
        <a:lstStyle/>
        <a:p>
          <a:endParaRPr lang="en-US"/>
        </a:p>
      </dgm:t>
    </dgm:pt>
    <dgm:pt modelId="{6E2C477E-4E5B-47DD-BDF3-86CE5905D897}">
      <dgm:prSet/>
      <dgm:spPr/>
      <dgm:t>
        <a:bodyPr/>
        <a:lstStyle/>
        <a:p>
          <a:r>
            <a:rPr lang="en-GB"/>
            <a:t>Organisation</a:t>
          </a:r>
          <a:endParaRPr lang="en-US"/>
        </a:p>
      </dgm:t>
    </dgm:pt>
    <dgm:pt modelId="{79A00651-3ABE-42CB-B878-C75318AB6293}" type="parTrans" cxnId="{18F353BE-F93B-43D1-996B-4A514CADD457}">
      <dgm:prSet/>
      <dgm:spPr/>
      <dgm:t>
        <a:bodyPr/>
        <a:lstStyle/>
        <a:p>
          <a:endParaRPr lang="en-US"/>
        </a:p>
      </dgm:t>
    </dgm:pt>
    <dgm:pt modelId="{3F7F45DC-FCD0-4D00-B588-9D7E267FA83E}" type="sibTrans" cxnId="{18F353BE-F93B-43D1-996B-4A514CADD457}">
      <dgm:prSet/>
      <dgm:spPr/>
      <dgm:t>
        <a:bodyPr/>
        <a:lstStyle/>
        <a:p>
          <a:endParaRPr lang="en-US"/>
        </a:p>
      </dgm:t>
    </dgm:pt>
    <dgm:pt modelId="{AB1693C2-E8C6-453A-923C-0FCF4C8A4C5F}">
      <dgm:prSet/>
      <dgm:spPr/>
      <dgm:t>
        <a:bodyPr/>
        <a:lstStyle/>
        <a:p>
          <a:r>
            <a:rPr lang="en-GB"/>
            <a:t>Problem Solving</a:t>
          </a:r>
          <a:endParaRPr lang="en-US"/>
        </a:p>
      </dgm:t>
    </dgm:pt>
    <dgm:pt modelId="{B9C129F4-C4FC-42B5-B9A3-B2C87276517D}" type="parTrans" cxnId="{6A2BA719-817F-48BB-BC8C-6321278994B4}">
      <dgm:prSet/>
      <dgm:spPr/>
      <dgm:t>
        <a:bodyPr/>
        <a:lstStyle/>
        <a:p>
          <a:endParaRPr lang="en-US"/>
        </a:p>
      </dgm:t>
    </dgm:pt>
    <dgm:pt modelId="{0409C5E4-753D-4CED-A0DC-A7D7A392270A}" type="sibTrans" cxnId="{6A2BA719-817F-48BB-BC8C-6321278994B4}">
      <dgm:prSet/>
      <dgm:spPr/>
      <dgm:t>
        <a:bodyPr/>
        <a:lstStyle/>
        <a:p>
          <a:endParaRPr lang="en-US"/>
        </a:p>
      </dgm:t>
    </dgm:pt>
    <dgm:pt modelId="{88EE3F25-750F-4135-992F-CEFEA7B68A3D}">
      <dgm:prSet/>
      <dgm:spPr/>
      <dgm:t>
        <a:bodyPr/>
        <a:lstStyle/>
        <a:p>
          <a:r>
            <a:rPr lang="en-GB"/>
            <a:t>Teamwork</a:t>
          </a:r>
          <a:endParaRPr lang="en-US"/>
        </a:p>
      </dgm:t>
    </dgm:pt>
    <dgm:pt modelId="{A6F3057B-C12F-4AD0-BFBC-B945DDAE0D09}" type="parTrans" cxnId="{2C362086-8FD0-4F73-88CB-726269391F92}">
      <dgm:prSet/>
      <dgm:spPr/>
      <dgm:t>
        <a:bodyPr/>
        <a:lstStyle/>
        <a:p>
          <a:endParaRPr lang="en-US"/>
        </a:p>
      </dgm:t>
    </dgm:pt>
    <dgm:pt modelId="{375C0286-AFAF-4CC6-A4AB-48308AF41032}" type="sibTrans" cxnId="{2C362086-8FD0-4F73-88CB-726269391F92}">
      <dgm:prSet/>
      <dgm:spPr/>
      <dgm:t>
        <a:bodyPr/>
        <a:lstStyle/>
        <a:p>
          <a:endParaRPr lang="en-US"/>
        </a:p>
      </dgm:t>
    </dgm:pt>
    <dgm:pt modelId="{CE0756F2-815E-4F21-9255-A4F0F0355773}">
      <dgm:prSet/>
      <dgm:spPr/>
      <dgm:t>
        <a:bodyPr/>
        <a:lstStyle/>
        <a:p>
          <a:r>
            <a:rPr lang="en-GB" dirty="0"/>
            <a:t>Resilience</a:t>
          </a:r>
          <a:endParaRPr lang="en-US" dirty="0"/>
        </a:p>
      </dgm:t>
    </dgm:pt>
    <dgm:pt modelId="{19C79412-576D-4642-BDFC-0329503A9DB0}" type="parTrans" cxnId="{0D9645FC-A511-4F76-86ED-6820CDFC03C4}">
      <dgm:prSet/>
      <dgm:spPr/>
      <dgm:t>
        <a:bodyPr/>
        <a:lstStyle/>
        <a:p>
          <a:endParaRPr lang="en-US"/>
        </a:p>
      </dgm:t>
    </dgm:pt>
    <dgm:pt modelId="{7A554AB0-7E24-454B-8F3E-A1F419C995E5}" type="sibTrans" cxnId="{0D9645FC-A511-4F76-86ED-6820CDFC03C4}">
      <dgm:prSet/>
      <dgm:spPr/>
      <dgm:t>
        <a:bodyPr/>
        <a:lstStyle/>
        <a:p>
          <a:endParaRPr lang="en-US"/>
        </a:p>
      </dgm:t>
    </dgm:pt>
    <dgm:pt modelId="{F40D1C76-250A-42B4-9604-BDE4D21C6E56}" type="pres">
      <dgm:prSet presAssocID="{EB73B450-3F97-4F49-9250-E7C77B43F509}" presName="Name0" presStyleCnt="0">
        <dgm:presLayoutVars>
          <dgm:dir/>
          <dgm:animLvl val="lvl"/>
          <dgm:resizeHandles val="exact"/>
        </dgm:presLayoutVars>
      </dgm:prSet>
      <dgm:spPr/>
    </dgm:pt>
    <dgm:pt modelId="{07314543-DFF7-46D7-B555-E96FEB45F9D0}" type="pres">
      <dgm:prSet presAssocID="{8661F48E-17B9-41FA-A5F7-5971464EFB20}" presName="linNode" presStyleCnt="0"/>
      <dgm:spPr/>
    </dgm:pt>
    <dgm:pt modelId="{744DC8D4-A6EF-4BAA-8DF7-2B397C94A8F0}" type="pres">
      <dgm:prSet presAssocID="{8661F48E-17B9-41FA-A5F7-5971464EFB20}" presName="parentText" presStyleLbl="node1" presStyleIdx="0" presStyleCnt="1">
        <dgm:presLayoutVars>
          <dgm:chMax val="1"/>
          <dgm:bulletEnabled val="1"/>
        </dgm:presLayoutVars>
      </dgm:prSet>
      <dgm:spPr/>
    </dgm:pt>
    <dgm:pt modelId="{E344DA22-5617-4DA9-9C90-E0F664A00620}" type="pres">
      <dgm:prSet presAssocID="{8661F48E-17B9-41FA-A5F7-5971464EFB20}" presName="descendantText" presStyleLbl="alignAccFollowNode1" presStyleIdx="0" presStyleCnt="1">
        <dgm:presLayoutVars>
          <dgm:bulletEnabled val="1"/>
        </dgm:presLayoutVars>
      </dgm:prSet>
      <dgm:spPr/>
    </dgm:pt>
  </dgm:ptLst>
  <dgm:cxnLst>
    <dgm:cxn modelId="{6A2BA719-817F-48BB-BC8C-6321278994B4}" srcId="{8661F48E-17B9-41FA-A5F7-5971464EFB20}" destId="{AB1693C2-E8C6-453A-923C-0FCF4C8A4C5F}" srcOrd="5" destOrd="0" parTransId="{B9C129F4-C4FC-42B5-B9A3-B2C87276517D}" sibTransId="{0409C5E4-753D-4CED-A0DC-A7D7A392270A}"/>
    <dgm:cxn modelId="{F14CCD26-E2EC-4379-BF50-A9784C5A9329}" srcId="{8661F48E-17B9-41FA-A5F7-5971464EFB20}" destId="{2AD2BD38-A479-456F-95E5-3F2040691A14}" srcOrd="2" destOrd="0" parTransId="{65D495E5-DC9A-4D6A-BF2F-9434745C257C}" sibTransId="{B0797023-5D7C-4020-9DC7-FEB7C4CFA62C}"/>
    <dgm:cxn modelId="{72247736-B708-40BE-8A1D-9EEBCA64D704}" type="presOf" srcId="{EB73B450-3F97-4F49-9250-E7C77B43F509}" destId="{F40D1C76-250A-42B4-9604-BDE4D21C6E56}" srcOrd="0" destOrd="0" presId="urn:microsoft.com/office/officeart/2005/8/layout/vList5"/>
    <dgm:cxn modelId="{1008CD45-C5FC-404E-9534-FB153F212221}" type="presOf" srcId="{88EE3F25-750F-4135-992F-CEFEA7B68A3D}" destId="{E344DA22-5617-4DA9-9C90-E0F664A00620}" srcOrd="0" destOrd="6" presId="urn:microsoft.com/office/officeart/2005/8/layout/vList5"/>
    <dgm:cxn modelId="{3852FF6B-6109-4FBF-AA86-DC9A49C829BD}" type="presOf" srcId="{8661F48E-17B9-41FA-A5F7-5971464EFB20}" destId="{744DC8D4-A6EF-4BAA-8DF7-2B397C94A8F0}" srcOrd="0" destOrd="0" presId="urn:microsoft.com/office/officeart/2005/8/layout/vList5"/>
    <dgm:cxn modelId="{FB4E4B4E-5372-49F0-AB5D-3713C157485B}" type="presOf" srcId="{C198DD05-0849-4A69-8F1B-43238C016823}" destId="{E344DA22-5617-4DA9-9C90-E0F664A00620}" srcOrd="0" destOrd="0" presId="urn:microsoft.com/office/officeart/2005/8/layout/vList5"/>
    <dgm:cxn modelId="{85826E72-2954-4AEE-A21E-70AD85B6C12A}" srcId="{8661F48E-17B9-41FA-A5F7-5971464EFB20}" destId="{C198DD05-0849-4A69-8F1B-43238C016823}" srcOrd="0" destOrd="0" parTransId="{AE1301DC-B5F5-4E1D-A619-69F8219BC8C4}" sibTransId="{8F4B65B6-F816-44F5-80D4-7DC15158459D}"/>
    <dgm:cxn modelId="{10713C74-75C3-4DFB-A25E-0F8E70988087}" srcId="{8661F48E-17B9-41FA-A5F7-5971464EFB20}" destId="{31EEF8E0-30AA-48AF-9115-609D13113646}" srcOrd="3" destOrd="0" parTransId="{9C806EFE-4CEF-4E73-AE4E-EE9683EF66DE}" sibTransId="{AF038C28-C354-4BEF-9A6A-910D67D6499D}"/>
    <dgm:cxn modelId="{2EA52655-9445-4FB3-BCD5-9A92C87FF8E3}" srcId="{8661F48E-17B9-41FA-A5F7-5971464EFB20}" destId="{5C1ED104-1977-4454-B8A2-74A1DF4FC2CB}" srcOrd="1" destOrd="0" parTransId="{1F8059E7-81C5-4168-8A95-152719069AD9}" sibTransId="{F3D7259E-BE25-4B87-8C13-9D8039558E13}"/>
    <dgm:cxn modelId="{2505AB79-F00E-4A05-915E-17E815614077}" srcId="{EB73B450-3F97-4F49-9250-E7C77B43F509}" destId="{8661F48E-17B9-41FA-A5F7-5971464EFB20}" srcOrd="0" destOrd="0" parTransId="{69E33132-828D-4C25-A395-257CAFDB2998}" sibTransId="{EB717F78-2178-4463-9E56-2996FE2895FE}"/>
    <dgm:cxn modelId="{2C362086-8FD0-4F73-88CB-726269391F92}" srcId="{8661F48E-17B9-41FA-A5F7-5971464EFB20}" destId="{88EE3F25-750F-4135-992F-CEFEA7B68A3D}" srcOrd="6" destOrd="0" parTransId="{A6F3057B-C12F-4AD0-BFBC-B945DDAE0D09}" sibTransId="{375C0286-AFAF-4CC6-A4AB-48308AF41032}"/>
    <dgm:cxn modelId="{0A23E688-6956-42E4-8B87-958DDC3F9F43}" type="presOf" srcId="{5C1ED104-1977-4454-B8A2-74A1DF4FC2CB}" destId="{E344DA22-5617-4DA9-9C90-E0F664A00620}" srcOrd="0" destOrd="1" presId="urn:microsoft.com/office/officeart/2005/8/layout/vList5"/>
    <dgm:cxn modelId="{DD053E9F-4A4E-4AA2-98A0-C9DC514A600D}" type="presOf" srcId="{6E2C477E-4E5B-47DD-BDF3-86CE5905D897}" destId="{E344DA22-5617-4DA9-9C90-E0F664A00620}" srcOrd="0" destOrd="4" presId="urn:microsoft.com/office/officeart/2005/8/layout/vList5"/>
    <dgm:cxn modelId="{F5D17BB5-C20B-4619-8027-B166C020280F}" type="presOf" srcId="{2AD2BD38-A479-456F-95E5-3F2040691A14}" destId="{E344DA22-5617-4DA9-9C90-E0F664A00620}" srcOrd="0" destOrd="2" presId="urn:microsoft.com/office/officeart/2005/8/layout/vList5"/>
    <dgm:cxn modelId="{18F353BE-F93B-43D1-996B-4A514CADD457}" srcId="{8661F48E-17B9-41FA-A5F7-5971464EFB20}" destId="{6E2C477E-4E5B-47DD-BDF3-86CE5905D897}" srcOrd="4" destOrd="0" parTransId="{79A00651-3ABE-42CB-B878-C75318AB6293}" sibTransId="{3F7F45DC-FCD0-4D00-B588-9D7E267FA83E}"/>
    <dgm:cxn modelId="{A69AE1D1-56C3-49E5-B84B-BDC0461AC3DA}" type="presOf" srcId="{CE0756F2-815E-4F21-9255-A4F0F0355773}" destId="{E344DA22-5617-4DA9-9C90-E0F664A00620}" srcOrd="0" destOrd="7" presId="urn:microsoft.com/office/officeart/2005/8/layout/vList5"/>
    <dgm:cxn modelId="{07F0F4D5-F8E1-44F8-8098-48CF91FB59AD}" type="presOf" srcId="{AB1693C2-E8C6-453A-923C-0FCF4C8A4C5F}" destId="{E344DA22-5617-4DA9-9C90-E0F664A00620}" srcOrd="0" destOrd="5" presId="urn:microsoft.com/office/officeart/2005/8/layout/vList5"/>
    <dgm:cxn modelId="{9FAD71DE-CAC4-4CF7-AF71-F904502F9688}" type="presOf" srcId="{31EEF8E0-30AA-48AF-9115-609D13113646}" destId="{E344DA22-5617-4DA9-9C90-E0F664A00620}" srcOrd="0" destOrd="3" presId="urn:microsoft.com/office/officeart/2005/8/layout/vList5"/>
    <dgm:cxn modelId="{0D9645FC-A511-4F76-86ED-6820CDFC03C4}" srcId="{8661F48E-17B9-41FA-A5F7-5971464EFB20}" destId="{CE0756F2-815E-4F21-9255-A4F0F0355773}" srcOrd="7" destOrd="0" parTransId="{19C79412-576D-4642-BDFC-0329503A9DB0}" sibTransId="{7A554AB0-7E24-454B-8F3E-A1F419C995E5}"/>
    <dgm:cxn modelId="{DAA9FE90-65A1-48B1-9A28-03C4F426AAAD}" type="presParOf" srcId="{F40D1C76-250A-42B4-9604-BDE4D21C6E56}" destId="{07314543-DFF7-46D7-B555-E96FEB45F9D0}" srcOrd="0" destOrd="0" presId="urn:microsoft.com/office/officeart/2005/8/layout/vList5"/>
    <dgm:cxn modelId="{584FA9DD-6C6A-41BB-A7D2-828542B4A1F3}" type="presParOf" srcId="{07314543-DFF7-46D7-B555-E96FEB45F9D0}" destId="{744DC8D4-A6EF-4BAA-8DF7-2B397C94A8F0}" srcOrd="0" destOrd="0" presId="urn:microsoft.com/office/officeart/2005/8/layout/vList5"/>
    <dgm:cxn modelId="{D8CE8E6F-8A9E-401F-AC18-6B56F1B25D59}" type="presParOf" srcId="{07314543-DFF7-46D7-B555-E96FEB45F9D0}" destId="{E344DA22-5617-4DA9-9C90-E0F664A00620}" srcOrd="1" destOrd="0" presId="urn:microsoft.com/office/officeart/2005/8/layout/vList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7E52DF9-F787-4C6C-BADB-6716708A0801}" type="doc">
      <dgm:prSet loTypeId="urn:microsoft.com/office/officeart/2008/layout/LinedList" loCatId="list" qsTypeId="urn:microsoft.com/office/officeart/2005/8/quickstyle/simple1" qsCatId="simple" csTypeId="urn:microsoft.com/office/officeart/2005/8/colors/colorful3" csCatId="colorful" phldr="1"/>
      <dgm:spPr/>
      <dgm:t>
        <a:bodyPr/>
        <a:lstStyle/>
        <a:p>
          <a:endParaRPr lang="en-US"/>
        </a:p>
      </dgm:t>
    </dgm:pt>
    <dgm:pt modelId="{CAB033F5-7AF8-4133-AE23-2104E980DCC9}">
      <dgm:prSet/>
      <dgm:spPr/>
      <dgm:t>
        <a:bodyPr/>
        <a:lstStyle/>
        <a:p>
          <a:r>
            <a:rPr lang="en-GB" dirty="0">
              <a:latin typeface="+mj-lt"/>
            </a:rPr>
            <a:t>Initiative</a:t>
          </a:r>
          <a:endParaRPr lang="en-US" dirty="0">
            <a:latin typeface="+mj-lt"/>
          </a:endParaRPr>
        </a:p>
      </dgm:t>
    </dgm:pt>
    <dgm:pt modelId="{C0FCE723-D138-4FBB-98B1-BC91CC4E617E}" type="parTrans" cxnId="{E4AF701B-4E5F-4958-B9FB-0B3BBF5301F7}">
      <dgm:prSet/>
      <dgm:spPr/>
      <dgm:t>
        <a:bodyPr/>
        <a:lstStyle/>
        <a:p>
          <a:endParaRPr lang="en-US"/>
        </a:p>
      </dgm:t>
    </dgm:pt>
    <dgm:pt modelId="{668E5BEC-7D2E-45AB-93A4-D0D5030DB419}" type="sibTrans" cxnId="{E4AF701B-4E5F-4958-B9FB-0B3BBF5301F7}">
      <dgm:prSet/>
      <dgm:spPr/>
      <dgm:t>
        <a:bodyPr/>
        <a:lstStyle/>
        <a:p>
          <a:endParaRPr lang="en-US"/>
        </a:p>
      </dgm:t>
    </dgm:pt>
    <dgm:pt modelId="{743EFE47-AB5C-4B63-9AFB-53A24543A16A}">
      <dgm:prSet/>
      <dgm:spPr/>
      <dgm:t>
        <a:bodyPr/>
        <a:lstStyle/>
        <a:p>
          <a:r>
            <a:rPr lang="en-GB" dirty="0">
              <a:latin typeface="+mj-lt"/>
            </a:rPr>
            <a:t>Independence</a:t>
          </a:r>
          <a:r>
            <a:rPr lang="en-GB" dirty="0"/>
            <a:t> </a:t>
          </a:r>
          <a:endParaRPr lang="en-US" dirty="0"/>
        </a:p>
      </dgm:t>
    </dgm:pt>
    <dgm:pt modelId="{5ECF9C6E-6696-4801-A59C-2C368A9017ED}" type="parTrans" cxnId="{65B9EF00-35D1-4C80-840B-00B35D1A361B}">
      <dgm:prSet/>
      <dgm:spPr/>
      <dgm:t>
        <a:bodyPr/>
        <a:lstStyle/>
        <a:p>
          <a:endParaRPr lang="en-US"/>
        </a:p>
      </dgm:t>
    </dgm:pt>
    <dgm:pt modelId="{183F4B21-173C-45BD-B0B9-9EDA691C9EAA}" type="sibTrans" cxnId="{65B9EF00-35D1-4C80-840B-00B35D1A361B}">
      <dgm:prSet/>
      <dgm:spPr/>
      <dgm:t>
        <a:bodyPr/>
        <a:lstStyle/>
        <a:p>
          <a:endParaRPr lang="en-US"/>
        </a:p>
      </dgm:t>
    </dgm:pt>
    <dgm:pt modelId="{48402971-CA47-445F-A18E-014593D3E0CB}">
      <dgm:prSet/>
      <dgm:spPr/>
      <dgm:t>
        <a:bodyPr/>
        <a:lstStyle/>
        <a:p>
          <a:r>
            <a:rPr lang="en-GB" dirty="0">
              <a:latin typeface="+mj-lt"/>
            </a:rPr>
            <a:t>Creativity</a:t>
          </a:r>
          <a:endParaRPr lang="en-US" dirty="0">
            <a:latin typeface="+mj-lt"/>
          </a:endParaRPr>
        </a:p>
      </dgm:t>
    </dgm:pt>
    <dgm:pt modelId="{54924CBA-BD51-4A06-958F-94B8A75FAFBB}" type="parTrans" cxnId="{8B0B318C-CD46-4BB5-A0A7-85DAF482B525}">
      <dgm:prSet/>
      <dgm:spPr/>
      <dgm:t>
        <a:bodyPr/>
        <a:lstStyle/>
        <a:p>
          <a:endParaRPr lang="en-US"/>
        </a:p>
      </dgm:t>
    </dgm:pt>
    <dgm:pt modelId="{72A1EB86-A004-49D3-9C48-93A9812DEB84}" type="sibTrans" cxnId="{8B0B318C-CD46-4BB5-A0A7-85DAF482B525}">
      <dgm:prSet/>
      <dgm:spPr/>
      <dgm:t>
        <a:bodyPr/>
        <a:lstStyle/>
        <a:p>
          <a:endParaRPr lang="en-US"/>
        </a:p>
      </dgm:t>
    </dgm:pt>
    <dgm:pt modelId="{C5202A5B-4652-411E-B7D9-729BA658A504}">
      <dgm:prSet/>
      <dgm:spPr/>
      <dgm:t>
        <a:bodyPr/>
        <a:lstStyle/>
        <a:p>
          <a:r>
            <a:rPr lang="en-GB" dirty="0">
              <a:latin typeface="+mj-lt"/>
            </a:rPr>
            <a:t>Problem Solving </a:t>
          </a:r>
          <a:endParaRPr lang="en-US" dirty="0">
            <a:latin typeface="+mj-lt"/>
          </a:endParaRPr>
        </a:p>
      </dgm:t>
    </dgm:pt>
    <dgm:pt modelId="{164F5D9A-51B0-4876-84D4-91918156A944}" type="parTrans" cxnId="{A9FC8143-3825-4398-A00F-4D2E1A57DC88}">
      <dgm:prSet/>
      <dgm:spPr/>
      <dgm:t>
        <a:bodyPr/>
        <a:lstStyle/>
        <a:p>
          <a:endParaRPr lang="en-US"/>
        </a:p>
      </dgm:t>
    </dgm:pt>
    <dgm:pt modelId="{3E70CBC7-F422-406D-86C4-F1015660B887}" type="sibTrans" cxnId="{A9FC8143-3825-4398-A00F-4D2E1A57DC88}">
      <dgm:prSet/>
      <dgm:spPr/>
      <dgm:t>
        <a:bodyPr/>
        <a:lstStyle/>
        <a:p>
          <a:endParaRPr lang="en-US"/>
        </a:p>
      </dgm:t>
    </dgm:pt>
    <dgm:pt modelId="{2D9E2E0B-F3E9-4AF5-85EC-DC181F00D090}">
      <dgm:prSet/>
      <dgm:spPr/>
      <dgm:t>
        <a:bodyPr/>
        <a:lstStyle/>
        <a:p>
          <a:r>
            <a:rPr lang="en-GB" dirty="0">
              <a:latin typeface="+mj-lt"/>
            </a:rPr>
            <a:t>Identifying and Working on Opportunities</a:t>
          </a:r>
          <a:endParaRPr lang="en-US" dirty="0">
            <a:latin typeface="+mj-lt"/>
          </a:endParaRPr>
        </a:p>
      </dgm:t>
    </dgm:pt>
    <dgm:pt modelId="{C7414A45-5370-4BC2-A1CE-5D8DEBD681A2}" type="parTrans" cxnId="{6B32B5A5-E35C-4B60-9B2A-9D32E30FCF87}">
      <dgm:prSet/>
      <dgm:spPr/>
      <dgm:t>
        <a:bodyPr/>
        <a:lstStyle/>
        <a:p>
          <a:endParaRPr lang="en-US"/>
        </a:p>
      </dgm:t>
    </dgm:pt>
    <dgm:pt modelId="{42043452-EF2C-47C7-8A72-9F10C23DCDC9}" type="sibTrans" cxnId="{6B32B5A5-E35C-4B60-9B2A-9D32E30FCF87}">
      <dgm:prSet/>
      <dgm:spPr/>
      <dgm:t>
        <a:bodyPr/>
        <a:lstStyle/>
        <a:p>
          <a:endParaRPr lang="en-US"/>
        </a:p>
      </dgm:t>
    </dgm:pt>
    <dgm:pt modelId="{58A3091A-28B2-434C-9DAD-608C51069B81}">
      <dgm:prSet/>
      <dgm:spPr/>
      <dgm:t>
        <a:bodyPr/>
        <a:lstStyle/>
        <a:p>
          <a:r>
            <a:rPr lang="en-GB" dirty="0">
              <a:latin typeface="+mj-lt"/>
            </a:rPr>
            <a:t>Leadership</a:t>
          </a:r>
          <a:r>
            <a:rPr lang="en-GB" dirty="0"/>
            <a:t> </a:t>
          </a:r>
          <a:endParaRPr lang="en-US" dirty="0"/>
        </a:p>
      </dgm:t>
    </dgm:pt>
    <dgm:pt modelId="{F07A9DC7-44FC-4AA9-A3DF-19A611E29ACA}" type="parTrans" cxnId="{E6AD97C2-345F-444A-993A-2B098B1C4223}">
      <dgm:prSet/>
      <dgm:spPr/>
      <dgm:t>
        <a:bodyPr/>
        <a:lstStyle/>
        <a:p>
          <a:endParaRPr lang="en-US"/>
        </a:p>
      </dgm:t>
    </dgm:pt>
    <dgm:pt modelId="{22D6AA27-3B95-4989-A273-F77F11E83D70}" type="sibTrans" cxnId="{E6AD97C2-345F-444A-993A-2B098B1C4223}">
      <dgm:prSet/>
      <dgm:spPr/>
      <dgm:t>
        <a:bodyPr/>
        <a:lstStyle/>
        <a:p>
          <a:endParaRPr lang="en-US"/>
        </a:p>
      </dgm:t>
    </dgm:pt>
    <dgm:pt modelId="{1A64D71E-CC91-46BF-8DD4-A5D7AC493B5D}">
      <dgm:prSet/>
      <dgm:spPr/>
      <dgm:t>
        <a:bodyPr/>
        <a:lstStyle/>
        <a:p>
          <a:r>
            <a:rPr lang="en-GB" dirty="0">
              <a:latin typeface="+mj-lt"/>
            </a:rPr>
            <a:t>Acting Resourcefully to Effect Change</a:t>
          </a:r>
          <a:endParaRPr lang="en-US" dirty="0">
            <a:latin typeface="+mj-lt"/>
          </a:endParaRPr>
        </a:p>
      </dgm:t>
    </dgm:pt>
    <dgm:pt modelId="{BA9FEDD9-63D8-418C-8CB4-868DD322EEDD}" type="parTrans" cxnId="{480C511C-D824-4285-8052-E639D8A13414}">
      <dgm:prSet/>
      <dgm:spPr/>
      <dgm:t>
        <a:bodyPr/>
        <a:lstStyle/>
        <a:p>
          <a:endParaRPr lang="en-US"/>
        </a:p>
      </dgm:t>
    </dgm:pt>
    <dgm:pt modelId="{6472D137-6A19-4184-8B6D-43827AF1FF5E}" type="sibTrans" cxnId="{480C511C-D824-4285-8052-E639D8A13414}">
      <dgm:prSet/>
      <dgm:spPr/>
      <dgm:t>
        <a:bodyPr/>
        <a:lstStyle/>
        <a:p>
          <a:endParaRPr lang="en-US"/>
        </a:p>
      </dgm:t>
    </dgm:pt>
    <dgm:pt modelId="{A9F8F632-4698-4C0A-ADEF-99D934FFBAB4}">
      <dgm:prSet/>
      <dgm:spPr/>
      <dgm:t>
        <a:bodyPr/>
        <a:lstStyle/>
        <a:p>
          <a:r>
            <a:rPr lang="en-GB" dirty="0">
              <a:latin typeface="+mj-lt"/>
            </a:rPr>
            <a:t>Rae (2007) </a:t>
          </a:r>
          <a:r>
            <a:rPr lang="en-GB" dirty="0" err="1">
              <a:latin typeface="+mj-lt"/>
            </a:rPr>
            <a:t>Steinhouse</a:t>
          </a:r>
          <a:r>
            <a:rPr lang="en-GB" dirty="0">
              <a:latin typeface="+mj-lt"/>
            </a:rPr>
            <a:t> &amp; West (2008)</a:t>
          </a:r>
          <a:endParaRPr lang="en-US" dirty="0">
            <a:latin typeface="+mj-lt"/>
          </a:endParaRPr>
        </a:p>
      </dgm:t>
    </dgm:pt>
    <dgm:pt modelId="{3B72B779-51E1-43C0-8D25-B67DB4225CA7}" type="parTrans" cxnId="{B1246AF6-6573-4404-BB3F-C31C0A1CD14D}">
      <dgm:prSet/>
      <dgm:spPr/>
      <dgm:t>
        <a:bodyPr/>
        <a:lstStyle/>
        <a:p>
          <a:endParaRPr lang="en-US"/>
        </a:p>
      </dgm:t>
    </dgm:pt>
    <dgm:pt modelId="{81CE81AD-1838-4A90-9FAE-45287E8E15BB}" type="sibTrans" cxnId="{B1246AF6-6573-4404-BB3F-C31C0A1CD14D}">
      <dgm:prSet/>
      <dgm:spPr/>
      <dgm:t>
        <a:bodyPr/>
        <a:lstStyle/>
        <a:p>
          <a:endParaRPr lang="en-US"/>
        </a:p>
      </dgm:t>
    </dgm:pt>
    <dgm:pt modelId="{468AE8DC-C36E-41DA-BA9C-3C3A91B88538}" type="pres">
      <dgm:prSet presAssocID="{27E52DF9-F787-4C6C-BADB-6716708A0801}" presName="vert0" presStyleCnt="0">
        <dgm:presLayoutVars>
          <dgm:dir/>
          <dgm:animOne val="branch"/>
          <dgm:animLvl val="lvl"/>
        </dgm:presLayoutVars>
      </dgm:prSet>
      <dgm:spPr/>
    </dgm:pt>
    <dgm:pt modelId="{62515C1B-38A9-459D-A014-8970606846C9}" type="pres">
      <dgm:prSet presAssocID="{CAB033F5-7AF8-4133-AE23-2104E980DCC9}" presName="thickLine" presStyleLbl="alignNode1" presStyleIdx="0" presStyleCnt="8"/>
      <dgm:spPr/>
    </dgm:pt>
    <dgm:pt modelId="{A90787BC-6230-4E05-9B41-8BBD5B5D9E41}" type="pres">
      <dgm:prSet presAssocID="{CAB033F5-7AF8-4133-AE23-2104E980DCC9}" presName="horz1" presStyleCnt="0"/>
      <dgm:spPr/>
    </dgm:pt>
    <dgm:pt modelId="{14C28DEE-C1A8-498F-A101-5C9E0051E26C}" type="pres">
      <dgm:prSet presAssocID="{CAB033F5-7AF8-4133-AE23-2104E980DCC9}" presName="tx1" presStyleLbl="revTx" presStyleIdx="0" presStyleCnt="8"/>
      <dgm:spPr/>
    </dgm:pt>
    <dgm:pt modelId="{8E65AF7C-87AF-4647-B47E-4F950F3022EF}" type="pres">
      <dgm:prSet presAssocID="{CAB033F5-7AF8-4133-AE23-2104E980DCC9}" presName="vert1" presStyleCnt="0"/>
      <dgm:spPr/>
    </dgm:pt>
    <dgm:pt modelId="{8AC9212C-1FB6-4E5B-A8BD-74AD13028A42}" type="pres">
      <dgm:prSet presAssocID="{743EFE47-AB5C-4B63-9AFB-53A24543A16A}" presName="thickLine" presStyleLbl="alignNode1" presStyleIdx="1" presStyleCnt="8"/>
      <dgm:spPr/>
    </dgm:pt>
    <dgm:pt modelId="{D60F2DEB-E6DB-43E3-9D40-48B7A4EDB1D1}" type="pres">
      <dgm:prSet presAssocID="{743EFE47-AB5C-4B63-9AFB-53A24543A16A}" presName="horz1" presStyleCnt="0"/>
      <dgm:spPr/>
    </dgm:pt>
    <dgm:pt modelId="{391AE323-B82A-4C6D-B99B-FB472FC3FB20}" type="pres">
      <dgm:prSet presAssocID="{743EFE47-AB5C-4B63-9AFB-53A24543A16A}" presName="tx1" presStyleLbl="revTx" presStyleIdx="1" presStyleCnt="8"/>
      <dgm:spPr/>
    </dgm:pt>
    <dgm:pt modelId="{C2E55B40-7D12-46F0-A991-F639D3085469}" type="pres">
      <dgm:prSet presAssocID="{743EFE47-AB5C-4B63-9AFB-53A24543A16A}" presName="vert1" presStyleCnt="0"/>
      <dgm:spPr/>
    </dgm:pt>
    <dgm:pt modelId="{22ED952A-35EC-47D8-A062-E0E20AA2174B}" type="pres">
      <dgm:prSet presAssocID="{48402971-CA47-445F-A18E-014593D3E0CB}" presName="thickLine" presStyleLbl="alignNode1" presStyleIdx="2" presStyleCnt="8"/>
      <dgm:spPr/>
    </dgm:pt>
    <dgm:pt modelId="{AAC8750D-B0F6-43A5-9F38-57B16CAA5476}" type="pres">
      <dgm:prSet presAssocID="{48402971-CA47-445F-A18E-014593D3E0CB}" presName="horz1" presStyleCnt="0"/>
      <dgm:spPr/>
    </dgm:pt>
    <dgm:pt modelId="{1FB798EF-75E1-45F5-B6EC-6472B722F4A3}" type="pres">
      <dgm:prSet presAssocID="{48402971-CA47-445F-A18E-014593D3E0CB}" presName="tx1" presStyleLbl="revTx" presStyleIdx="2" presStyleCnt="8"/>
      <dgm:spPr/>
    </dgm:pt>
    <dgm:pt modelId="{280FEA9D-94E5-4100-A8DD-9E239883D507}" type="pres">
      <dgm:prSet presAssocID="{48402971-CA47-445F-A18E-014593D3E0CB}" presName="vert1" presStyleCnt="0"/>
      <dgm:spPr/>
    </dgm:pt>
    <dgm:pt modelId="{DB0B18AF-2332-4584-863F-8454095A7EA3}" type="pres">
      <dgm:prSet presAssocID="{C5202A5B-4652-411E-B7D9-729BA658A504}" presName="thickLine" presStyleLbl="alignNode1" presStyleIdx="3" presStyleCnt="8"/>
      <dgm:spPr/>
    </dgm:pt>
    <dgm:pt modelId="{56A85FE3-A181-4CED-8C8A-D750D8996B7D}" type="pres">
      <dgm:prSet presAssocID="{C5202A5B-4652-411E-B7D9-729BA658A504}" presName="horz1" presStyleCnt="0"/>
      <dgm:spPr/>
    </dgm:pt>
    <dgm:pt modelId="{59CE381C-E1D2-4DE7-9D9B-F28560287527}" type="pres">
      <dgm:prSet presAssocID="{C5202A5B-4652-411E-B7D9-729BA658A504}" presName="tx1" presStyleLbl="revTx" presStyleIdx="3" presStyleCnt="8"/>
      <dgm:spPr/>
    </dgm:pt>
    <dgm:pt modelId="{EFF13F44-EA0C-41FA-9E8D-C69A77B0C85B}" type="pres">
      <dgm:prSet presAssocID="{C5202A5B-4652-411E-B7D9-729BA658A504}" presName="vert1" presStyleCnt="0"/>
      <dgm:spPr/>
    </dgm:pt>
    <dgm:pt modelId="{41EDDE61-65E2-4CA6-BEB8-1D80107C0C53}" type="pres">
      <dgm:prSet presAssocID="{2D9E2E0B-F3E9-4AF5-85EC-DC181F00D090}" presName="thickLine" presStyleLbl="alignNode1" presStyleIdx="4" presStyleCnt="8"/>
      <dgm:spPr/>
    </dgm:pt>
    <dgm:pt modelId="{29FF20C7-56F8-46E3-BB4C-E461FBC702E2}" type="pres">
      <dgm:prSet presAssocID="{2D9E2E0B-F3E9-4AF5-85EC-DC181F00D090}" presName="horz1" presStyleCnt="0"/>
      <dgm:spPr/>
    </dgm:pt>
    <dgm:pt modelId="{596A2372-A452-4C2D-902D-54805B541271}" type="pres">
      <dgm:prSet presAssocID="{2D9E2E0B-F3E9-4AF5-85EC-DC181F00D090}" presName="tx1" presStyleLbl="revTx" presStyleIdx="4" presStyleCnt="8"/>
      <dgm:spPr/>
    </dgm:pt>
    <dgm:pt modelId="{75A35832-CB08-4BBC-8D13-9CD18F8CD712}" type="pres">
      <dgm:prSet presAssocID="{2D9E2E0B-F3E9-4AF5-85EC-DC181F00D090}" presName="vert1" presStyleCnt="0"/>
      <dgm:spPr/>
    </dgm:pt>
    <dgm:pt modelId="{3CF96D49-855A-4183-A402-A9A714F76712}" type="pres">
      <dgm:prSet presAssocID="{58A3091A-28B2-434C-9DAD-608C51069B81}" presName="thickLine" presStyleLbl="alignNode1" presStyleIdx="5" presStyleCnt="8"/>
      <dgm:spPr/>
    </dgm:pt>
    <dgm:pt modelId="{14177612-FA59-471D-9EC8-4742468204DA}" type="pres">
      <dgm:prSet presAssocID="{58A3091A-28B2-434C-9DAD-608C51069B81}" presName="horz1" presStyleCnt="0"/>
      <dgm:spPr/>
    </dgm:pt>
    <dgm:pt modelId="{EB34D132-6B19-47AB-A110-A6F415C83414}" type="pres">
      <dgm:prSet presAssocID="{58A3091A-28B2-434C-9DAD-608C51069B81}" presName="tx1" presStyleLbl="revTx" presStyleIdx="5" presStyleCnt="8"/>
      <dgm:spPr/>
    </dgm:pt>
    <dgm:pt modelId="{8ED3B438-760D-438B-9D1F-AB3952C08873}" type="pres">
      <dgm:prSet presAssocID="{58A3091A-28B2-434C-9DAD-608C51069B81}" presName="vert1" presStyleCnt="0"/>
      <dgm:spPr/>
    </dgm:pt>
    <dgm:pt modelId="{00257EB4-8ACF-42EE-BB3F-80D018C11E76}" type="pres">
      <dgm:prSet presAssocID="{1A64D71E-CC91-46BF-8DD4-A5D7AC493B5D}" presName="thickLine" presStyleLbl="alignNode1" presStyleIdx="6" presStyleCnt="8"/>
      <dgm:spPr/>
    </dgm:pt>
    <dgm:pt modelId="{1DEAD1CB-569D-4057-BCF1-B5C86EF2443A}" type="pres">
      <dgm:prSet presAssocID="{1A64D71E-CC91-46BF-8DD4-A5D7AC493B5D}" presName="horz1" presStyleCnt="0"/>
      <dgm:spPr/>
    </dgm:pt>
    <dgm:pt modelId="{FA6AD12E-42DA-48C3-85E1-724017D6899B}" type="pres">
      <dgm:prSet presAssocID="{1A64D71E-CC91-46BF-8DD4-A5D7AC493B5D}" presName="tx1" presStyleLbl="revTx" presStyleIdx="6" presStyleCnt="8"/>
      <dgm:spPr/>
    </dgm:pt>
    <dgm:pt modelId="{7E4B23C3-6254-4124-8B8B-AA3CB4A36C14}" type="pres">
      <dgm:prSet presAssocID="{1A64D71E-CC91-46BF-8DD4-A5D7AC493B5D}" presName="vert1" presStyleCnt="0"/>
      <dgm:spPr/>
    </dgm:pt>
    <dgm:pt modelId="{2A5E3C4F-2FD8-4CA0-9EEA-0A4CA21C5139}" type="pres">
      <dgm:prSet presAssocID="{A9F8F632-4698-4C0A-ADEF-99D934FFBAB4}" presName="thickLine" presStyleLbl="alignNode1" presStyleIdx="7" presStyleCnt="8"/>
      <dgm:spPr/>
    </dgm:pt>
    <dgm:pt modelId="{CEAE9152-BE56-4396-AE27-323214B5AE69}" type="pres">
      <dgm:prSet presAssocID="{A9F8F632-4698-4C0A-ADEF-99D934FFBAB4}" presName="horz1" presStyleCnt="0"/>
      <dgm:spPr/>
    </dgm:pt>
    <dgm:pt modelId="{8BAA4244-4F12-4393-BA6C-E6C9B8AD23D4}" type="pres">
      <dgm:prSet presAssocID="{A9F8F632-4698-4C0A-ADEF-99D934FFBAB4}" presName="tx1" presStyleLbl="revTx" presStyleIdx="7" presStyleCnt="8"/>
      <dgm:spPr/>
    </dgm:pt>
    <dgm:pt modelId="{E40721D7-3B92-4DEB-BAC8-64EE353A0FCD}" type="pres">
      <dgm:prSet presAssocID="{A9F8F632-4698-4C0A-ADEF-99D934FFBAB4}" presName="vert1" presStyleCnt="0"/>
      <dgm:spPr/>
    </dgm:pt>
  </dgm:ptLst>
  <dgm:cxnLst>
    <dgm:cxn modelId="{65B9EF00-35D1-4C80-840B-00B35D1A361B}" srcId="{27E52DF9-F787-4C6C-BADB-6716708A0801}" destId="{743EFE47-AB5C-4B63-9AFB-53A24543A16A}" srcOrd="1" destOrd="0" parTransId="{5ECF9C6E-6696-4801-A59C-2C368A9017ED}" sibTransId="{183F4B21-173C-45BD-B0B9-9EDA691C9EAA}"/>
    <dgm:cxn modelId="{8ED93303-9BB4-4CCC-904C-DAB96284D454}" type="presOf" srcId="{58A3091A-28B2-434C-9DAD-608C51069B81}" destId="{EB34D132-6B19-47AB-A110-A6F415C83414}" srcOrd="0" destOrd="0" presId="urn:microsoft.com/office/officeart/2008/layout/LinedList"/>
    <dgm:cxn modelId="{E4AF701B-4E5F-4958-B9FB-0B3BBF5301F7}" srcId="{27E52DF9-F787-4C6C-BADB-6716708A0801}" destId="{CAB033F5-7AF8-4133-AE23-2104E980DCC9}" srcOrd="0" destOrd="0" parTransId="{C0FCE723-D138-4FBB-98B1-BC91CC4E617E}" sibTransId="{668E5BEC-7D2E-45AB-93A4-D0D5030DB419}"/>
    <dgm:cxn modelId="{480C511C-D824-4285-8052-E639D8A13414}" srcId="{27E52DF9-F787-4C6C-BADB-6716708A0801}" destId="{1A64D71E-CC91-46BF-8DD4-A5D7AC493B5D}" srcOrd="6" destOrd="0" parTransId="{BA9FEDD9-63D8-418C-8CB4-868DD322EEDD}" sibTransId="{6472D137-6A19-4184-8B6D-43827AF1FF5E}"/>
    <dgm:cxn modelId="{6AFD823D-DB39-4B4B-A785-D35A01AAD867}" type="presOf" srcId="{27E52DF9-F787-4C6C-BADB-6716708A0801}" destId="{468AE8DC-C36E-41DA-BA9C-3C3A91B88538}" srcOrd="0" destOrd="0" presId="urn:microsoft.com/office/officeart/2008/layout/LinedList"/>
    <dgm:cxn modelId="{3D3DF93D-FD32-4720-8A45-CC471FA09CE3}" type="presOf" srcId="{A9F8F632-4698-4C0A-ADEF-99D934FFBAB4}" destId="{8BAA4244-4F12-4393-BA6C-E6C9B8AD23D4}" srcOrd="0" destOrd="0" presId="urn:microsoft.com/office/officeart/2008/layout/LinedList"/>
    <dgm:cxn modelId="{A9FC8143-3825-4398-A00F-4D2E1A57DC88}" srcId="{27E52DF9-F787-4C6C-BADB-6716708A0801}" destId="{C5202A5B-4652-411E-B7D9-729BA658A504}" srcOrd="3" destOrd="0" parTransId="{164F5D9A-51B0-4876-84D4-91918156A944}" sibTransId="{3E70CBC7-F422-406D-86C4-F1015660B887}"/>
    <dgm:cxn modelId="{5BD0CE6D-4AFD-4037-B7AE-34FF4F255A3E}" type="presOf" srcId="{C5202A5B-4652-411E-B7D9-729BA658A504}" destId="{59CE381C-E1D2-4DE7-9D9B-F28560287527}" srcOrd="0" destOrd="0" presId="urn:microsoft.com/office/officeart/2008/layout/LinedList"/>
    <dgm:cxn modelId="{1D24E274-D9DA-45D5-BFC9-E8AF43315701}" type="presOf" srcId="{48402971-CA47-445F-A18E-014593D3E0CB}" destId="{1FB798EF-75E1-45F5-B6EC-6472B722F4A3}" srcOrd="0" destOrd="0" presId="urn:microsoft.com/office/officeart/2008/layout/LinedList"/>
    <dgm:cxn modelId="{1A4CF082-B979-4C97-9ED5-ACF4031C2EF6}" type="presOf" srcId="{1A64D71E-CC91-46BF-8DD4-A5D7AC493B5D}" destId="{FA6AD12E-42DA-48C3-85E1-724017D6899B}" srcOrd="0" destOrd="0" presId="urn:microsoft.com/office/officeart/2008/layout/LinedList"/>
    <dgm:cxn modelId="{8B0B318C-CD46-4BB5-A0A7-85DAF482B525}" srcId="{27E52DF9-F787-4C6C-BADB-6716708A0801}" destId="{48402971-CA47-445F-A18E-014593D3E0CB}" srcOrd="2" destOrd="0" parTransId="{54924CBA-BD51-4A06-958F-94B8A75FAFBB}" sibTransId="{72A1EB86-A004-49D3-9C48-93A9812DEB84}"/>
    <dgm:cxn modelId="{D46BDB90-9763-4024-8C90-337A2984A8D1}" type="presOf" srcId="{CAB033F5-7AF8-4133-AE23-2104E980DCC9}" destId="{14C28DEE-C1A8-498F-A101-5C9E0051E26C}" srcOrd="0" destOrd="0" presId="urn:microsoft.com/office/officeart/2008/layout/LinedList"/>
    <dgm:cxn modelId="{39AA1F9E-9932-40B6-96E3-AB2447B60F1A}" type="presOf" srcId="{743EFE47-AB5C-4B63-9AFB-53A24543A16A}" destId="{391AE323-B82A-4C6D-B99B-FB472FC3FB20}" srcOrd="0" destOrd="0" presId="urn:microsoft.com/office/officeart/2008/layout/LinedList"/>
    <dgm:cxn modelId="{6B32B5A5-E35C-4B60-9B2A-9D32E30FCF87}" srcId="{27E52DF9-F787-4C6C-BADB-6716708A0801}" destId="{2D9E2E0B-F3E9-4AF5-85EC-DC181F00D090}" srcOrd="4" destOrd="0" parTransId="{C7414A45-5370-4BC2-A1CE-5D8DEBD681A2}" sibTransId="{42043452-EF2C-47C7-8A72-9F10C23DCDC9}"/>
    <dgm:cxn modelId="{E6AD97C2-345F-444A-993A-2B098B1C4223}" srcId="{27E52DF9-F787-4C6C-BADB-6716708A0801}" destId="{58A3091A-28B2-434C-9DAD-608C51069B81}" srcOrd="5" destOrd="0" parTransId="{F07A9DC7-44FC-4AA9-A3DF-19A611E29ACA}" sibTransId="{22D6AA27-3B95-4989-A273-F77F11E83D70}"/>
    <dgm:cxn modelId="{B3C123CA-97E3-4F86-B326-202CD512985B}" type="presOf" srcId="{2D9E2E0B-F3E9-4AF5-85EC-DC181F00D090}" destId="{596A2372-A452-4C2D-902D-54805B541271}" srcOrd="0" destOrd="0" presId="urn:microsoft.com/office/officeart/2008/layout/LinedList"/>
    <dgm:cxn modelId="{B1246AF6-6573-4404-BB3F-C31C0A1CD14D}" srcId="{27E52DF9-F787-4C6C-BADB-6716708A0801}" destId="{A9F8F632-4698-4C0A-ADEF-99D934FFBAB4}" srcOrd="7" destOrd="0" parTransId="{3B72B779-51E1-43C0-8D25-B67DB4225CA7}" sibTransId="{81CE81AD-1838-4A90-9FAE-45287E8E15BB}"/>
    <dgm:cxn modelId="{13D214C3-8CA4-4E73-A979-345086DE5BA9}" type="presParOf" srcId="{468AE8DC-C36E-41DA-BA9C-3C3A91B88538}" destId="{62515C1B-38A9-459D-A014-8970606846C9}" srcOrd="0" destOrd="0" presId="urn:microsoft.com/office/officeart/2008/layout/LinedList"/>
    <dgm:cxn modelId="{FCF867D2-F0B5-429E-A35C-1F481D81844E}" type="presParOf" srcId="{468AE8DC-C36E-41DA-BA9C-3C3A91B88538}" destId="{A90787BC-6230-4E05-9B41-8BBD5B5D9E41}" srcOrd="1" destOrd="0" presId="urn:microsoft.com/office/officeart/2008/layout/LinedList"/>
    <dgm:cxn modelId="{A51CA2D5-1FA6-4D91-BEC0-B698E2F6D6B0}" type="presParOf" srcId="{A90787BC-6230-4E05-9B41-8BBD5B5D9E41}" destId="{14C28DEE-C1A8-498F-A101-5C9E0051E26C}" srcOrd="0" destOrd="0" presId="urn:microsoft.com/office/officeart/2008/layout/LinedList"/>
    <dgm:cxn modelId="{96788381-EFD3-4038-A370-FB24601A7E38}" type="presParOf" srcId="{A90787BC-6230-4E05-9B41-8BBD5B5D9E41}" destId="{8E65AF7C-87AF-4647-B47E-4F950F3022EF}" srcOrd="1" destOrd="0" presId="urn:microsoft.com/office/officeart/2008/layout/LinedList"/>
    <dgm:cxn modelId="{9BA5178A-32CC-4F51-9253-E0A1B325884C}" type="presParOf" srcId="{468AE8DC-C36E-41DA-BA9C-3C3A91B88538}" destId="{8AC9212C-1FB6-4E5B-A8BD-74AD13028A42}" srcOrd="2" destOrd="0" presId="urn:microsoft.com/office/officeart/2008/layout/LinedList"/>
    <dgm:cxn modelId="{63D0757D-4C0C-4006-9CD6-E0DDF3C86D6C}" type="presParOf" srcId="{468AE8DC-C36E-41DA-BA9C-3C3A91B88538}" destId="{D60F2DEB-E6DB-43E3-9D40-48B7A4EDB1D1}" srcOrd="3" destOrd="0" presId="urn:microsoft.com/office/officeart/2008/layout/LinedList"/>
    <dgm:cxn modelId="{D4C9A686-3B40-45CC-9571-6BBAA00CDE1A}" type="presParOf" srcId="{D60F2DEB-E6DB-43E3-9D40-48B7A4EDB1D1}" destId="{391AE323-B82A-4C6D-B99B-FB472FC3FB20}" srcOrd="0" destOrd="0" presId="urn:microsoft.com/office/officeart/2008/layout/LinedList"/>
    <dgm:cxn modelId="{091B7BCC-BA20-4112-803E-54EE03D755B7}" type="presParOf" srcId="{D60F2DEB-E6DB-43E3-9D40-48B7A4EDB1D1}" destId="{C2E55B40-7D12-46F0-A991-F639D3085469}" srcOrd="1" destOrd="0" presId="urn:microsoft.com/office/officeart/2008/layout/LinedList"/>
    <dgm:cxn modelId="{08176971-DE2B-43E5-BD95-D5E00B3DC34F}" type="presParOf" srcId="{468AE8DC-C36E-41DA-BA9C-3C3A91B88538}" destId="{22ED952A-35EC-47D8-A062-E0E20AA2174B}" srcOrd="4" destOrd="0" presId="urn:microsoft.com/office/officeart/2008/layout/LinedList"/>
    <dgm:cxn modelId="{9211B64B-6F0D-4C76-A66B-886767C4D571}" type="presParOf" srcId="{468AE8DC-C36E-41DA-BA9C-3C3A91B88538}" destId="{AAC8750D-B0F6-43A5-9F38-57B16CAA5476}" srcOrd="5" destOrd="0" presId="urn:microsoft.com/office/officeart/2008/layout/LinedList"/>
    <dgm:cxn modelId="{A2600EE3-C904-497D-9DEA-3235F1EAAD3F}" type="presParOf" srcId="{AAC8750D-B0F6-43A5-9F38-57B16CAA5476}" destId="{1FB798EF-75E1-45F5-B6EC-6472B722F4A3}" srcOrd="0" destOrd="0" presId="urn:microsoft.com/office/officeart/2008/layout/LinedList"/>
    <dgm:cxn modelId="{B83A9F02-F6F2-4446-A08F-A13069B8833C}" type="presParOf" srcId="{AAC8750D-B0F6-43A5-9F38-57B16CAA5476}" destId="{280FEA9D-94E5-4100-A8DD-9E239883D507}" srcOrd="1" destOrd="0" presId="urn:microsoft.com/office/officeart/2008/layout/LinedList"/>
    <dgm:cxn modelId="{C808C6F4-656F-4AAC-8470-D09FE7D40356}" type="presParOf" srcId="{468AE8DC-C36E-41DA-BA9C-3C3A91B88538}" destId="{DB0B18AF-2332-4584-863F-8454095A7EA3}" srcOrd="6" destOrd="0" presId="urn:microsoft.com/office/officeart/2008/layout/LinedList"/>
    <dgm:cxn modelId="{B3A529C9-0D52-429E-B37D-D42F37B246CC}" type="presParOf" srcId="{468AE8DC-C36E-41DA-BA9C-3C3A91B88538}" destId="{56A85FE3-A181-4CED-8C8A-D750D8996B7D}" srcOrd="7" destOrd="0" presId="urn:microsoft.com/office/officeart/2008/layout/LinedList"/>
    <dgm:cxn modelId="{17A2C1A6-25A3-447E-9724-52DDD490B1C2}" type="presParOf" srcId="{56A85FE3-A181-4CED-8C8A-D750D8996B7D}" destId="{59CE381C-E1D2-4DE7-9D9B-F28560287527}" srcOrd="0" destOrd="0" presId="urn:microsoft.com/office/officeart/2008/layout/LinedList"/>
    <dgm:cxn modelId="{008047C3-DA02-41D8-AF80-73603036E9C3}" type="presParOf" srcId="{56A85FE3-A181-4CED-8C8A-D750D8996B7D}" destId="{EFF13F44-EA0C-41FA-9E8D-C69A77B0C85B}" srcOrd="1" destOrd="0" presId="urn:microsoft.com/office/officeart/2008/layout/LinedList"/>
    <dgm:cxn modelId="{20F7810B-F06D-40B0-90A9-4A29B647925F}" type="presParOf" srcId="{468AE8DC-C36E-41DA-BA9C-3C3A91B88538}" destId="{41EDDE61-65E2-4CA6-BEB8-1D80107C0C53}" srcOrd="8" destOrd="0" presId="urn:microsoft.com/office/officeart/2008/layout/LinedList"/>
    <dgm:cxn modelId="{C34A8A6F-8F1E-4BFF-837F-9DC0A9E6DF63}" type="presParOf" srcId="{468AE8DC-C36E-41DA-BA9C-3C3A91B88538}" destId="{29FF20C7-56F8-46E3-BB4C-E461FBC702E2}" srcOrd="9" destOrd="0" presId="urn:microsoft.com/office/officeart/2008/layout/LinedList"/>
    <dgm:cxn modelId="{1412564D-CBFD-4553-A2E3-0EB5BA08B24A}" type="presParOf" srcId="{29FF20C7-56F8-46E3-BB4C-E461FBC702E2}" destId="{596A2372-A452-4C2D-902D-54805B541271}" srcOrd="0" destOrd="0" presId="urn:microsoft.com/office/officeart/2008/layout/LinedList"/>
    <dgm:cxn modelId="{5E563D89-5489-4971-8755-3339858D65A2}" type="presParOf" srcId="{29FF20C7-56F8-46E3-BB4C-E461FBC702E2}" destId="{75A35832-CB08-4BBC-8D13-9CD18F8CD712}" srcOrd="1" destOrd="0" presId="urn:microsoft.com/office/officeart/2008/layout/LinedList"/>
    <dgm:cxn modelId="{1440E5DC-3720-4D3A-B68E-06F01B475F1F}" type="presParOf" srcId="{468AE8DC-C36E-41DA-BA9C-3C3A91B88538}" destId="{3CF96D49-855A-4183-A402-A9A714F76712}" srcOrd="10" destOrd="0" presId="urn:microsoft.com/office/officeart/2008/layout/LinedList"/>
    <dgm:cxn modelId="{9A82C757-A352-4040-87F2-77068DE8B88A}" type="presParOf" srcId="{468AE8DC-C36E-41DA-BA9C-3C3A91B88538}" destId="{14177612-FA59-471D-9EC8-4742468204DA}" srcOrd="11" destOrd="0" presId="urn:microsoft.com/office/officeart/2008/layout/LinedList"/>
    <dgm:cxn modelId="{9D9AE4DB-9B12-4EF5-A55E-00EB6E559A5D}" type="presParOf" srcId="{14177612-FA59-471D-9EC8-4742468204DA}" destId="{EB34D132-6B19-47AB-A110-A6F415C83414}" srcOrd="0" destOrd="0" presId="urn:microsoft.com/office/officeart/2008/layout/LinedList"/>
    <dgm:cxn modelId="{1F3425B7-470A-49AA-938C-7D67D64FF8F2}" type="presParOf" srcId="{14177612-FA59-471D-9EC8-4742468204DA}" destId="{8ED3B438-760D-438B-9D1F-AB3952C08873}" srcOrd="1" destOrd="0" presId="urn:microsoft.com/office/officeart/2008/layout/LinedList"/>
    <dgm:cxn modelId="{C9297078-5F22-400E-A3AE-238FBBAC91B5}" type="presParOf" srcId="{468AE8DC-C36E-41DA-BA9C-3C3A91B88538}" destId="{00257EB4-8ACF-42EE-BB3F-80D018C11E76}" srcOrd="12" destOrd="0" presId="urn:microsoft.com/office/officeart/2008/layout/LinedList"/>
    <dgm:cxn modelId="{783AB505-E6B9-4FDC-9DA6-CE28144D267E}" type="presParOf" srcId="{468AE8DC-C36E-41DA-BA9C-3C3A91B88538}" destId="{1DEAD1CB-569D-4057-BCF1-B5C86EF2443A}" srcOrd="13" destOrd="0" presId="urn:microsoft.com/office/officeart/2008/layout/LinedList"/>
    <dgm:cxn modelId="{FF305919-A370-4A25-9AE3-7C8E69DDFE8D}" type="presParOf" srcId="{1DEAD1CB-569D-4057-BCF1-B5C86EF2443A}" destId="{FA6AD12E-42DA-48C3-85E1-724017D6899B}" srcOrd="0" destOrd="0" presId="urn:microsoft.com/office/officeart/2008/layout/LinedList"/>
    <dgm:cxn modelId="{1D8F2962-96EC-4A7E-A470-A5C66974A50D}" type="presParOf" srcId="{1DEAD1CB-569D-4057-BCF1-B5C86EF2443A}" destId="{7E4B23C3-6254-4124-8B8B-AA3CB4A36C14}" srcOrd="1" destOrd="0" presId="urn:microsoft.com/office/officeart/2008/layout/LinedList"/>
    <dgm:cxn modelId="{B1BC46B3-27BE-45E8-B4D5-44BDA29B012B}" type="presParOf" srcId="{468AE8DC-C36E-41DA-BA9C-3C3A91B88538}" destId="{2A5E3C4F-2FD8-4CA0-9EEA-0A4CA21C5139}" srcOrd="14" destOrd="0" presId="urn:microsoft.com/office/officeart/2008/layout/LinedList"/>
    <dgm:cxn modelId="{31DF1B38-5C4C-40BD-8804-5FAA0AC40D8F}" type="presParOf" srcId="{468AE8DC-C36E-41DA-BA9C-3C3A91B88538}" destId="{CEAE9152-BE56-4396-AE27-323214B5AE69}" srcOrd="15" destOrd="0" presId="urn:microsoft.com/office/officeart/2008/layout/LinedList"/>
    <dgm:cxn modelId="{B3914CC4-88C5-4BE8-8297-9B36BBA2CCED}" type="presParOf" srcId="{CEAE9152-BE56-4396-AE27-323214B5AE69}" destId="{8BAA4244-4F12-4393-BA6C-E6C9B8AD23D4}" srcOrd="0" destOrd="0" presId="urn:microsoft.com/office/officeart/2008/layout/LinedList"/>
    <dgm:cxn modelId="{BE5997A4-A766-4AC9-9767-1EC42CEFEC90}" type="presParOf" srcId="{CEAE9152-BE56-4396-AE27-323214B5AE69}" destId="{E40721D7-3B92-4DEB-BAC8-64EE353A0FCD}"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1E89490-7F37-418C-95A4-ABCEB3BFD5DD}" type="doc">
      <dgm:prSet loTypeId="urn:microsoft.com/office/officeart/2008/layout/LinedList" loCatId="list" qsTypeId="urn:microsoft.com/office/officeart/2005/8/quickstyle/simple1" qsCatId="simple" csTypeId="urn:microsoft.com/office/officeart/2005/8/colors/accent2_4" csCatId="accent2" phldr="1"/>
      <dgm:spPr/>
      <dgm:t>
        <a:bodyPr/>
        <a:lstStyle/>
        <a:p>
          <a:endParaRPr lang="en-US"/>
        </a:p>
      </dgm:t>
    </dgm:pt>
    <dgm:pt modelId="{44D8636A-1810-4290-9491-F5407485F22E}">
      <dgm:prSet/>
      <dgm:spPr/>
      <dgm:t>
        <a:bodyPr/>
        <a:lstStyle/>
        <a:p>
          <a:r>
            <a:rPr lang="en-GB" dirty="0">
              <a:latin typeface="+mj-lt"/>
            </a:rPr>
            <a:t>An entrepreneur is someone who acts in an enterprising way by identifying or creating and acting on opportunities</a:t>
          </a:r>
          <a:endParaRPr lang="en-US" dirty="0">
            <a:latin typeface="+mj-lt"/>
          </a:endParaRPr>
        </a:p>
      </dgm:t>
    </dgm:pt>
    <dgm:pt modelId="{56D74C8B-F06A-40A6-A1F6-4F7CFA642D85}" type="parTrans" cxnId="{8774E1C7-4011-4B80-90FC-FB200A9CAE36}">
      <dgm:prSet/>
      <dgm:spPr/>
      <dgm:t>
        <a:bodyPr/>
        <a:lstStyle/>
        <a:p>
          <a:endParaRPr lang="en-US"/>
        </a:p>
      </dgm:t>
    </dgm:pt>
    <dgm:pt modelId="{151347FE-9968-4B75-9138-A243C6A58D4E}" type="sibTrans" cxnId="{8774E1C7-4011-4B80-90FC-FB200A9CAE36}">
      <dgm:prSet/>
      <dgm:spPr/>
      <dgm:t>
        <a:bodyPr/>
        <a:lstStyle/>
        <a:p>
          <a:endParaRPr lang="en-US"/>
        </a:p>
      </dgm:t>
    </dgm:pt>
    <dgm:pt modelId="{0DEB8346-2E58-4B48-9650-45A93AC7F0D2}">
      <dgm:prSet/>
      <dgm:spPr/>
      <dgm:t>
        <a:bodyPr/>
        <a:lstStyle/>
        <a:p>
          <a:r>
            <a:rPr lang="en-GB" dirty="0">
              <a:latin typeface="+mj-lt"/>
            </a:rPr>
            <a:t>The </a:t>
          </a:r>
          <a:r>
            <a:rPr lang="en-GB" i="1" dirty="0">
              <a:latin typeface="+mj-lt"/>
            </a:rPr>
            <a:t>Youth Entrepreneurship Strategy </a:t>
          </a:r>
          <a:r>
            <a:rPr lang="en-GB" dirty="0">
              <a:latin typeface="+mj-lt"/>
            </a:rPr>
            <a:t>(YES) was launched in 2004, providing organisation and emphasis for entrepreneurship education in Wales for people aged 5-25</a:t>
          </a:r>
          <a:endParaRPr lang="en-US" dirty="0">
            <a:latin typeface="+mj-lt"/>
          </a:endParaRPr>
        </a:p>
      </dgm:t>
    </dgm:pt>
    <dgm:pt modelId="{5F79F59A-78AB-4C75-B612-4DDAB1353BE0}" type="parTrans" cxnId="{435B95B1-B03C-4F0C-A66A-D483E0C2EE65}">
      <dgm:prSet/>
      <dgm:spPr/>
      <dgm:t>
        <a:bodyPr/>
        <a:lstStyle/>
        <a:p>
          <a:endParaRPr lang="en-US"/>
        </a:p>
      </dgm:t>
    </dgm:pt>
    <dgm:pt modelId="{A7FEE52B-FD6D-4466-8CA9-9C5B85F33C89}" type="sibTrans" cxnId="{435B95B1-B03C-4F0C-A66A-D483E0C2EE65}">
      <dgm:prSet/>
      <dgm:spPr/>
      <dgm:t>
        <a:bodyPr/>
        <a:lstStyle/>
        <a:p>
          <a:endParaRPr lang="en-US"/>
        </a:p>
      </dgm:t>
    </dgm:pt>
    <dgm:pt modelId="{0687D219-5EDE-476C-ABAD-A381D25A7CEC}">
      <dgm:prSet/>
      <dgm:spPr/>
      <dgm:t>
        <a:bodyPr/>
        <a:lstStyle/>
        <a:p>
          <a:r>
            <a:rPr lang="en-GB" dirty="0">
              <a:latin typeface="+mj-lt"/>
            </a:rPr>
            <a:t>Young enterprise was founded in 1962 and is the UK’s leading charity that inspires young people to exploit their personal and business skills</a:t>
          </a:r>
          <a:endParaRPr lang="en-US" dirty="0">
            <a:latin typeface="+mj-lt"/>
          </a:endParaRPr>
        </a:p>
      </dgm:t>
    </dgm:pt>
    <dgm:pt modelId="{C23EB63A-9691-4102-9B4B-8C1DAEBA3C89}" type="parTrans" cxnId="{0B8EE7AB-BA8D-402F-9A41-331C9DCC728D}">
      <dgm:prSet/>
      <dgm:spPr/>
      <dgm:t>
        <a:bodyPr/>
        <a:lstStyle/>
        <a:p>
          <a:endParaRPr lang="en-US"/>
        </a:p>
      </dgm:t>
    </dgm:pt>
    <dgm:pt modelId="{2112D3A7-23A3-463F-B9FD-5D2D157963D4}" type="sibTrans" cxnId="{0B8EE7AB-BA8D-402F-9A41-331C9DCC728D}">
      <dgm:prSet/>
      <dgm:spPr/>
      <dgm:t>
        <a:bodyPr/>
        <a:lstStyle/>
        <a:p>
          <a:endParaRPr lang="en-US"/>
        </a:p>
      </dgm:t>
    </dgm:pt>
    <dgm:pt modelId="{BAEEF218-7455-44F3-8E0C-F450BF1BB6F4}">
      <dgm:prSet/>
      <dgm:spPr/>
      <dgm:t>
        <a:bodyPr/>
        <a:lstStyle/>
        <a:p>
          <a:r>
            <a:rPr lang="en-US" dirty="0">
              <a:latin typeface="+mj-lt"/>
            </a:rPr>
            <a:t>Some of the UK’s leading businesses, trusts and foundations make a considerable contribution to Young enterprise’s work and to the lives of young people across the whole country</a:t>
          </a:r>
        </a:p>
      </dgm:t>
    </dgm:pt>
    <dgm:pt modelId="{6FE32D12-CC72-4742-9C0F-39EFD773A2F8}" type="parTrans" cxnId="{2BA6CB12-F600-4F6A-80F1-C3013DB12A9D}">
      <dgm:prSet/>
      <dgm:spPr/>
      <dgm:t>
        <a:bodyPr/>
        <a:lstStyle/>
        <a:p>
          <a:endParaRPr lang="en-US"/>
        </a:p>
      </dgm:t>
    </dgm:pt>
    <dgm:pt modelId="{A95CE902-24AC-4235-9E0D-1A85D71EECF2}" type="sibTrans" cxnId="{2BA6CB12-F600-4F6A-80F1-C3013DB12A9D}">
      <dgm:prSet/>
      <dgm:spPr/>
      <dgm:t>
        <a:bodyPr/>
        <a:lstStyle/>
        <a:p>
          <a:endParaRPr lang="en-US"/>
        </a:p>
      </dgm:t>
    </dgm:pt>
    <dgm:pt modelId="{C6B34E7A-EF49-48B4-B469-361F81E4BB14}">
      <dgm:prSet/>
      <dgm:spPr/>
      <dgm:t>
        <a:bodyPr/>
        <a:lstStyle/>
        <a:p>
          <a:r>
            <a:rPr lang="en-GB" dirty="0">
              <a:latin typeface="+mj-lt"/>
            </a:rPr>
            <a:t>Young enterprise run programmes for learners from primary school level to university level. Having completed these programmes, students acquire a direct understanding into the careers of local employees and discover the skills that are respected in the workplace</a:t>
          </a:r>
          <a:endParaRPr lang="en-US" dirty="0">
            <a:latin typeface="+mj-lt"/>
          </a:endParaRPr>
        </a:p>
      </dgm:t>
    </dgm:pt>
    <dgm:pt modelId="{34EDDC3C-4EC5-4061-9BC8-85ECB58E5EDF}" type="parTrans" cxnId="{68901B91-23E7-4C7C-9FB2-0004364BF142}">
      <dgm:prSet/>
      <dgm:spPr/>
      <dgm:t>
        <a:bodyPr/>
        <a:lstStyle/>
        <a:p>
          <a:endParaRPr lang="en-US"/>
        </a:p>
      </dgm:t>
    </dgm:pt>
    <dgm:pt modelId="{D364ACA5-0A1A-4676-A561-7847ED1FC5A0}" type="sibTrans" cxnId="{68901B91-23E7-4C7C-9FB2-0004364BF142}">
      <dgm:prSet/>
      <dgm:spPr/>
      <dgm:t>
        <a:bodyPr/>
        <a:lstStyle/>
        <a:p>
          <a:endParaRPr lang="en-US"/>
        </a:p>
      </dgm:t>
    </dgm:pt>
    <dgm:pt modelId="{64C432DD-61AE-4838-A024-515ECF34AA1C}">
      <dgm:prSet/>
      <dgm:spPr/>
      <dgm:t>
        <a:bodyPr/>
        <a:lstStyle/>
        <a:p>
          <a:r>
            <a:rPr lang="en-GB" dirty="0">
              <a:latin typeface="+mj-lt"/>
            </a:rPr>
            <a:t>Through displaying enterprise and entrepreneurial thinking, learners practice the skills, knowledge and personal qualities that are desired to relate creative ideas and innovations to practical situations</a:t>
          </a:r>
          <a:endParaRPr lang="en-US" dirty="0">
            <a:latin typeface="+mj-lt"/>
          </a:endParaRPr>
        </a:p>
      </dgm:t>
    </dgm:pt>
    <dgm:pt modelId="{44A3146D-3FE9-4921-A311-60BE00F5A2B0}" type="parTrans" cxnId="{FC68991D-12AF-4B4B-AE9A-9095377DE6E6}">
      <dgm:prSet/>
      <dgm:spPr/>
      <dgm:t>
        <a:bodyPr/>
        <a:lstStyle/>
        <a:p>
          <a:endParaRPr lang="en-US"/>
        </a:p>
      </dgm:t>
    </dgm:pt>
    <dgm:pt modelId="{A5727D68-5D19-449C-B21F-22B595787DBD}" type="sibTrans" cxnId="{FC68991D-12AF-4B4B-AE9A-9095377DE6E6}">
      <dgm:prSet/>
      <dgm:spPr/>
      <dgm:t>
        <a:bodyPr/>
        <a:lstStyle/>
        <a:p>
          <a:endParaRPr lang="en-US"/>
        </a:p>
      </dgm:t>
    </dgm:pt>
    <dgm:pt modelId="{EF8DEAE6-5F28-4034-8D4F-E59E4FF52E8B}">
      <dgm:prSet/>
      <dgm:spPr/>
      <dgm:t>
        <a:bodyPr/>
        <a:lstStyle/>
        <a:p>
          <a:r>
            <a:rPr lang="en-US" dirty="0">
              <a:latin typeface="+mj-lt"/>
            </a:rPr>
            <a:t>However, there are drawbacks to such a scheme that need to be addressed in order for the initiative to work effectively throughout all schools</a:t>
          </a:r>
        </a:p>
      </dgm:t>
    </dgm:pt>
    <dgm:pt modelId="{8CA052DE-40B0-4B83-8014-A1BA59AC67FB}" type="parTrans" cxnId="{3FFA42DC-1CF0-46BB-8BD4-E0D755355CE9}">
      <dgm:prSet/>
      <dgm:spPr/>
      <dgm:t>
        <a:bodyPr/>
        <a:lstStyle/>
        <a:p>
          <a:endParaRPr lang="en-US"/>
        </a:p>
      </dgm:t>
    </dgm:pt>
    <dgm:pt modelId="{1B4A129B-D3AA-4076-85C8-E92736D900A2}" type="sibTrans" cxnId="{3FFA42DC-1CF0-46BB-8BD4-E0D755355CE9}">
      <dgm:prSet/>
      <dgm:spPr/>
      <dgm:t>
        <a:bodyPr/>
        <a:lstStyle/>
        <a:p>
          <a:endParaRPr lang="en-US"/>
        </a:p>
      </dgm:t>
    </dgm:pt>
    <dgm:pt modelId="{A00F1A70-AE53-46B3-97E7-A111B72E707C}" type="pres">
      <dgm:prSet presAssocID="{61E89490-7F37-418C-95A4-ABCEB3BFD5DD}" presName="vert0" presStyleCnt="0">
        <dgm:presLayoutVars>
          <dgm:dir/>
          <dgm:animOne val="branch"/>
          <dgm:animLvl val="lvl"/>
        </dgm:presLayoutVars>
      </dgm:prSet>
      <dgm:spPr/>
    </dgm:pt>
    <dgm:pt modelId="{DFB5D334-9D15-4BDF-ACC0-E7646B6B7D96}" type="pres">
      <dgm:prSet presAssocID="{44D8636A-1810-4290-9491-F5407485F22E}" presName="thickLine" presStyleLbl="alignNode1" presStyleIdx="0" presStyleCnt="7"/>
      <dgm:spPr/>
    </dgm:pt>
    <dgm:pt modelId="{CDFF121F-E753-4085-ABF9-346C4513D233}" type="pres">
      <dgm:prSet presAssocID="{44D8636A-1810-4290-9491-F5407485F22E}" presName="horz1" presStyleCnt="0"/>
      <dgm:spPr/>
    </dgm:pt>
    <dgm:pt modelId="{917CC906-E489-4282-8238-9E40D736A52F}" type="pres">
      <dgm:prSet presAssocID="{44D8636A-1810-4290-9491-F5407485F22E}" presName="tx1" presStyleLbl="revTx" presStyleIdx="0" presStyleCnt="7"/>
      <dgm:spPr/>
    </dgm:pt>
    <dgm:pt modelId="{580EE238-3034-4A02-83F0-CFA17159C00C}" type="pres">
      <dgm:prSet presAssocID="{44D8636A-1810-4290-9491-F5407485F22E}" presName="vert1" presStyleCnt="0"/>
      <dgm:spPr/>
    </dgm:pt>
    <dgm:pt modelId="{8E6BCB8F-EF8C-44C0-9EF0-C7E543F40924}" type="pres">
      <dgm:prSet presAssocID="{0DEB8346-2E58-4B48-9650-45A93AC7F0D2}" presName="thickLine" presStyleLbl="alignNode1" presStyleIdx="1" presStyleCnt="7"/>
      <dgm:spPr/>
    </dgm:pt>
    <dgm:pt modelId="{F2058B55-F960-4071-B586-E748344A3B53}" type="pres">
      <dgm:prSet presAssocID="{0DEB8346-2E58-4B48-9650-45A93AC7F0D2}" presName="horz1" presStyleCnt="0"/>
      <dgm:spPr/>
    </dgm:pt>
    <dgm:pt modelId="{B7733659-022F-4435-A4DF-661DDD8D2923}" type="pres">
      <dgm:prSet presAssocID="{0DEB8346-2E58-4B48-9650-45A93AC7F0D2}" presName="tx1" presStyleLbl="revTx" presStyleIdx="1" presStyleCnt="7"/>
      <dgm:spPr/>
    </dgm:pt>
    <dgm:pt modelId="{FAE48603-7238-44AB-ACF0-88EA932B0873}" type="pres">
      <dgm:prSet presAssocID="{0DEB8346-2E58-4B48-9650-45A93AC7F0D2}" presName="vert1" presStyleCnt="0"/>
      <dgm:spPr/>
    </dgm:pt>
    <dgm:pt modelId="{3FDBBFED-A7C2-4840-A2CB-E6F01C263354}" type="pres">
      <dgm:prSet presAssocID="{0687D219-5EDE-476C-ABAD-A381D25A7CEC}" presName="thickLine" presStyleLbl="alignNode1" presStyleIdx="2" presStyleCnt="7"/>
      <dgm:spPr/>
    </dgm:pt>
    <dgm:pt modelId="{732E3EBC-A3D0-4D17-9292-0AEBC96E76DF}" type="pres">
      <dgm:prSet presAssocID="{0687D219-5EDE-476C-ABAD-A381D25A7CEC}" presName="horz1" presStyleCnt="0"/>
      <dgm:spPr/>
    </dgm:pt>
    <dgm:pt modelId="{4391A9CA-CCC6-423A-AE4A-C6706656687E}" type="pres">
      <dgm:prSet presAssocID="{0687D219-5EDE-476C-ABAD-A381D25A7CEC}" presName="tx1" presStyleLbl="revTx" presStyleIdx="2" presStyleCnt="7"/>
      <dgm:spPr/>
    </dgm:pt>
    <dgm:pt modelId="{4F4F46F9-AB2C-4233-955D-88822DF61077}" type="pres">
      <dgm:prSet presAssocID="{0687D219-5EDE-476C-ABAD-A381D25A7CEC}" presName="vert1" presStyleCnt="0"/>
      <dgm:spPr/>
    </dgm:pt>
    <dgm:pt modelId="{8A5B7A72-59FE-483A-856D-32650DF920E8}" type="pres">
      <dgm:prSet presAssocID="{BAEEF218-7455-44F3-8E0C-F450BF1BB6F4}" presName="thickLine" presStyleLbl="alignNode1" presStyleIdx="3" presStyleCnt="7"/>
      <dgm:spPr/>
    </dgm:pt>
    <dgm:pt modelId="{25C0AB48-E54A-439C-A154-A19C7A15A701}" type="pres">
      <dgm:prSet presAssocID="{BAEEF218-7455-44F3-8E0C-F450BF1BB6F4}" presName="horz1" presStyleCnt="0"/>
      <dgm:spPr/>
    </dgm:pt>
    <dgm:pt modelId="{4AF82F2C-4FE6-45AC-8FAD-CD353EA20296}" type="pres">
      <dgm:prSet presAssocID="{BAEEF218-7455-44F3-8E0C-F450BF1BB6F4}" presName="tx1" presStyleLbl="revTx" presStyleIdx="3" presStyleCnt="7"/>
      <dgm:spPr/>
    </dgm:pt>
    <dgm:pt modelId="{99084CAF-9752-49FA-9C92-92A11F691AE0}" type="pres">
      <dgm:prSet presAssocID="{BAEEF218-7455-44F3-8E0C-F450BF1BB6F4}" presName="vert1" presStyleCnt="0"/>
      <dgm:spPr/>
    </dgm:pt>
    <dgm:pt modelId="{9F7EE906-4A62-44AB-A553-2B26F638F77D}" type="pres">
      <dgm:prSet presAssocID="{C6B34E7A-EF49-48B4-B469-361F81E4BB14}" presName="thickLine" presStyleLbl="alignNode1" presStyleIdx="4" presStyleCnt="7"/>
      <dgm:spPr/>
    </dgm:pt>
    <dgm:pt modelId="{5194EA5F-A207-4AAA-B45B-CDF1570DCFFF}" type="pres">
      <dgm:prSet presAssocID="{C6B34E7A-EF49-48B4-B469-361F81E4BB14}" presName="horz1" presStyleCnt="0"/>
      <dgm:spPr/>
    </dgm:pt>
    <dgm:pt modelId="{33C79A20-E020-4DEF-9C47-05634A98EEC4}" type="pres">
      <dgm:prSet presAssocID="{C6B34E7A-EF49-48B4-B469-361F81E4BB14}" presName="tx1" presStyleLbl="revTx" presStyleIdx="4" presStyleCnt="7"/>
      <dgm:spPr/>
    </dgm:pt>
    <dgm:pt modelId="{54BA7683-E1F2-4EF6-B643-79AD477AC87C}" type="pres">
      <dgm:prSet presAssocID="{C6B34E7A-EF49-48B4-B469-361F81E4BB14}" presName="vert1" presStyleCnt="0"/>
      <dgm:spPr/>
    </dgm:pt>
    <dgm:pt modelId="{57CF25AE-0F78-4232-840D-1230E8B435BB}" type="pres">
      <dgm:prSet presAssocID="{64C432DD-61AE-4838-A024-515ECF34AA1C}" presName="thickLine" presStyleLbl="alignNode1" presStyleIdx="5" presStyleCnt="7"/>
      <dgm:spPr/>
    </dgm:pt>
    <dgm:pt modelId="{29A1910F-DD7B-4E3C-8F1B-34C0F81F3C09}" type="pres">
      <dgm:prSet presAssocID="{64C432DD-61AE-4838-A024-515ECF34AA1C}" presName="horz1" presStyleCnt="0"/>
      <dgm:spPr/>
    </dgm:pt>
    <dgm:pt modelId="{28473C67-5CD5-4D13-91C6-73A3B12A8D97}" type="pres">
      <dgm:prSet presAssocID="{64C432DD-61AE-4838-A024-515ECF34AA1C}" presName="tx1" presStyleLbl="revTx" presStyleIdx="5" presStyleCnt="7"/>
      <dgm:spPr/>
    </dgm:pt>
    <dgm:pt modelId="{14A96A43-389A-475A-9476-9322D9EDB621}" type="pres">
      <dgm:prSet presAssocID="{64C432DD-61AE-4838-A024-515ECF34AA1C}" presName="vert1" presStyleCnt="0"/>
      <dgm:spPr/>
    </dgm:pt>
    <dgm:pt modelId="{251ACAD3-A8A3-453E-AEDF-D7C14EC76904}" type="pres">
      <dgm:prSet presAssocID="{EF8DEAE6-5F28-4034-8D4F-E59E4FF52E8B}" presName="thickLine" presStyleLbl="alignNode1" presStyleIdx="6" presStyleCnt="7"/>
      <dgm:spPr/>
    </dgm:pt>
    <dgm:pt modelId="{F5F8B8F3-3F88-4357-9D19-227A52FA541D}" type="pres">
      <dgm:prSet presAssocID="{EF8DEAE6-5F28-4034-8D4F-E59E4FF52E8B}" presName="horz1" presStyleCnt="0"/>
      <dgm:spPr/>
    </dgm:pt>
    <dgm:pt modelId="{8FEC8820-8F2B-48D8-8899-DBDD5F4A723F}" type="pres">
      <dgm:prSet presAssocID="{EF8DEAE6-5F28-4034-8D4F-E59E4FF52E8B}" presName="tx1" presStyleLbl="revTx" presStyleIdx="6" presStyleCnt="7"/>
      <dgm:spPr/>
    </dgm:pt>
    <dgm:pt modelId="{CE06C4D4-1DB7-452A-AD04-2614DF95B102}" type="pres">
      <dgm:prSet presAssocID="{EF8DEAE6-5F28-4034-8D4F-E59E4FF52E8B}" presName="vert1" presStyleCnt="0"/>
      <dgm:spPr/>
    </dgm:pt>
  </dgm:ptLst>
  <dgm:cxnLst>
    <dgm:cxn modelId="{2BA6CB12-F600-4F6A-80F1-C3013DB12A9D}" srcId="{61E89490-7F37-418C-95A4-ABCEB3BFD5DD}" destId="{BAEEF218-7455-44F3-8E0C-F450BF1BB6F4}" srcOrd="3" destOrd="0" parTransId="{6FE32D12-CC72-4742-9C0F-39EFD773A2F8}" sibTransId="{A95CE902-24AC-4235-9E0D-1A85D71EECF2}"/>
    <dgm:cxn modelId="{FC68991D-12AF-4B4B-AE9A-9095377DE6E6}" srcId="{61E89490-7F37-418C-95A4-ABCEB3BFD5DD}" destId="{64C432DD-61AE-4838-A024-515ECF34AA1C}" srcOrd="5" destOrd="0" parTransId="{44A3146D-3FE9-4921-A311-60BE00F5A2B0}" sibTransId="{A5727D68-5D19-449C-B21F-22B595787DBD}"/>
    <dgm:cxn modelId="{B676793C-C041-4403-9E46-4A07EA822CC7}" type="presOf" srcId="{44D8636A-1810-4290-9491-F5407485F22E}" destId="{917CC906-E489-4282-8238-9E40D736A52F}" srcOrd="0" destOrd="0" presId="urn:microsoft.com/office/officeart/2008/layout/LinedList"/>
    <dgm:cxn modelId="{01759B3D-1BCF-4DED-ABB6-CD91A761F271}" type="presOf" srcId="{0DEB8346-2E58-4B48-9650-45A93AC7F0D2}" destId="{B7733659-022F-4435-A4DF-661DDD8D2923}" srcOrd="0" destOrd="0" presId="urn:microsoft.com/office/officeart/2008/layout/LinedList"/>
    <dgm:cxn modelId="{9BA9CB52-76AE-4247-9901-349C2B6996F8}" type="presOf" srcId="{61E89490-7F37-418C-95A4-ABCEB3BFD5DD}" destId="{A00F1A70-AE53-46B3-97E7-A111B72E707C}" srcOrd="0" destOrd="0" presId="urn:microsoft.com/office/officeart/2008/layout/LinedList"/>
    <dgm:cxn modelId="{E666B88B-5F0A-4008-904A-EAC23AB5AD75}" type="presOf" srcId="{64C432DD-61AE-4838-A024-515ECF34AA1C}" destId="{28473C67-5CD5-4D13-91C6-73A3B12A8D97}" srcOrd="0" destOrd="0" presId="urn:microsoft.com/office/officeart/2008/layout/LinedList"/>
    <dgm:cxn modelId="{D5FF7B8F-4D12-4F81-A5EC-2A7B4B867FE1}" type="presOf" srcId="{C6B34E7A-EF49-48B4-B469-361F81E4BB14}" destId="{33C79A20-E020-4DEF-9C47-05634A98EEC4}" srcOrd="0" destOrd="0" presId="urn:microsoft.com/office/officeart/2008/layout/LinedList"/>
    <dgm:cxn modelId="{68901B91-23E7-4C7C-9FB2-0004364BF142}" srcId="{61E89490-7F37-418C-95A4-ABCEB3BFD5DD}" destId="{C6B34E7A-EF49-48B4-B469-361F81E4BB14}" srcOrd="4" destOrd="0" parTransId="{34EDDC3C-4EC5-4061-9BC8-85ECB58E5EDF}" sibTransId="{D364ACA5-0A1A-4676-A561-7847ED1FC5A0}"/>
    <dgm:cxn modelId="{0B8EE7AB-BA8D-402F-9A41-331C9DCC728D}" srcId="{61E89490-7F37-418C-95A4-ABCEB3BFD5DD}" destId="{0687D219-5EDE-476C-ABAD-A381D25A7CEC}" srcOrd="2" destOrd="0" parTransId="{C23EB63A-9691-4102-9B4B-8C1DAEBA3C89}" sibTransId="{2112D3A7-23A3-463F-B9FD-5D2D157963D4}"/>
    <dgm:cxn modelId="{435B95B1-B03C-4F0C-A66A-D483E0C2EE65}" srcId="{61E89490-7F37-418C-95A4-ABCEB3BFD5DD}" destId="{0DEB8346-2E58-4B48-9650-45A93AC7F0D2}" srcOrd="1" destOrd="0" parTransId="{5F79F59A-78AB-4C75-B612-4DDAB1353BE0}" sibTransId="{A7FEE52B-FD6D-4466-8CA9-9C5B85F33C89}"/>
    <dgm:cxn modelId="{8774E1C7-4011-4B80-90FC-FB200A9CAE36}" srcId="{61E89490-7F37-418C-95A4-ABCEB3BFD5DD}" destId="{44D8636A-1810-4290-9491-F5407485F22E}" srcOrd="0" destOrd="0" parTransId="{56D74C8B-F06A-40A6-A1F6-4F7CFA642D85}" sibTransId="{151347FE-9968-4B75-9138-A243C6A58D4E}"/>
    <dgm:cxn modelId="{3FFA42DC-1CF0-46BB-8BD4-E0D755355CE9}" srcId="{61E89490-7F37-418C-95A4-ABCEB3BFD5DD}" destId="{EF8DEAE6-5F28-4034-8D4F-E59E4FF52E8B}" srcOrd="6" destOrd="0" parTransId="{8CA052DE-40B0-4B83-8014-A1BA59AC67FB}" sibTransId="{1B4A129B-D3AA-4076-85C8-E92736D900A2}"/>
    <dgm:cxn modelId="{452567DC-AF77-40BF-8295-70B499DB8546}" type="presOf" srcId="{BAEEF218-7455-44F3-8E0C-F450BF1BB6F4}" destId="{4AF82F2C-4FE6-45AC-8FAD-CD353EA20296}" srcOrd="0" destOrd="0" presId="urn:microsoft.com/office/officeart/2008/layout/LinedList"/>
    <dgm:cxn modelId="{07F4C1E2-3395-4C9B-9F3A-FA0CAF881D62}" type="presOf" srcId="{EF8DEAE6-5F28-4034-8D4F-E59E4FF52E8B}" destId="{8FEC8820-8F2B-48D8-8899-DBDD5F4A723F}" srcOrd="0" destOrd="0" presId="urn:microsoft.com/office/officeart/2008/layout/LinedList"/>
    <dgm:cxn modelId="{A93C9FE4-708D-4592-AE88-F9531132D3DF}" type="presOf" srcId="{0687D219-5EDE-476C-ABAD-A381D25A7CEC}" destId="{4391A9CA-CCC6-423A-AE4A-C6706656687E}" srcOrd="0" destOrd="0" presId="urn:microsoft.com/office/officeart/2008/layout/LinedList"/>
    <dgm:cxn modelId="{F5D0AD43-655D-477C-A249-873A95D861BC}" type="presParOf" srcId="{A00F1A70-AE53-46B3-97E7-A111B72E707C}" destId="{DFB5D334-9D15-4BDF-ACC0-E7646B6B7D96}" srcOrd="0" destOrd="0" presId="urn:microsoft.com/office/officeart/2008/layout/LinedList"/>
    <dgm:cxn modelId="{0A7DBD5E-1430-4B23-9EF9-F1B70BD8DECA}" type="presParOf" srcId="{A00F1A70-AE53-46B3-97E7-A111B72E707C}" destId="{CDFF121F-E753-4085-ABF9-346C4513D233}" srcOrd="1" destOrd="0" presId="urn:microsoft.com/office/officeart/2008/layout/LinedList"/>
    <dgm:cxn modelId="{A3141D72-E580-4646-8839-E7E74389CC0E}" type="presParOf" srcId="{CDFF121F-E753-4085-ABF9-346C4513D233}" destId="{917CC906-E489-4282-8238-9E40D736A52F}" srcOrd="0" destOrd="0" presId="urn:microsoft.com/office/officeart/2008/layout/LinedList"/>
    <dgm:cxn modelId="{99BCCC1D-0030-46DD-8CC8-3BD082BD2681}" type="presParOf" srcId="{CDFF121F-E753-4085-ABF9-346C4513D233}" destId="{580EE238-3034-4A02-83F0-CFA17159C00C}" srcOrd="1" destOrd="0" presId="urn:microsoft.com/office/officeart/2008/layout/LinedList"/>
    <dgm:cxn modelId="{EE660203-2DB8-4F88-854C-019BF586E4DD}" type="presParOf" srcId="{A00F1A70-AE53-46B3-97E7-A111B72E707C}" destId="{8E6BCB8F-EF8C-44C0-9EF0-C7E543F40924}" srcOrd="2" destOrd="0" presId="urn:microsoft.com/office/officeart/2008/layout/LinedList"/>
    <dgm:cxn modelId="{0C5EDAB0-7FF3-4678-9F43-DE556FDCCAA7}" type="presParOf" srcId="{A00F1A70-AE53-46B3-97E7-A111B72E707C}" destId="{F2058B55-F960-4071-B586-E748344A3B53}" srcOrd="3" destOrd="0" presId="urn:microsoft.com/office/officeart/2008/layout/LinedList"/>
    <dgm:cxn modelId="{ED2D5CB5-1E66-457C-A158-77A965EE3D72}" type="presParOf" srcId="{F2058B55-F960-4071-B586-E748344A3B53}" destId="{B7733659-022F-4435-A4DF-661DDD8D2923}" srcOrd="0" destOrd="0" presId="urn:microsoft.com/office/officeart/2008/layout/LinedList"/>
    <dgm:cxn modelId="{1D91638C-BF31-40E2-808B-97990C559D9B}" type="presParOf" srcId="{F2058B55-F960-4071-B586-E748344A3B53}" destId="{FAE48603-7238-44AB-ACF0-88EA932B0873}" srcOrd="1" destOrd="0" presId="urn:microsoft.com/office/officeart/2008/layout/LinedList"/>
    <dgm:cxn modelId="{C6C660BE-47E5-4BC7-A4A9-BD6A6164999A}" type="presParOf" srcId="{A00F1A70-AE53-46B3-97E7-A111B72E707C}" destId="{3FDBBFED-A7C2-4840-A2CB-E6F01C263354}" srcOrd="4" destOrd="0" presId="urn:microsoft.com/office/officeart/2008/layout/LinedList"/>
    <dgm:cxn modelId="{37B71054-987F-408A-ADC2-FDF94E97922B}" type="presParOf" srcId="{A00F1A70-AE53-46B3-97E7-A111B72E707C}" destId="{732E3EBC-A3D0-4D17-9292-0AEBC96E76DF}" srcOrd="5" destOrd="0" presId="urn:microsoft.com/office/officeart/2008/layout/LinedList"/>
    <dgm:cxn modelId="{A441CB33-9CE7-4513-8FEF-B736DDD81183}" type="presParOf" srcId="{732E3EBC-A3D0-4D17-9292-0AEBC96E76DF}" destId="{4391A9CA-CCC6-423A-AE4A-C6706656687E}" srcOrd="0" destOrd="0" presId="urn:microsoft.com/office/officeart/2008/layout/LinedList"/>
    <dgm:cxn modelId="{C291503A-386C-4EC6-8206-390A0B4AEB3C}" type="presParOf" srcId="{732E3EBC-A3D0-4D17-9292-0AEBC96E76DF}" destId="{4F4F46F9-AB2C-4233-955D-88822DF61077}" srcOrd="1" destOrd="0" presId="urn:microsoft.com/office/officeart/2008/layout/LinedList"/>
    <dgm:cxn modelId="{B5514786-25E2-44D8-BE58-6D86426576A4}" type="presParOf" srcId="{A00F1A70-AE53-46B3-97E7-A111B72E707C}" destId="{8A5B7A72-59FE-483A-856D-32650DF920E8}" srcOrd="6" destOrd="0" presId="urn:microsoft.com/office/officeart/2008/layout/LinedList"/>
    <dgm:cxn modelId="{BD4840E8-CF39-4F3F-844E-DE1B3964F272}" type="presParOf" srcId="{A00F1A70-AE53-46B3-97E7-A111B72E707C}" destId="{25C0AB48-E54A-439C-A154-A19C7A15A701}" srcOrd="7" destOrd="0" presId="urn:microsoft.com/office/officeart/2008/layout/LinedList"/>
    <dgm:cxn modelId="{DBC9E4E5-4218-4760-A11F-F4EB1483B784}" type="presParOf" srcId="{25C0AB48-E54A-439C-A154-A19C7A15A701}" destId="{4AF82F2C-4FE6-45AC-8FAD-CD353EA20296}" srcOrd="0" destOrd="0" presId="urn:microsoft.com/office/officeart/2008/layout/LinedList"/>
    <dgm:cxn modelId="{445CADD9-D4E0-4A7D-B12E-7675A3382BB9}" type="presParOf" srcId="{25C0AB48-E54A-439C-A154-A19C7A15A701}" destId="{99084CAF-9752-49FA-9C92-92A11F691AE0}" srcOrd="1" destOrd="0" presId="urn:microsoft.com/office/officeart/2008/layout/LinedList"/>
    <dgm:cxn modelId="{63FE7CBA-C889-4DFE-841C-D5F8DB760572}" type="presParOf" srcId="{A00F1A70-AE53-46B3-97E7-A111B72E707C}" destId="{9F7EE906-4A62-44AB-A553-2B26F638F77D}" srcOrd="8" destOrd="0" presId="urn:microsoft.com/office/officeart/2008/layout/LinedList"/>
    <dgm:cxn modelId="{C84A6193-9B11-4AE3-AADB-67B280BE2A93}" type="presParOf" srcId="{A00F1A70-AE53-46B3-97E7-A111B72E707C}" destId="{5194EA5F-A207-4AAA-B45B-CDF1570DCFFF}" srcOrd="9" destOrd="0" presId="urn:microsoft.com/office/officeart/2008/layout/LinedList"/>
    <dgm:cxn modelId="{AFC9F5EB-CC5B-4C4B-B778-2E7EE70F94F7}" type="presParOf" srcId="{5194EA5F-A207-4AAA-B45B-CDF1570DCFFF}" destId="{33C79A20-E020-4DEF-9C47-05634A98EEC4}" srcOrd="0" destOrd="0" presId="urn:microsoft.com/office/officeart/2008/layout/LinedList"/>
    <dgm:cxn modelId="{41395286-398B-4986-85BA-04ACD1C4B3D1}" type="presParOf" srcId="{5194EA5F-A207-4AAA-B45B-CDF1570DCFFF}" destId="{54BA7683-E1F2-4EF6-B643-79AD477AC87C}" srcOrd="1" destOrd="0" presId="urn:microsoft.com/office/officeart/2008/layout/LinedList"/>
    <dgm:cxn modelId="{52CA0BAB-78A1-4811-BDD0-A10229282FE0}" type="presParOf" srcId="{A00F1A70-AE53-46B3-97E7-A111B72E707C}" destId="{57CF25AE-0F78-4232-840D-1230E8B435BB}" srcOrd="10" destOrd="0" presId="urn:microsoft.com/office/officeart/2008/layout/LinedList"/>
    <dgm:cxn modelId="{3B092F87-C9AF-420F-BA09-341E3BAEE0CC}" type="presParOf" srcId="{A00F1A70-AE53-46B3-97E7-A111B72E707C}" destId="{29A1910F-DD7B-4E3C-8F1B-34C0F81F3C09}" srcOrd="11" destOrd="0" presId="urn:microsoft.com/office/officeart/2008/layout/LinedList"/>
    <dgm:cxn modelId="{D182FC66-EB4F-462F-837F-E79BE0D26ECD}" type="presParOf" srcId="{29A1910F-DD7B-4E3C-8F1B-34C0F81F3C09}" destId="{28473C67-5CD5-4D13-91C6-73A3B12A8D97}" srcOrd="0" destOrd="0" presId="urn:microsoft.com/office/officeart/2008/layout/LinedList"/>
    <dgm:cxn modelId="{14333127-3E44-4139-BA03-52DA3DFEDCF5}" type="presParOf" srcId="{29A1910F-DD7B-4E3C-8F1B-34C0F81F3C09}" destId="{14A96A43-389A-475A-9476-9322D9EDB621}" srcOrd="1" destOrd="0" presId="urn:microsoft.com/office/officeart/2008/layout/LinedList"/>
    <dgm:cxn modelId="{C78EFF18-6EEC-472A-BCB6-7337D283A845}" type="presParOf" srcId="{A00F1A70-AE53-46B3-97E7-A111B72E707C}" destId="{251ACAD3-A8A3-453E-AEDF-D7C14EC76904}" srcOrd="12" destOrd="0" presId="urn:microsoft.com/office/officeart/2008/layout/LinedList"/>
    <dgm:cxn modelId="{6A42FEEF-6938-49B9-A0D3-C738EDB9256E}" type="presParOf" srcId="{A00F1A70-AE53-46B3-97E7-A111B72E707C}" destId="{F5F8B8F3-3F88-4357-9D19-227A52FA541D}" srcOrd="13" destOrd="0" presId="urn:microsoft.com/office/officeart/2008/layout/LinedList"/>
    <dgm:cxn modelId="{0D567554-0558-4C5B-BE52-42BCE3E28590}" type="presParOf" srcId="{F5F8B8F3-3F88-4357-9D19-227A52FA541D}" destId="{8FEC8820-8F2B-48D8-8899-DBDD5F4A723F}" srcOrd="0" destOrd="0" presId="urn:microsoft.com/office/officeart/2008/layout/LinedList"/>
    <dgm:cxn modelId="{A8064EE0-67BA-4801-B885-DBAA3CF7843C}" type="presParOf" srcId="{F5F8B8F3-3F88-4357-9D19-227A52FA541D}" destId="{CE06C4D4-1DB7-452A-AD04-2614DF95B10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18C987-C4FC-41E1-88B4-E38A083621B2}">
      <dsp:nvSpPr>
        <dsp:cNvPr id="0" name=""/>
        <dsp:cNvSpPr/>
      </dsp:nvSpPr>
      <dsp:spPr>
        <a:xfrm>
          <a:off x="0" y="0"/>
          <a:ext cx="3143249" cy="3617845"/>
        </a:xfrm>
        <a:prstGeom prst="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5060" tIns="330200" rIns="245060" bIns="330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mj-lt"/>
            </a:rPr>
            <a:t>Explain what the educational initiative in entrepreneurship ‘Young enterprise’ is </a:t>
          </a:r>
          <a:endParaRPr lang="en-US" sz="2000" kern="1200" dirty="0">
            <a:latin typeface="+mj-lt"/>
          </a:endParaRPr>
        </a:p>
      </dsp:txBody>
      <dsp:txXfrm>
        <a:off x="0" y="1374781"/>
        <a:ext cx="3143249" cy="2170707"/>
      </dsp:txXfrm>
    </dsp:sp>
    <dsp:sp modelId="{8F907CD4-D375-4733-8AD0-E82758DF7DA5}">
      <dsp:nvSpPr>
        <dsp:cNvPr id="0" name=""/>
        <dsp:cNvSpPr/>
      </dsp:nvSpPr>
      <dsp:spPr>
        <a:xfrm>
          <a:off x="1028948" y="361784"/>
          <a:ext cx="1085353" cy="1085353"/>
        </a:xfrm>
        <a:prstGeom prst="ellipse">
          <a:avLst/>
        </a:prstGeom>
        <a:blipFill rotWithShape="0">
          <a:blip xmlns:r="http://schemas.openxmlformats.org/officeDocument/2006/relationships" r:embed="rId1">
            <a:duotone>
              <a:schemeClr val="accent2">
                <a:hueOff val="0"/>
                <a:satOff val="0"/>
                <a:lumOff val="0"/>
                <a:alphaOff val="0"/>
                <a:shade val="36000"/>
                <a:satMod val="120000"/>
              </a:schemeClr>
              <a:schemeClr val="accent2">
                <a:hueOff val="0"/>
                <a:satOff val="0"/>
                <a:lumOff val="0"/>
                <a:alphaOff val="0"/>
                <a:tint val="40000"/>
              </a:schemeClr>
            </a:duotone>
          </a:blip>
          <a:tile tx="0" ty="0" sx="60000" sy="59000" flip="none" algn="tl"/>
        </a:blipFill>
        <a:ln w="6350" cap="flat" cmpd="sng" algn="ctr">
          <a:solidFill>
            <a:schemeClr val="accent2">
              <a:hueOff val="0"/>
              <a:satOff val="0"/>
              <a:lumOff val="0"/>
              <a:alphaOff val="0"/>
            </a:schemeClr>
          </a:solidFill>
          <a:prstDash val="solid"/>
        </a:ln>
        <a:effectLst>
          <a:softEdge rad="12700"/>
        </a:effectLst>
      </dsp:spPr>
      <dsp:style>
        <a:lnRef idx="1">
          <a:scrgbClr r="0" g="0" b="0"/>
        </a:lnRef>
        <a:fillRef idx="3">
          <a:scrgbClr r="0" g="0" b="0"/>
        </a:fillRef>
        <a:effectRef idx="2">
          <a:scrgbClr r="0" g="0" b="0"/>
        </a:effectRef>
        <a:fontRef idx="minor">
          <a:schemeClr val="lt1"/>
        </a:fontRef>
      </dsp:style>
      <dsp:txBody>
        <a:bodyPr spcFirstLastPara="0" vert="horz" wrap="square" lIns="84618" tIns="12700" rIns="8461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87894" y="520730"/>
        <a:ext cx="767461" cy="767461"/>
      </dsp:txXfrm>
    </dsp:sp>
    <dsp:sp modelId="{B355C5C7-E038-43D7-ABFB-C2849E8CF49F}">
      <dsp:nvSpPr>
        <dsp:cNvPr id="0" name=""/>
        <dsp:cNvSpPr/>
      </dsp:nvSpPr>
      <dsp:spPr>
        <a:xfrm>
          <a:off x="0" y="3617773"/>
          <a:ext cx="3143249" cy="72"/>
        </a:xfrm>
        <a:prstGeom prst="rect">
          <a:avLst/>
        </a:prstGeom>
        <a:blipFill rotWithShape="0">
          <a:blip xmlns:r="http://schemas.openxmlformats.org/officeDocument/2006/relationships" r:embed="rId1">
            <a:duotone>
              <a:schemeClr val="accent2">
                <a:hueOff val="-2930532"/>
                <a:satOff val="5119"/>
                <a:lumOff val="2941"/>
                <a:alphaOff val="0"/>
                <a:shade val="36000"/>
                <a:satMod val="120000"/>
              </a:schemeClr>
              <a:schemeClr val="accent2">
                <a:hueOff val="-2930532"/>
                <a:satOff val="5119"/>
                <a:lumOff val="2941"/>
                <a:alphaOff val="0"/>
                <a:tint val="40000"/>
              </a:schemeClr>
            </a:duotone>
          </a:blip>
          <a:tile tx="0" ty="0" sx="60000" sy="59000" flip="none" algn="tl"/>
        </a:blipFill>
        <a:ln w="6350" cap="flat" cmpd="sng" algn="ctr">
          <a:solidFill>
            <a:schemeClr val="accent2">
              <a:hueOff val="-2930532"/>
              <a:satOff val="5119"/>
              <a:lumOff val="2941"/>
              <a:alphaOff val="0"/>
            </a:schemeClr>
          </a:solidFill>
          <a:prstDash val="solid"/>
        </a:ln>
        <a:effectLst>
          <a:softEdge rad="12700"/>
        </a:effectLst>
      </dsp:spPr>
      <dsp:style>
        <a:lnRef idx="1">
          <a:scrgbClr r="0" g="0" b="0"/>
        </a:lnRef>
        <a:fillRef idx="3">
          <a:scrgbClr r="0" g="0" b="0"/>
        </a:fillRef>
        <a:effectRef idx="2">
          <a:scrgbClr r="0" g="0" b="0"/>
        </a:effectRef>
        <a:fontRef idx="minor">
          <a:schemeClr val="lt1"/>
        </a:fontRef>
      </dsp:style>
    </dsp:sp>
    <dsp:sp modelId="{F620B453-DEDA-4EF9-A8A8-766F0CCF28C4}">
      <dsp:nvSpPr>
        <dsp:cNvPr id="0" name=""/>
        <dsp:cNvSpPr/>
      </dsp:nvSpPr>
      <dsp:spPr>
        <a:xfrm>
          <a:off x="3457574" y="0"/>
          <a:ext cx="3143249" cy="3617845"/>
        </a:xfrm>
        <a:prstGeom prst="rect">
          <a:avLst/>
        </a:prstGeom>
        <a:solidFill>
          <a:schemeClr val="accent2">
            <a:tint val="40000"/>
            <a:alpha val="90000"/>
            <a:hueOff val="-7345150"/>
            <a:satOff val="11528"/>
            <a:lumOff val="1967"/>
            <a:alphaOff val="0"/>
          </a:schemeClr>
        </a:solidFill>
        <a:ln w="6350" cap="flat" cmpd="sng" algn="ctr">
          <a:solidFill>
            <a:schemeClr val="accent2">
              <a:tint val="40000"/>
              <a:alpha val="90000"/>
              <a:hueOff val="-7345150"/>
              <a:satOff val="11528"/>
              <a:lumOff val="1967"/>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5060" tIns="330200" rIns="245060" bIns="330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mj-lt"/>
            </a:rPr>
            <a:t>Reflect on how it encourages entrepreneurial thinking in children at Primary School</a:t>
          </a:r>
          <a:endParaRPr lang="en-US" sz="2000" kern="1200" dirty="0">
            <a:latin typeface="+mj-lt"/>
          </a:endParaRPr>
        </a:p>
      </dsp:txBody>
      <dsp:txXfrm>
        <a:off x="3457574" y="1374781"/>
        <a:ext cx="3143249" cy="2170707"/>
      </dsp:txXfrm>
    </dsp:sp>
    <dsp:sp modelId="{E7C1C894-23BD-4E1B-887F-5FE535CD9146}">
      <dsp:nvSpPr>
        <dsp:cNvPr id="0" name=""/>
        <dsp:cNvSpPr/>
      </dsp:nvSpPr>
      <dsp:spPr>
        <a:xfrm>
          <a:off x="4486523" y="361784"/>
          <a:ext cx="1085353" cy="1085353"/>
        </a:xfrm>
        <a:prstGeom prst="ellipse">
          <a:avLst/>
        </a:prstGeom>
        <a:blipFill rotWithShape="0">
          <a:blip xmlns:r="http://schemas.openxmlformats.org/officeDocument/2006/relationships" r:embed="rId1">
            <a:duotone>
              <a:schemeClr val="accent2">
                <a:hueOff val="-5861063"/>
                <a:satOff val="10237"/>
                <a:lumOff val="5882"/>
                <a:alphaOff val="0"/>
                <a:shade val="36000"/>
                <a:satMod val="120000"/>
              </a:schemeClr>
              <a:schemeClr val="accent2">
                <a:hueOff val="-5861063"/>
                <a:satOff val="10237"/>
                <a:lumOff val="5882"/>
                <a:alphaOff val="0"/>
                <a:tint val="40000"/>
              </a:schemeClr>
            </a:duotone>
          </a:blip>
          <a:tile tx="0" ty="0" sx="60000" sy="59000" flip="none" algn="tl"/>
        </a:blipFill>
        <a:ln w="6350" cap="flat" cmpd="sng" algn="ctr">
          <a:solidFill>
            <a:schemeClr val="accent2">
              <a:hueOff val="-5861063"/>
              <a:satOff val="10237"/>
              <a:lumOff val="5882"/>
              <a:alphaOff val="0"/>
            </a:schemeClr>
          </a:solidFill>
          <a:prstDash val="solid"/>
        </a:ln>
        <a:effectLst>
          <a:softEdge rad="12700"/>
        </a:effectLst>
      </dsp:spPr>
      <dsp:style>
        <a:lnRef idx="1">
          <a:scrgbClr r="0" g="0" b="0"/>
        </a:lnRef>
        <a:fillRef idx="3">
          <a:scrgbClr r="0" g="0" b="0"/>
        </a:fillRef>
        <a:effectRef idx="2">
          <a:scrgbClr r="0" g="0" b="0"/>
        </a:effectRef>
        <a:fontRef idx="minor">
          <a:schemeClr val="lt1"/>
        </a:fontRef>
      </dsp:style>
      <dsp:txBody>
        <a:bodyPr spcFirstLastPara="0" vert="horz" wrap="square" lIns="84618" tIns="12700" rIns="8461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645469" y="520730"/>
        <a:ext cx="767461" cy="767461"/>
      </dsp:txXfrm>
    </dsp:sp>
    <dsp:sp modelId="{7578291B-B5E6-40CC-A03A-AA423C218566}">
      <dsp:nvSpPr>
        <dsp:cNvPr id="0" name=""/>
        <dsp:cNvSpPr/>
      </dsp:nvSpPr>
      <dsp:spPr>
        <a:xfrm>
          <a:off x="3457574" y="3617773"/>
          <a:ext cx="3143249" cy="72"/>
        </a:xfrm>
        <a:prstGeom prst="rect">
          <a:avLst/>
        </a:prstGeom>
        <a:blipFill rotWithShape="0">
          <a:blip xmlns:r="http://schemas.openxmlformats.org/officeDocument/2006/relationships" r:embed="rId1">
            <a:duotone>
              <a:schemeClr val="accent2">
                <a:hueOff val="-8791595"/>
                <a:satOff val="15356"/>
                <a:lumOff val="8824"/>
                <a:alphaOff val="0"/>
                <a:shade val="36000"/>
                <a:satMod val="120000"/>
              </a:schemeClr>
              <a:schemeClr val="accent2">
                <a:hueOff val="-8791595"/>
                <a:satOff val="15356"/>
                <a:lumOff val="8824"/>
                <a:alphaOff val="0"/>
                <a:tint val="40000"/>
              </a:schemeClr>
            </a:duotone>
          </a:blip>
          <a:tile tx="0" ty="0" sx="60000" sy="59000" flip="none" algn="tl"/>
        </a:blipFill>
        <a:ln w="6350" cap="flat" cmpd="sng" algn="ctr">
          <a:solidFill>
            <a:schemeClr val="accent2">
              <a:hueOff val="-8791595"/>
              <a:satOff val="15356"/>
              <a:lumOff val="8824"/>
              <a:alphaOff val="0"/>
            </a:schemeClr>
          </a:solidFill>
          <a:prstDash val="solid"/>
        </a:ln>
        <a:effectLst>
          <a:softEdge rad="12700"/>
        </a:effectLst>
      </dsp:spPr>
      <dsp:style>
        <a:lnRef idx="1">
          <a:scrgbClr r="0" g="0" b="0"/>
        </a:lnRef>
        <a:fillRef idx="3">
          <a:scrgbClr r="0" g="0" b="0"/>
        </a:fillRef>
        <a:effectRef idx="2">
          <a:scrgbClr r="0" g="0" b="0"/>
        </a:effectRef>
        <a:fontRef idx="minor">
          <a:schemeClr val="lt1"/>
        </a:fontRef>
      </dsp:style>
    </dsp:sp>
    <dsp:sp modelId="{971E748C-E161-422A-AD24-83C28AD656B6}">
      <dsp:nvSpPr>
        <dsp:cNvPr id="0" name=""/>
        <dsp:cNvSpPr/>
      </dsp:nvSpPr>
      <dsp:spPr>
        <a:xfrm>
          <a:off x="6915149" y="0"/>
          <a:ext cx="3143249" cy="3617845"/>
        </a:xfrm>
        <a:prstGeom prst="rect">
          <a:avLst/>
        </a:prstGeom>
        <a:solidFill>
          <a:schemeClr val="accent2">
            <a:tint val="40000"/>
            <a:alpha val="90000"/>
            <a:hueOff val="-14690300"/>
            <a:satOff val="23056"/>
            <a:lumOff val="3935"/>
            <a:alphaOff val="0"/>
          </a:schemeClr>
        </a:solidFill>
        <a:ln w="6350" cap="flat" cmpd="sng" algn="ctr">
          <a:solidFill>
            <a:schemeClr val="accent2">
              <a:tint val="40000"/>
              <a:alpha val="90000"/>
              <a:hueOff val="-14690300"/>
              <a:satOff val="23056"/>
              <a:lumOff val="393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5060" tIns="330200" rIns="245060" bIns="330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mj-lt"/>
            </a:rPr>
            <a:t>Discuss any other skills that can also be developed through participation in this initiative</a:t>
          </a:r>
          <a:endParaRPr lang="en-US" sz="2000" kern="1200" dirty="0">
            <a:latin typeface="+mj-lt"/>
          </a:endParaRPr>
        </a:p>
      </dsp:txBody>
      <dsp:txXfrm>
        <a:off x="6915149" y="1374781"/>
        <a:ext cx="3143249" cy="2170707"/>
      </dsp:txXfrm>
    </dsp:sp>
    <dsp:sp modelId="{8076418B-127E-4440-8359-E2BA90E07B09}">
      <dsp:nvSpPr>
        <dsp:cNvPr id="0" name=""/>
        <dsp:cNvSpPr/>
      </dsp:nvSpPr>
      <dsp:spPr>
        <a:xfrm>
          <a:off x="7944098" y="361784"/>
          <a:ext cx="1085353" cy="1085353"/>
        </a:xfrm>
        <a:prstGeom prst="ellipse">
          <a:avLst/>
        </a:prstGeom>
        <a:blipFill rotWithShape="0">
          <a:blip xmlns:r="http://schemas.openxmlformats.org/officeDocument/2006/relationships" r:embed="rId1">
            <a:duotone>
              <a:schemeClr val="accent2">
                <a:hueOff val="-11722126"/>
                <a:satOff val="20474"/>
                <a:lumOff val="11765"/>
                <a:alphaOff val="0"/>
                <a:shade val="36000"/>
                <a:satMod val="120000"/>
              </a:schemeClr>
              <a:schemeClr val="accent2">
                <a:hueOff val="-11722126"/>
                <a:satOff val="20474"/>
                <a:lumOff val="11765"/>
                <a:alphaOff val="0"/>
                <a:tint val="40000"/>
              </a:schemeClr>
            </a:duotone>
          </a:blip>
          <a:tile tx="0" ty="0" sx="60000" sy="59000" flip="none" algn="tl"/>
        </a:blipFill>
        <a:ln w="6350" cap="flat" cmpd="sng" algn="ctr">
          <a:solidFill>
            <a:schemeClr val="accent2">
              <a:hueOff val="-11722126"/>
              <a:satOff val="20474"/>
              <a:lumOff val="11765"/>
              <a:alphaOff val="0"/>
            </a:schemeClr>
          </a:solidFill>
          <a:prstDash val="solid"/>
        </a:ln>
        <a:effectLst>
          <a:softEdge rad="12700"/>
        </a:effectLst>
      </dsp:spPr>
      <dsp:style>
        <a:lnRef idx="1">
          <a:scrgbClr r="0" g="0" b="0"/>
        </a:lnRef>
        <a:fillRef idx="3">
          <a:scrgbClr r="0" g="0" b="0"/>
        </a:fillRef>
        <a:effectRef idx="2">
          <a:scrgbClr r="0" g="0" b="0"/>
        </a:effectRef>
        <a:fontRef idx="minor">
          <a:schemeClr val="lt1"/>
        </a:fontRef>
      </dsp:style>
      <dsp:txBody>
        <a:bodyPr spcFirstLastPara="0" vert="horz" wrap="square" lIns="84618" tIns="12700" rIns="8461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103044" y="520730"/>
        <a:ext cx="767461" cy="767461"/>
      </dsp:txXfrm>
    </dsp:sp>
    <dsp:sp modelId="{3F29EB3D-77AE-4E6F-8C88-EEB3578C7BB7}">
      <dsp:nvSpPr>
        <dsp:cNvPr id="0" name=""/>
        <dsp:cNvSpPr/>
      </dsp:nvSpPr>
      <dsp:spPr>
        <a:xfrm>
          <a:off x="6915149" y="3617773"/>
          <a:ext cx="3143249" cy="72"/>
        </a:xfrm>
        <a:prstGeom prst="rect">
          <a:avLst/>
        </a:prstGeom>
        <a:blipFill rotWithShape="0">
          <a:blip xmlns:r="http://schemas.openxmlformats.org/officeDocument/2006/relationships" r:embed="rId1">
            <a:duotone>
              <a:schemeClr val="accent2">
                <a:hueOff val="-14652658"/>
                <a:satOff val="25593"/>
                <a:lumOff val="14706"/>
                <a:alphaOff val="0"/>
                <a:shade val="36000"/>
                <a:satMod val="120000"/>
              </a:schemeClr>
              <a:schemeClr val="accent2">
                <a:hueOff val="-14652658"/>
                <a:satOff val="25593"/>
                <a:lumOff val="14706"/>
                <a:alphaOff val="0"/>
                <a:tint val="40000"/>
              </a:schemeClr>
            </a:duotone>
          </a:blip>
          <a:tile tx="0" ty="0" sx="60000" sy="59000" flip="none" algn="tl"/>
        </a:blipFill>
        <a:ln w="6350" cap="flat" cmpd="sng" algn="ctr">
          <a:solidFill>
            <a:schemeClr val="accent2">
              <a:hueOff val="-14652658"/>
              <a:satOff val="25593"/>
              <a:lumOff val="14706"/>
              <a:alphaOff val="0"/>
            </a:schemeClr>
          </a:solidFill>
          <a:prstDash val="solid"/>
        </a:ln>
        <a:effectLst>
          <a:softEdge rad="12700"/>
        </a:effectLst>
      </dsp:spPr>
      <dsp:style>
        <a:lnRef idx="1">
          <a:scrgbClr r="0" g="0" b="0"/>
        </a:lnRef>
        <a:fillRef idx="3">
          <a:scrgbClr r="0" g="0" b="0"/>
        </a:fillRef>
        <a:effectRef idx="2">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6E64F8-7A44-4F12-ABC6-45C0F3FAA3C8}">
      <dsp:nvSpPr>
        <dsp:cNvPr id="0" name=""/>
        <dsp:cNvSpPr/>
      </dsp:nvSpPr>
      <dsp:spPr>
        <a:xfrm>
          <a:off x="0" y="0"/>
          <a:ext cx="10058399" cy="0"/>
        </a:xfrm>
        <a:prstGeom prst="line">
          <a:avLst/>
        </a:prstGeom>
        <a:blipFill rotWithShape="0">
          <a:blip xmlns:r="http://schemas.openxmlformats.org/officeDocument/2006/relationships" r:embed="rId1">
            <a:duotone>
              <a:schemeClr val="accent6">
                <a:hueOff val="0"/>
                <a:satOff val="0"/>
                <a:lumOff val="0"/>
                <a:alphaOff val="0"/>
                <a:tint val="70000"/>
                <a:shade val="63000"/>
              </a:schemeClr>
              <a:schemeClr val="accent6">
                <a:hueOff val="0"/>
                <a:satOff val="0"/>
                <a:lumOff val="0"/>
                <a:alphaOff val="0"/>
                <a:tint val="10000"/>
                <a:satMod val="150000"/>
              </a:schemeClr>
            </a:duotone>
          </a:blip>
          <a:tile tx="0" ty="0" sx="60000" sy="59000" flip="none" algn="tl"/>
        </a:blipFill>
        <a:ln w="6350" cap="flat" cmpd="sng" algn="ctr">
          <a:solidFill>
            <a:schemeClr val="accent6">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E2B7DE97-7C37-4BA7-AC1C-0828EF867B6A}">
      <dsp:nvSpPr>
        <dsp:cNvPr id="0" name=""/>
        <dsp:cNvSpPr/>
      </dsp:nvSpPr>
      <dsp:spPr>
        <a:xfrm>
          <a:off x="0" y="0"/>
          <a:ext cx="10058399" cy="1808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latin typeface="+mj-lt"/>
            </a:rPr>
            <a:t>Entrepreneur – A person who acts in an enterprising way, and who identifies or creates and acts on an opportunity such as starting a new business venture</a:t>
          </a:r>
          <a:endParaRPr lang="en-US" sz="3100" kern="1200" dirty="0">
            <a:latin typeface="+mj-lt"/>
          </a:endParaRPr>
        </a:p>
      </dsp:txBody>
      <dsp:txXfrm>
        <a:off x="0" y="0"/>
        <a:ext cx="10058399" cy="1808922"/>
      </dsp:txXfrm>
    </dsp:sp>
    <dsp:sp modelId="{6970B9C4-9C43-4CDA-8C0D-8385FF10CB55}">
      <dsp:nvSpPr>
        <dsp:cNvPr id="0" name=""/>
        <dsp:cNvSpPr/>
      </dsp:nvSpPr>
      <dsp:spPr>
        <a:xfrm>
          <a:off x="0" y="1808922"/>
          <a:ext cx="10058399" cy="0"/>
        </a:xfrm>
        <a:prstGeom prst="line">
          <a:avLst/>
        </a:prstGeom>
        <a:blipFill rotWithShape="0">
          <a:blip xmlns:r="http://schemas.openxmlformats.org/officeDocument/2006/relationships" r:embed="rId1">
            <a:duotone>
              <a:schemeClr val="accent6">
                <a:hueOff val="0"/>
                <a:satOff val="0"/>
                <a:lumOff val="0"/>
                <a:alphaOff val="0"/>
                <a:tint val="70000"/>
                <a:shade val="63000"/>
              </a:schemeClr>
              <a:schemeClr val="accent6">
                <a:hueOff val="0"/>
                <a:satOff val="0"/>
                <a:lumOff val="0"/>
                <a:alphaOff val="0"/>
                <a:tint val="10000"/>
                <a:satMod val="150000"/>
              </a:schemeClr>
            </a:duotone>
          </a:blip>
          <a:tile tx="0" ty="0" sx="60000" sy="59000" flip="none" algn="tl"/>
        </a:blipFill>
        <a:ln w="6350" cap="flat" cmpd="sng" algn="ctr">
          <a:solidFill>
            <a:schemeClr val="accent6">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4AAC0A8E-5AD8-4A1D-B027-675D6C80DD8E}">
      <dsp:nvSpPr>
        <dsp:cNvPr id="0" name=""/>
        <dsp:cNvSpPr/>
      </dsp:nvSpPr>
      <dsp:spPr>
        <a:xfrm>
          <a:off x="0" y="1808922"/>
          <a:ext cx="10058399" cy="1808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latin typeface="+mj-lt"/>
            </a:rPr>
            <a:t>Rae (2007)</a:t>
          </a:r>
          <a:endParaRPr lang="en-US" sz="3100" kern="1200" dirty="0">
            <a:latin typeface="+mj-lt"/>
          </a:endParaRPr>
        </a:p>
      </dsp:txBody>
      <dsp:txXfrm>
        <a:off x="0" y="1808922"/>
        <a:ext cx="10058399" cy="18089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B620CC-76A1-445D-A225-80118613C326}">
      <dsp:nvSpPr>
        <dsp:cNvPr id="0" name=""/>
        <dsp:cNvSpPr/>
      </dsp:nvSpPr>
      <dsp:spPr>
        <a:xfrm>
          <a:off x="1227" y="213139"/>
          <a:ext cx="4309690" cy="273665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EDEAED-D3C5-4A0B-B7E4-70FA90CD8743}">
      <dsp:nvSpPr>
        <dsp:cNvPr id="0" name=""/>
        <dsp:cNvSpPr/>
      </dsp:nvSpPr>
      <dsp:spPr>
        <a:xfrm>
          <a:off x="480082" y="668051"/>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mj-lt"/>
            </a:rPr>
            <a:t>The </a:t>
          </a:r>
          <a:r>
            <a:rPr lang="en-GB" sz="1500" i="1" kern="1200" dirty="0">
              <a:latin typeface="+mj-lt"/>
            </a:rPr>
            <a:t>Youth Entrepreneurship Strategy </a:t>
          </a:r>
          <a:r>
            <a:rPr lang="en-GB" sz="1500" kern="1200" dirty="0">
              <a:latin typeface="+mj-lt"/>
            </a:rPr>
            <a:t>(YES) was introduced into education in Wales in 2004 in order to stipulate an organisation and emphasis for entrepreneurship education in Wales. It intends to prepare learners aged 5-25 with entrepreneurial skills and mindsets to increase ambitions, so that they can achieve their potential whatever decisions they make during their prospective working life. </a:t>
          </a:r>
          <a:endParaRPr lang="en-US" sz="1500" kern="1200" dirty="0">
            <a:latin typeface="+mj-lt"/>
          </a:endParaRPr>
        </a:p>
      </dsp:txBody>
      <dsp:txXfrm>
        <a:off x="560236" y="748205"/>
        <a:ext cx="4149382" cy="2576345"/>
      </dsp:txXfrm>
    </dsp:sp>
    <dsp:sp modelId="{A7AF79DD-3F87-44FA-AC52-55D0F9000908}">
      <dsp:nvSpPr>
        <dsp:cNvPr id="0" name=""/>
        <dsp:cNvSpPr/>
      </dsp:nvSpPr>
      <dsp:spPr>
        <a:xfrm>
          <a:off x="5268627" y="213139"/>
          <a:ext cx="4309690" cy="273665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D9800E-63E9-48B5-9EC8-16E7CC1007F1}">
      <dsp:nvSpPr>
        <dsp:cNvPr id="0" name=""/>
        <dsp:cNvSpPr/>
      </dsp:nvSpPr>
      <dsp:spPr>
        <a:xfrm>
          <a:off x="5747481" y="668051"/>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mj-lt"/>
            </a:rPr>
            <a:t>“The YES Action Plan refers to the term entrepreneurship in a holistic way to build skills and prepare young people for the future. This term includes all enterprise activity and all types of business, profit, not-for-profit or social enterprise” (Welsh Assembly Government, 2010 p.4). </a:t>
          </a:r>
          <a:endParaRPr lang="en-US" sz="1500" kern="1200" dirty="0">
            <a:latin typeface="+mj-lt"/>
          </a:endParaRPr>
        </a:p>
      </dsp:txBody>
      <dsp:txXfrm>
        <a:off x="5827635" y="748205"/>
        <a:ext cx="4149382" cy="25763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7E937E-040A-482A-932E-80668911201A}">
      <dsp:nvSpPr>
        <dsp:cNvPr id="0" name=""/>
        <dsp:cNvSpPr/>
      </dsp:nvSpPr>
      <dsp:spPr>
        <a:xfrm>
          <a:off x="2945539" y="1525706"/>
          <a:ext cx="646970" cy="91440"/>
        </a:xfrm>
        <a:custGeom>
          <a:avLst/>
          <a:gdLst/>
          <a:ahLst/>
          <a:cxnLst/>
          <a:rect l="0" t="0" r="0" b="0"/>
          <a:pathLst>
            <a:path>
              <a:moveTo>
                <a:pt x="0" y="45720"/>
              </a:moveTo>
              <a:lnTo>
                <a:pt x="646970" y="45720"/>
              </a:lnTo>
            </a:path>
          </a:pathLst>
        </a:custGeom>
        <a:noFill/>
        <a:ln w="6350"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52085" y="1568038"/>
        <a:ext cx="33878" cy="6775"/>
      </dsp:txXfrm>
    </dsp:sp>
    <dsp:sp modelId="{57EDC4A6-47FE-4579-83EC-EC84D3098306}">
      <dsp:nvSpPr>
        <dsp:cNvPr id="0" name=""/>
        <dsp:cNvSpPr/>
      </dsp:nvSpPr>
      <dsp:spPr>
        <a:xfrm>
          <a:off x="1379" y="687638"/>
          <a:ext cx="2945959" cy="176757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354" tIns="151525" rIns="144354" bIns="151525"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mj-lt"/>
            </a:rPr>
            <a:t>“The UK’s leading charity that empowers young people to harness their personal and business skills was founded in 1962.”</a:t>
          </a:r>
          <a:endParaRPr lang="en-US" sz="1700" kern="1200" dirty="0">
            <a:latin typeface="+mj-lt"/>
          </a:endParaRPr>
        </a:p>
      </dsp:txBody>
      <dsp:txXfrm>
        <a:off x="1379" y="687638"/>
        <a:ext cx="2945959" cy="1767575"/>
      </dsp:txXfrm>
    </dsp:sp>
    <dsp:sp modelId="{DE3B7FC7-560A-4065-8D8E-389EE4E1243D}">
      <dsp:nvSpPr>
        <dsp:cNvPr id="0" name=""/>
        <dsp:cNvSpPr/>
      </dsp:nvSpPr>
      <dsp:spPr>
        <a:xfrm>
          <a:off x="1474359" y="2453414"/>
          <a:ext cx="3623530" cy="646970"/>
        </a:xfrm>
        <a:custGeom>
          <a:avLst/>
          <a:gdLst/>
          <a:ahLst/>
          <a:cxnLst/>
          <a:rect l="0" t="0" r="0" b="0"/>
          <a:pathLst>
            <a:path>
              <a:moveTo>
                <a:pt x="3623530" y="0"/>
              </a:moveTo>
              <a:lnTo>
                <a:pt x="3623530" y="340585"/>
              </a:lnTo>
              <a:lnTo>
                <a:pt x="0" y="340585"/>
              </a:lnTo>
              <a:lnTo>
                <a:pt x="0" y="646970"/>
              </a:lnTo>
            </a:path>
          </a:pathLst>
        </a:custGeom>
        <a:noFill/>
        <a:ln w="6350" cap="flat" cmpd="sng" algn="ctr">
          <a:solidFill>
            <a:schemeClr val="accent4">
              <a:hueOff val="-15816747"/>
              <a:satOff val="-16527"/>
              <a:lumOff val="411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93966" y="2773512"/>
        <a:ext cx="184316" cy="6775"/>
      </dsp:txXfrm>
    </dsp:sp>
    <dsp:sp modelId="{F905D631-79A7-4B4F-B8CD-A9187380A8F1}">
      <dsp:nvSpPr>
        <dsp:cNvPr id="0" name=""/>
        <dsp:cNvSpPr/>
      </dsp:nvSpPr>
      <dsp:spPr>
        <a:xfrm>
          <a:off x="3624910" y="687638"/>
          <a:ext cx="2945959" cy="1767575"/>
        </a:xfrm>
        <a:prstGeom prst="rect">
          <a:avLst/>
        </a:prstGeom>
        <a:solidFill>
          <a:schemeClr val="accent4">
            <a:hueOff val="-7908374"/>
            <a:satOff val="-8264"/>
            <a:lumOff val="205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354" tIns="151525" rIns="144354" bIns="151525"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mj-lt"/>
            </a:rPr>
            <a:t>“One man’s passion for enterprise has inspired 3.8 million young people to discover and reach their potential over the past 50 years.”</a:t>
          </a:r>
          <a:endParaRPr lang="en-US" sz="1700" kern="1200" dirty="0">
            <a:latin typeface="+mj-lt"/>
          </a:endParaRPr>
        </a:p>
      </dsp:txBody>
      <dsp:txXfrm>
        <a:off x="3624910" y="687638"/>
        <a:ext cx="2945959" cy="1767575"/>
      </dsp:txXfrm>
    </dsp:sp>
    <dsp:sp modelId="{1956C083-3F51-4277-97B3-E9001BAB259F}">
      <dsp:nvSpPr>
        <dsp:cNvPr id="0" name=""/>
        <dsp:cNvSpPr/>
      </dsp:nvSpPr>
      <dsp:spPr>
        <a:xfrm>
          <a:off x="1379" y="3132785"/>
          <a:ext cx="2945959" cy="1767575"/>
        </a:xfrm>
        <a:prstGeom prst="rect">
          <a:avLst/>
        </a:prstGeom>
        <a:solidFill>
          <a:schemeClr val="accent4">
            <a:hueOff val="-15816747"/>
            <a:satOff val="-16527"/>
            <a:lumOff val="411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354" tIns="151525" rIns="144354" bIns="151525"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mj-lt"/>
            </a:rPr>
            <a:t>Young enterprise (2018</a:t>
          </a:r>
          <a:r>
            <a:rPr lang="en-GB" sz="1700" kern="1200" dirty="0"/>
            <a:t>)</a:t>
          </a:r>
          <a:endParaRPr lang="en-US" sz="1700" kern="1200" dirty="0"/>
        </a:p>
      </dsp:txBody>
      <dsp:txXfrm>
        <a:off x="1379" y="3132785"/>
        <a:ext cx="2945959" cy="17675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44DA22-5617-4DA9-9C90-E0F664A00620}">
      <dsp:nvSpPr>
        <dsp:cNvPr id="0" name=""/>
        <dsp:cNvSpPr/>
      </dsp:nvSpPr>
      <dsp:spPr>
        <a:xfrm rot="5400000">
          <a:off x="5392574" y="-1409765"/>
          <a:ext cx="2894276" cy="6437376"/>
        </a:xfrm>
        <a:prstGeom prst="round2Same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kern="1200"/>
            <a:t>Communication</a:t>
          </a:r>
          <a:endParaRPr lang="en-US" sz="2000" kern="1200"/>
        </a:p>
        <a:p>
          <a:pPr marL="228600" lvl="1" indent="-228600" algn="l" defTabSz="889000">
            <a:lnSpc>
              <a:spcPct val="90000"/>
            </a:lnSpc>
            <a:spcBef>
              <a:spcPct val="0"/>
            </a:spcBef>
            <a:spcAft>
              <a:spcPct val="15000"/>
            </a:spcAft>
            <a:buChar char="•"/>
          </a:pPr>
          <a:r>
            <a:rPr lang="en-GB" sz="2000" kern="1200"/>
            <a:t>Confidence</a:t>
          </a:r>
          <a:endParaRPr lang="en-US" sz="2000" kern="1200"/>
        </a:p>
        <a:p>
          <a:pPr marL="228600" lvl="1" indent="-228600" algn="l" defTabSz="889000">
            <a:lnSpc>
              <a:spcPct val="90000"/>
            </a:lnSpc>
            <a:spcBef>
              <a:spcPct val="0"/>
            </a:spcBef>
            <a:spcAft>
              <a:spcPct val="15000"/>
            </a:spcAft>
            <a:buChar char="•"/>
          </a:pPr>
          <a:r>
            <a:rPr lang="en-GB" sz="2000" kern="1200"/>
            <a:t>Financial Capability</a:t>
          </a:r>
          <a:endParaRPr lang="en-US" sz="2000" kern="1200"/>
        </a:p>
        <a:p>
          <a:pPr marL="228600" lvl="1" indent="-228600" algn="l" defTabSz="889000">
            <a:lnSpc>
              <a:spcPct val="90000"/>
            </a:lnSpc>
            <a:spcBef>
              <a:spcPct val="0"/>
            </a:spcBef>
            <a:spcAft>
              <a:spcPct val="15000"/>
            </a:spcAft>
            <a:buChar char="•"/>
          </a:pPr>
          <a:r>
            <a:rPr lang="en-GB" sz="2000" kern="1200"/>
            <a:t>Initiative</a:t>
          </a:r>
          <a:endParaRPr lang="en-US" sz="2000" kern="1200"/>
        </a:p>
        <a:p>
          <a:pPr marL="228600" lvl="1" indent="-228600" algn="l" defTabSz="889000">
            <a:lnSpc>
              <a:spcPct val="90000"/>
            </a:lnSpc>
            <a:spcBef>
              <a:spcPct val="0"/>
            </a:spcBef>
            <a:spcAft>
              <a:spcPct val="15000"/>
            </a:spcAft>
            <a:buChar char="•"/>
          </a:pPr>
          <a:r>
            <a:rPr lang="en-GB" sz="2000" kern="1200"/>
            <a:t>Organisation</a:t>
          </a:r>
          <a:endParaRPr lang="en-US" sz="2000" kern="1200"/>
        </a:p>
        <a:p>
          <a:pPr marL="228600" lvl="1" indent="-228600" algn="l" defTabSz="889000">
            <a:lnSpc>
              <a:spcPct val="90000"/>
            </a:lnSpc>
            <a:spcBef>
              <a:spcPct val="0"/>
            </a:spcBef>
            <a:spcAft>
              <a:spcPct val="15000"/>
            </a:spcAft>
            <a:buChar char="•"/>
          </a:pPr>
          <a:r>
            <a:rPr lang="en-GB" sz="2000" kern="1200"/>
            <a:t>Problem Solving</a:t>
          </a:r>
          <a:endParaRPr lang="en-US" sz="2000" kern="1200"/>
        </a:p>
        <a:p>
          <a:pPr marL="228600" lvl="1" indent="-228600" algn="l" defTabSz="889000">
            <a:lnSpc>
              <a:spcPct val="90000"/>
            </a:lnSpc>
            <a:spcBef>
              <a:spcPct val="0"/>
            </a:spcBef>
            <a:spcAft>
              <a:spcPct val="15000"/>
            </a:spcAft>
            <a:buChar char="•"/>
          </a:pPr>
          <a:r>
            <a:rPr lang="en-GB" sz="2000" kern="1200"/>
            <a:t>Teamwork</a:t>
          </a:r>
          <a:endParaRPr lang="en-US" sz="2000" kern="1200"/>
        </a:p>
        <a:p>
          <a:pPr marL="228600" lvl="1" indent="-228600" algn="l" defTabSz="889000">
            <a:lnSpc>
              <a:spcPct val="90000"/>
            </a:lnSpc>
            <a:spcBef>
              <a:spcPct val="0"/>
            </a:spcBef>
            <a:spcAft>
              <a:spcPct val="15000"/>
            </a:spcAft>
            <a:buChar char="•"/>
          </a:pPr>
          <a:r>
            <a:rPr lang="en-GB" sz="2000" kern="1200" dirty="0"/>
            <a:t>Resilience</a:t>
          </a:r>
          <a:endParaRPr lang="en-US" sz="2000" kern="1200" dirty="0"/>
        </a:p>
      </dsp:txBody>
      <dsp:txXfrm rot="-5400000">
        <a:off x="3621025" y="503071"/>
        <a:ext cx="6296089" cy="2611702"/>
      </dsp:txXfrm>
    </dsp:sp>
    <dsp:sp modelId="{744DC8D4-A6EF-4BAA-8DF7-2B397C94A8F0}">
      <dsp:nvSpPr>
        <dsp:cNvPr id="0" name=""/>
        <dsp:cNvSpPr/>
      </dsp:nvSpPr>
      <dsp:spPr>
        <a:xfrm>
          <a:off x="0" y="0"/>
          <a:ext cx="3621024" cy="3617845"/>
        </a:xfrm>
        <a:prstGeom prst="roundRect">
          <a:avLst/>
        </a:prstGeom>
        <a:blipFill rotWithShape="0">
          <a:blip xmlns:r="http://schemas.openxmlformats.org/officeDocument/2006/relationships" r:embed="rId1">
            <a:duotone>
              <a:schemeClr val="accent2">
                <a:hueOff val="0"/>
                <a:satOff val="0"/>
                <a:lumOff val="0"/>
                <a:alphaOff val="0"/>
                <a:shade val="36000"/>
                <a:satMod val="120000"/>
              </a:schemeClr>
              <a:schemeClr val="accent2">
                <a:hueOff val="0"/>
                <a:satOff val="0"/>
                <a:lumOff val="0"/>
                <a:alphaOff val="0"/>
                <a:tint val="40000"/>
              </a:schemeClr>
            </a:duotone>
          </a:blip>
          <a:tile tx="0" ty="0" sx="60000" sy="59000" flip="none" algn="tl"/>
        </a:blipFill>
        <a:ln>
          <a:noFill/>
        </a:ln>
        <a:effectLst>
          <a:softEdge rad="12700"/>
        </a:effectLst>
      </dsp:spPr>
      <dsp:style>
        <a:lnRef idx="0">
          <a:scrgbClr r="0" g="0" b="0"/>
        </a:lnRef>
        <a:fillRef idx="3">
          <a:scrgbClr r="0" g="0" b="0"/>
        </a:fillRef>
        <a:effectRef idx="2">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kern="1200"/>
            <a:t>Young enterprise make the connection between school and the world of work, enabling young people to develop the knowledge and attitudes they need to succeed, building on 8 key skills:</a:t>
          </a:r>
          <a:endParaRPr lang="en-US" sz="2300" kern="1200"/>
        </a:p>
      </dsp:txBody>
      <dsp:txXfrm>
        <a:off x="176609" y="176609"/>
        <a:ext cx="3267806" cy="32646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515C1B-38A9-459D-A014-8970606846C9}">
      <dsp:nvSpPr>
        <dsp:cNvPr id="0" name=""/>
        <dsp:cNvSpPr/>
      </dsp:nvSpPr>
      <dsp:spPr>
        <a:xfrm>
          <a:off x="0" y="0"/>
          <a:ext cx="1005839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C28DEE-C1A8-498F-A101-5C9E0051E26C}">
      <dsp:nvSpPr>
        <dsp:cNvPr id="0" name=""/>
        <dsp:cNvSpPr/>
      </dsp:nvSpPr>
      <dsp:spPr>
        <a:xfrm>
          <a:off x="0" y="0"/>
          <a:ext cx="10058399" cy="452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mj-lt"/>
            </a:rPr>
            <a:t>Initiative</a:t>
          </a:r>
          <a:endParaRPr lang="en-US" sz="2000" kern="1200" dirty="0">
            <a:latin typeface="+mj-lt"/>
          </a:endParaRPr>
        </a:p>
      </dsp:txBody>
      <dsp:txXfrm>
        <a:off x="0" y="0"/>
        <a:ext cx="10058399" cy="452230"/>
      </dsp:txXfrm>
    </dsp:sp>
    <dsp:sp modelId="{8AC9212C-1FB6-4E5B-A8BD-74AD13028A42}">
      <dsp:nvSpPr>
        <dsp:cNvPr id="0" name=""/>
        <dsp:cNvSpPr/>
      </dsp:nvSpPr>
      <dsp:spPr>
        <a:xfrm>
          <a:off x="0" y="452230"/>
          <a:ext cx="10058399" cy="0"/>
        </a:xfrm>
        <a:prstGeom prst="line">
          <a:avLst/>
        </a:prstGeom>
        <a:solidFill>
          <a:schemeClr val="accent3">
            <a:hueOff val="2379589"/>
            <a:satOff val="74"/>
            <a:lumOff val="-3053"/>
            <a:alphaOff val="0"/>
          </a:schemeClr>
        </a:solidFill>
        <a:ln w="12700" cap="flat" cmpd="sng" algn="ctr">
          <a:solidFill>
            <a:schemeClr val="accent3">
              <a:hueOff val="2379589"/>
              <a:satOff val="74"/>
              <a:lumOff val="-30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1AE323-B82A-4C6D-B99B-FB472FC3FB20}">
      <dsp:nvSpPr>
        <dsp:cNvPr id="0" name=""/>
        <dsp:cNvSpPr/>
      </dsp:nvSpPr>
      <dsp:spPr>
        <a:xfrm>
          <a:off x="0" y="452230"/>
          <a:ext cx="10058399" cy="452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mj-lt"/>
            </a:rPr>
            <a:t>Independence</a:t>
          </a:r>
          <a:r>
            <a:rPr lang="en-GB" sz="2000" kern="1200" dirty="0"/>
            <a:t> </a:t>
          </a:r>
          <a:endParaRPr lang="en-US" sz="2000" kern="1200" dirty="0"/>
        </a:p>
      </dsp:txBody>
      <dsp:txXfrm>
        <a:off x="0" y="452230"/>
        <a:ext cx="10058399" cy="452230"/>
      </dsp:txXfrm>
    </dsp:sp>
    <dsp:sp modelId="{22ED952A-35EC-47D8-A062-E0E20AA2174B}">
      <dsp:nvSpPr>
        <dsp:cNvPr id="0" name=""/>
        <dsp:cNvSpPr/>
      </dsp:nvSpPr>
      <dsp:spPr>
        <a:xfrm>
          <a:off x="0" y="904461"/>
          <a:ext cx="10058399" cy="0"/>
        </a:xfrm>
        <a:prstGeom prst="line">
          <a:avLst/>
        </a:prstGeom>
        <a:solidFill>
          <a:schemeClr val="accent3">
            <a:hueOff val="4759178"/>
            <a:satOff val="147"/>
            <a:lumOff val="-6107"/>
            <a:alphaOff val="0"/>
          </a:schemeClr>
        </a:solidFill>
        <a:ln w="12700" cap="flat" cmpd="sng" algn="ctr">
          <a:solidFill>
            <a:schemeClr val="accent3">
              <a:hueOff val="4759178"/>
              <a:satOff val="147"/>
              <a:lumOff val="-610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B798EF-75E1-45F5-B6EC-6472B722F4A3}">
      <dsp:nvSpPr>
        <dsp:cNvPr id="0" name=""/>
        <dsp:cNvSpPr/>
      </dsp:nvSpPr>
      <dsp:spPr>
        <a:xfrm>
          <a:off x="0" y="904461"/>
          <a:ext cx="10058399" cy="452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mj-lt"/>
            </a:rPr>
            <a:t>Creativity</a:t>
          </a:r>
          <a:endParaRPr lang="en-US" sz="2000" kern="1200" dirty="0">
            <a:latin typeface="+mj-lt"/>
          </a:endParaRPr>
        </a:p>
      </dsp:txBody>
      <dsp:txXfrm>
        <a:off x="0" y="904461"/>
        <a:ext cx="10058399" cy="452230"/>
      </dsp:txXfrm>
    </dsp:sp>
    <dsp:sp modelId="{DB0B18AF-2332-4584-863F-8454095A7EA3}">
      <dsp:nvSpPr>
        <dsp:cNvPr id="0" name=""/>
        <dsp:cNvSpPr/>
      </dsp:nvSpPr>
      <dsp:spPr>
        <a:xfrm>
          <a:off x="0" y="1356691"/>
          <a:ext cx="10058399" cy="0"/>
        </a:xfrm>
        <a:prstGeom prst="line">
          <a:avLst/>
        </a:prstGeom>
        <a:solidFill>
          <a:schemeClr val="accent3">
            <a:hueOff val="7138766"/>
            <a:satOff val="221"/>
            <a:lumOff val="-9160"/>
            <a:alphaOff val="0"/>
          </a:schemeClr>
        </a:solidFill>
        <a:ln w="12700" cap="flat" cmpd="sng" algn="ctr">
          <a:solidFill>
            <a:schemeClr val="accent3">
              <a:hueOff val="7138766"/>
              <a:satOff val="221"/>
              <a:lumOff val="-916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CE381C-E1D2-4DE7-9D9B-F28560287527}">
      <dsp:nvSpPr>
        <dsp:cNvPr id="0" name=""/>
        <dsp:cNvSpPr/>
      </dsp:nvSpPr>
      <dsp:spPr>
        <a:xfrm>
          <a:off x="0" y="1356691"/>
          <a:ext cx="10058399" cy="452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mj-lt"/>
            </a:rPr>
            <a:t>Problem Solving </a:t>
          </a:r>
          <a:endParaRPr lang="en-US" sz="2000" kern="1200" dirty="0">
            <a:latin typeface="+mj-lt"/>
          </a:endParaRPr>
        </a:p>
      </dsp:txBody>
      <dsp:txXfrm>
        <a:off x="0" y="1356691"/>
        <a:ext cx="10058399" cy="452230"/>
      </dsp:txXfrm>
    </dsp:sp>
    <dsp:sp modelId="{41EDDE61-65E2-4CA6-BEB8-1D80107C0C53}">
      <dsp:nvSpPr>
        <dsp:cNvPr id="0" name=""/>
        <dsp:cNvSpPr/>
      </dsp:nvSpPr>
      <dsp:spPr>
        <a:xfrm>
          <a:off x="0" y="1808922"/>
          <a:ext cx="10058399" cy="0"/>
        </a:xfrm>
        <a:prstGeom prst="line">
          <a:avLst/>
        </a:prstGeom>
        <a:solidFill>
          <a:schemeClr val="accent3">
            <a:hueOff val="9518355"/>
            <a:satOff val="295"/>
            <a:lumOff val="-12213"/>
            <a:alphaOff val="0"/>
          </a:schemeClr>
        </a:solidFill>
        <a:ln w="12700" cap="flat" cmpd="sng" algn="ctr">
          <a:solidFill>
            <a:schemeClr val="accent3">
              <a:hueOff val="9518355"/>
              <a:satOff val="295"/>
              <a:lumOff val="-1221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6A2372-A452-4C2D-902D-54805B541271}">
      <dsp:nvSpPr>
        <dsp:cNvPr id="0" name=""/>
        <dsp:cNvSpPr/>
      </dsp:nvSpPr>
      <dsp:spPr>
        <a:xfrm>
          <a:off x="0" y="1808922"/>
          <a:ext cx="10058399" cy="452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mj-lt"/>
            </a:rPr>
            <a:t>Identifying and Working on Opportunities</a:t>
          </a:r>
          <a:endParaRPr lang="en-US" sz="2000" kern="1200" dirty="0">
            <a:latin typeface="+mj-lt"/>
          </a:endParaRPr>
        </a:p>
      </dsp:txBody>
      <dsp:txXfrm>
        <a:off x="0" y="1808922"/>
        <a:ext cx="10058399" cy="452230"/>
      </dsp:txXfrm>
    </dsp:sp>
    <dsp:sp modelId="{3CF96D49-855A-4183-A402-A9A714F76712}">
      <dsp:nvSpPr>
        <dsp:cNvPr id="0" name=""/>
        <dsp:cNvSpPr/>
      </dsp:nvSpPr>
      <dsp:spPr>
        <a:xfrm>
          <a:off x="0" y="2261153"/>
          <a:ext cx="10058399" cy="0"/>
        </a:xfrm>
        <a:prstGeom prst="line">
          <a:avLst/>
        </a:prstGeom>
        <a:solidFill>
          <a:schemeClr val="accent3">
            <a:hueOff val="11897943"/>
            <a:satOff val="369"/>
            <a:lumOff val="-15266"/>
            <a:alphaOff val="0"/>
          </a:schemeClr>
        </a:solidFill>
        <a:ln w="12700" cap="flat" cmpd="sng" algn="ctr">
          <a:solidFill>
            <a:schemeClr val="accent3">
              <a:hueOff val="11897943"/>
              <a:satOff val="369"/>
              <a:lumOff val="-1526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34D132-6B19-47AB-A110-A6F415C83414}">
      <dsp:nvSpPr>
        <dsp:cNvPr id="0" name=""/>
        <dsp:cNvSpPr/>
      </dsp:nvSpPr>
      <dsp:spPr>
        <a:xfrm>
          <a:off x="0" y="2261153"/>
          <a:ext cx="10058399" cy="452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mj-lt"/>
            </a:rPr>
            <a:t>Leadership</a:t>
          </a:r>
          <a:r>
            <a:rPr lang="en-GB" sz="2000" kern="1200" dirty="0"/>
            <a:t> </a:t>
          </a:r>
          <a:endParaRPr lang="en-US" sz="2000" kern="1200" dirty="0"/>
        </a:p>
      </dsp:txBody>
      <dsp:txXfrm>
        <a:off x="0" y="2261153"/>
        <a:ext cx="10058399" cy="452230"/>
      </dsp:txXfrm>
    </dsp:sp>
    <dsp:sp modelId="{00257EB4-8ACF-42EE-BB3F-80D018C11E76}">
      <dsp:nvSpPr>
        <dsp:cNvPr id="0" name=""/>
        <dsp:cNvSpPr/>
      </dsp:nvSpPr>
      <dsp:spPr>
        <a:xfrm>
          <a:off x="0" y="2713383"/>
          <a:ext cx="10058399" cy="0"/>
        </a:xfrm>
        <a:prstGeom prst="line">
          <a:avLst/>
        </a:prstGeom>
        <a:solidFill>
          <a:schemeClr val="accent3">
            <a:hueOff val="14277533"/>
            <a:satOff val="442"/>
            <a:lumOff val="-18320"/>
            <a:alphaOff val="0"/>
          </a:schemeClr>
        </a:solidFill>
        <a:ln w="12700" cap="flat" cmpd="sng" algn="ctr">
          <a:solidFill>
            <a:schemeClr val="accent3">
              <a:hueOff val="14277533"/>
              <a:satOff val="442"/>
              <a:lumOff val="-1832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6AD12E-42DA-48C3-85E1-724017D6899B}">
      <dsp:nvSpPr>
        <dsp:cNvPr id="0" name=""/>
        <dsp:cNvSpPr/>
      </dsp:nvSpPr>
      <dsp:spPr>
        <a:xfrm>
          <a:off x="0" y="2713383"/>
          <a:ext cx="10058399" cy="452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mj-lt"/>
            </a:rPr>
            <a:t>Acting Resourcefully to Effect Change</a:t>
          </a:r>
          <a:endParaRPr lang="en-US" sz="2000" kern="1200" dirty="0">
            <a:latin typeface="+mj-lt"/>
          </a:endParaRPr>
        </a:p>
      </dsp:txBody>
      <dsp:txXfrm>
        <a:off x="0" y="2713383"/>
        <a:ext cx="10058399" cy="452230"/>
      </dsp:txXfrm>
    </dsp:sp>
    <dsp:sp modelId="{2A5E3C4F-2FD8-4CA0-9EEA-0A4CA21C5139}">
      <dsp:nvSpPr>
        <dsp:cNvPr id="0" name=""/>
        <dsp:cNvSpPr/>
      </dsp:nvSpPr>
      <dsp:spPr>
        <a:xfrm>
          <a:off x="0" y="3165614"/>
          <a:ext cx="10058399" cy="0"/>
        </a:xfrm>
        <a:prstGeom prst="line">
          <a:avLst/>
        </a:prstGeom>
        <a:solidFill>
          <a:schemeClr val="accent3">
            <a:hueOff val="16657121"/>
            <a:satOff val="516"/>
            <a:lumOff val="-21373"/>
            <a:alphaOff val="0"/>
          </a:schemeClr>
        </a:solidFill>
        <a:ln w="12700" cap="flat" cmpd="sng" algn="ctr">
          <a:solidFill>
            <a:schemeClr val="accent3">
              <a:hueOff val="16657121"/>
              <a:satOff val="516"/>
              <a:lumOff val="-2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AA4244-4F12-4393-BA6C-E6C9B8AD23D4}">
      <dsp:nvSpPr>
        <dsp:cNvPr id="0" name=""/>
        <dsp:cNvSpPr/>
      </dsp:nvSpPr>
      <dsp:spPr>
        <a:xfrm>
          <a:off x="0" y="3165614"/>
          <a:ext cx="10058399" cy="452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mj-lt"/>
            </a:rPr>
            <a:t>Rae (2007) </a:t>
          </a:r>
          <a:r>
            <a:rPr lang="en-GB" sz="2000" kern="1200" dirty="0" err="1">
              <a:latin typeface="+mj-lt"/>
            </a:rPr>
            <a:t>Steinhouse</a:t>
          </a:r>
          <a:r>
            <a:rPr lang="en-GB" sz="2000" kern="1200" dirty="0">
              <a:latin typeface="+mj-lt"/>
            </a:rPr>
            <a:t> &amp; West (2008)</a:t>
          </a:r>
          <a:endParaRPr lang="en-US" sz="2000" kern="1200" dirty="0">
            <a:latin typeface="+mj-lt"/>
          </a:endParaRPr>
        </a:p>
      </dsp:txBody>
      <dsp:txXfrm>
        <a:off x="0" y="3165614"/>
        <a:ext cx="10058399" cy="45223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B5D334-9D15-4BDF-ACC0-E7646B6B7D96}">
      <dsp:nvSpPr>
        <dsp:cNvPr id="0" name=""/>
        <dsp:cNvSpPr/>
      </dsp:nvSpPr>
      <dsp:spPr>
        <a:xfrm>
          <a:off x="0" y="441"/>
          <a:ext cx="10058399" cy="0"/>
        </a:xfrm>
        <a:prstGeom prst="line">
          <a:avLst/>
        </a:prstGeom>
        <a:solidFill>
          <a:schemeClr val="accent2">
            <a:shade val="50000"/>
            <a:hueOff val="0"/>
            <a:satOff val="0"/>
            <a:lumOff val="0"/>
            <a:alphaOff val="0"/>
          </a:schemeClr>
        </a:solidFill>
        <a:ln w="12700" cap="flat" cmpd="sng" algn="ctr">
          <a:solidFill>
            <a:schemeClr val="accent2">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7CC906-E489-4282-8238-9E40D736A52F}">
      <dsp:nvSpPr>
        <dsp:cNvPr id="0" name=""/>
        <dsp:cNvSpPr/>
      </dsp:nvSpPr>
      <dsp:spPr>
        <a:xfrm>
          <a:off x="0" y="441"/>
          <a:ext cx="10058399" cy="516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mj-lt"/>
            </a:rPr>
            <a:t>An entrepreneur is someone who acts in an enterprising way by identifying or creating and acting on opportunities</a:t>
          </a:r>
          <a:endParaRPr lang="en-US" sz="1200" kern="1200" dirty="0">
            <a:latin typeface="+mj-lt"/>
          </a:endParaRPr>
        </a:p>
      </dsp:txBody>
      <dsp:txXfrm>
        <a:off x="0" y="441"/>
        <a:ext cx="10058399" cy="516708"/>
      </dsp:txXfrm>
    </dsp:sp>
    <dsp:sp modelId="{8E6BCB8F-EF8C-44C0-9EF0-C7E543F40924}">
      <dsp:nvSpPr>
        <dsp:cNvPr id="0" name=""/>
        <dsp:cNvSpPr/>
      </dsp:nvSpPr>
      <dsp:spPr>
        <a:xfrm>
          <a:off x="0" y="517150"/>
          <a:ext cx="10058399" cy="0"/>
        </a:xfrm>
        <a:prstGeom prst="line">
          <a:avLst/>
        </a:prstGeom>
        <a:solidFill>
          <a:schemeClr val="accent2">
            <a:shade val="50000"/>
            <a:hueOff val="0"/>
            <a:satOff val="-475"/>
            <a:lumOff val="12676"/>
            <a:alphaOff val="0"/>
          </a:schemeClr>
        </a:solidFill>
        <a:ln w="12700" cap="flat" cmpd="sng" algn="ctr">
          <a:solidFill>
            <a:schemeClr val="accent2">
              <a:shade val="50000"/>
              <a:hueOff val="0"/>
              <a:satOff val="-475"/>
              <a:lumOff val="126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733659-022F-4435-A4DF-661DDD8D2923}">
      <dsp:nvSpPr>
        <dsp:cNvPr id="0" name=""/>
        <dsp:cNvSpPr/>
      </dsp:nvSpPr>
      <dsp:spPr>
        <a:xfrm>
          <a:off x="0" y="517150"/>
          <a:ext cx="10058399" cy="516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mj-lt"/>
            </a:rPr>
            <a:t>The </a:t>
          </a:r>
          <a:r>
            <a:rPr lang="en-GB" sz="1200" i="1" kern="1200" dirty="0">
              <a:latin typeface="+mj-lt"/>
            </a:rPr>
            <a:t>Youth Entrepreneurship Strategy </a:t>
          </a:r>
          <a:r>
            <a:rPr lang="en-GB" sz="1200" kern="1200" dirty="0">
              <a:latin typeface="+mj-lt"/>
            </a:rPr>
            <a:t>(YES) was launched in 2004, providing organisation and emphasis for entrepreneurship education in Wales for people aged 5-25</a:t>
          </a:r>
          <a:endParaRPr lang="en-US" sz="1200" kern="1200" dirty="0">
            <a:latin typeface="+mj-lt"/>
          </a:endParaRPr>
        </a:p>
      </dsp:txBody>
      <dsp:txXfrm>
        <a:off x="0" y="517150"/>
        <a:ext cx="10058399" cy="516708"/>
      </dsp:txXfrm>
    </dsp:sp>
    <dsp:sp modelId="{3FDBBFED-A7C2-4840-A2CB-E6F01C263354}">
      <dsp:nvSpPr>
        <dsp:cNvPr id="0" name=""/>
        <dsp:cNvSpPr/>
      </dsp:nvSpPr>
      <dsp:spPr>
        <a:xfrm>
          <a:off x="0" y="1033859"/>
          <a:ext cx="10058399" cy="0"/>
        </a:xfrm>
        <a:prstGeom prst="line">
          <a:avLst/>
        </a:prstGeom>
        <a:solidFill>
          <a:schemeClr val="accent2">
            <a:shade val="50000"/>
            <a:hueOff val="0"/>
            <a:satOff val="-950"/>
            <a:lumOff val="25351"/>
            <a:alphaOff val="0"/>
          </a:schemeClr>
        </a:solidFill>
        <a:ln w="12700" cap="flat" cmpd="sng" algn="ctr">
          <a:solidFill>
            <a:schemeClr val="accent2">
              <a:shade val="50000"/>
              <a:hueOff val="0"/>
              <a:satOff val="-950"/>
              <a:lumOff val="2535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91A9CA-CCC6-423A-AE4A-C6706656687E}">
      <dsp:nvSpPr>
        <dsp:cNvPr id="0" name=""/>
        <dsp:cNvSpPr/>
      </dsp:nvSpPr>
      <dsp:spPr>
        <a:xfrm>
          <a:off x="0" y="1033859"/>
          <a:ext cx="10058399" cy="516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mj-lt"/>
            </a:rPr>
            <a:t>Young enterprise was founded in 1962 and is the UK’s leading charity that inspires young people to exploit their personal and business skills</a:t>
          </a:r>
          <a:endParaRPr lang="en-US" sz="1200" kern="1200" dirty="0">
            <a:latin typeface="+mj-lt"/>
          </a:endParaRPr>
        </a:p>
      </dsp:txBody>
      <dsp:txXfrm>
        <a:off x="0" y="1033859"/>
        <a:ext cx="10058399" cy="516708"/>
      </dsp:txXfrm>
    </dsp:sp>
    <dsp:sp modelId="{8A5B7A72-59FE-483A-856D-32650DF920E8}">
      <dsp:nvSpPr>
        <dsp:cNvPr id="0" name=""/>
        <dsp:cNvSpPr/>
      </dsp:nvSpPr>
      <dsp:spPr>
        <a:xfrm>
          <a:off x="0" y="1550568"/>
          <a:ext cx="10058399" cy="0"/>
        </a:xfrm>
        <a:prstGeom prst="line">
          <a:avLst/>
        </a:prstGeom>
        <a:solidFill>
          <a:schemeClr val="accent2">
            <a:shade val="50000"/>
            <a:hueOff val="0"/>
            <a:satOff val="-1425"/>
            <a:lumOff val="38027"/>
            <a:alphaOff val="0"/>
          </a:schemeClr>
        </a:solidFill>
        <a:ln w="12700" cap="flat" cmpd="sng" algn="ctr">
          <a:solidFill>
            <a:schemeClr val="accent2">
              <a:shade val="50000"/>
              <a:hueOff val="0"/>
              <a:satOff val="-1425"/>
              <a:lumOff val="3802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F82F2C-4FE6-45AC-8FAD-CD353EA20296}">
      <dsp:nvSpPr>
        <dsp:cNvPr id="0" name=""/>
        <dsp:cNvSpPr/>
      </dsp:nvSpPr>
      <dsp:spPr>
        <a:xfrm>
          <a:off x="0" y="1550568"/>
          <a:ext cx="10058399" cy="516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mj-lt"/>
            </a:rPr>
            <a:t>Some of the UK’s leading businesses, trusts and foundations make a considerable contribution to Young enterprise’s work and to the lives of young people across the whole country</a:t>
          </a:r>
        </a:p>
      </dsp:txBody>
      <dsp:txXfrm>
        <a:off x="0" y="1550568"/>
        <a:ext cx="10058399" cy="516708"/>
      </dsp:txXfrm>
    </dsp:sp>
    <dsp:sp modelId="{9F7EE906-4A62-44AB-A553-2B26F638F77D}">
      <dsp:nvSpPr>
        <dsp:cNvPr id="0" name=""/>
        <dsp:cNvSpPr/>
      </dsp:nvSpPr>
      <dsp:spPr>
        <a:xfrm>
          <a:off x="0" y="2067276"/>
          <a:ext cx="10058399" cy="0"/>
        </a:xfrm>
        <a:prstGeom prst="line">
          <a:avLst/>
        </a:prstGeom>
        <a:solidFill>
          <a:schemeClr val="accent2">
            <a:shade val="50000"/>
            <a:hueOff val="0"/>
            <a:satOff val="-1425"/>
            <a:lumOff val="38027"/>
            <a:alphaOff val="0"/>
          </a:schemeClr>
        </a:solidFill>
        <a:ln w="12700" cap="flat" cmpd="sng" algn="ctr">
          <a:solidFill>
            <a:schemeClr val="accent2">
              <a:shade val="50000"/>
              <a:hueOff val="0"/>
              <a:satOff val="-1425"/>
              <a:lumOff val="3802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C79A20-E020-4DEF-9C47-05634A98EEC4}">
      <dsp:nvSpPr>
        <dsp:cNvPr id="0" name=""/>
        <dsp:cNvSpPr/>
      </dsp:nvSpPr>
      <dsp:spPr>
        <a:xfrm>
          <a:off x="0" y="2067276"/>
          <a:ext cx="10058399" cy="516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mj-lt"/>
            </a:rPr>
            <a:t>Young enterprise run programmes for learners from primary school level to university level. Having completed these programmes, students acquire a direct understanding into the careers of local employees and discover the skills that are respected in the workplace</a:t>
          </a:r>
          <a:endParaRPr lang="en-US" sz="1200" kern="1200" dirty="0">
            <a:latin typeface="+mj-lt"/>
          </a:endParaRPr>
        </a:p>
      </dsp:txBody>
      <dsp:txXfrm>
        <a:off x="0" y="2067276"/>
        <a:ext cx="10058399" cy="516708"/>
      </dsp:txXfrm>
    </dsp:sp>
    <dsp:sp modelId="{57CF25AE-0F78-4232-840D-1230E8B435BB}">
      <dsp:nvSpPr>
        <dsp:cNvPr id="0" name=""/>
        <dsp:cNvSpPr/>
      </dsp:nvSpPr>
      <dsp:spPr>
        <a:xfrm>
          <a:off x="0" y="2583985"/>
          <a:ext cx="10058399" cy="0"/>
        </a:xfrm>
        <a:prstGeom prst="line">
          <a:avLst/>
        </a:prstGeom>
        <a:solidFill>
          <a:schemeClr val="accent2">
            <a:shade val="50000"/>
            <a:hueOff val="0"/>
            <a:satOff val="-950"/>
            <a:lumOff val="25351"/>
            <a:alphaOff val="0"/>
          </a:schemeClr>
        </a:solidFill>
        <a:ln w="12700" cap="flat" cmpd="sng" algn="ctr">
          <a:solidFill>
            <a:schemeClr val="accent2">
              <a:shade val="50000"/>
              <a:hueOff val="0"/>
              <a:satOff val="-950"/>
              <a:lumOff val="2535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473C67-5CD5-4D13-91C6-73A3B12A8D97}">
      <dsp:nvSpPr>
        <dsp:cNvPr id="0" name=""/>
        <dsp:cNvSpPr/>
      </dsp:nvSpPr>
      <dsp:spPr>
        <a:xfrm>
          <a:off x="0" y="2583985"/>
          <a:ext cx="10058399" cy="516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mj-lt"/>
            </a:rPr>
            <a:t>Through displaying enterprise and entrepreneurial thinking, learners practice the skills, knowledge and personal qualities that are desired to relate creative ideas and innovations to practical situations</a:t>
          </a:r>
          <a:endParaRPr lang="en-US" sz="1200" kern="1200" dirty="0">
            <a:latin typeface="+mj-lt"/>
          </a:endParaRPr>
        </a:p>
      </dsp:txBody>
      <dsp:txXfrm>
        <a:off x="0" y="2583985"/>
        <a:ext cx="10058399" cy="516708"/>
      </dsp:txXfrm>
    </dsp:sp>
    <dsp:sp modelId="{251ACAD3-A8A3-453E-AEDF-D7C14EC76904}">
      <dsp:nvSpPr>
        <dsp:cNvPr id="0" name=""/>
        <dsp:cNvSpPr/>
      </dsp:nvSpPr>
      <dsp:spPr>
        <a:xfrm>
          <a:off x="0" y="3100694"/>
          <a:ext cx="10058399" cy="0"/>
        </a:xfrm>
        <a:prstGeom prst="line">
          <a:avLst/>
        </a:prstGeom>
        <a:solidFill>
          <a:schemeClr val="accent2">
            <a:shade val="50000"/>
            <a:hueOff val="0"/>
            <a:satOff val="-475"/>
            <a:lumOff val="12676"/>
            <a:alphaOff val="0"/>
          </a:schemeClr>
        </a:solidFill>
        <a:ln w="12700" cap="flat" cmpd="sng" algn="ctr">
          <a:solidFill>
            <a:schemeClr val="accent2">
              <a:shade val="50000"/>
              <a:hueOff val="0"/>
              <a:satOff val="-475"/>
              <a:lumOff val="126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EC8820-8F2B-48D8-8899-DBDD5F4A723F}">
      <dsp:nvSpPr>
        <dsp:cNvPr id="0" name=""/>
        <dsp:cNvSpPr/>
      </dsp:nvSpPr>
      <dsp:spPr>
        <a:xfrm>
          <a:off x="0" y="3100694"/>
          <a:ext cx="10058399" cy="516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mj-lt"/>
            </a:rPr>
            <a:t>However, there are drawbacks to such a scheme that need to be addressed in order for the initiative to work effectively throughout all schools</a:t>
          </a:r>
        </a:p>
      </dsp:txBody>
      <dsp:txXfrm>
        <a:off x="0" y="3100694"/>
        <a:ext cx="10058399" cy="516708"/>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FD1666-CF3D-497E-82D9-FFE592D293A9}" type="datetimeFigureOut">
              <a:rPr lang="en-GB" smtClean="0"/>
              <a:t>16/03/2018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E40B1D-0FC4-4DF2-BF7B-CCC49A1930A6}" type="slidenum">
              <a:rPr lang="en-GB" smtClean="0"/>
              <a:t>‹#›</a:t>
            </a:fld>
            <a:endParaRPr lang="en-GB"/>
          </a:p>
        </p:txBody>
      </p:sp>
    </p:spTree>
    <p:extLst>
      <p:ext uri="{BB962C8B-B14F-4D97-AF65-F5344CB8AC3E}">
        <p14:creationId xmlns:p14="http://schemas.microsoft.com/office/powerpoint/2010/main" val="12311106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ng-enterprise.org.uk/what-we-do/primary-programmes/" TargetMode="External"/><Relationship Id="rId7" Type="http://schemas.openxmlformats.org/officeDocument/2006/relationships/hyperlink" Target="https://www.young-enterprise.org.uk/about-us/research-and-evaluation/"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https://www.young-enterprise.org.uk/what-we-do/higher-programmes/" TargetMode="External"/><Relationship Id="rId5" Type="http://schemas.openxmlformats.org/officeDocument/2006/relationships/hyperlink" Target="https://www.young-enterprise.org.uk/what-we-do/secondary-programmes/company-programme/" TargetMode="External"/><Relationship Id="rId4" Type="http://schemas.openxmlformats.org/officeDocument/2006/relationships/hyperlink" Target="https://www.young-enterprise.org.uk/what-we-do/secondary-programmes/"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presentation is about the educational initiative in entrepreneurship ‘Young enterprise’. </a:t>
            </a:r>
          </a:p>
        </p:txBody>
      </p:sp>
      <p:sp>
        <p:nvSpPr>
          <p:cNvPr id="4" name="Slide Number Placeholder 3"/>
          <p:cNvSpPr>
            <a:spLocks noGrp="1"/>
          </p:cNvSpPr>
          <p:nvPr>
            <p:ph type="sldNum" sz="quarter" idx="10"/>
          </p:nvPr>
        </p:nvSpPr>
        <p:spPr/>
        <p:txBody>
          <a:bodyPr/>
          <a:lstStyle/>
          <a:p>
            <a:fld id="{00E40B1D-0FC4-4DF2-BF7B-CCC49A1930A6}" type="slidenum">
              <a:rPr lang="en-GB" smtClean="0"/>
              <a:t>1</a:t>
            </a:fld>
            <a:endParaRPr lang="en-GB"/>
          </a:p>
        </p:txBody>
      </p:sp>
    </p:spTree>
    <p:extLst>
      <p:ext uri="{BB962C8B-B14F-4D97-AF65-F5344CB8AC3E}">
        <p14:creationId xmlns:p14="http://schemas.microsoft.com/office/powerpoint/2010/main" val="20613209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Entrepreneurial learning has an increasing role in school education throughout the whole curriculum. It offers a holistic way of developing abilities and habits of independence, self-efficacy, creativity, innovating and organising across and between subject areas. </a:t>
            </a:r>
          </a:p>
        </p:txBody>
      </p:sp>
      <p:sp>
        <p:nvSpPr>
          <p:cNvPr id="4" name="Slide Number Placeholder 3"/>
          <p:cNvSpPr>
            <a:spLocks noGrp="1"/>
          </p:cNvSpPr>
          <p:nvPr>
            <p:ph type="sldNum" sz="quarter" idx="10"/>
          </p:nvPr>
        </p:nvSpPr>
        <p:spPr/>
        <p:txBody>
          <a:bodyPr/>
          <a:lstStyle/>
          <a:p>
            <a:fld id="{00E40B1D-0FC4-4DF2-BF7B-CCC49A1930A6}" type="slidenum">
              <a:rPr lang="en-GB" smtClean="0"/>
              <a:t>4</a:t>
            </a:fld>
            <a:endParaRPr lang="en-GB"/>
          </a:p>
        </p:txBody>
      </p:sp>
    </p:spTree>
    <p:extLst>
      <p:ext uri="{BB962C8B-B14F-4D97-AF65-F5344CB8AC3E}">
        <p14:creationId xmlns:p14="http://schemas.microsoft.com/office/powerpoint/2010/main" val="6521125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Sir Walter Salomon founded Young Enterprise in 1962. It was based on the successful Junior Achievement programme in America. He admired the US charity’s ability to foster work readiness, entrepreneurship, financial literacy skills, and its philosophy of “learning by doing” that encouraged tens of thousands of young people to reach their potential. The first UK Company Programme was launched in 1963 in Chatham, Kent and it attracted 113 teenagers who formed eight student firms.</a:t>
            </a:r>
          </a:p>
        </p:txBody>
      </p:sp>
      <p:sp>
        <p:nvSpPr>
          <p:cNvPr id="4" name="Slide Number Placeholder 3"/>
          <p:cNvSpPr>
            <a:spLocks noGrp="1"/>
          </p:cNvSpPr>
          <p:nvPr>
            <p:ph type="sldNum" sz="quarter" idx="10"/>
          </p:nvPr>
        </p:nvSpPr>
        <p:spPr/>
        <p:txBody>
          <a:bodyPr/>
          <a:lstStyle/>
          <a:p>
            <a:fld id="{00E40B1D-0FC4-4DF2-BF7B-CCC49A1930A6}" type="slidenum">
              <a:rPr lang="en-GB" smtClean="0"/>
              <a:t>5</a:t>
            </a:fld>
            <a:endParaRPr lang="en-GB"/>
          </a:p>
        </p:txBody>
      </p:sp>
    </p:spTree>
    <p:extLst>
      <p:ext uri="{BB962C8B-B14F-4D97-AF65-F5344CB8AC3E}">
        <p14:creationId xmlns:p14="http://schemas.microsoft.com/office/powerpoint/2010/main" val="17420044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900" kern="1200" dirty="0">
                <a:solidFill>
                  <a:schemeClr val="tx1"/>
                </a:solidFill>
                <a:latin typeface="+mn-lt"/>
                <a:ea typeface="+mn-ea"/>
                <a:cs typeface="+mn-cs"/>
              </a:rPr>
              <a:t>Some of the UK’s leading businesses, trusts and foundations make a huge difference to Young enterprise’s work and to the lives of young people. There are over 100 supporters currently, and the list is rapidly growing.</a:t>
            </a:r>
            <a:endParaRPr lang="en-GB" dirty="0"/>
          </a:p>
        </p:txBody>
      </p:sp>
      <p:sp>
        <p:nvSpPr>
          <p:cNvPr id="4" name="Slide Number Placeholder 3"/>
          <p:cNvSpPr>
            <a:spLocks noGrp="1"/>
          </p:cNvSpPr>
          <p:nvPr>
            <p:ph type="sldNum" sz="quarter" idx="10"/>
          </p:nvPr>
        </p:nvSpPr>
        <p:spPr/>
        <p:txBody>
          <a:bodyPr/>
          <a:lstStyle/>
          <a:p>
            <a:fld id="{00E40B1D-0FC4-4DF2-BF7B-CCC49A1930A6}" type="slidenum">
              <a:rPr lang="en-GB" smtClean="0"/>
              <a:t>6</a:t>
            </a:fld>
            <a:endParaRPr lang="en-GB"/>
          </a:p>
        </p:txBody>
      </p:sp>
    </p:spTree>
    <p:extLst>
      <p:ext uri="{BB962C8B-B14F-4D97-AF65-F5344CB8AC3E}">
        <p14:creationId xmlns:p14="http://schemas.microsoft.com/office/powerpoint/2010/main" val="36813724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Entrepreneurial education is a pro-active learning process where participants apply creative ideas and innovation to practical situations. It aims to produce individuals with the mind-set and skills necessary to respond to opportunities and needs, with well-developed key employability skills such as decision making, problem solving and personal effectiveness.</a:t>
            </a:r>
          </a:p>
          <a:p>
            <a:endParaRPr lang="en-GB" dirty="0"/>
          </a:p>
          <a:p>
            <a:r>
              <a:rPr lang="en-GB" dirty="0"/>
              <a:t>At Young Enterprise, they recognise the need for educators to have both choice and access to high quality opportunities that create aspirational careers guidance, develop employability skills and deliver inspirational enterprise education.</a:t>
            </a:r>
          </a:p>
          <a:p>
            <a:r>
              <a:rPr lang="en-GB" dirty="0"/>
              <a:t>Engaging local volunteer employees in the classroom is at the heart of Young Enterprise’s approach to teaching and learning. They have access to over 7,000 volunteers from a range of industry sectors who support their programmes.</a:t>
            </a:r>
          </a:p>
          <a:p>
            <a:r>
              <a:rPr lang="en-GB" dirty="0"/>
              <a:t>Through these programmes, students gain a first-hand insight into the career of local employees and learn about the skills which are valued in the workplace.</a:t>
            </a:r>
          </a:p>
          <a:p>
            <a:endParaRPr lang="en-GB" dirty="0"/>
          </a:p>
          <a:p>
            <a:r>
              <a:rPr lang="en-GB" dirty="0"/>
              <a:t>We offer something for every year of education from our </a:t>
            </a:r>
            <a:r>
              <a:rPr lang="en-GB" dirty="0">
                <a:hlinkClick r:id="rId3"/>
              </a:rPr>
              <a:t>Primary Programmes</a:t>
            </a:r>
            <a:r>
              <a:rPr lang="en-GB" dirty="0"/>
              <a:t> to our </a:t>
            </a:r>
            <a:r>
              <a:rPr lang="en-GB" dirty="0">
                <a:hlinkClick r:id="rId4"/>
              </a:rPr>
              <a:t>Secondary Programmes</a:t>
            </a:r>
            <a:r>
              <a:rPr lang="en-GB" dirty="0"/>
              <a:t> (including our year-long </a:t>
            </a:r>
            <a:r>
              <a:rPr lang="en-GB" dirty="0">
                <a:hlinkClick r:id="rId5"/>
              </a:rPr>
              <a:t>Company Programme</a:t>
            </a:r>
            <a:r>
              <a:rPr lang="en-GB" dirty="0"/>
              <a:t>) to the university-level </a:t>
            </a:r>
            <a:r>
              <a:rPr lang="en-GB" dirty="0">
                <a:hlinkClick r:id="rId6"/>
              </a:rPr>
              <a:t>Start-up</a:t>
            </a:r>
            <a:r>
              <a:rPr lang="en-GB" dirty="0"/>
              <a:t>.</a:t>
            </a:r>
          </a:p>
          <a:p>
            <a:r>
              <a:rPr lang="en-GB" dirty="0"/>
              <a:t>Every year we work with over 250,000 young people, support over 9,000 teachers in both enterprise and financial education, with the help of more than 7,000 volunteers and 3,500 businesses.</a:t>
            </a:r>
          </a:p>
          <a:p>
            <a:r>
              <a:rPr lang="en-GB" dirty="0"/>
              <a:t>Since we were established, over 4 million young people have taken part in Young Enterprise programmes in the UK. One million of these have run businesses for a year on our Company Programme. We take evaluation very seriously and that’s why we </a:t>
            </a:r>
            <a:r>
              <a:rPr lang="en-GB" dirty="0">
                <a:hlinkClick r:id="rId7"/>
              </a:rPr>
              <a:t>measure the impact</a:t>
            </a:r>
            <a:r>
              <a:rPr lang="en-GB" dirty="0"/>
              <a:t> of everything we do.</a:t>
            </a:r>
          </a:p>
          <a:p>
            <a:endParaRPr lang="en-GB" dirty="0"/>
          </a:p>
        </p:txBody>
      </p:sp>
      <p:sp>
        <p:nvSpPr>
          <p:cNvPr id="4" name="Slide Number Placeholder 3"/>
          <p:cNvSpPr>
            <a:spLocks noGrp="1"/>
          </p:cNvSpPr>
          <p:nvPr>
            <p:ph type="sldNum" sz="quarter" idx="10"/>
          </p:nvPr>
        </p:nvSpPr>
        <p:spPr/>
        <p:txBody>
          <a:bodyPr/>
          <a:lstStyle/>
          <a:p>
            <a:fld id="{00E40B1D-0FC4-4DF2-BF7B-CCC49A1930A6}" type="slidenum">
              <a:rPr lang="en-GB" smtClean="0"/>
              <a:t>7</a:t>
            </a:fld>
            <a:endParaRPr lang="en-GB"/>
          </a:p>
        </p:txBody>
      </p:sp>
    </p:spTree>
    <p:extLst>
      <p:ext uri="{BB962C8B-B14F-4D97-AF65-F5344CB8AC3E}">
        <p14:creationId xmlns:p14="http://schemas.microsoft.com/office/powerpoint/2010/main" val="23149558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Young enterprise run programmes for learners all the way from primary school level to university level. </a:t>
            </a:r>
          </a:p>
          <a:p>
            <a:r>
              <a:rPr lang="en-GB" dirty="0"/>
              <a:t>I’m going to be focusing on their primary school programmes.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i="0" dirty="0"/>
              <a:t>Through these programmes, students gain a first-hand insight into the career of local employees and learn about the skills which are valued in the workplace.</a:t>
            </a:r>
          </a:p>
          <a:p>
            <a:endParaRPr lang="en-GB" dirty="0"/>
          </a:p>
          <a:p>
            <a:r>
              <a:rPr lang="en-GB" b="0" dirty="0"/>
              <a:t>The main programme at Primary level is the Fiver Challenge</a:t>
            </a:r>
          </a:p>
          <a:p>
            <a:r>
              <a:rPr lang="en-GB" dirty="0"/>
              <a:t> </a:t>
            </a:r>
            <a:br>
              <a:rPr lang="en-GB" dirty="0"/>
            </a:br>
            <a:r>
              <a:rPr lang="en-GB" sz="1200" b="0" kern="1200" dirty="0">
                <a:solidFill>
                  <a:schemeClr val="tx1"/>
                </a:solidFill>
                <a:effectLst/>
                <a:latin typeface="+mn-lt"/>
                <a:ea typeface="+mn-ea"/>
                <a:cs typeface="+mn-cs"/>
              </a:rPr>
              <a:t>Fiver is Young Enterprise’s FREE national challenge for 5-11 year old’s</a:t>
            </a:r>
            <a:endParaRPr lang="en-GB" b="0" dirty="0"/>
          </a:p>
          <a:p>
            <a:r>
              <a:rPr lang="en-GB" dirty="0"/>
              <a:t>The Fiver Challenge provides a highly interactive, fun way of introducing financial numeracy, resilience and teamwork in learning for primary school pupils. Pupils have 1 month to set up a mini business and create a product or service they can then sell or deliver at a profit and engage with their local community.</a:t>
            </a:r>
          </a:p>
          <a:p>
            <a:endParaRPr lang="en-GB" dirty="0"/>
          </a:p>
          <a:p>
            <a:r>
              <a:rPr lang="en-GB" dirty="0"/>
              <a:t>How does this encourage entrepreneurial thinking???</a:t>
            </a:r>
          </a:p>
          <a:p>
            <a:r>
              <a:rPr lang="en-GB" dirty="0"/>
              <a:t> </a:t>
            </a:r>
          </a:p>
          <a:p>
            <a:r>
              <a:rPr lang="en-GB" dirty="0"/>
              <a:t>The fiver challenge:</a:t>
            </a:r>
          </a:p>
          <a:p>
            <a:r>
              <a:rPr lang="en-GB" dirty="0"/>
              <a:t>Helps to instil resilience from a young age by challenging pupils to work outside their normal parameters</a:t>
            </a:r>
          </a:p>
          <a:p>
            <a:r>
              <a:rPr lang="en-GB" dirty="0"/>
              <a:t>Builds early foundations for pupils to develop core skills including team work, problem solving and communication</a:t>
            </a:r>
          </a:p>
          <a:p>
            <a:r>
              <a:rPr lang="en-GB" dirty="0"/>
              <a:t>Introduces pupils to an understanding of finance, budgeting and the importance of money</a:t>
            </a:r>
          </a:p>
          <a:p>
            <a:r>
              <a:rPr lang="en-GB" dirty="0"/>
              <a:t>Provides opportunities for pupils to become involved within their local community network</a:t>
            </a:r>
          </a:p>
          <a:p>
            <a:r>
              <a:rPr lang="en-GB" dirty="0"/>
              <a:t>Includes a national competition which everyone can enter – prizes include a trip to London for the awards ceremony</a:t>
            </a:r>
          </a:p>
          <a:p>
            <a:endParaRPr lang="en-GB" dirty="0"/>
          </a:p>
        </p:txBody>
      </p:sp>
      <p:sp>
        <p:nvSpPr>
          <p:cNvPr id="4" name="Slide Number Placeholder 3"/>
          <p:cNvSpPr>
            <a:spLocks noGrp="1"/>
          </p:cNvSpPr>
          <p:nvPr>
            <p:ph type="sldNum" sz="quarter" idx="10"/>
          </p:nvPr>
        </p:nvSpPr>
        <p:spPr/>
        <p:txBody>
          <a:bodyPr/>
          <a:lstStyle/>
          <a:p>
            <a:fld id="{00E40B1D-0FC4-4DF2-BF7B-CCC49A1930A6}" type="slidenum">
              <a:rPr lang="en-GB" smtClean="0"/>
              <a:t>8</a:t>
            </a:fld>
            <a:endParaRPr lang="en-GB"/>
          </a:p>
        </p:txBody>
      </p:sp>
    </p:spTree>
    <p:extLst>
      <p:ext uri="{BB962C8B-B14F-4D97-AF65-F5344CB8AC3E}">
        <p14:creationId xmlns:p14="http://schemas.microsoft.com/office/powerpoint/2010/main" val="27194556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 displaying enterprise and entrepreneurial thinking, learners use the skills, knowledge and personal attributes that are needed to apply creative ideas and innovations to practical situations. These include… </a:t>
            </a:r>
          </a:p>
          <a:p>
            <a:r>
              <a:rPr lang="en-GB" dirty="0"/>
              <a:t>These are the transferrable skills that they learn and develop through participation in this initiative which can be applied to a variety of situations throughout their learning journey in education and once they enter the workplace.  </a:t>
            </a:r>
          </a:p>
        </p:txBody>
      </p:sp>
      <p:sp>
        <p:nvSpPr>
          <p:cNvPr id="4" name="Slide Number Placeholder 3"/>
          <p:cNvSpPr>
            <a:spLocks noGrp="1"/>
          </p:cNvSpPr>
          <p:nvPr>
            <p:ph type="sldNum" sz="quarter" idx="10"/>
          </p:nvPr>
        </p:nvSpPr>
        <p:spPr/>
        <p:txBody>
          <a:bodyPr/>
          <a:lstStyle/>
          <a:p>
            <a:fld id="{00E40B1D-0FC4-4DF2-BF7B-CCC49A1930A6}" type="slidenum">
              <a:rPr lang="en-GB" smtClean="0"/>
              <a:t>9</a:t>
            </a:fld>
            <a:endParaRPr lang="en-GB"/>
          </a:p>
        </p:txBody>
      </p:sp>
    </p:spTree>
    <p:extLst>
      <p:ext uri="{BB962C8B-B14F-4D97-AF65-F5344CB8AC3E}">
        <p14:creationId xmlns:p14="http://schemas.microsoft.com/office/powerpoint/2010/main" val="2807726563"/>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82762"/>
            <a:ext cx="10222992"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5000"/>
              </a:lnSpc>
              <a:defRPr sz="7200" b="1" cap="none"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000" b="1">
                <a:solidFill>
                  <a:schemeClr val="accent2">
                    <a:lumMod val="75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91B805F-FF0F-4BAA-A3A3-E4F945D687F8}" type="datetimeFigureOut">
              <a:rPr lang="en-US" dirty="0"/>
              <a:t>3/16/2018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b="1"/>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61F3A6-CC5D-4649-8527-DB0C21FDDFD9}" type="datetimeFigureOut">
              <a:rPr lang="en-US" dirty="0"/>
              <a:t>3/16/2018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5000"/>
              </a:lnSpc>
              <a:defRPr sz="7200" b="1"/>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b="1">
                <a:solidFill>
                  <a:schemeClr val="accent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593667" y="6272784"/>
            <a:ext cx="2644309" cy="365125"/>
          </a:xfrm>
        </p:spPr>
        <p:txBody>
          <a:bodyPr/>
          <a:lstStyle>
            <a:lvl1pPr>
              <a:defRPr>
                <a:solidFill>
                  <a:schemeClr val="accent2">
                    <a:lumMod val="50000"/>
                  </a:schemeClr>
                </a:solidFill>
              </a:defRPr>
            </a:lvl1pPr>
          </a:lstStyle>
          <a:p>
            <a:fld id="{5B6F927C-B73E-4F9D-ADFE-F6E23BD7CEE8}" type="datetimeFigureOut">
              <a:rPr lang="en-US" dirty="0"/>
              <a:t>3/16/2018</a:t>
            </a:fld>
            <a:endParaRPr lang="en-US" dirty="0"/>
          </a:p>
        </p:txBody>
      </p:sp>
      <p:sp>
        <p:nvSpPr>
          <p:cNvPr id="5" name="Footer Placeholder 4"/>
          <p:cNvSpPr>
            <a:spLocks noGrp="1"/>
          </p:cNvSpPr>
          <p:nvPr>
            <p:ph type="ftr" sz="quarter" idx="11"/>
          </p:nvPr>
        </p:nvSpPr>
        <p:spPr>
          <a:xfrm>
            <a:off x="2182708" y="6272784"/>
            <a:ext cx="6327648" cy="365125"/>
          </a:xfrm>
        </p:spPr>
        <p:txBody>
          <a:bodyPr/>
          <a:lstStyle>
            <a:lvl1pPr>
              <a:defRPr>
                <a:solidFill>
                  <a:schemeClr val="accent2">
                    <a:lumMod val="50000"/>
                  </a:schemeClr>
                </a:solidFill>
              </a:defRPr>
            </a:lvl1p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5B1FFFF-984A-4EE5-9BF2-EC9310C878F1}" type="datetimeFigureOut">
              <a:rPr lang="en-US" dirty="0"/>
              <a:t>3/16/2018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3271C1-B42E-4A60-A25F-0185B888604B}" type="datetimeFigureOut">
              <a:rPr lang="en-US" dirty="0"/>
              <a:t>3/16/2018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0416292-3725-4763-8973-4C59F0403D99}" type="datetimeFigureOut">
              <a:rPr lang="en-US" dirty="0"/>
              <a:t>3/16/2018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6996D1-8909-469F-911A-4C12C68BF5D9}" type="datetimeFigureOut">
              <a:rPr lang="en-US" dirty="0"/>
              <a:t>3/16/2018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2">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16A73BC-5D11-4675-B334-102E1E8C9B50}" type="datetimeFigureOut">
              <a:rPr lang="en-US" dirty="0"/>
              <a:t>3/16/2018</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2">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2">
                    <a:lumMod val="75000"/>
                  </a:schemeClr>
                </a:solidFill>
              </a:defRPr>
            </a:lvl1pPr>
          </a:lstStyle>
          <a:p>
            <a:fld id="{27B8E45F-652B-4E89-8925-000B0AB8FD98}" type="datetimeFigureOut">
              <a:rPr lang="en-US" dirty="0"/>
              <a:t>3/16/2018</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0B5C51-60B3-48EF-AA78-DB950F30DBA2}" type="datetimeFigureOut">
              <a:rPr lang="en-US" dirty="0"/>
              <a:t>3/16/2018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5D676B-6E73-4E3B-A9B3-4966DB9B52A5}" type="datetimeFigureOut">
              <a:rPr lang="en-US" dirty="0"/>
              <a:t>3/16/2018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accent2">
                    <a:lumMod val="50000"/>
                  </a:schemeClr>
                </a:solidFill>
              </a:defRPr>
            </a:lvl1pPr>
          </a:lstStyle>
          <a:p>
            <a:fld id="{C4A3462A-2D5B-48AF-A3D4-EF8A90A50A80}" type="datetimeFigureOut">
              <a:rPr lang="en-US" dirty="0"/>
              <a:t>3/16/2018</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accent2">
                    <a:lumMod val="50000"/>
                  </a:schemeClr>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2">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4800" b="1"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2"/>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microsoft.com/office/2007/relationships/hdphoto" Target="../media/hdphoto2.wdp"/><Relationship Id="rId7" Type="http://schemas.openxmlformats.org/officeDocument/2006/relationships/diagramColors" Target="../diagrams/colors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microsoft.com/office/2007/relationships/hdphoto" Target="../media/hdphoto2.wdp"/><Relationship Id="rId7" Type="http://schemas.openxmlformats.org/officeDocument/2006/relationships/diagramColors" Target="../diagrams/colors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4.png"/><Relationship Id="rId7" Type="http://schemas.openxmlformats.org/officeDocument/2006/relationships/diagramQuickStyle" Target="../diagrams/quickStyle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microsoft.com/office/2007/relationships/hdphoto" Target="../media/hdphoto2.wdp"/><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4.png"/><Relationship Id="rId7" Type="http://schemas.openxmlformats.org/officeDocument/2006/relationships/diagramLayout" Target="../diagrams/layout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Data" Target="../diagrams/data4.xml"/><Relationship Id="rId5" Type="http://schemas.openxmlformats.org/officeDocument/2006/relationships/image" Target="../media/image2.png"/><Relationship Id="rId10" Type="http://schemas.microsoft.com/office/2007/relationships/diagramDrawing" Target="../diagrams/drawing4.xml"/><Relationship Id="rId4" Type="http://schemas.microsoft.com/office/2007/relationships/hdphoto" Target="../media/hdphoto2.wdp"/><Relationship Id="rId9" Type="http://schemas.openxmlformats.org/officeDocument/2006/relationships/diagramColors" Target="../diagrams/colors4.xml"/></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4.png"/><Relationship Id="rId7"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2.png"/><Relationship Id="rId4" Type="http://schemas.microsoft.com/office/2007/relationships/hdphoto" Target="../media/hdphoto2.wdp"/><Relationship Id="rId9" Type="http://schemas.openxmlformats.org/officeDocument/2006/relationships/image" Target="../media/image8.png"/></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4.png"/><Relationship Id="rId7" Type="http://schemas.openxmlformats.org/officeDocument/2006/relationships/diagramQuickStyle" Target="../diagrams/quickStyle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microsoft.com/office/2007/relationships/hdphoto" Target="../media/hdphoto2.wdp"/><Relationship Id="rId9" Type="http://schemas.microsoft.com/office/2007/relationships/diagramDrawing" Target="../diagrams/drawing5.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9.jpg"/><Relationship Id="rId5" Type="http://schemas.openxmlformats.org/officeDocument/2006/relationships/image" Target="../media/image2.png"/><Relationship Id="rId4" Type="http://schemas.microsoft.com/office/2007/relationships/hdphoto" Target="../media/hdphoto2.wdp"/></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4.png"/><Relationship Id="rId7" Type="http://schemas.openxmlformats.org/officeDocument/2006/relationships/diagramQuickStyle" Target="../diagrams/quickStyle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Layout" Target="../diagrams/layout6.xml"/><Relationship Id="rId5" Type="http://schemas.openxmlformats.org/officeDocument/2006/relationships/diagramData" Target="../diagrams/data6.xml"/><Relationship Id="rId4" Type="http://schemas.microsoft.com/office/2007/relationships/hdphoto" Target="../media/hdphoto2.wdp"/><Relationship Id="rId9" Type="http://schemas.microsoft.com/office/2007/relationships/diagramDrawing" Target="../diagrams/drawing6.xml"/></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11.jpg"/><Relationship Id="rId5" Type="http://schemas.openxmlformats.org/officeDocument/2006/relationships/image" Target="../media/image10.jp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microsoft.com/office/2007/relationships/diagramDrawing" Target="../diagrams/drawing7.xml"/><Relationship Id="rId3" Type="http://schemas.microsoft.com/office/2007/relationships/hdphoto" Target="../media/hdphoto2.wdp"/><Relationship Id="rId7" Type="http://schemas.openxmlformats.org/officeDocument/2006/relationships/diagramColors" Target="../diagrams/colors7.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ng-enterprise.org.uk/" TargetMode="External"/><Relationship Id="rId2" Type="http://schemas.openxmlformats.org/officeDocument/2006/relationships/hyperlink" Target="https://businesswales.gov.wales/bigideas/sites/bigideas/files/documents/pdf/YES-%20An%20Action%20Plan%20for%20Wales%202010-15%20_Eng_1.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FBDC4-4F9C-49D2-8E3B-7F00C104B81D}"/>
              </a:ext>
            </a:extLst>
          </p:cNvPr>
          <p:cNvSpPr>
            <a:spLocks noGrp="1"/>
          </p:cNvSpPr>
          <p:nvPr>
            <p:ph type="ctrTitle"/>
          </p:nvPr>
        </p:nvSpPr>
        <p:spPr/>
        <p:txBody>
          <a:bodyPr/>
          <a:lstStyle/>
          <a:p>
            <a:r>
              <a:rPr lang="en-GB"/>
              <a:t>Young enterprise</a:t>
            </a:r>
            <a:endParaRPr lang="en-GB" dirty="0"/>
          </a:p>
        </p:txBody>
      </p:sp>
      <p:sp>
        <p:nvSpPr>
          <p:cNvPr id="3" name="Subtitle 2">
            <a:extLst>
              <a:ext uri="{FF2B5EF4-FFF2-40B4-BE49-F238E27FC236}">
                <a16:creationId xmlns:a16="http://schemas.microsoft.com/office/drawing/2014/main" id="{5505BAFF-12E3-4326-A790-EBFB6B7E12FF}"/>
              </a:ext>
            </a:extLst>
          </p:cNvPr>
          <p:cNvSpPr>
            <a:spLocks noGrp="1"/>
          </p:cNvSpPr>
          <p:nvPr>
            <p:ph type="subTitle" idx="1"/>
          </p:nvPr>
        </p:nvSpPr>
        <p:spPr/>
        <p:txBody>
          <a:bodyPr/>
          <a:lstStyle/>
          <a:p>
            <a:r>
              <a:rPr lang="en-GB" dirty="0">
                <a:solidFill>
                  <a:schemeClr val="tx1"/>
                </a:solidFill>
                <a:latin typeface="+mj-lt"/>
              </a:rPr>
              <a:t>Katie Williams</a:t>
            </a:r>
          </a:p>
        </p:txBody>
      </p:sp>
    </p:spTree>
    <p:extLst>
      <p:ext uri="{BB962C8B-B14F-4D97-AF65-F5344CB8AC3E}">
        <p14:creationId xmlns:p14="http://schemas.microsoft.com/office/powerpoint/2010/main" val="27655824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3FAFB3F-DE4E-478C-9ECA-E9FAAE5A7A5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357F5A-C17D-43BA-8522-09261EE7AB12}"/>
              </a:ext>
            </a:extLst>
          </p:cNvPr>
          <p:cNvSpPr>
            <a:spLocks noGrp="1"/>
          </p:cNvSpPr>
          <p:nvPr>
            <p:ph type="title"/>
          </p:nvPr>
        </p:nvSpPr>
        <p:spPr>
          <a:xfrm>
            <a:off x="1069848" y="484632"/>
            <a:ext cx="10058400" cy="1609344"/>
          </a:xfrm>
        </p:spPr>
        <p:txBody>
          <a:bodyPr>
            <a:normAutofit/>
          </a:bodyPr>
          <a:lstStyle/>
          <a:p>
            <a:r>
              <a:rPr lang="en-GB"/>
              <a:t>Main Objectives</a:t>
            </a:r>
            <a:endParaRPr lang="en-GB" dirty="0"/>
          </a:p>
        </p:txBody>
      </p:sp>
      <p:graphicFrame>
        <p:nvGraphicFramePr>
          <p:cNvPr id="5" name="Content Placeholder 2">
            <a:extLst>
              <a:ext uri="{FF2B5EF4-FFF2-40B4-BE49-F238E27FC236}">
                <a16:creationId xmlns:a16="http://schemas.microsoft.com/office/drawing/2014/main" id="{57A228CD-D01F-4C32-AB0E-0891E320FFF7}"/>
              </a:ext>
            </a:extLst>
          </p:cNvPr>
          <p:cNvGraphicFramePr>
            <a:graphicFrameLocks noGrp="1"/>
          </p:cNvGraphicFramePr>
          <p:nvPr>
            <p:ph idx="1"/>
            <p:extLst>
              <p:ext uri="{D42A27DB-BD31-4B8C-83A1-F6EECF244321}">
                <p14:modId xmlns:p14="http://schemas.microsoft.com/office/powerpoint/2010/main" val="2877938664"/>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673714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3FAFB3F-DE4E-478C-9ECA-E9FAAE5A7A5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93267F-2DB9-4B30-92DC-B5F20FCF5F2B}"/>
              </a:ext>
            </a:extLst>
          </p:cNvPr>
          <p:cNvSpPr>
            <a:spLocks noGrp="1"/>
          </p:cNvSpPr>
          <p:nvPr>
            <p:ph type="title"/>
          </p:nvPr>
        </p:nvSpPr>
        <p:spPr>
          <a:xfrm>
            <a:off x="1069848" y="484632"/>
            <a:ext cx="10058400" cy="1609344"/>
          </a:xfrm>
        </p:spPr>
        <p:txBody>
          <a:bodyPr>
            <a:normAutofit/>
          </a:bodyPr>
          <a:lstStyle/>
          <a:p>
            <a:r>
              <a:rPr lang="en-GB"/>
              <a:t>Key Terms &amp; Definitions</a:t>
            </a:r>
            <a:endParaRPr lang="en-GB" dirty="0"/>
          </a:p>
        </p:txBody>
      </p:sp>
      <p:graphicFrame>
        <p:nvGraphicFramePr>
          <p:cNvPr id="5" name="Content Placeholder 2">
            <a:extLst>
              <a:ext uri="{FF2B5EF4-FFF2-40B4-BE49-F238E27FC236}">
                <a16:creationId xmlns:a16="http://schemas.microsoft.com/office/drawing/2014/main" id="{3226CECD-CD9D-4BC3-B58C-EBA939F08402}"/>
              </a:ext>
            </a:extLst>
          </p:cNvPr>
          <p:cNvGraphicFramePr>
            <a:graphicFrameLocks noGrp="1"/>
          </p:cNvGraphicFramePr>
          <p:nvPr>
            <p:ph idx="1"/>
            <p:extLst>
              <p:ext uri="{D42A27DB-BD31-4B8C-83A1-F6EECF244321}">
                <p14:modId xmlns:p14="http://schemas.microsoft.com/office/powerpoint/2010/main" val="837442299"/>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88056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4">
            <a:extLst>
              <a:ext uri="{FF2B5EF4-FFF2-40B4-BE49-F238E27FC236}">
                <a16:creationId xmlns:a16="http://schemas.microsoft.com/office/drawing/2014/main" id="{73FAFB3F-DE4E-478C-9ECA-E9FAAE5A7A5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EC44A4-9680-4DB5-81F8-51D35A12EBAD}"/>
              </a:ext>
            </a:extLst>
          </p:cNvPr>
          <p:cNvSpPr>
            <a:spLocks noGrp="1"/>
          </p:cNvSpPr>
          <p:nvPr>
            <p:ph type="title"/>
          </p:nvPr>
        </p:nvSpPr>
        <p:spPr>
          <a:xfrm>
            <a:off x="1069848" y="484632"/>
            <a:ext cx="10058400" cy="1609344"/>
          </a:xfrm>
        </p:spPr>
        <p:txBody>
          <a:bodyPr>
            <a:normAutofit/>
          </a:bodyPr>
          <a:lstStyle/>
          <a:p>
            <a:r>
              <a:rPr lang="en-GB"/>
              <a:t>Entrepreneurship &amp; Education</a:t>
            </a:r>
            <a:endParaRPr lang="en-GB" dirty="0"/>
          </a:p>
        </p:txBody>
      </p:sp>
      <p:graphicFrame>
        <p:nvGraphicFramePr>
          <p:cNvPr id="5" name="Content Placeholder 2">
            <a:extLst>
              <a:ext uri="{FF2B5EF4-FFF2-40B4-BE49-F238E27FC236}">
                <a16:creationId xmlns:a16="http://schemas.microsoft.com/office/drawing/2014/main" id="{699CAF51-EA16-4D3A-AC65-DB06B7A69775}"/>
              </a:ext>
            </a:extLst>
          </p:cNvPr>
          <p:cNvGraphicFramePr>
            <a:graphicFrameLocks noGrp="1"/>
          </p:cNvGraphicFramePr>
          <p:nvPr>
            <p:ph idx="1"/>
            <p:extLst>
              <p:ext uri="{D42A27DB-BD31-4B8C-83A1-F6EECF244321}">
                <p14:modId xmlns:p14="http://schemas.microsoft.com/office/powerpoint/2010/main" val="2627731838"/>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653096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9E61CF6-8F07-4962-9613-3E030E3AE36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93D30EF-116A-4B76-BB80-8E43340D4952}"/>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231DFC7B-4141-44FE-B9F9-8030DAD7CF7A}"/>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2">
                    <a:shade val="45000"/>
                    <a:satMod val="135000"/>
                  </a:schemeClr>
                  <a:prstClr val="white"/>
                </a:duotone>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661A8904-4FC3-442E-B6CF-CD2E9D4BFDFE}"/>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15A47CA2-0E81-4962-AA20-B204C7B54D09}"/>
              </a:ext>
            </a:extLst>
          </p:cNvPr>
          <p:cNvSpPr>
            <a:spLocks noGrp="1"/>
          </p:cNvSpPr>
          <p:nvPr>
            <p:ph type="title"/>
          </p:nvPr>
        </p:nvSpPr>
        <p:spPr>
          <a:xfrm>
            <a:off x="8479777" y="639763"/>
            <a:ext cx="3046073" cy="5177377"/>
          </a:xfrm>
          <a:ln>
            <a:noFill/>
          </a:ln>
        </p:spPr>
        <p:txBody>
          <a:bodyPr>
            <a:normAutofit/>
          </a:bodyPr>
          <a:lstStyle/>
          <a:p>
            <a:r>
              <a:rPr lang="en-GB" sz="4000"/>
              <a:t>Young enterprise</a:t>
            </a:r>
          </a:p>
        </p:txBody>
      </p:sp>
      <p:graphicFrame>
        <p:nvGraphicFramePr>
          <p:cNvPr id="6" name="Content Placeholder 2">
            <a:extLst>
              <a:ext uri="{FF2B5EF4-FFF2-40B4-BE49-F238E27FC236}">
                <a16:creationId xmlns:a16="http://schemas.microsoft.com/office/drawing/2014/main" id="{A7BC72C7-0941-4E0D-AD9D-FDDDBCB54E88}"/>
              </a:ext>
            </a:extLst>
          </p:cNvPr>
          <p:cNvGraphicFramePr>
            <a:graphicFrameLocks noGrp="1"/>
          </p:cNvGraphicFramePr>
          <p:nvPr>
            <p:ph idx="1"/>
            <p:extLst>
              <p:ext uri="{D42A27DB-BD31-4B8C-83A1-F6EECF244321}">
                <p14:modId xmlns:p14="http://schemas.microsoft.com/office/powerpoint/2010/main" val="3358091308"/>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954379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CAC5FA3E-BE2D-4CEB-87AC-18A7C9F9FD9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0070" y="0"/>
            <a:ext cx="7541930"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9" name="Group 48">
            <a:extLst>
              <a:ext uri="{FF2B5EF4-FFF2-40B4-BE49-F238E27FC236}">
                <a16:creationId xmlns:a16="http://schemas.microsoft.com/office/drawing/2014/main" id="{D68830E7-0D39-4BA9-9EB9-16D4FEDD4D4C}"/>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50" name="Oval 49">
              <a:extLst>
                <a:ext uri="{FF2B5EF4-FFF2-40B4-BE49-F238E27FC236}">
                  <a16:creationId xmlns:a16="http://schemas.microsoft.com/office/drawing/2014/main" id="{DE7F2214-73C9-487A-9261-ACAF78E73CE6}"/>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2">
                    <a:shade val="45000"/>
                    <a:satMod val="135000"/>
                  </a:schemeClr>
                  <a:prstClr val="white"/>
                </a:duotone>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1" name="Oval 50">
              <a:extLst>
                <a:ext uri="{FF2B5EF4-FFF2-40B4-BE49-F238E27FC236}">
                  <a16:creationId xmlns:a16="http://schemas.microsoft.com/office/drawing/2014/main" id="{71BB2945-0CB8-4D14-8566-1E79F4200B8B}"/>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15" name="Picture 14" descr="A close up of a sign&#10;&#10;Description generated with very high confidence">
            <a:extLst>
              <a:ext uri="{FF2B5EF4-FFF2-40B4-BE49-F238E27FC236}">
                <a16:creationId xmlns:a16="http://schemas.microsoft.com/office/drawing/2014/main" id="{230776C8-881E-44E2-AF61-3200F2AC1C6F}"/>
              </a:ext>
            </a:extLst>
          </p:cNvPr>
          <p:cNvPicPr>
            <a:picLocks noChangeAspect="1"/>
          </p:cNvPicPr>
          <p:nvPr/>
        </p:nvPicPr>
        <p:blipFill>
          <a:blip r:embed="rId6"/>
          <a:stretch>
            <a:fillRect/>
          </a:stretch>
        </p:blipFill>
        <p:spPr>
          <a:xfrm>
            <a:off x="1752980" y="639447"/>
            <a:ext cx="1242289" cy="1229867"/>
          </a:xfrm>
          <a:prstGeom prst="rect">
            <a:avLst/>
          </a:prstGeom>
        </p:spPr>
      </p:pic>
      <p:pic>
        <p:nvPicPr>
          <p:cNvPr id="16" name="Content Placeholder 4" descr="A picture containing clipart&#10;&#10;Description generated with very high confidence">
            <a:extLst>
              <a:ext uri="{FF2B5EF4-FFF2-40B4-BE49-F238E27FC236}">
                <a16:creationId xmlns:a16="http://schemas.microsoft.com/office/drawing/2014/main" id="{5736F5BD-8604-4238-8A8A-CA61BA144FD8}"/>
              </a:ext>
            </a:extLst>
          </p:cNvPr>
          <p:cNvPicPr>
            <a:picLocks noChangeAspect="1"/>
          </p:cNvPicPr>
          <p:nvPr/>
        </p:nvPicPr>
        <p:blipFill>
          <a:blip r:embed="rId7"/>
          <a:stretch>
            <a:fillRect/>
          </a:stretch>
        </p:blipFill>
        <p:spPr>
          <a:xfrm>
            <a:off x="952313" y="3429389"/>
            <a:ext cx="2843623" cy="1229867"/>
          </a:xfrm>
          <a:prstGeom prst="rect">
            <a:avLst/>
          </a:prstGeom>
        </p:spPr>
      </p:pic>
      <p:pic>
        <p:nvPicPr>
          <p:cNvPr id="9" name="Picture 8" descr="A picture containing sky&#10;&#10;Description generated with very high confidence">
            <a:extLst>
              <a:ext uri="{FF2B5EF4-FFF2-40B4-BE49-F238E27FC236}">
                <a16:creationId xmlns:a16="http://schemas.microsoft.com/office/drawing/2014/main" id="{5B37D670-1F33-41A3-AF22-623188E8111B}"/>
              </a:ext>
            </a:extLst>
          </p:cNvPr>
          <p:cNvPicPr>
            <a:picLocks noChangeAspect="1"/>
          </p:cNvPicPr>
          <p:nvPr/>
        </p:nvPicPr>
        <p:blipFill>
          <a:blip r:embed="rId8"/>
          <a:stretch>
            <a:fillRect/>
          </a:stretch>
        </p:blipFill>
        <p:spPr>
          <a:xfrm>
            <a:off x="689170" y="2098933"/>
            <a:ext cx="3369910" cy="1100837"/>
          </a:xfrm>
          <a:prstGeom prst="rect">
            <a:avLst/>
          </a:prstGeom>
        </p:spPr>
      </p:pic>
      <p:pic>
        <p:nvPicPr>
          <p:cNvPr id="13" name="Picture 12">
            <a:extLst>
              <a:ext uri="{FF2B5EF4-FFF2-40B4-BE49-F238E27FC236}">
                <a16:creationId xmlns:a16="http://schemas.microsoft.com/office/drawing/2014/main" id="{34600317-537C-447A-A7FE-375E89DB53E4}"/>
              </a:ext>
            </a:extLst>
          </p:cNvPr>
          <p:cNvPicPr>
            <a:picLocks noChangeAspect="1"/>
          </p:cNvPicPr>
          <p:nvPr/>
        </p:nvPicPr>
        <p:blipFill>
          <a:blip r:embed="rId9"/>
          <a:stretch>
            <a:fillRect/>
          </a:stretch>
        </p:blipFill>
        <p:spPr>
          <a:xfrm>
            <a:off x="689170" y="4945039"/>
            <a:ext cx="3369910" cy="988506"/>
          </a:xfrm>
          <a:prstGeom prst="rect">
            <a:avLst/>
          </a:prstGeom>
        </p:spPr>
      </p:pic>
      <p:sp>
        <p:nvSpPr>
          <p:cNvPr id="2" name="Title 1">
            <a:extLst>
              <a:ext uri="{FF2B5EF4-FFF2-40B4-BE49-F238E27FC236}">
                <a16:creationId xmlns:a16="http://schemas.microsoft.com/office/drawing/2014/main" id="{BF83E0C1-AB02-42AC-BF67-88E5BAC47F4F}"/>
              </a:ext>
            </a:extLst>
          </p:cNvPr>
          <p:cNvSpPr>
            <a:spLocks noGrp="1"/>
          </p:cNvSpPr>
          <p:nvPr>
            <p:ph type="title"/>
          </p:nvPr>
        </p:nvSpPr>
        <p:spPr>
          <a:xfrm>
            <a:off x="4970109" y="484632"/>
            <a:ext cx="6730277" cy="1609344"/>
          </a:xfrm>
          <a:ln>
            <a:noFill/>
          </a:ln>
        </p:spPr>
        <p:txBody>
          <a:bodyPr>
            <a:normAutofit/>
          </a:bodyPr>
          <a:lstStyle/>
          <a:p>
            <a:r>
              <a:rPr lang="en-GB"/>
              <a:t>Key Supporters</a:t>
            </a:r>
            <a:endParaRPr lang="en-GB" dirty="0"/>
          </a:p>
        </p:txBody>
      </p:sp>
      <p:sp>
        <p:nvSpPr>
          <p:cNvPr id="18" name="Content Placeholder 17">
            <a:extLst>
              <a:ext uri="{FF2B5EF4-FFF2-40B4-BE49-F238E27FC236}">
                <a16:creationId xmlns:a16="http://schemas.microsoft.com/office/drawing/2014/main" id="{A3CC6777-29C8-4CC1-B3B2-DA14C816D739}"/>
              </a:ext>
            </a:extLst>
          </p:cNvPr>
          <p:cNvSpPr>
            <a:spLocks noGrp="1"/>
          </p:cNvSpPr>
          <p:nvPr>
            <p:ph idx="1"/>
          </p:nvPr>
        </p:nvSpPr>
        <p:spPr>
          <a:xfrm>
            <a:off x="4970109" y="2121408"/>
            <a:ext cx="6730276" cy="4050792"/>
          </a:xfrm>
        </p:spPr>
        <p:txBody>
          <a:bodyPr>
            <a:normAutofit/>
          </a:bodyPr>
          <a:lstStyle/>
          <a:p>
            <a:pPr marL="0" indent="0">
              <a:buNone/>
            </a:pPr>
            <a:r>
              <a:rPr lang="en-US" sz="1800" dirty="0">
                <a:latin typeface="+mj-lt"/>
              </a:rPr>
              <a:t>The key supporters:</a:t>
            </a:r>
          </a:p>
          <a:p>
            <a:r>
              <a:rPr lang="en-US" sz="1800" dirty="0">
                <a:latin typeface="+mj-lt"/>
              </a:rPr>
              <a:t>Provide direct financial support</a:t>
            </a:r>
          </a:p>
          <a:p>
            <a:r>
              <a:rPr lang="en-US" sz="1800" dirty="0">
                <a:latin typeface="+mj-lt"/>
              </a:rPr>
              <a:t>Volunteer as individuals or in teams</a:t>
            </a:r>
          </a:p>
          <a:p>
            <a:r>
              <a:rPr lang="en-US" sz="1800" dirty="0">
                <a:latin typeface="+mj-lt"/>
              </a:rPr>
              <a:t>Join advisory or trustee boards</a:t>
            </a:r>
          </a:p>
          <a:p>
            <a:r>
              <a:rPr lang="en-US" sz="1800" dirty="0">
                <a:latin typeface="+mj-lt"/>
              </a:rPr>
              <a:t>Support Young enterprise programs</a:t>
            </a:r>
          </a:p>
          <a:p>
            <a:r>
              <a:rPr lang="en-US" sz="1800" dirty="0">
                <a:latin typeface="+mj-lt"/>
              </a:rPr>
              <a:t>Provide prizes and awards</a:t>
            </a:r>
          </a:p>
          <a:p>
            <a:r>
              <a:rPr lang="en-US" sz="1800" dirty="0">
                <a:latin typeface="+mj-lt"/>
              </a:rPr>
              <a:t>Offer their services for free or a reduced fee</a:t>
            </a:r>
          </a:p>
          <a:p>
            <a:endParaRPr lang="en-US" sz="1800" dirty="0">
              <a:latin typeface="+mj-lt"/>
            </a:endParaRPr>
          </a:p>
          <a:p>
            <a:endParaRPr lang="en-US" sz="1800" dirty="0">
              <a:latin typeface="+mj-lt"/>
            </a:endParaRPr>
          </a:p>
          <a:p>
            <a:pPr marL="0" indent="0">
              <a:buNone/>
            </a:pPr>
            <a:r>
              <a:rPr lang="en-US" sz="1800" dirty="0">
                <a:latin typeface="+mj-lt"/>
              </a:rPr>
              <a:t>Young enterprise (2018)</a:t>
            </a:r>
          </a:p>
        </p:txBody>
      </p:sp>
    </p:spTree>
    <p:extLst>
      <p:ext uri="{BB962C8B-B14F-4D97-AF65-F5344CB8AC3E}">
        <p14:creationId xmlns:p14="http://schemas.microsoft.com/office/powerpoint/2010/main" val="1987911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3FAFB3F-DE4E-478C-9ECA-E9FAAE5A7A5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2DCDF4-13A8-40F1-9846-60D75695D111}"/>
              </a:ext>
            </a:extLst>
          </p:cNvPr>
          <p:cNvSpPr>
            <a:spLocks noGrp="1"/>
          </p:cNvSpPr>
          <p:nvPr>
            <p:ph type="title"/>
          </p:nvPr>
        </p:nvSpPr>
        <p:spPr>
          <a:xfrm>
            <a:off x="1069848" y="484632"/>
            <a:ext cx="10058400" cy="1609344"/>
          </a:xfrm>
        </p:spPr>
        <p:txBody>
          <a:bodyPr>
            <a:normAutofit/>
          </a:bodyPr>
          <a:lstStyle/>
          <a:p>
            <a:r>
              <a:rPr lang="en-GB"/>
              <a:t>Entrepreneurial Thinking</a:t>
            </a:r>
            <a:endParaRPr lang="en-GB" dirty="0"/>
          </a:p>
        </p:txBody>
      </p:sp>
      <p:graphicFrame>
        <p:nvGraphicFramePr>
          <p:cNvPr id="5" name="Content Placeholder 2">
            <a:extLst>
              <a:ext uri="{FF2B5EF4-FFF2-40B4-BE49-F238E27FC236}">
                <a16:creationId xmlns:a16="http://schemas.microsoft.com/office/drawing/2014/main" id="{487A582A-934A-4C3E-AC82-7FD0A75F634B}"/>
              </a:ext>
            </a:extLst>
          </p:cNvPr>
          <p:cNvGraphicFramePr>
            <a:graphicFrameLocks noGrp="1"/>
          </p:cNvGraphicFramePr>
          <p:nvPr>
            <p:ph idx="1"/>
            <p:extLst>
              <p:ext uri="{D42A27DB-BD31-4B8C-83A1-F6EECF244321}">
                <p14:modId xmlns:p14="http://schemas.microsoft.com/office/powerpoint/2010/main" val="4173943678"/>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D5FD117C-006F-47EF-9F6A-DE044994C60A}"/>
              </a:ext>
            </a:extLst>
          </p:cNvPr>
          <p:cNvSpPr txBox="1"/>
          <p:nvPr/>
        </p:nvSpPr>
        <p:spPr>
          <a:xfrm>
            <a:off x="6555545" y="5880295"/>
            <a:ext cx="3756073" cy="369332"/>
          </a:xfrm>
          <a:prstGeom prst="rect">
            <a:avLst/>
          </a:prstGeom>
          <a:noFill/>
        </p:spPr>
        <p:txBody>
          <a:bodyPr wrap="square" rtlCol="0">
            <a:spAutoFit/>
          </a:bodyPr>
          <a:lstStyle/>
          <a:p>
            <a:r>
              <a:rPr lang="en-GB" dirty="0"/>
              <a:t>Young enterprise (2018)</a:t>
            </a:r>
          </a:p>
        </p:txBody>
      </p:sp>
    </p:spTree>
    <p:extLst>
      <p:ext uri="{BB962C8B-B14F-4D97-AF65-F5344CB8AC3E}">
        <p14:creationId xmlns:p14="http://schemas.microsoft.com/office/powerpoint/2010/main" val="20197391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B6628C4-F314-4080-8D76-BCABDD6BC8A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6502" y="0"/>
            <a:ext cx="6125497"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C051C96-CCC6-4B6F-804C-54DDBDD6A75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5E4E8D1A-E723-4074-A77C-129268478ADA}"/>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2">
                    <a:shade val="45000"/>
                    <a:satMod val="135000"/>
                  </a:schemeClr>
                  <a:prstClr val="white"/>
                </a:duotone>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A92EF4C7-EA57-4269-959A-1BF8E9B48B93}"/>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5" name="Picture 4" descr="A close up of text on a white background&#10;&#10;Description generated with high confidence">
            <a:extLst>
              <a:ext uri="{FF2B5EF4-FFF2-40B4-BE49-F238E27FC236}">
                <a16:creationId xmlns:a16="http://schemas.microsoft.com/office/drawing/2014/main" id="{ABE749D3-BC58-4FC1-A320-4C6D6DCCBD50}"/>
              </a:ext>
            </a:extLst>
          </p:cNvPr>
          <p:cNvPicPr>
            <a:picLocks noChangeAspect="1"/>
          </p:cNvPicPr>
          <p:nvPr/>
        </p:nvPicPr>
        <p:blipFill>
          <a:blip r:embed="rId6"/>
          <a:stretch>
            <a:fillRect/>
          </a:stretch>
        </p:blipFill>
        <p:spPr>
          <a:xfrm>
            <a:off x="633999" y="1996251"/>
            <a:ext cx="5112461" cy="2875759"/>
          </a:xfrm>
          <a:prstGeom prst="rect">
            <a:avLst/>
          </a:prstGeom>
        </p:spPr>
      </p:pic>
      <p:sp>
        <p:nvSpPr>
          <p:cNvPr id="2" name="Title 1">
            <a:extLst>
              <a:ext uri="{FF2B5EF4-FFF2-40B4-BE49-F238E27FC236}">
                <a16:creationId xmlns:a16="http://schemas.microsoft.com/office/drawing/2014/main" id="{8B18C6EC-D1C3-4A0A-81A8-9DBF67E4989C}"/>
              </a:ext>
            </a:extLst>
          </p:cNvPr>
          <p:cNvSpPr>
            <a:spLocks noGrp="1"/>
          </p:cNvSpPr>
          <p:nvPr>
            <p:ph type="title"/>
          </p:nvPr>
        </p:nvSpPr>
        <p:spPr>
          <a:xfrm>
            <a:off x="6400800" y="484632"/>
            <a:ext cx="5299586" cy="1609344"/>
          </a:xfrm>
          <a:ln>
            <a:noFill/>
          </a:ln>
        </p:spPr>
        <p:txBody>
          <a:bodyPr>
            <a:normAutofit/>
          </a:bodyPr>
          <a:lstStyle/>
          <a:p>
            <a:r>
              <a:rPr lang="en-GB" sz="4000"/>
              <a:t>Primary School Programmes</a:t>
            </a:r>
          </a:p>
        </p:txBody>
      </p:sp>
      <p:sp>
        <p:nvSpPr>
          <p:cNvPr id="3" name="Content Placeholder 2">
            <a:extLst>
              <a:ext uri="{FF2B5EF4-FFF2-40B4-BE49-F238E27FC236}">
                <a16:creationId xmlns:a16="http://schemas.microsoft.com/office/drawing/2014/main" id="{124154CD-6D10-4F39-A22D-8557D5C0A559}"/>
              </a:ext>
            </a:extLst>
          </p:cNvPr>
          <p:cNvSpPr>
            <a:spLocks noGrp="1"/>
          </p:cNvSpPr>
          <p:nvPr>
            <p:ph idx="1"/>
          </p:nvPr>
        </p:nvSpPr>
        <p:spPr>
          <a:xfrm>
            <a:off x="6400799" y="2121408"/>
            <a:ext cx="5299585" cy="4050792"/>
          </a:xfrm>
        </p:spPr>
        <p:txBody>
          <a:bodyPr>
            <a:normAutofit lnSpcReduction="10000"/>
          </a:bodyPr>
          <a:lstStyle/>
          <a:p>
            <a:pPr marL="0" indent="0">
              <a:buNone/>
            </a:pPr>
            <a:r>
              <a:rPr lang="en-GB" sz="1700" dirty="0">
                <a:latin typeface="+mj-lt"/>
              </a:rPr>
              <a:t>The Fiver Challenge:</a:t>
            </a:r>
          </a:p>
          <a:p>
            <a:r>
              <a:rPr lang="en-GB" sz="1700" dirty="0">
                <a:latin typeface="+mj-lt"/>
              </a:rPr>
              <a:t>Challenges pupils to work outside of their comfort zone</a:t>
            </a:r>
          </a:p>
          <a:p>
            <a:r>
              <a:rPr lang="en-GB" sz="1700" dirty="0">
                <a:latin typeface="+mj-lt"/>
              </a:rPr>
              <a:t>Helps to build early foundations for learners to develop basic and essential core skills </a:t>
            </a:r>
          </a:p>
          <a:p>
            <a:r>
              <a:rPr lang="en-GB" sz="1700" dirty="0">
                <a:latin typeface="+mj-lt"/>
              </a:rPr>
              <a:t>Establishes an understanding of finance, budgeting and the importance of money</a:t>
            </a:r>
          </a:p>
          <a:p>
            <a:r>
              <a:rPr lang="en-GB" sz="1700" dirty="0">
                <a:latin typeface="+mj-lt"/>
              </a:rPr>
              <a:t>Delivers chances for pupils to become involved within their local community</a:t>
            </a:r>
          </a:p>
          <a:p>
            <a:r>
              <a:rPr lang="en-GB" sz="1700" dirty="0">
                <a:latin typeface="+mj-lt"/>
              </a:rPr>
              <a:t>Includes a national competition which everyone can enter</a:t>
            </a:r>
          </a:p>
          <a:p>
            <a:pPr marL="0" indent="0">
              <a:buNone/>
            </a:pPr>
            <a:endParaRPr lang="en-GB" sz="1700" dirty="0">
              <a:latin typeface="+mj-lt"/>
            </a:endParaRPr>
          </a:p>
          <a:p>
            <a:pPr marL="0" indent="0">
              <a:buNone/>
            </a:pPr>
            <a:r>
              <a:rPr lang="en-GB" sz="1700" dirty="0">
                <a:latin typeface="+mj-lt"/>
              </a:rPr>
              <a:t>Young enterprise (2018)</a:t>
            </a:r>
          </a:p>
          <a:p>
            <a:pPr marL="0" indent="0">
              <a:buNone/>
            </a:pPr>
            <a:endParaRPr lang="en-GB" sz="1700" dirty="0">
              <a:latin typeface="+mj-lt"/>
            </a:endParaRPr>
          </a:p>
        </p:txBody>
      </p:sp>
    </p:spTree>
    <p:extLst>
      <p:ext uri="{BB962C8B-B14F-4D97-AF65-F5344CB8AC3E}">
        <p14:creationId xmlns:p14="http://schemas.microsoft.com/office/powerpoint/2010/main" val="42934304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3FAFB3F-DE4E-478C-9ECA-E9FAAE5A7A5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B45A32-95C5-4362-85AF-4086EE55CE97}"/>
              </a:ext>
            </a:extLst>
          </p:cNvPr>
          <p:cNvSpPr>
            <a:spLocks noGrp="1"/>
          </p:cNvSpPr>
          <p:nvPr>
            <p:ph type="title"/>
          </p:nvPr>
        </p:nvSpPr>
        <p:spPr>
          <a:xfrm>
            <a:off x="1069848" y="484632"/>
            <a:ext cx="10058400" cy="1609344"/>
          </a:xfrm>
        </p:spPr>
        <p:txBody>
          <a:bodyPr>
            <a:normAutofit/>
          </a:bodyPr>
          <a:lstStyle/>
          <a:p>
            <a:r>
              <a:rPr lang="en-GB"/>
              <a:t>Transferrable Skills</a:t>
            </a:r>
            <a:endParaRPr lang="en-GB" dirty="0"/>
          </a:p>
        </p:txBody>
      </p:sp>
      <p:graphicFrame>
        <p:nvGraphicFramePr>
          <p:cNvPr id="5" name="Content Placeholder 2">
            <a:extLst>
              <a:ext uri="{FF2B5EF4-FFF2-40B4-BE49-F238E27FC236}">
                <a16:creationId xmlns:a16="http://schemas.microsoft.com/office/drawing/2014/main" id="{833BD2D7-FD68-4136-A2DA-37900AEBD11C}"/>
              </a:ext>
            </a:extLst>
          </p:cNvPr>
          <p:cNvGraphicFramePr>
            <a:graphicFrameLocks noGrp="1"/>
          </p:cNvGraphicFramePr>
          <p:nvPr>
            <p:ph idx="1"/>
            <p:extLst>
              <p:ext uri="{D42A27DB-BD31-4B8C-83A1-F6EECF244321}">
                <p14:modId xmlns:p14="http://schemas.microsoft.com/office/powerpoint/2010/main" val="2825535988"/>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4956436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5F3D847-90AF-4F1F-83B2-412B0871C8B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0070" y="0"/>
            <a:ext cx="754193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E92C9014-AB11-4BFE-A139-83ABCB809D8F}"/>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5" name="Oval 14">
              <a:extLst>
                <a:ext uri="{FF2B5EF4-FFF2-40B4-BE49-F238E27FC236}">
                  <a16:creationId xmlns:a16="http://schemas.microsoft.com/office/drawing/2014/main" id="{5C670FDA-BC77-44D7-BBA1-096C345569DD}"/>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2">
                    <a:shade val="45000"/>
                    <a:satMod val="135000"/>
                  </a:schemeClr>
                  <a:prstClr val="white"/>
                </a:duotone>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6" name="Oval 15">
              <a:extLst>
                <a:ext uri="{FF2B5EF4-FFF2-40B4-BE49-F238E27FC236}">
                  <a16:creationId xmlns:a16="http://schemas.microsoft.com/office/drawing/2014/main" id="{FBE4B21F-AD73-4E2D-9C19-44858BA010A0}"/>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5" name="Picture 4" descr="A picture containing book, indoor, table&#10;&#10;Description generated with very high confidence">
            <a:extLst>
              <a:ext uri="{FF2B5EF4-FFF2-40B4-BE49-F238E27FC236}">
                <a16:creationId xmlns:a16="http://schemas.microsoft.com/office/drawing/2014/main" id="{ADE5C24D-3B6C-4FB5-981A-C41AA61706AE}"/>
              </a:ext>
            </a:extLst>
          </p:cNvPr>
          <p:cNvPicPr>
            <a:picLocks noChangeAspect="1"/>
          </p:cNvPicPr>
          <p:nvPr/>
        </p:nvPicPr>
        <p:blipFill>
          <a:blip r:embed="rId5"/>
          <a:stretch>
            <a:fillRect/>
          </a:stretch>
        </p:blipFill>
        <p:spPr>
          <a:xfrm>
            <a:off x="640080" y="672849"/>
            <a:ext cx="3369910" cy="2642315"/>
          </a:xfrm>
          <a:prstGeom prst="rect">
            <a:avLst/>
          </a:prstGeom>
        </p:spPr>
      </p:pic>
      <p:pic>
        <p:nvPicPr>
          <p:cNvPr id="7" name="Picture 6" descr="A group of people sitting at a table&#10;&#10;Description generated with very high confidence">
            <a:extLst>
              <a:ext uri="{FF2B5EF4-FFF2-40B4-BE49-F238E27FC236}">
                <a16:creationId xmlns:a16="http://schemas.microsoft.com/office/drawing/2014/main" id="{F48C31BA-D958-4900-BCC0-77F4A020EF9F}"/>
              </a:ext>
            </a:extLst>
          </p:cNvPr>
          <p:cNvPicPr>
            <a:picLocks noChangeAspect="1"/>
          </p:cNvPicPr>
          <p:nvPr/>
        </p:nvPicPr>
        <p:blipFill>
          <a:blip r:embed="rId6"/>
          <a:stretch>
            <a:fillRect/>
          </a:stretch>
        </p:blipFill>
        <p:spPr>
          <a:xfrm>
            <a:off x="640080" y="3601595"/>
            <a:ext cx="3369910" cy="2358937"/>
          </a:xfrm>
          <a:prstGeom prst="rect">
            <a:avLst/>
          </a:prstGeom>
        </p:spPr>
      </p:pic>
      <p:sp>
        <p:nvSpPr>
          <p:cNvPr id="2" name="Title 1">
            <a:extLst>
              <a:ext uri="{FF2B5EF4-FFF2-40B4-BE49-F238E27FC236}">
                <a16:creationId xmlns:a16="http://schemas.microsoft.com/office/drawing/2014/main" id="{E8689063-A2EF-407A-861E-E7290F4DB3FB}"/>
              </a:ext>
            </a:extLst>
          </p:cNvPr>
          <p:cNvSpPr>
            <a:spLocks noGrp="1"/>
          </p:cNvSpPr>
          <p:nvPr>
            <p:ph type="title"/>
          </p:nvPr>
        </p:nvSpPr>
        <p:spPr>
          <a:xfrm>
            <a:off x="4970109" y="484632"/>
            <a:ext cx="6730277" cy="1609344"/>
          </a:xfrm>
          <a:ln>
            <a:noFill/>
          </a:ln>
        </p:spPr>
        <p:txBody>
          <a:bodyPr>
            <a:normAutofit/>
          </a:bodyPr>
          <a:lstStyle/>
          <a:p>
            <a:r>
              <a:rPr lang="en-GB"/>
              <a:t>Drawbacks of Young enterprise</a:t>
            </a:r>
            <a:endParaRPr lang="en-GB" dirty="0"/>
          </a:p>
        </p:txBody>
      </p:sp>
      <p:sp>
        <p:nvSpPr>
          <p:cNvPr id="3" name="Content Placeholder 2">
            <a:extLst>
              <a:ext uri="{FF2B5EF4-FFF2-40B4-BE49-F238E27FC236}">
                <a16:creationId xmlns:a16="http://schemas.microsoft.com/office/drawing/2014/main" id="{22C73792-FDC2-4225-9089-696293BFA4DF}"/>
              </a:ext>
            </a:extLst>
          </p:cNvPr>
          <p:cNvSpPr>
            <a:spLocks noGrp="1"/>
          </p:cNvSpPr>
          <p:nvPr>
            <p:ph idx="1"/>
          </p:nvPr>
        </p:nvSpPr>
        <p:spPr>
          <a:xfrm>
            <a:off x="4970109" y="2121408"/>
            <a:ext cx="6730276" cy="4050792"/>
          </a:xfrm>
        </p:spPr>
        <p:txBody>
          <a:bodyPr>
            <a:normAutofit/>
          </a:bodyPr>
          <a:lstStyle/>
          <a:p>
            <a:r>
              <a:rPr lang="en-GB" sz="1800" dirty="0">
                <a:latin typeface="+mj-lt"/>
              </a:rPr>
              <a:t>Funding</a:t>
            </a:r>
          </a:p>
          <a:p>
            <a:pPr marL="0" indent="0">
              <a:buNone/>
            </a:pPr>
            <a:r>
              <a:rPr lang="en-GB" sz="1800" dirty="0">
                <a:latin typeface="+mj-lt"/>
              </a:rPr>
              <a:t>The budget the school has to spend on entrepreneurial education will affect what ideas the learners can pursue.</a:t>
            </a:r>
          </a:p>
          <a:p>
            <a:pPr marL="0" indent="0">
              <a:buNone/>
            </a:pPr>
            <a:endParaRPr lang="en-GB" sz="1800" dirty="0">
              <a:latin typeface="+mj-lt"/>
            </a:endParaRPr>
          </a:p>
          <a:p>
            <a:endParaRPr lang="en-GB" sz="1800" dirty="0">
              <a:latin typeface="+mj-lt"/>
            </a:endParaRPr>
          </a:p>
          <a:p>
            <a:r>
              <a:rPr lang="en-GB" sz="1800" dirty="0">
                <a:latin typeface="+mj-lt"/>
              </a:rPr>
              <a:t>Teacher Help</a:t>
            </a:r>
          </a:p>
          <a:p>
            <a:pPr marL="0" indent="0">
              <a:buNone/>
            </a:pPr>
            <a:r>
              <a:rPr lang="en-GB" sz="1800" dirty="0">
                <a:latin typeface="+mj-lt"/>
              </a:rPr>
              <a:t>In the case of entering the national competition, teachers may be tempted to help their pupils in order for them to have a better chance of winning </a:t>
            </a:r>
          </a:p>
        </p:txBody>
      </p:sp>
    </p:spTree>
    <p:extLst>
      <p:ext uri="{BB962C8B-B14F-4D97-AF65-F5344CB8AC3E}">
        <p14:creationId xmlns:p14="http://schemas.microsoft.com/office/powerpoint/2010/main" val="7426977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73FAFB3F-DE4E-478C-9ECA-E9FAAE5A7A5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70259C-4E97-4B47-998F-92484AE08874}"/>
              </a:ext>
            </a:extLst>
          </p:cNvPr>
          <p:cNvSpPr>
            <a:spLocks noGrp="1"/>
          </p:cNvSpPr>
          <p:nvPr>
            <p:ph type="title"/>
          </p:nvPr>
        </p:nvSpPr>
        <p:spPr>
          <a:xfrm>
            <a:off x="1069848" y="484632"/>
            <a:ext cx="10058400" cy="1609344"/>
          </a:xfrm>
        </p:spPr>
        <p:txBody>
          <a:bodyPr>
            <a:normAutofit/>
          </a:bodyPr>
          <a:lstStyle/>
          <a:p>
            <a:r>
              <a:rPr lang="en-GB"/>
              <a:t>Conclusion</a:t>
            </a:r>
            <a:endParaRPr lang="en-GB" dirty="0"/>
          </a:p>
        </p:txBody>
      </p:sp>
      <p:graphicFrame>
        <p:nvGraphicFramePr>
          <p:cNvPr id="19" name="Content Placeholder 2">
            <a:extLst>
              <a:ext uri="{FF2B5EF4-FFF2-40B4-BE49-F238E27FC236}">
                <a16:creationId xmlns:a16="http://schemas.microsoft.com/office/drawing/2014/main" id="{1059ABBD-D3E7-4189-A7F8-F4CF63586F20}"/>
              </a:ext>
            </a:extLst>
          </p:cNvPr>
          <p:cNvGraphicFramePr>
            <a:graphicFrameLocks noGrp="1"/>
          </p:cNvGraphicFramePr>
          <p:nvPr>
            <p:ph idx="1"/>
            <p:extLst>
              <p:ext uri="{D42A27DB-BD31-4B8C-83A1-F6EECF244321}">
                <p14:modId xmlns:p14="http://schemas.microsoft.com/office/powerpoint/2010/main" val="1484503595"/>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476421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2BD07-9A06-4001-ACFD-7942FD17FB7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7BCE0C5-7ABA-4D31-95DD-C7CAE357F321}"/>
              </a:ext>
            </a:extLst>
          </p:cNvPr>
          <p:cNvSpPr>
            <a:spLocks noGrp="1"/>
          </p:cNvSpPr>
          <p:nvPr>
            <p:ph idx="1"/>
          </p:nvPr>
        </p:nvSpPr>
        <p:spPr/>
        <p:txBody>
          <a:bodyPr/>
          <a:lstStyle/>
          <a:p>
            <a:r>
              <a:rPr lang="en-GB" dirty="0">
                <a:latin typeface="+mj-lt"/>
              </a:rPr>
              <a:t>Rae, D. (2007) </a:t>
            </a:r>
            <a:r>
              <a:rPr lang="en-GB" i="1" dirty="0">
                <a:latin typeface="+mj-lt"/>
              </a:rPr>
              <a:t>Entrepreneurship: from opportunity to action. </a:t>
            </a:r>
            <a:r>
              <a:rPr lang="en-GB" dirty="0">
                <a:latin typeface="+mj-lt"/>
              </a:rPr>
              <a:t>Hampshire: Palgrave Macmillan</a:t>
            </a:r>
          </a:p>
          <a:p>
            <a:r>
              <a:rPr lang="en-GB" dirty="0" err="1">
                <a:latin typeface="+mj-lt"/>
              </a:rPr>
              <a:t>Steinhouse</a:t>
            </a:r>
            <a:r>
              <a:rPr lang="en-GB" dirty="0">
                <a:latin typeface="+mj-lt"/>
              </a:rPr>
              <a:t>, R. &amp; West, C. (2008) </a:t>
            </a:r>
            <a:r>
              <a:rPr lang="en-GB" i="1" dirty="0">
                <a:latin typeface="+mj-lt"/>
              </a:rPr>
              <a:t>Think Like An Entrepreneur: Your Psychological Toolkit for Success. </a:t>
            </a:r>
            <a:r>
              <a:rPr lang="en-GB" dirty="0">
                <a:latin typeface="+mj-lt"/>
              </a:rPr>
              <a:t>Harlow: Pearson Education Limited</a:t>
            </a:r>
          </a:p>
          <a:p>
            <a:r>
              <a:rPr lang="en-GB" dirty="0">
                <a:latin typeface="+mj-lt"/>
              </a:rPr>
              <a:t>Welsh Assembly Government (2010) </a:t>
            </a:r>
            <a:r>
              <a:rPr lang="en-GB" i="1" dirty="0">
                <a:latin typeface="+mj-lt"/>
              </a:rPr>
              <a:t>Youth Entrepreneurship Strategy: An Action Plan for Wales 2010-15 </a:t>
            </a:r>
            <a:r>
              <a:rPr lang="en-GB" dirty="0">
                <a:latin typeface="+mj-lt"/>
              </a:rPr>
              <a:t>[Online] Available at: </a:t>
            </a:r>
            <a:r>
              <a:rPr lang="en-GB" dirty="0">
                <a:latin typeface="+mj-lt"/>
                <a:hlinkClick r:id="rId2"/>
              </a:rPr>
              <a:t>https://businesswales.gov.wales/bigideas/sites/bigideas/files/documents/pdf/YES-%20An%20Action%20Plan%20for%20Wales%202010-15%20_Eng_1.pdf</a:t>
            </a:r>
            <a:r>
              <a:rPr lang="en-GB" dirty="0">
                <a:latin typeface="+mj-lt"/>
              </a:rPr>
              <a:t> (Accessed: 16</a:t>
            </a:r>
            <a:r>
              <a:rPr lang="en-GB" baseline="30000" dirty="0">
                <a:latin typeface="+mj-lt"/>
              </a:rPr>
              <a:t>th</a:t>
            </a:r>
            <a:r>
              <a:rPr lang="en-GB" dirty="0">
                <a:latin typeface="+mj-lt"/>
              </a:rPr>
              <a:t> March 2018).</a:t>
            </a:r>
          </a:p>
          <a:p>
            <a:r>
              <a:rPr lang="en-GB" dirty="0">
                <a:latin typeface="+mj-lt"/>
              </a:rPr>
              <a:t>Young enterprise (2018) [Online] Available at: </a:t>
            </a:r>
            <a:r>
              <a:rPr lang="en-GB" dirty="0">
                <a:latin typeface="+mj-lt"/>
                <a:hlinkClick r:id="rId3"/>
              </a:rPr>
              <a:t>https://www.young-enterprise.org.uk/</a:t>
            </a:r>
            <a:r>
              <a:rPr lang="en-GB" dirty="0">
                <a:latin typeface="+mj-lt"/>
              </a:rPr>
              <a:t> (Accessed: 16</a:t>
            </a:r>
            <a:r>
              <a:rPr lang="en-GB" baseline="30000" dirty="0">
                <a:latin typeface="+mj-lt"/>
              </a:rPr>
              <a:t>th</a:t>
            </a:r>
            <a:r>
              <a:rPr lang="en-GB" dirty="0">
                <a:latin typeface="+mj-lt"/>
              </a:rPr>
              <a:t> March 2018). </a:t>
            </a:r>
          </a:p>
        </p:txBody>
      </p:sp>
    </p:spTree>
    <p:extLst>
      <p:ext uri="{BB962C8B-B14F-4D97-AF65-F5344CB8AC3E}">
        <p14:creationId xmlns:p14="http://schemas.microsoft.com/office/powerpoint/2010/main" val="40301867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84ACB6"/>
      </a:dk2>
      <a:lt2>
        <a:srgbClr val="EBE9DD"/>
      </a:lt2>
      <a:accent1>
        <a:srgbClr val="6F8183"/>
      </a:accent1>
      <a:accent2>
        <a:srgbClr val="967E96"/>
      </a:accent2>
      <a:accent3>
        <a:srgbClr val="CCC893"/>
      </a:accent3>
      <a:accent4>
        <a:srgbClr val="A54D74"/>
      </a:accent4>
      <a:accent5>
        <a:srgbClr val="949C6B"/>
      </a:accent5>
      <a:accent6>
        <a:srgbClr val="766A50"/>
      </a:accent6>
      <a:hlink>
        <a:srgbClr val="CC6600"/>
      </a:hlink>
      <a:folHlink>
        <a:srgbClr val="777777"/>
      </a:folHlink>
    </a:clrScheme>
    <a:fontScheme name="Wood Type">
      <a:majorFont>
        <a:latin typeface="Century Gothic" panose="020B0502020202020204"/>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man Old Style" panose="02050604050505020204"/>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8E89CD47-BF55-4DDE-B823-2283AA7E76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12249</TotalTime>
  <Words>1146</Words>
  <Application>Microsoft Office PowerPoint</Application>
  <PresentationFormat>Widescreen</PresentationFormat>
  <Paragraphs>118</Paragraphs>
  <Slides>12</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Bookman Old Style</vt:lpstr>
      <vt:lpstr>Calibri</vt:lpstr>
      <vt:lpstr>Century Gothic</vt:lpstr>
      <vt:lpstr>Rockwell Extra Bold</vt:lpstr>
      <vt:lpstr>Wingdings</vt:lpstr>
      <vt:lpstr>Wood Type</vt:lpstr>
      <vt:lpstr>Young enterprise</vt:lpstr>
      <vt:lpstr>Main Objectives</vt:lpstr>
      <vt:lpstr>Key Terms &amp; Definitions</vt:lpstr>
      <vt:lpstr>Entrepreneurship &amp; Education</vt:lpstr>
      <vt:lpstr>Young enterprise</vt:lpstr>
      <vt:lpstr>Key Supporters</vt:lpstr>
      <vt:lpstr>Entrepreneurial Thinking</vt:lpstr>
      <vt:lpstr>Primary School Programmes</vt:lpstr>
      <vt:lpstr>Transferrable Skills</vt:lpstr>
      <vt:lpstr>Drawbacks of Young enterprise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Young enterprise</dc:title>
  <dc:creator>katie williams</dc:creator>
  <cp:lastModifiedBy>katie williams</cp:lastModifiedBy>
  <cp:revision>82</cp:revision>
  <dcterms:created xsi:type="dcterms:W3CDTF">2018-03-07T11:28:12Z</dcterms:created>
  <dcterms:modified xsi:type="dcterms:W3CDTF">2018-03-16T01:10:00Z</dcterms:modified>
</cp:coreProperties>
</file>